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x-none"/>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5" autoAdjust="0"/>
    <p:restoredTop sz="94660"/>
  </p:normalViewPr>
  <p:slideViewPr>
    <p:cSldViewPr snapToGrid="0">
      <p:cViewPr varScale="1">
        <p:scale>
          <a:sx n="94" d="100"/>
          <a:sy n="94" d="100"/>
        </p:scale>
        <p:origin x="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x-none"/>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x-none"/>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x-none"/>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Content Placeholder 2"/>
          <p:cNvSpPr>
            <a:spLocks noGrp="1"/>
          </p:cNvSpPr>
          <p:nvPr>
            <p:ph idx="1"/>
          </p:nvPr>
        </p:nvSpPr>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x-none"/>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マスター テキストの書式設定</a:t>
            </a:r>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5" name="Date Placeholder 4"/>
          <p:cNvSpPr>
            <a:spLocks noGrp="1"/>
          </p:cNvSpPr>
          <p:nvPr>
            <p:ph type="dt" sz="half" idx="10"/>
          </p:nvPr>
        </p:nvSpPr>
        <p:spPr/>
        <p:txBody>
          <a:bodyPr rtlCol="0"/>
          <a:lstStyle/>
          <a:p>
            <a:pPr rtl="0"/>
            <a:r>
              <a:rPr lang="x-none"/>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x-none"/>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7" name="Date Placeholder 6"/>
          <p:cNvSpPr>
            <a:spLocks noGrp="1"/>
          </p:cNvSpPr>
          <p:nvPr>
            <p:ph type="dt" sz="half" idx="10"/>
          </p:nvPr>
        </p:nvSpPr>
        <p:spPr/>
        <p:txBody>
          <a:bodyPr rtlCol="0"/>
          <a:lstStyle/>
          <a:p>
            <a:pPr rtl="0"/>
            <a:r>
              <a:rPr lang="x-none"/>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Date Placeholder 2"/>
          <p:cNvSpPr>
            <a:spLocks noGrp="1"/>
          </p:cNvSpPr>
          <p:nvPr>
            <p:ph type="dt" sz="half" idx="10"/>
          </p:nvPr>
        </p:nvSpPr>
        <p:spPr/>
        <p:txBody>
          <a:bodyPr rtlCol="0"/>
          <a:lstStyle/>
          <a:p>
            <a:pPr rtl="0"/>
            <a:r>
              <a:rPr lang="x-none"/>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x-none"/>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x-none"/>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マスター テキストの書式設定</a:t>
            </a:r>
          </a:p>
        </p:txBody>
      </p:sp>
      <p:sp>
        <p:nvSpPr>
          <p:cNvPr id="5" name="Date Placeholder 4"/>
          <p:cNvSpPr>
            <a:spLocks noGrp="1"/>
          </p:cNvSpPr>
          <p:nvPr>
            <p:ph type="dt" sz="half" idx="10"/>
          </p:nvPr>
        </p:nvSpPr>
        <p:spPr/>
        <p:txBody>
          <a:bodyPr rtlCol="0"/>
          <a:lstStyle/>
          <a:p>
            <a:pPr rtl="0"/>
            <a:r>
              <a:rPr lang="x-none"/>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Content Placeholder 2"/>
          <p:cNvSpPr>
            <a:spLocks noGrp="1"/>
          </p:cNvSpPr>
          <p:nvPr>
            <p:ph idx="1"/>
          </p:nvPr>
        </p:nvSpPr>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x-none"/>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x-none"/>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マスター テキストの書式設定</a:t>
            </a:r>
          </a:p>
        </p:txBody>
      </p:sp>
      <p:sp>
        <p:nvSpPr>
          <p:cNvPr id="5" name="Date Placeholder 4"/>
          <p:cNvSpPr>
            <a:spLocks noGrp="1"/>
          </p:cNvSpPr>
          <p:nvPr>
            <p:ph type="dt" sz="half" idx="10"/>
          </p:nvPr>
        </p:nvSpPr>
        <p:spPr/>
        <p:txBody>
          <a:bodyPr rtlCol="0"/>
          <a:lstStyle/>
          <a:p>
            <a:pPr rtl="0"/>
            <a:r>
              <a:rPr lang="x-none"/>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x-none"/>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x-none"/>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マスター テキストの書式設定</a:t>
            </a:r>
          </a:p>
        </p:txBody>
      </p:sp>
      <p:sp>
        <p:nvSpPr>
          <p:cNvPr id="4" name="Date Placeholder 3"/>
          <p:cNvSpPr>
            <a:spLocks noGrp="1"/>
          </p:cNvSpPr>
          <p:nvPr>
            <p:ph type="dt" sz="half" idx="10"/>
          </p:nvPr>
        </p:nvSpPr>
        <p:spPr/>
        <p:txBody>
          <a:bodyPr rtlCol="0"/>
          <a:lstStyle/>
          <a:p>
            <a:pPr rtl="0"/>
            <a:r>
              <a:rPr lang="x-none"/>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5" name="Date Placeholder 4"/>
          <p:cNvSpPr>
            <a:spLocks noGrp="1"/>
          </p:cNvSpPr>
          <p:nvPr>
            <p:ph type="dt" sz="half" idx="10"/>
          </p:nvPr>
        </p:nvSpPr>
        <p:spPr/>
        <p:txBody>
          <a:bodyPr rtlCol="0"/>
          <a:lstStyle/>
          <a:p>
            <a:pPr rtl="0"/>
            <a:r>
              <a:rPr lang="x-none"/>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x-none"/>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7" name="Date Placeholder 6"/>
          <p:cNvSpPr>
            <a:spLocks noGrp="1"/>
          </p:cNvSpPr>
          <p:nvPr>
            <p:ph type="dt" sz="half" idx="10"/>
          </p:nvPr>
        </p:nvSpPr>
        <p:spPr/>
        <p:txBody>
          <a:bodyPr rtlCol="0"/>
          <a:lstStyle/>
          <a:p>
            <a:pPr rtl="0"/>
            <a:r>
              <a:rPr lang="x-none"/>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マスター タイトルの書式設定</a:t>
            </a:r>
            <a:endParaRPr lang="en-US" dirty="0"/>
          </a:p>
        </p:txBody>
      </p:sp>
      <p:sp>
        <p:nvSpPr>
          <p:cNvPr id="3" name="Date Placeholder 2"/>
          <p:cNvSpPr>
            <a:spLocks noGrp="1"/>
          </p:cNvSpPr>
          <p:nvPr>
            <p:ph type="dt" sz="half" idx="10"/>
          </p:nvPr>
        </p:nvSpPr>
        <p:spPr/>
        <p:txBody>
          <a:bodyPr rtlCol="0"/>
          <a:lstStyle/>
          <a:p>
            <a:pPr rtl="0"/>
            <a:r>
              <a:rPr lang="x-none"/>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x-none"/>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x-none"/>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マスター テキストの書式設定</a:t>
            </a:r>
          </a:p>
        </p:txBody>
      </p:sp>
      <p:sp>
        <p:nvSpPr>
          <p:cNvPr id="5" name="Date Placeholder 4"/>
          <p:cNvSpPr>
            <a:spLocks noGrp="1"/>
          </p:cNvSpPr>
          <p:nvPr>
            <p:ph type="dt" sz="half" idx="10"/>
          </p:nvPr>
        </p:nvSpPr>
        <p:spPr/>
        <p:txBody>
          <a:bodyPr rtlCol="0"/>
          <a:lstStyle/>
          <a:p>
            <a:pPr rtl="0"/>
            <a:r>
              <a:rPr lang="x-none"/>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x-none"/>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x-none"/>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マスター テキストの書式設定</a:t>
            </a:r>
          </a:p>
        </p:txBody>
      </p:sp>
      <p:sp>
        <p:nvSpPr>
          <p:cNvPr id="5" name="Date Placeholder 4"/>
          <p:cNvSpPr>
            <a:spLocks noGrp="1"/>
          </p:cNvSpPr>
          <p:nvPr>
            <p:ph type="dt" sz="half" idx="10"/>
          </p:nvPr>
        </p:nvSpPr>
        <p:spPr/>
        <p:txBody>
          <a:bodyPr rtlCol="0"/>
          <a:lstStyle/>
          <a:p>
            <a:pPr rtl="0"/>
            <a:r>
              <a:rPr lang="x-none"/>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x-none"/>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x-none"/>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x-none"/>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x-none"/>
              <a:t>マスター テキストの書式設定</a:t>
            </a:r>
          </a:p>
          <a:p>
            <a:pPr lvl="1" rtl="0"/>
            <a:r>
              <a:rPr lang="x-none"/>
              <a:t>第 2 レベル</a:t>
            </a:r>
          </a:p>
          <a:p>
            <a:pPr lvl="2" rtl="0"/>
            <a:r>
              <a:rPr lang="x-none"/>
              <a:t>第 3 レベル</a:t>
            </a:r>
          </a:p>
          <a:p>
            <a:pPr lvl="3" rtl="0"/>
            <a:r>
              <a:rPr lang="x-none"/>
              <a:t>第 4 レベル</a:t>
            </a:r>
          </a:p>
          <a:p>
            <a:pPr lvl="4" rtl="0"/>
            <a:r>
              <a:rPr lang="x-none"/>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x-none"/>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85669"/>
            <a:ext cx="7772400" cy="1724294"/>
          </a:xfrm>
        </p:spPr>
        <p:txBody>
          <a:bodyPr rtlCol="0">
            <a:normAutofit/>
          </a:bodyPr>
          <a:lstStyle/>
          <a:p>
            <a:pPr rtl="0"/>
            <a:r>
              <a:rPr lang="x-none" sz="3200" dirty="0"/>
              <a:t>Karagdagang Teksto para sa Pagsasanay sa Gas Welding (Gasu Yousetsu)</a:t>
            </a:r>
            <a:r>
              <a:rPr lang="en-US" altLang="ja-JP" sz="3200" dirty="0"/>
              <a:t/>
            </a:r>
            <a:br>
              <a:rPr lang="en-US" altLang="ja-JP" sz="3200" dirty="0"/>
            </a:br>
            <a:r>
              <a:rPr lang="x-none" sz="3200" dirty="0"/>
              <a:t>Mga Materyales sa Pagsasanay sa </a:t>
            </a:r>
            <a:r>
              <a:rPr lang="x-none" sz="3200" dirty="0" smtClean="0"/>
              <a:t>PowerPoint</a:t>
            </a:r>
            <a:endParaRPr kumimoji="1" lang="ja-JP" altLang="en-US" sz="3200" dirty="0"/>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 xmlns:a16="http://schemas.microsoft.com/office/drawing/2014/main" id="{AF2142CA-C619-4ABF-86CF-588CCFAC48BB}"/>
              </a:ext>
            </a:extLst>
          </p:cNvPr>
          <p:cNvPicPr>
            <a:picLocks noChangeAspect="1"/>
          </p:cNvPicPr>
          <p:nvPr/>
        </p:nvPicPr>
        <p:blipFill>
          <a:blip r:embed="rId3"/>
          <a:stretch>
            <a:fillRect/>
          </a:stretch>
        </p:blipFill>
        <p:spPr>
          <a:xfrm>
            <a:off x="628650" y="844065"/>
            <a:ext cx="6790584" cy="4688463"/>
          </a:xfrm>
          <a:prstGeom prst="rect">
            <a:avLst/>
          </a:prstGeom>
        </p:spPr>
      </p:pic>
      <p:sp>
        <p:nvSpPr>
          <p:cNvPr id="4" name="タイトル 3"/>
          <p:cNvSpPr>
            <a:spLocks noGrp="1"/>
          </p:cNvSpPr>
          <p:nvPr>
            <p:ph type="title"/>
          </p:nvPr>
        </p:nvSpPr>
        <p:spPr>
          <a:xfrm>
            <a:off x="628650" y="262822"/>
            <a:ext cx="7886700" cy="465413"/>
          </a:xfrm>
          <a:ln>
            <a:solidFill>
              <a:schemeClr val="tx1"/>
            </a:solidFill>
          </a:ln>
        </p:spPr>
        <p:txBody>
          <a:bodyPr rtlCol="0">
            <a:noAutofit/>
          </a:bodyPr>
          <a:lstStyle/>
          <a:p>
            <a:pPr rtl="0"/>
            <a:r>
              <a:rPr lang="x-none" sz="1400" dirty="0">
                <a:latin typeface="Meiryo UI" panose="020B0604030504040204" pitchFamily="50" charset="-128"/>
                <a:ea typeface="Meiryo UI" panose="020B0604030504040204" pitchFamily="50" charset="-128"/>
              </a:rPr>
              <a:t>Iba’t ibang gas container (cylinder (bonbe)) at acetylene (asechiren) gas generator (2) Mga acetylene gas cylinder</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39654" y="6400413"/>
            <a:ext cx="3688522" cy="261610"/>
          </a:xfrm>
          <a:prstGeom prst="rect">
            <a:avLst/>
          </a:prstGeom>
          <a:noFill/>
          <a:ln>
            <a:solidFill>
              <a:schemeClr val="tx1"/>
            </a:solidFill>
          </a:ln>
        </p:spPr>
        <p:txBody>
          <a:bodyPr wrap="square" rtlCol="0">
            <a:spAutoFit/>
          </a:bodyPr>
          <a:lstStyle/>
          <a:p>
            <a:pPr algn="r" rtl="0"/>
            <a:r>
              <a:rPr lang="x-none" sz="1050" dirty="0">
                <a:solidFill>
                  <a:prstClr val="black"/>
                </a:solidFill>
                <a:latin typeface="Meiryo UI" panose="020B0604030504040204" pitchFamily="50" charset="-128"/>
                <a:ea typeface="Meiryo UI" panose="020B0604030504040204" pitchFamily="50" charset="-128"/>
              </a:rPr>
              <a:t>Teksto Pahina 28/Karagdagang Teksto Pahina </a:t>
            </a:r>
            <a:r>
              <a:rPr lang="x-none" sz="1050" dirty="0" smtClean="0">
                <a:solidFill>
                  <a:prstClr val="black"/>
                </a:solidFill>
                <a:latin typeface="Meiryo UI" panose="020B0604030504040204" pitchFamily="50" charset="-128"/>
                <a:ea typeface="Meiryo UI" panose="020B0604030504040204" pitchFamily="50" charset="-128"/>
              </a:rPr>
              <a:t>1</a:t>
            </a:r>
            <a:r>
              <a:rPr lang="en-US" sz="1050" dirty="0" smtClean="0">
                <a:solidFill>
                  <a:prstClr val="black"/>
                </a:solidFill>
                <a:latin typeface="Meiryo UI" panose="020B0604030504040204" pitchFamily="50" charset="-128"/>
                <a:ea typeface="Meiryo UI" panose="020B0604030504040204" pitchFamily="50" charset="-128"/>
              </a:rPr>
              <a:t>9</a:t>
            </a:r>
            <a:endParaRPr lang="x-none" sz="105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Meiryo UI" panose="020B0604030504040204" pitchFamily="50" charset="-128"/>
                <a:ea typeface="Meiryo UI" panose="020B0604030504040204" pitchFamily="50" charset="-128"/>
              </a:rPr>
              <a:t>10</a:t>
            </a:fld>
            <a:endParaRPr kumimoji="1" lang="ja-JP" altLang="en-US" sz="1050">
              <a:latin typeface="Meiryo UI" panose="020B0604030504040204" pitchFamily="50" charset="-128"/>
              <a:ea typeface="Meiryo UI" panose="020B0604030504040204" pitchFamily="50" charset="-128"/>
            </a:endParaRPr>
          </a:p>
        </p:txBody>
      </p:sp>
      <p:sp>
        <p:nvSpPr>
          <p:cNvPr id="25" name="テキスト ボックス 110">
            <a:extLst>
              <a:ext uri="{FF2B5EF4-FFF2-40B4-BE49-F238E27FC236}">
                <a16:creationId xmlns="" xmlns:a16="http://schemas.microsoft.com/office/drawing/2014/main" id="{0BFC4D9B-6376-4AFD-9993-9D1D7ABB450F}"/>
              </a:ext>
            </a:extLst>
          </p:cNvPr>
          <p:cNvSpPr txBox="1"/>
          <p:nvPr/>
        </p:nvSpPr>
        <p:spPr>
          <a:xfrm>
            <a:off x="2717894" y="873243"/>
            <a:ext cx="1357229" cy="2713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Container valve</a:t>
            </a:r>
          </a:p>
        </p:txBody>
      </p:sp>
      <p:sp>
        <p:nvSpPr>
          <p:cNvPr id="26" name="テキスト ボックス 111">
            <a:extLst>
              <a:ext uri="{FF2B5EF4-FFF2-40B4-BE49-F238E27FC236}">
                <a16:creationId xmlns="" xmlns:a16="http://schemas.microsoft.com/office/drawing/2014/main" id="{B6943E29-1115-480C-B077-80B011D79325}"/>
              </a:ext>
            </a:extLst>
          </p:cNvPr>
          <p:cNvSpPr txBox="1"/>
          <p:nvPr/>
        </p:nvSpPr>
        <p:spPr>
          <a:xfrm>
            <a:off x="773722" y="871551"/>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Takip</a:t>
            </a:r>
          </a:p>
        </p:txBody>
      </p:sp>
      <p:sp>
        <p:nvSpPr>
          <p:cNvPr id="27" name="テキスト ボックス 112">
            <a:extLst>
              <a:ext uri="{FF2B5EF4-FFF2-40B4-BE49-F238E27FC236}">
                <a16:creationId xmlns="" xmlns:a16="http://schemas.microsoft.com/office/drawing/2014/main" id="{E87480EF-EF1B-44E8-9EB1-561A911E5618}"/>
              </a:ext>
            </a:extLst>
          </p:cNvPr>
          <p:cNvSpPr txBox="1"/>
          <p:nvPr/>
        </p:nvSpPr>
        <p:spPr>
          <a:xfrm>
            <a:off x="683336" y="1213166"/>
            <a:ext cx="1041430"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Soluble alloy plug</a:t>
            </a:r>
          </a:p>
          <a:p>
            <a:pPr algn="r" rtl="0"/>
            <a:endParaRPr lang="ja-JP" sz="12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8" name="テキスト ボックス 113">
            <a:extLst>
              <a:ext uri="{FF2B5EF4-FFF2-40B4-BE49-F238E27FC236}">
                <a16:creationId xmlns="" xmlns:a16="http://schemas.microsoft.com/office/drawing/2014/main" id="{F9289B55-68EF-4112-B448-6B0E15937571}"/>
              </a:ext>
            </a:extLst>
          </p:cNvPr>
          <p:cNvSpPr txBox="1"/>
          <p:nvPr/>
        </p:nvSpPr>
        <p:spPr>
          <a:xfrm>
            <a:off x="2907073" y="2022460"/>
            <a:ext cx="1051909"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Container body</a:t>
            </a:r>
          </a:p>
        </p:txBody>
      </p:sp>
      <p:sp>
        <p:nvSpPr>
          <p:cNvPr id="29" name="テキスト ボックス 114">
            <a:extLst>
              <a:ext uri="{FF2B5EF4-FFF2-40B4-BE49-F238E27FC236}">
                <a16:creationId xmlns="" xmlns:a16="http://schemas.microsoft.com/office/drawing/2014/main" id="{781B709A-D30D-4C39-B543-E31EC2F29711}"/>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Mass</a:t>
            </a:r>
          </a:p>
        </p:txBody>
      </p:sp>
      <p:sp>
        <p:nvSpPr>
          <p:cNvPr id="30" name="テキスト ボックス 115">
            <a:extLst>
              <a:ext uri="{FF2B5EF4-FFF2-40B4-BE49-F238E27FC236}">
                <a16:creationId xmlns="" xmlns:a16="http://schemas.microsoft.com/office/drawing/2014/main" id="{581543E2-2D06-4C1D-A0AF-0B9C2C5157F9}"/>
              </a:ext>
            </a:extLst>
          </p:cNvPr>
          <p:cNvSpPr txBox="1"/>
          <p:nvPr/>
        </p:nvSpPr>
        <p:spPr>
          <a:xfrm>
            <a:off x="2807267" y="3784039"/>
            <a:ext cx="919480"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dirty="0">
                <a:effectLst/>
                <a:latin typeface="Meiryo UI" panose="020B0604030504040204" pitchFamily="50" charset="-128"/>
                <a:ea typeface="Meiryo UI" panose="020B0604030504040204" pitchFamily="50" charset="-128"/>
                <a:cs typeface="ＭＳ ゴシック" panose="020B0609070205080204" pitchFamily="49" charset="-128"/>
              </a:rPr>
              <a:t>Ventilation hole</a:t>
            </a:r>
          </a:p>
        </p:txBody>
      </p:sp>
      <p:sp>
        <p:nvSpPr>
          <p:cNvPr id="31" name="テキスト ボックス 116">
            <a:extLst>
              <a:ext uri="{FF2B5EF4-FFF2-40B4-BE49-F238E27FC236}">
                <a16:creationId xmlns="" xmlns:a16="http://schemas.microsoft.com/office/drawing/2014/main" id="{3651D653-8449-4DA6-A2E0-BF83D8E16A88}"/>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O-ring</a:t>
            </a:r>
          </a:p>
        </p:txBody>
      </p:sp>
      <p:sp>
        <p:nvSpPr>
          <p:cNvPr id="32" name="テキスト ボックス 118">
            <a:extLst>
              <a:ext uri="{FF2B5EF4-FFF2-40B4-BE49-F238E27FC236}">
                <a16:creationId xmlns="" xmlns:a16="http://schemas.microsoft.com/office/drawing/2014/main" id="{9B00243F-6DFA-4357-94F2-16A2B434C98E}"/>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100">
                <a:effectLst/>
                <a:latin typeface="Meiryo UI" panose="020B0604030504040204" pitchFamily="50" charset="-128"/>
                <a:ea typeface="Meiryo UI" panose="020B0604030504040204" pitchFamily="50" charset="-128"/>
                <a:cs typeface="ＭＳ ゴシック" panose="020B0609070205080204" pitchFamily="49" charset="-128"/>
              </a:rPr>
              <a:t>Ground nut</a:t>
            </a:r>
          </a:p>
        </p:txBody>
      </p:sp>
      <p:sp>
        <p:nvSpPr>
          <p:cNvPr id="33" name="テキスト ボックス 119">
            <a:extLst>
              <a:ext uri="{FF2B5EF4-FFF2-40B4-BE49-F238E27FC236}">
                <a16:creationId xmlns="" xmlns:a16="http://schemas.microsoft.com/office/drawing/2014/main" id="{BBCE896B-DE32-45D1-AA64-D8AD954CC94E}"/>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Spindle</a:t>
            </a:r>
          </a:p>
        </p:txBody>
      </p:sp>
      <p:sp>
        <p:nvSpPr>
          <p:cNvPr id="34" name="テキスト ボックス 120">
            <a:extLst>
              <a:ext uri="{FF2B5EF4-FFF2-40B4-BE49-F238E27FC236}">
                <a16:creationId xmlns="" xmlns:a16="http://schemas.microsoft.com/office/drawing/2014/main" id="{731E6D8C-5AAC-4A2D-80B7-D478294E16AA}"/>
              </a:ext>
            </a:extLst>
          </p:cNvPr>
          <p:cNvSpPr txBox="1"/>
          <p:nvPr/>
        </p:nvSpPr>
        <p:spPr>
          <a:xfrm>
            <a:off x="3726747" y="3255465"/>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x-none" sz="1200" dirty="0">
                <a:effectLst/>
                <a:latin typeface="Meiryo UI" panose="020B0604030504040204" pitchFamily="50" charset="-128"/>
                <a:ea typeface="Meiryo UI" panose="020B0604030504040204" pitchFamily="50" charset="-128"/>
                <a:cs typeface="ＭＳ ゴシック" panose="020B0609070205080204" pitchFamily="49" charset="-128"/>
              </a:rPr>
              <a:t>Soluble alloy plug safety valve</a:t>
            </a:r>
          </a:p>
        </p:txBody>
      </p:sp>
      <p:sp>
        <p:nvSpPr>
          <p:cNvPr id="35" name="テキスト ボックス 121">
            <a:extLst>
              <a:ext uri="{FF2B5EF4-FFF2-40B4-BE49-F238E27FC236}">
                <a16:creationId xmlns="" xmlns:a16="http://schemas.microsoft.com/office/drawing/2014/main" id="{E193665A-0998-48CC-B9A9-62A87E51E7FB}"/>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Gas outlet</a:t>
            </a:r>
          </a:p>
        </p:txBody>
      </p:sp>
      <p:sp>
        <p:nvSpPr>
          <p:cNvPr id="36" name="テキスト ボックス 122">
            <a:extLst>
              <a:ext uri="{FF2B5EF4-FFF2-40B4-BE49-F238E27FC236}">
                <a16:creationId xmlns="" xmlns:a16="http://schemas.microsoft.com/office/drawing/2014/main" id="{4B4CAF54-6353-432B-9069-C151C34C1779}"/>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Packing</a:t>
            </a:r>
          </a:p>
        </p:txBody>
      </p:sp>
      <p:sp>
        <p:nvSpPr>
          <p:cNvPr id="37" name="テキスト ボックス 123">
            <a:extLst>
              <a:ext uri="{FF2B5EF4-FFF2-40B4-BE49-F238E27FC236}">
                <a16:creationId xmlns="" xmlns:a16="http://schemas.microsoft.com/office/drawing/2014/main" id="{A4013DF7-C65D-4945-B10A-FDB35BF907BF}"/>
              </a:ext>
            </a:extLst>
          </p:cNvPr>
          <p:cNvSpPr txBox="1"/>
          <p:nvPr/>
        </p:nvSpPr>
        <p:spPr>
          <a:xfrm>
            <a:off x="6068017" y="3903651"/>
            <a:ext cx="1185767"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200">
                <a:effectLst/>
                <a:latin typeface="Meiryo UI" panose="020B0604030504040204" pitchFamily="50" charset="-128"/>
                <a:ea typeface="Meiryo UI" panose="020B0604030504040204" pitchFamily="50" charset="-128"/>
                <a:cs typeface="ＭＳ ゴシック" panose="020B0609070205080204" pitchFamily="49" charset="-128"/>
              </a:rPr>
              <a:t>Filter</a:t>
            </a:r>
          </a:p>
        </p:txBody>
      </p:sp>
      <p:sp>
        <p:nvSpPr>
          <p:cNvPr id="38" name="テキスト ボックス 124">
            <a:extLst>
              <a:ext uri="{FF2B5EF4-FFF2-40B4-BE49-F238E27FC236}">
                <a16:creationId xmlns="" xmlns:a16="http://schemas.microsoft.com/office/drawing/2014/main" id="{C1C0CB36-398A-4365-AFD4-1BAFE694AA2D}"/>
              </a:ext>
            </a:extLst>
          </p:cNvPr>
          <p:cNvSpPr txBox="1"/>
          <p:nvPr/>
        </p:nvSpPr>
        <p:spPr>
          <a:xfrm>
            <a:off x="2355590" y="4753963"/>
            <a:ext cx="4780888" cy="28833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x-none" sz="700">
                <a:effectLst/>
                <a:latin typeface="Meiryo UI" panose="020B0604030504040204" pitchFamily="50" charset="-128"/>
                <a:ea typeface="Meiryo UI" panose="020B0604030504040204" pitchFamily="50" charset="-128"/>
                <a:cs typeface="ＭＳ ゴシック" panose="020B0609070205080204" pitchFamily="49" charset="-128"/>
              </a:rPr>
              <a:t>Source: National Institute of Occupational Safety at Health Technical Guidelines</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39" name="テキスト ボックス 125">
            <a:extLst>
              <a:ext uri="{FF2B5EF4-FFF2-40B4-BE49-F238E27FC236}">
                <a16:creationId xmlns="" xmlns:a16="http://schemas.microsoft.com/office/drawing/2014/main" id="{15DBA98B-9BCE-403C-9DD2-752FD6F601B9}"/>
              </a:ext>
            </a:extLst>
          </p:cNvPr>
          <p:cNvSpPr txBox="1"/>
          <p:nvPr/>
        </p:nvSpPr>
        <p:spPr>
          <a:xfrm>
            <a:off x="978467" y="5086361"/>
            <a:ext cx="4780888"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x-none" sz="1100">
                <a:effectLst/>
                <a:latin typeface="Meiryo UI" panose="020B0604030504040204" pitchFamily="50" charset="-128"/>
                <a:ea typeface="Meiryo UI" panose="020B0604030504040204" pitchFamily="50" charset="-128"/>
                <a:cs typeface="ＭＳ ゴシック" panose="020B0609070205080204" pitchFamily="49" charset="-128"/>
              </a:rPr>
              <a:t>Fig. 1-25: Acetylene (asechiren) container at container valve</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41" name="テキスト ボックス 116">
            <a:extLst>
              <a:ext uri="{FF2B5EF4-FFF2-40B4-BE49-F238E27FC236}">
                <a16:creationId xmlns="" xmlns:a16="http://schemas.microsoft.com/office/drawing/2014/main" id="{1A484FDC-9ACF-4317-BAD6-24C449D6BC3B}"/>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x-none" sz="1200">
                <a:latin typeface="Meiryo UI" panose="020B0604030504040204" pitchFamily="50" charset="-128"/>
                <a:ea typeface="Meiryo UI" panose="020B0604030504040204" pitchFamily="50" charset="-128"/>
                <a:cs typeface="ＭＳ ゴシック" panose="020B0609070205080204" pitchFamily="49" charset="-128"/>
              </a:rPr>
              <a:t>Ground packing</a:t>
            </a:r>
            <a:endParaRPr lang="ja-JP" sz="12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Autofit/>
          </a:bodyPr>
          <a:lstStyle/>
          <a:p>
            <a:pPr rtl="0"/>
            <a:r>
              <a:rPr lang="x-none" sz="1600">
                <a:latin typeface="Meiryo UI" panose="020B0604030504040204" pitchFamily="50" charset="-128"/>
                <a:ea typeface="Meiryo UI" panose="020B0604030504040204" pitchFamily="50" charset="-128"/>
              </a:rPr>
              <a:t>Iba’t ibang gas container (cylinders (bonbe)) at acetylene (asechiren) gas generator (3) Iba pang cylinder</a:t>
            </a:r>
            <a:endParaRPr kumimoji="1" lang="ja-JP" altLang="en-US" sz="16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x-none" sz="1100">
                <a:latin typeface="Meiryo UI" panose="020B0604030504040204" pitchFamily="50" charset="-128"/>
                <a:ea typeface="Meiryo UI" panose="020B0604030504040204" pitchFamily="50" charset="-128"/>
              </a:rPr>
              <a:t>Iba pang flammable gas cylinder (bonbe))</a:t>
            </a:r>
          </a:p>
          <a:p>
            <a:pPr marL="268288" indent="-1588" rtl="0">
              <a:lnSpc>
                <a:spcPct val="100000"/>
              </a:lnSpc>
              <a:spcBef>
                <a:spcPts val="0"/>
              </a:spcBef>
              <a:buNone/>
            </a:pPr>
            <a:r>
              <a:rPr lang="x-none" sz="1100">
                <a:latin typeface="Meiryo UI" panose="020B0604030504040204" pitchFamily="50" charset="-128"/>
                <a:ea typeface="Meiryo UI" panose="020B0604030504040204" pitchFamily="50" charset="-128"/>
              </a:rPr>
              <a:t>Para sa propane (puropan) at butane, atbp., lamnan ang cylinder (bonbe) sa high-pressure liquid state</a:t>
            </a:r>
            <a:endParaRPr lang="en-US" altLang="ja-JP" sz="11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x-none" sz="1100">
                <a:latin typeface="Meiryo UI" panose="020B0604030504040204" pitchFamily="50" charset="-128"/>
                <a:ea typeface="Meiryo UI" panose="020B0604030504040204" pitchFamily="50" charset="-128"/>
              </a:rPr>
              <a:t>Ang mga takip para sa mga flammable gas (and helium) cylinder (bonbe) ay pinipihit pakaliwa</a:t>
            </a:r>
          </a:p>
        </p:txBody>
      </p:sp>
      <p:sp>
        <p:nvSpPr>
          <p:cNvPr id="7" name="テキスト ボックス 6"/>
          <p:cNvSpPr txBox="1"/>
          <p:nvPr/>
        </p:nvSpPr>
        <p:spPr>
          <a:xfrm>
            <a:off x="4839869" y="6400413"/>
            <a:ext cx="3340451"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30/Karagdagang Teksto Pahina </a:t>
            </a:r>
            <a:r>
              <a:rPr lang="en-US" sz="1100" dirty="0" smtClean="0">
                <a:solidFill>
                  <a:prstClr val="black"/>
                </a:solidFill>
              </a:rPr>
              <a:t>20</a:t>
            </a:r>
            <a:endParaRPr lang="x-none" sz="1100" dirty="0">
              <a:solidFill>
                <a:prstClr val="black"/>
              </a:solidFill>
            </a:endParaRP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x-none" sz="1100" dirty="0">
                <a:latin typeface="Meiryo UI" panose="020B0604030504040204" pitchFamily="50" charset="-128"/>
                <a:ea typeface="Meiryo UI" panose="020B0604030504040204" pitchFamily="50" charset="-128"/>
              </a:rPr>
              <a:t>Oxygen cylinder (sanso bonbe)</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Pinipuno ng oxygen (sanso) ang cylinder (bonbe) sa gaseous na state</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Ang mga takip (filling mouth) ng mga oxygen cylinder (sanso bonbe) ay pinipihit pakanan, salungat sa flammable gas</a:t>
            </a:r>
            <a:endParaRPr lang="en-US" altLang="ja-JP" sz="11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Ang oxygen (sanso) ay nakakatulong sa mga bagay na masunog at napakapanganib nito.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11</a:t>
            </a:fld>
            <a:endParaRPr kumimoji="1" lang="ja-JP" altLang="en-US" sz="1100"/>
          </a:p>
        </p:txBody>
      </p:sp>
    </p:spTree>
    <p:extLst>
      <p:ext uri="{BB962C8B-B14F-4D97-AF65-F5344CB8AC3E}">
        <p14:creationId xmlns:p14="http://schemas.microsoft.com/office/powerpoint/2010/main" val="78252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E7B7A82C-0B7B-4127-A815-AF8315B49C5E}"/>
              </a:ext>
            </a:extLst>
          </p:cNvPr>
          <p:cNvPicPr>
            <a:picLocks noChangeAspect="1"/>
          </p:cNvPicPr>
          <p:nvPr/>
        </p:nvPicPr>
        <p:blipFill>
          <a:blip r:embed="rId3"/>
          <a:stretch>
            <a:fillRect/>
          </a:stretch>
        </p:blipFill>
        <p:spPr>
          <a:xfrm>
            <a:off x="628650" y="993374"/>
            <a:ext cx="4484613" cy="3505200"/>
          </a:xfrm>
          <a:prstGeom prst="rect">
            <a:avLst/>
          </a:prstGeom>
        </p:spPr>
      </p:pic>
      <p:sp>
        <p:nvSpPr>
          <p:cNvPr id="4" name="タイトル 3"/>
          <p:cNvSpPr>
            <a:spLocks noGrp="1"/>
          </p:cNvSpPr>
          <p:nvPr>
            <p:ph type="title"/>
          </p:nvPr>
        </p:nvSpPr>
        <p:spPr>
          <a:xfrm>
            <a:off x="628650" y="365126"/>
            <a:ext cx="7886700" cy="510945"/>
          </a:xfrm>
          <a:ln>
            <a:solidFill>
              <a:schemeClr val="tx1"/>
            </a:solidFill>
          </a:ln>
        </p:spPr>
        <p:txBody>
          <a:bodyPr rtlCol="0">
            <a:noAutofit/>
          </a:bodyPr>
          <a:lstStyle/>
          <a:p>
            <a:pPr rtl="0"/>
            <a:r>
              <a:rPr lang="x-none" sz="1600">
                <a:latin typeface="Meiryo UI" panose="020B0604030504040204" pitchFamily="50" charset="-128"/>
                <a:ea typeface="Meiryo UI" panose="020B0604030504040204" pitchFamily="50" charset="-128"/>
              </a:rPr>
              <a:t>Iba’t ibang gas container (mga cylinder (bonbe)) at acetylene (asechiren) gas generator (4) Gas manifold</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15589" y="6429565"/>
            <a:ext cx="3731879" cy="261610"/>
          </a:xfrm>
          <a:prstGeom prst="rect">
            <a:avLst/>
          </a:prstGeom>
          <a:noFill/>
          <a:ln>
            <a:solidFill>
              <a:schemeClr val="tx1"/>
            </a:solidFill>
          </a:ln>
        </p:spPr>
        <p:txBody>
          <a:bodyPr wrap="square" rtlCol="0">
            <a:spAutoFit/>
          </a:bodyPr>
          <a:lstStyle/>
          <a:p>
            <a:pPr algn="r" rtl="0"/>
            <a:r>
              <a:rPr lang="x-none" sz="1100" dirty="0">
                <a:solidFill>
                  <a:prstClr val="black"/>
                </a:solidFill>
                <a:latin typeface="Meiryo UI" panose="020B0604030504040204" pitchFamily="50" charset="-128"/>
                <a:ea typeface="Meiryo UI" panose="020B0604030504040204" pitchFamily="50" charset="-128"/>
              </a:rPr>
              <a:t>Teksto Pahina </a:t>
            </a:r>
            <a:r>
              <a:rPr lang="x-none" sz="1100" dirty="0" smtClean="0">
                <a:solidFill>
                  <a:prstClr val="black"/>
                </a:solidFill>
                <a:latin typeface="Meiryo UI" panose="020B0604030504040204" pitchFamily="50" charset="-128"/>
                <a:ea typeface="Meiryo UI" panose="020B0604030504040204" pitchFamily="50" charset="-128"/>
              </a:rPr>
              <a:t>3</a:t>
            </a:r>
            <a:r>
              <a:rPr lang="en-US" sz="1100" dirty="0" smtClean="0">
                <a:solidFill>
                  <a:prstClr val="black"/>
                </a:solidFill>
                <a:latin typeface="Meiryo UI" panose="020B0604030504040204" pitchFamily="50" charset="-128"/>
                <a:ea typeface="Meiryo UI" panose="020B0604030504040204" pitchFamily="50" charset="-128"/>
              </a:rPr>
              <a:t>1</a:t>
            </a:r>
            <a:r>
              <a:rPr lang="x-none" sz="1100" dirty="0" smtClean="0">
                <a:solidFill>
                  <a:prstClr val="black"/>
                </a:solidFill>
                <a:latin typeface="Meiryo UI" panose="020B0604030504040204" pitchFamily="50" charset="-128"/>
                <a:ea typeface="Meiryo UI" panose="020B0604030504040204" pitchFamily="50" charset="-128"/>
              </a:rPr>
              <a:t>/Karagdagang </a:t>
            </a:r>
            <a:r>
              <a:rPr lang="x-none" sz="1100" dirty="0">
                <a:solidFill>
                  <a:prstClr val="black"/>
                </a:solidFill>
                <a:latin typeface="Meiryo UI" panose="020B0604030504040204" pitchFamily="50" charset="-128"/>
                <a:ea typeface="Meiryo UI" panose="020B0604030504040204" pitchFamily="50" charset="-128"/>
              </a:rPr>
              <a:t>Teksto Pahina </a:t>
            </a:r>
            <a:r>
              <a:rPr lang="en-US" sz="1100" dirty="0" smtClean="0">
                <a:solidFill>
                  <a:prstClr val="black"/>
                </a:solidFill>
                <a:latin typeface="Meiryo UI" panose="020B0604030504040204" pitchFamily="50" charset="-128"/>
                <a:ea typeface="Meiryo UI" panose="020B0604030504040204" pitchFamily="50" charset="-128"/>
              </a:rPr>
              <a:t>21</a:t>
            </a:r>
            <a:endParaRPr lang="x-none" sz="11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Meiryo UI" panose="020B0604030504040204" pitchFamily="50" charset="-128"/>
                <a:ea typeface="Meiryo UI" panose="020B0604030504040204" pitchFamily="50" charset="-128"/>
              </a:rPr>
              <a:t>12</a:t>
            </a:fld>
            <a:endParaRPr kumimoji="1" lang="ja-JP" altLang="en-US" sz="1100">
              <a:latin typeface="Meiryo UI" panose="020B0604030504040204" pitchFamily="50" charset="-128"/>
              <a:ea typeface="Meiryo UI" panose="020B0604030504040204" pitchFamily="50" charset="-128"/>
            </a:endParaRPr>
          </a:p>
        </p:txBody>
      </p:sp>
      <p:sp>
        <p:nvSpPr>
          <p:cNvPr id="6" name="テキスト ボックス 123">
            <a:extLst>
              <a:ext uri="{FF2B5EF4-FFF2-40B4-BE49-F238E27FC236}">
                <a16:creationId xmlns="" xmlns:a16="http://schemas.microsoft.com/office/drawing/2014/main" id="{E6FA952A-6C84-457F-9F94-F83CC4C91DFF}"/>
              </a:ext>
            </a:extLst>
          </p:cNvPr>
          <p:cNvSpPr txBox="1"/>
          <p:nvPr/>
        </p:nvSpPr>
        <p:spPr>
          <a:xfrm>
            <a:off x="2135083" y="1073135"/>
            <a:ext cx="2860779" cy="25902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050">
                <a:effectLst/>
                <a:latin typeface="Meiryo UI" panose="020B0604030504040204" pitchFamily="50" charset="-128"/>
                <a:ea typeface="Meiryo UI" panose="020B0604030504040204" pitchFamily="50" charset="-128"/>
                <a:cs typeface="ＭＳ ゴシック" panose="020B0609070205080204" pitchFamily="49" charset="-128"/>
              </a:rPr>
              <a:t>Pressure regulator (aturyoku chousei ki)</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8" name="テキスト ボックス 124">
            <a:extLst>
              <a:ext uri="{FF2B5EF4-FFF2-40B4-BE49-F238E27FC236}">
                <a16:creationId xmlns="" xmlns:a16="http://schemas.microsoft.com/office/drawing/2014/main" id="{E912AB5F-82C7-42D9-BFE8-9969267B1AF3}"/>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x-none" sz="800">
                <a:effectLst/>
                <a:latin typeface="Meiryo UI" panose="020B0604030504040204" pitchFamily="50" charset="-128"/>
                <a:ea typeface="Meiryo UI" panose="020B0604030504040204" pitchFamily="50" charset="-128"/>
                <a:cs typeface="ＭＳ ゴシック" panose="020B0609070205080204" pitchFamily="49" charset="-128"/>
              </a:rPr>
              <a:t>Source: National Institute of Occupational Safety at Health Technical Guidelines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123">
            <a:extLst>
              <a:ext uri="{FF2B5EF4-FFF2-40B4-BE49-F238E27FC236}">
                <a16:creationId xmlns="" xmlns:a16="http://schemas.microsoft.com/office/drawing/2014/main" id="{42E2F3B9-78E5-4950-AB3E-5982C3378D9C}"/>
              </a:ext>
            </a:extLst>
          </p:cNvPr>
          <p:cNvSpPr txBox="1"/>
          <p:nvPr/>
        </p:nvSpPr>
        <p:spPr>
          <a:xfrm>
            <a:off x="676371" y="1541421"/>
            <a:ext cx="443091" cy="32188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050" dirty="0">
                <a:effectLst/>
                <a:latin typeface="Meiryo UI" panose="020B0604030504040204" pitchFamily="50" charset="-128"/>
                <a:ea typeface="Meiryo UI" panose="020B0604030504040204" pitchFamily="50" charset="-128"/>
                <a:cs typeface="ＭＳ ゴシック" panose="020B0609070205080204" pitchFamily="49" charset="-128"/>
              </a:rPr>
              <a:t>Safety valve</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23">
            <a:extLst>
              <a:ext uri="{FF2B5EF4-FFF2-40B4-BE49-F238E27FC236}">
                <a16:creationId xmlns="" xmlns:a16="http://schemas.microsoft.com/office/drawing/2014/main" id="{C9F66032-27C4-4916-8175-EF28701AE24A}"/>
              </a:ext>
            </a:extLst>
          </p:cNvPr>
          <p:cNvSpPr txBox="1"/>
          <p:nvPr/>
        </p:nvSpPr>
        <p:spPr>
          <a:xfrm>
            <a:off x="2593853" y="1338348"/>
            <a:ext cx="224284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050">
                <a:effectLst/>
                <a:latin typeface="Meiryo UI" panose="020B0604030504040204" pitchFamily="50" charset="-128"/>
                <a:ea typeface="Meiryo UI" panose="020B0604030504040204" pitchFamily="50" charset="-128"/>
                <a:cs typeface="ＭＳ ゴシック" panose="020B0609070205080204" pitchFamily="49" charset="-128"/>
              </a:rPr>
              <a:t>Sa pabrika</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23">
            <a:extLst>
              <a:ext uri="{FF2B5EF4-FFF2-40B4-BE49-F238E27FC236}">
                <a16:creationId xmlns="" xmlns:a16="http://schemas.microsoft.com/office/drawing/2014/main" id="{C88238F9-1C97-4EE9-A7D4-A736541A86B6}"/>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050">
                <a:effectLst/>
                <a:latin typeface="Meiryo UI" panose="020B0604030504040204" pitchFamily="50" charset="-128"/>
                <a:ea typeface="Meiryo UI" panose="020B0604030504040204" pitchFamily="50" charset="-128"/>
                <a:cs typeface="ＭＳ ゴシック" panose="020B0609070205080204" pitchFamily="49" charset="-128"/>
              </a:rPr>
              <a:t>Piping</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23">
            <a:extLst>
              <a:ext uri="{FF2B5EF4-FFF2-40B4-BE49-F238E27FC236}">
                <a16:creationId xmlns="" xmlns:a16="http://schemas.microsoft.com/office/drawing/2014/main" id="{2CC30CFB-EAB5-4180-A2CD-5A86AE3AA129}"/>
              </a:ext>
            </a:extLst>
          </p:cNvPr>
          <p:cNvSpPr txBox="1"/>
          <p:nvPr/>
        </p:nvSpPr>
        <p:spPr>
          <a:xfrm>
            <a:off x="3060982" y="1513797"/>
            <a:ext cx="1761329"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x-none" sz="1050">
                <a:effectLst/>
                <a:latin typeface="Meiryo UI" panose="020B0604030504040204" pitchFamily="50" charset="-128"/>
                <a:ea typeface="Meiryo UI" panose="020B0604030504040204" pitchFamily="50" charset="-128"/>
                <a:cs typeface="ＭＳ ゴシック" panose="020B0609070205080204" pitchFamily="49" charset="-128"/>
              </a:rPr>
              <a:t>Connecting pipe</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25">
            <a:extLst>
              <a:ext uri="{FF2B5EF4-FFF2-40B4-BE49-F238E27FC236}">
                <a16:creationId xmlns="" xmlns:a16="http://schemas.microsoft.com/office/drawing/2014/main" id="{0B5D47FD-B56B-4EFD-8DB1-945C69F78572}"/>
              </a:ext>
            </a:extLst>
          </p:cNvPr>
          <p:cNvSpPr txBox="1"/>
          <p:nvPr/>
        </p:nvSpPr>
        <p:spPr>
          <a:xfrm>
            <a:off x="867016" y="4172651"/>
            <a:ext cx="4128845" cy="25902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x-none" sz="1000" dirty="0">
                <a:effectLst/>
                <a:latin typeface="Meiryo UI" panose="020B0604030504040204" pitchFamily="50" charset="-128"/>
                <a:ea typeface="Meiryo UI" panose="020B0604030504040204" pitchFamily="50" charset="-128"/>
                <a:cs typeface="ＭＳ ゴシック" panose="020B0609070205080204" pitchFamily="49" charset="-128"/>
              </a:rPr>
              <a:t>Fig. 1-28: Conceptual diagram ng oxygen (sanso) gas manifold</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Autofit/>
          </a:bodyPr>
          <a:lstStyle/>
          <a:p>
            <a:pPr rtl="0"/>
            <a:r>
              <a:rPr lang="x-none" sz="1400">
                <a:latin typeface="Meiryo UI" panose="020B0604030504040204" pitchFamily="50" charset="-128"/>
                <a:ea typeface="Meiryo UI" panose="020B0604030504040204" pitchFamily="50" charset="-128"/>
              </a:rPr>
              <a:t>Cylinder (bonbe) at acetylene (asechiren) generator (1) Mga tala para sa transportasyon at paggamit ng mga cylinder</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30223" y="6444477"/>
            <a:ext cx="4528196"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34, 36, 37/Karagdagang Teksto Pahina </a:t>
            </a:r>
            <a:r>
              <a:rPr lang="en-US" sz="1100" dirty="0" smtClean="0">
                <a:solidFill>
                  <a:prstClr val="black"/>
                </a:solidFill>
              </a:rPr>
              <a:t>23</a:t>
            </a:r>
            <a:r>
              <a:rPr lang="x-none" sz="1100" dirty="0" smtClean="0">
                <a:solidFill>
                  <a:prstClr val="black"/>
                </a:solidFill>
              </a:rPr>
              <a:t>, 2</a:t>
            </a:r>
            <a:r>
              <a:rPr lang="en-US" sz="1100" dirty="0" smtClean="0">
                <a:solidFill>
                  <a:prstClr val="black"/>
                </a:solidFill>
              </a:rPr>
              <a:t>4</a:t>
            </a:r>
            <a:endParaRPr lang="x-none" sz="1100" dirty="0">
              <a:solidFill>
                <a:prstClr val="black"/>
              </a:solidFill>
            </a:endParaRP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x-none" sz="1000">
                <a:latin typeface="Meiryo UI" panose="020B0604030504040204" pitchFamily="50" charset="-128"/>
                <a:ea typeface="Meiryo UI" panose="020B0604030504040204" pitchFamily="50" charset="-128"/>
              </a:rPr>
              <a:t>Mga paalala para sa transportasyon ng mga cylinder (bonbe)</a:t>
            </a:r>
          </a:p>
          <a:p>
            <a:pPr marL="268288" indent="-1588" rtl="0">
              <a:lnSpc>
                <a:spcPct val="100000"/>
              </a:lnSpc>
              <a:spcBef>
                <a:spcPts val="0"/>
              </a:spcBef>
              <a:buNone/>
            </a:pPr>
            <a:r>
              <a:rPr lang="x-none" sz="1000">
                <a:latin typeface="Meiryo UI" panose="020B0604030504040204" pitchFamily="50" charset="-128"/>
                <a:ea typeface="Meiryo UI" panose="020B0604030504040204" pitchFamily="50" charset="-128"/>
              </a:rPr>
              <a:t>・ Habang nasa sasakyan, dapat itong nakatayo o nakatagilid, at direkta dapat itong naka-secure sa dedicated na tool o sasakyan</a:t>
            </a:r>
            <a:endParaRPr lang="en-US" altLang="ja-JP" sz="10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x-none" sz="1000">
                <a:latin typeface="Meiryo UI" panose="020B0604030504040204" pitchFamily="50" charset="-128"/>
                <a:ea typeface="Meiryo UI" panose="020B0604030504040204" pitchFamily="50" charset="-128"/>
              </a:rPr>
              <a:t>・ Gumamit ng mga dedicated na cylinder (bonbe) carrier para sa transportasyon sa mga pabrika at construction site</a:t>
            </a:r>
          </a:p>
          <a:p>
            <a:pPr marL="268288" indent="-1588" rtl="0">
              <a:lnSpc>
                <a:spcPct val="100000"/>
              </a:lnSpc>
              <a:spcBef>
                <a:spcPts val="0"/>
              </a:spcBef>
              <a:buNone/>
            </a:pPr>
            <a:r>
              <a:rPr lang="x-none" sz="1000">
                <a:latin typeface="Meiryo UI" panose="020B0604030504040204" pitchFamily="50" charset="-128"/>
                <a:ea typeface="Meiryo UI" panose="020B0604030504040204" pitchFamily="50" charset="-128"/>
              </a:rPr>
              <a:t>・ Kapag nagbubuhat ng mga cylinder (bonbe) gamit ang kamay, hindi dapat hawakan ang valve na bahagi ng container</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x-none" sz="1000" dirty="0">
                <a:latin typeface="Meiryo UI" panose="020B0604030504040204" pitchFamily="50" charset="-128"/>
                <a:ea typeface="Meiryo UI" panose="020B0604030504040204" pitchFamily="50" charset="-128"/>
              </a:rPr>
              <a:t>Mga paalala para sa paggamit ng mga cylinder (bonbe)</a:t>
            </a:r>
          </a:p>
          <a:p>
            <a:pPr marL="466725" lvl="1" indent="-285750" rtl="0">
              <a:lnSpc>
                <a:spcPct val="100000"/>
              </a:lnSpc>
              <a:spcBef>
                <a:spcPts val="0"/>
              </a:spcBef>
            </a:pPr>
            <a:r>
              <a:rPr lang="x-none" sz="1000" dirty="0">
                <a:latin typeface="Meiryo UI" panose="020B0604030504040204" pitchFamily="50" charset="-128"/>
                <a:ea typeface="Meiryo UI" panose="020B0604030504040204" pitchFamily="50" charset="-128"/>
              </a:rPr>
              <a:t>Tiyaking i-secure ang cylinder (bonbe)</a:t>
            </a:r>
          </a:p>
          <a:p>
            <a:pPr marL="466725" lvl="1" indent="-285750" rtl="0">
              <a:lnSpc>
                <a:spcPct val="100000"/>
              </a:lnSpc>
              <a:spcBef>
                <a:spcPts val="0"/>
              </a:spcBef>
            </a:pPr>
            <a:r>
              <a:rPr lang="x-none" sz="1000" dirty="0">
                <a:latin typeface="Meiryo UI" panose="020B0604030504040204" pitchFamily="50" charset="-128"/>
                <a:ea typeface="Meiryo UI" panose="020B0604030504040204" pitchFamily="50" charset="-128"/>
              </a:rPr>
              <a:t>Huwag gumamit ng mga cylinder (bonbe) sa loading platform ng transport vehicle</a:t>
            </a:r>
          </a:p>
          <a:p>
            <a:pPr marL="466725" lvl="1" indent="-285750" rtl="0">
              <a:lnSpc>
                <a:spcPct val="100000"/>
              </a:lnSpc>
              <a:spcBef>
                <a:spcPts val="0"/>
              </a:spcBef>
            </a:pPr>
            <a:r>
              <a:rPr lang="x-none" sz="1000" dirty="0">
                <a:latin typeface="Meiryo UI" panose="020B0604030504040204" pitchFamily="50" charset="-128"/>
                <a:ea typeface="Meiryo UI" panose="020B0604030504040204" pitchFamily="50" charset="-128"/>
              </a:rPr>
              <a:t>Kapag sine-secure ang cylinder (bonbe), huwag itong i-secure sa leeg</a:t>
            </a:r>
          </a:p>
          <a:p>
            <a:pPr marL="466725" lvl="1" indent="-285750" rtl="0">
              <a:lnSpc>
                <a:spcPct val="100000"/>
              </a:lnSpc>
              <a:spcBef>
                <a:spcPts val="0"/>
              </a:spcBef>
            </a:pPr>
            <a:r>
              <a:rPr lang="x-none" sz="1000" dirty="0">
                <a:latin typeface="Meiryo UI" panose="020B0604030504040204" pitchFamily="50" charset="-128"/>
                <a:ea typeface="Meiryo UI" panose="020B0604030504040204" pitchFamily="50" charset="-128"/>
              </a:rPr>
              <a:t>Huwag hawakan ang oxygen cylinder (sanso bonbe) nang malangis ang gwantes. Huwag ding maglagay ng langis malapit sa cylinder (bonbe).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13</a:t>
            </a:fld>
            <a:endParaRPr kumimoji="1" lang="ja-JP" altLang="en-US" sz="1050" dirty="0"/>
          </a:p>
        </p:txBody>
      </p:sp>
    </p:spTree>
    <p:extLst>
      <p:ext uri="{BB962C8B-B14F-4D97-AF65-F5344CB8AC3E}">
        <p14:creationId xmlns:p14="http://schemas.microsoft.com/office/powerpoint/2010/main" val="304889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Autofit/>
          </a:bodyPr>
          <a:lstStyle/>
          <a:p>
            <a:pPr rtl="0"/>
            <a:r>
              <a:rPr lang="x-none" sz="1600">
                <a:latin typeface="Meiryo UI" panose="020B0604030504040204" pitchFamily="50" charset="-128"/>
                <a:ea typeface="Meiryo UI" panose="020B0604030504040204" pitchFamily="50" charset="-128"/>
              </a:rPr>
              <a:t>Cylinder (bonbe) at acetylene (asechiren) generator (2) Mga paalala para sa disposal at pagsasauli ng cylinder</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00413"/>
            <a:ext cx="3340451"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37/Karagdagang Teksto Pahina </a:t>
            </a:r>
            <a:r>
              <a:rPr lang="x-none" sz="1100" dirty="0" smtClean="0">
                <a:solidFill>
                  <a:prstClr val="black"/>
                </a:solidFill>
              </a:rPr>
              <a:t>2</a:t>
            </a:r>
            <a:r>
              <a:rPr lang="en-US" sz="1100" dirty="0" smtClean="0">
                <a:solidFill>
                  <a:prstClr val="black"/>
                </a:solidFill>
              </a:rPr>
              <a:t>5</a:t>
            </a:r>
            <a:endParaRPr lang="x-none" sz="1100" dirty="0">
              <a:solidFill>
                <a:prstClr val="black"/>
              </a:solidFill>
            </a:endParaRP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x-none" sz="1200">
                <a:latin typeface="Meiryo UI" panose="020B0604030504040204" pitchFamily="50" charset="-128"/>
                <a:ea typeface="Meiryo UI" panose="020B0604030504040204" pitchFamily="50" charset="-128"/>
              </a:rPr>
              <a:t>・ Huwag bastang iwan ang mga cylinder (bonbe) sa pabrika o i-dispose ang mga ito bilang pangkaraniwang industrial waste.</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x-none" sz="1200">
                <a:latin typeface="Meiryo UI" panose="020B0604030504040204" pitchFamily="50" charset="-128"/>
                <a:ea typeface="Meiryo UI" panose="020B0604030504040204" pitchFamily="50" charset="-128"/>
              </a:rPr>
              <a:t>・ Huwag kailanman maghiwa ng container na may lamang oxygen (sanso) o flammable gas.</a:t>
            </a:r>
          </a:p>
          <a:p>
            <a:pPr marL="268288" indent="-1588" rtl="0">
              <a:lnSpc>
                <a:spcPct val="100000"/>
              </a:lnSpc>
              <a:spcBef>
                <a:spcPts val="0"/>
              </a:spcBef>
              <a:buNone/>
            </a:pPr>
            <a:r>
              <a:rPr lang="x-none" sz="1200">
                <a:latin typeface="Meiryo UI" panose="020B0604030504040204" pitchFamily="50" charset="-128"/>
                <a:ea typeface="Meiryo UI" panose="020B0604030504040204" pitchFamily="50" charset="-128"/>
              </a:rPr>
              <a:t>・ Dapat isauli ang gas container sa manufacturer nang hindi sinisimot ang lahat ng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14</a:t>
            </a:fld>
            <a:endParaRPr kumimoji="1" lang="ja-JP" altLang="en-US" sz="1100"/>
          </a:p>
        </p:txBody>
      </p:sp>
    </p:spTree>
    <p:extLst>
      <p:ext uri="{BB962C8B-B14F-4D97-AF65-F5344CB8AC3E}">
        <p14:creationId xmlns:p14="http://schemas.microsoft.com/office/powerpoint/2010/main" val="101042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x-none" sz="1800">
                <a:latin typeface="Meiryo UI" panose="020B0604030504040204" pitchFamily="50" charset="-128"/>
                <a:ea typeface="Meiryo UI" panose="020B0604030504040204" pitchFamily="50" charset="-128"/>
              </a:rPr>
              <a:t>Pressure regulator (aturyoku chousei ki) (1) Fitting procedure</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41/Karagdagang Teksto Pahina </a:t>
            </a:r>
            <a:r>
              <a:rPr lang="x-none" sz="1100" dirty="0" smtClean="0">
                <a:solidFill>
                  <a:prstClr val="black"/>
                </a:solidFill>
              </a:rPr>
              <a:t>2</a:t>
            </a:r>
            <a:r>
              <a:rPr lang="en-US" sz="1100" dirty="0" smtClean="0">
                <a:solidFill>
                  <a:prstClr val="black"/>
                </a:solidFill>
              </a:rPr>
              <a:t>6</a:t>
            </a:r>
            <a:endParaRPr lang="x-none" sz="1100" dirty="0">
              <a:solidFill>
                <a:prstClr val="black"/>
              </a:solidFill>
            </a:endParaRP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x-none" sz="1400">
                <a:solidFill>
                  <a:prstClr val="black"/>
                </a:solidFill>
                <a:latin typeface="Meiryo UI" panose="020B0604030504040204" pitchFamily="50" charset="-128"/>
                <a:ea typeface="Meiryo UI" panose="020B0604030504040204" pitchFamily="50" charset="-128"/>
              </a:rPr>
              <a:t>[Pressure regulator (aturyoku chousei ki) fitting procedure]</a:t>
            </a:r>
          </a:p>
          <a:p>
            <a:pPr marL="0" indent="0" rtl="0">
              <a:lnSpc>
                <a:spcPct val="100000"/>
              </a:lnSpc>
              <a:spcBef>
                <a:spcPts val="0"/>
              </a:spcBef>
              <a:buNone/>
            </a:pPr>
            <a:r>
              <a:rPr lang="x-none" sz="1400">
                <a:solidFill>
                  <a:prstClr val="black"/>
                </a:solidFill>
                <a:latin typeface="Meiryo UI" panose="020B0604030504040204" pitchFamily="50" charset="-128"/>
                <a:ea typeface="Meiryo UI" panose="020B0604030504040204" pitchFamily="50" charset="-128"/>
              </a:rPr>
              <a:t>　(1) Alisin ang alikabok, atbp.</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400">
                <a:solidFill>
                  <a:prstClr val="black"/>
                </a:solidFill>
                <a:latin typeface="Meiryo UI" panose="020B0604030504040204" pitchFamily="50" charset="-128"/>
                <a:ea typeface="Meiryo UI" panose="020B0604030504040204" pitchFamily="50" charset="-128"/>
              </a:rPr>
              <a:t>　(2) Suriin ang packing</a:t>
            </a:r>
          </a:p>
          <a:p>
            <a:pPr marL="0" indent="0" rtl="0">
              <a:lnSpc>
                <a:spcPct val="100000"/>
              </a:lnSpc>
              <a:spcBef>
                <a:spcPts val="0"/>
              </a:spcBef>
              <a:buNone/>
            </a:pPr>
            <a:r>
              <a:rPr lang="x-none" sz="1400">
                <a:solidFill>
                  <a:prstClr val="black"/>
                </a:solidFill>
                <a:latin typeface="Meiryo UI" panose="020B0604030504040204" pitchFamily="50" charset="-128"/>
                <a:ea typeface="Meiryo UI" panose="020B0604030504040204" pitchFamily="50" charset="-128"/>
              </a:rPr>
              <a:t>　(3) Ikabit ang pressure gauge</a:t>
            </a:r>
          </a:p>
          <a:p>
            <a:pPr marL="0" indent="0" rtl="0">
              <a:lnSpc>
                <a:spcPct val="100000"/>
              </a:lnSpc>
              <a:spcBef>
                <a:spcPts val="0"/>
              </a:spcBef>
              <a:buNone/>
            </a:pPr>
            <a:r>
              <a:rPr lang="x-none" sz="1400">
                <a:solidFill>
                  <a:prstClr val="black"/>
                </a:solidFill>
                <a:latin typeface="Meiryo UI" panose="020B0604030504040204" pitchFamily="50" charset="-128"/>
                <a:ea typeface="Meiryo UI" panose="020B0604030504040204" pitchFamily="50" charset="-128"/>
              </a:rPr>
              <a:t>　(4) Suriin ang control handle</a:t>
            </a:r>
          </a:p>
          <a:p>
            <a:pPr marL="0" indent="0" rtl="0">
              <a:lnSpc>
                <a:spcPct val="100000"/>
              </a:lnSpc>
              <a:spcBef>
                <a:spcPts val="0"/>
              </a:spcBef>
              <a:buNone/>
            </a:pPr>
            <a:r>
              <a:rPr lang="x-none" sz="1400">
                <a:solidFill>
                  <a:prstClr val="black"/>
                </a:solidFill>
                <a:latin typeface="Meiryo UI" panose="020B0604030504040204" pitchFamily="50" charset="-128"/>
                <a:ea typeface="Meiryo UI" panose="020B0604030504040204" pitchFamily="50" charset="-128"/>
              </a:rPr>
              <a:t>　(5) Buksan ang valve</a:t>
            </a:r>
          </a:p>
          <a:p>
            <a:pPr marL="0" indent="0" rtl="0">
              <a:lnSpc>
                <a:spcPct val="100000"/>
              </a:lnSpc>
              <a:spcBef>
                <a:spcPts val="0"/>
              </a:spcBef>
              <a:buNone/>
            </a:pPr>
            <a:r>
              <a:rPr lang="x-none" sz="1400">
                <a:solidFill>
                  <a:prstClr val="black"/>
                </a:solidFill>
                <a:latin typeface="Meiryo UI" panose="020B0604030504040204" pitchFamily="50" charset="-128"/>
                <a:ea typeface="Meiryo UI" panose="020B0604030504040204" pitchFamily="50" charset="-128"/>
              </a:rPr>
              <a:t>　(6) Tingnan kung may mga tagas ng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15</a:t>
            </a:fld>
            <a:endParaRPr kumimoji="1" lang="ja-JP" altLang="en-US" sz="1100"/>
          </a:p>
        </p:txBody>
      </p:sp>
    </p:spTree>
    <p:extLst>
      <p:ext uri="{BB962C8B-B14F-4D97-AF65-F5344CB8AC3E}">
        <p14:creationId xmlns:p14="http://schemas.microsoft.com/office/powerpoint/2010/main" val="252665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Autofit/>
          </a:bodyPr>
          <a:lstStyle/>
          <a:p>
            <a:pPr rtl="0"/>
            <a:r>
              <a:rPr lang="x-none" sz="1600" dirty="0">
                <a:latin typeface="Meiryo UI" panose="020B0604030504040204" pitchFamily="50" charset="-128"/>
                <a:ea typeface="Meiryo UI" panose="020B0604030504040204" pitchFamily="50" charset="-128"/>
              </a:rPr>
              <a:t>Mga pressure regulator (aturyoku chousei ki) (2) Mga paalala para sa paggamit</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43/Karagdagang Teksto Pahina </a:t>
            </a:r>
            <a:r>
              <a:rPr lang="x-none" sz="1100" dirty="0" smtClean="0">
                <a:solidFill>
                  <a:prstClr val="black"/>
                </a:solidFill>
              </a:rPr>
              <a:t>2</a:t>
            </a:r>
            <a:r>
              <a:rPr lang="en-US" sz="1100" dirty="0" smtClean="0">
                <a:solidFill>
                  <a:prstClr val="black"/>
                </a:solidFill>
              </a:rPr>
              <a:t>7</a:t>
            </a:r>
            <a:endParaRPr lang="x-none" sz="1100" dirty="0">
              <a:solidFill>
                <a:prstClr val="black"/>
              </a:solidFill>
            </a:endParaRP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[Mga paalala para sa paggamit ng mga pressure regulator (aturyoku chousei ki)]</a:t>
            </a:r>
            <a:endParaRPr lang="ja-JP" altLang="en-US" sz="1100" dirty="0">
              <a:solidFill>
                <a:prstClr val="black"/>
              </a:solidFill>
              <a:latin typeface="Meiryo UI" panose="020B0604030504040204" pitchFamily="50" charset="-128"/>
              <a:ea typeface="Meiryo UI" panose="020B0604030504040204" pitchFamily="50" charset="-128"/>
            </a:endParaRP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(1) Kapag hindi ginagamit, sagad na pihitin ang control handle pakaliwa upang paluwagin ito.</a:t>
            </a: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(2) Huwag maglagay ng grasa o langis sa mga pyesa ng regulator o hawakan ang mga ito nang malangis ang gwantes. Bilang partikular, huwag hayaang may mapuntang langis sa oxygen (sanso) pressure regulator (aturyoku chousei ki).</a:t>
            </a: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(3) Kung sira ang mounting screw ng pressure regulator (aturyoku chousei ki), huwag subukang ikabit ito nang sapilitan.</a:t>
            </a: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(4) Huwag maggalaw ng cylinder (bonbe) nang may nakakabit ditong pressure regulator (aturyoku chousei ki).</a:t>
            </a: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(5) Kung babagsak ang acetylene (asechiren) pressure habang nagtatrabaho, tingnan kung gaano karami ang natitira sa loob ng cylinder (bonbe).</a:t>
            </a: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(6) Kung ang trabaho ay tapos na o sinususpinde, isara ang cylinder (bonbe) valve at sagad na pihitin pakaliwa ang control handle upang paluwagin ito.</a:t>
            </a:r>
          </a:p>
          <a:p>
            <a:pPr marL="542925" indent="-276225" rtl="0">
              <a:lnSpc>
                <a:spcPct val="100000"/>
              </a:lnSpc>
              <a:spcBef>
                <a:spcPts val="0"/>
              </a:spcBef>
              <a:buFont typeface="Arial" panose="020B0604020202020204" pitchFamily="34" charset="0"/>
              <a:buNone/>
            </a:pPr>
            <a:r>
              <a:rPr lang="x-none" sz="1100">
                <a:solidFill>
                  <a:prstClr val="black"/>
                </a:solidFill>
                <a:latin typeface="Meiryo UI" panose="020B0604030504040204" pitchFamily="50" charset="-128"/>
                <a:ea typeface="Meiryo UI" panose="020B0604030504040204" pitchFamily="50" charset="-128"/>
              </a:rPr>
              <a:t>(7) Huwag kalasin o kumpunihin ang pressure regulator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z="1100" smtClean="0">
                <a:solidFill>
                  <a:prstClr val="black">
                    <a:tint val="75000"/>
                  </a:prstClr>
                </a:solidFill>
              </a:rPr>
              <a:pPr/>
              <a:t>16</a:t>
            </a:fld>
            <a:endParaRPr lang="ja-JP" altLang="en-US" sz="1100">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x-none" sz="2000" dirty="0">
                <a:latin typeface="Meiryo UI" panose="020B0604030504040204" pitchFamily="50" charset="-128"/>
                <a:ea typeface="Meiryo UI" panose="020B0604030504040204" pitchFamily="50" charset="-128"/>
              </a:rPr>
              <a:t>Mga welder, atbp. (1) Fitting</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43/Karagdagang Teksto Pahina </a:t>
            </a:r>
            <a:r>
              <a:rPr lang="x-none" sz="1200" dirty="0" smtClean="0">
                <a:solidFill>
                  <a:prstClr val="black"/>
                </a:solidFill>
              </a:rPr>
              <a:t>2</a:t>
            </a:r>
            <a:r>
              <a:rPr lang="en-US" sz="1200" dirty="0" smtClean="0">
                <a:solidFill>
                  <a:prstClr val="black"/>
                </a:solidFill>
              </a:rPr>
              <a:t>8</a:t>
            </a:r>
            <a:endParaRPr lang="x-none" sz="1200" dirty="0">
              <a:solidFill>
                <a:prstClr val="black"/>
              </a:solidFill>
            </a:endParaRP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x-none" sz="1200" dirty="0">
                <a:solidFill>
                  <a:prstClr val="black"/>
                </a:solidFill>
                <a:latin typeface="Meiryo UI" panose="020B0604030504040204" pitchFamily="50" charset="-128"/>
                <a:ea typeface="Meiryo UI" panose="020B0604030504040204" pitchFamily="50" charset="-128"/>
              </a:rPr>
              <a:t>[Mga pressure regulator (aturyoku chousei ki) at welder connection procedure]</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(1) Bago ikonekta, tiyaking ang hose (housu) ay hindi pa naluluma o wala pang bitak.</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(2) Tiyaking walang alikabok, insekto, o tubig sa loob ng hose (housu).</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(3) Tiyaking nakasara ang blowpipe (suikan) valve.</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(4) Gumamit ng asul na hose (housu) para sa oxygen (sanso) at pulang hose para sa acetylene (asechiren). Huwag gumamit ng iisang hose (housu) para sa magkakaibang uri ng gas.</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(5) Kung may mga nakakabit na one-touch type connector sa parehong dulo ng hose (housu), secure na ikonekta ang output na bahagi ng pressure regulator (aturyoku chousei ki) sa blowpipe (suikan). Sa oras na ito, kung ang flammable gas pressure regulator (aturyoku chousei ki) ay walang flashback arrester (kanshiki anzen ki), magkabit ng flashback arrester sa hose (housu) na bahagi ng flammable gas.</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(6) Pagkatapos makumpleto ang lahat ng koneksyon, itakda ang oxygen (sanso) pressure sa humigit-kumulang 0.3 hanggang 0.5 MPa at maghanap ng mga tagas ng gas gamit ang tubig na may sabon o katulad nito. Pagkatapos maghanap ng mga tagas ng oxygen (sanso) gas, itakda ang pressure ng flammable gas sa humigit-kumulang 0.03 hanggang 0.05 MPa at magsagawa ng gas leak check sa parehong paraan.</a:t>
            </a: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(7) Kung walang tagas ng gas, buksan ang valve ng flammable gas sa blowpipe (suikan) nang 2 hanggang 3 segundo upang pakawalan ang gas, at ulitin ito nang dalawang beses. Susunod, habang nakasara ang flammable gas valve, buksan ang oxygen (sanso) gas valve nang humigit-kumulang 5 segundo upang pakawalan ang oxygen.</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(8) Panghuli, isara ang blowpipe (suikan) valve, isara ang cylinder (bonbe) valve, luwagan nang tuluyan ang pressure regulator (aturyoku chousei ki), at maghintay nang humigit-kumulang 5 minuto. Pagkatapos nito, tingnan ang pressure sa high-pressure na bahagi at low-pressure na bahagi ng pressure regulator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Autofit/>
          </a:bodyPr>
          <a:lstStyle/>
          <a:p>
            <a:pPr rtl="0"/>
            <a:r>
              <a:rPr lang="x-none" sz="1400" dirty="0">
                <a:latin typeface="Meiryo UI" panose="020B0604030504040204" pitchFamily="50" charset="-128"/>
                <a:ea typeface="Meiryo UI" panose="020B0604030504040204" pitchFamily="50" charset="-128"/>
              </a:rPr>
              <a:t>Mga welder, atbp. (2) Pag-adjust sa pressure sa low-pressure na bahagi para sa pressure regulator (aturyoku chousei ki)</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44/Karagdagang Teksto Pahina </a:t>
            </a:r>
            <a:r>
              <a:rPr lang="x-none" sz="1200" dirty="0" smtClean="0">
                <a:solidFill>
                  <a:prstClr val="black"/>
                </a:solidFill>
              </a:rPr>
              <a:t>2</a:t>
            </a:r>
            <a:r>
              <a:rPr lang="en-US" sz="1200" dirty="0" smtClean="0">
                <a:solidFill>
                  <a:prstClr val="black"/>
                </a:solidFill>
              </a:rPr>
              <a:t>9</a:t>
            </a:r>
            <a:endParaRPr lang="x-none" sz="1200" dirty="0">
              <a:solidFill>
                <a:prstClr val="black"/>
              </a:solidFill>
            </a:endParaRP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x-none" sz="1200" dirty="0">
                <a:solidFill>
                  <a:prstClr val="black"/>
                </a:solidFill>
                <a:latin typeface="Meiryo UI" panose="020B0604030504040204" pitchFamily="50" charset="-128"/>
                <a:ea typeface="Meiryo UI" panose="020B0604030504040204" pitchFamily="50" charset="-128"/>
              </a:rPr>
              <a:t>[Procedure para sa pag-adjust sa pressure sa low-pressure na bahagi para sa pressure regulator (aturyoku chousei ki)]</a:t>
            </a:r>
          </a:p>
          <a:p>
            <a:pPr marL="0" indent="0" rtl="0">
              <a:lnSpc>
                <a:spcPct val="100000"/>
              </a:lnSpc>
              <a:spcBef>
                <a:spcPts val="0"/>
              </a:spcBef>
              <a:buFont typeface="Arial" panose="020B0604020202020204" pitchFamily="34" charset="0"/>
              <a:buNone/>
            </a:pPr>
            <a:r>
              <a:rPr lang="x-none" sz="1100" dirty="0">
                <a:solidFill>
                  <a:prstClr val="black"/>
                </a:solidFill>
                <a:latin typeface="Meiryo UI" panose="020B0604030504040204" pitchFamily="50" charset="-128"/>
                <a:ea typeface="Meiryo UI" panose="020B0604030504040204" pitchFamily="50" charset="-128"/>
              </a:rPr>
              <a:t>(1) Kumpirmahin ulit na sarado ang blowpipe (suikan) valve.</a:t>
            </a:r>
            <a:endParaRPr lang="en-US" altLang="ja-JP" sz="11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x-none" sz="1100" dirty="0">
                <a:solidFill>
                  <a:prstClr val="black"/>
                </a:solidFill>
                <a:latin typeface="Meiryo UI" panose="020B0604030504040204" pitchFamily="50" charset="-128"/>
                <a:ea typeface="Meiryo UI" panose="020B0604030504040204" pitchFamily="50" charset="-128"/>
              </a:rPr>
              <a:t>(2) Dahan-dahang pihitin ang control handle para sa oxygen (sanso) at flammable gas gamit ang pressure regulator (aturyoku chousei ki) upang i-adjust ang pressure sa low-pressure na bahagi.　</a:t>
            </a:r>
            <a:endParaRPr lang="en-US" altLang="ja-JP" sz="11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x-none" sz="1100" dirty="0">
                <a:solidFill>
                  <a:prstClr val="black"/>
                </a:solidFill>
                <a:latin typeface="Meiryo UI" panose="020B0604030504040204" pitchFamily="50" charset="-128"/>
                <a:ea typeface="Meiryo UI" panose="020B0604030504040204" pitchFamily="50" charset="-128"/>
              </a:rPr>
              <a:t>　　　Magkakaiba ang naaangkop na pressure depende sa nozzle (higuchi) at inilalarawan ito sa manual, atbp., ng nozzle manufacturer. Sa pangkalahatan, ang oxygen (sanso) ay 0.2 hanggang 0.3 MPa, at ang flammable gas ay 0.02 hanggang 0.03 MPa.</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 xmlns:a16="http://schemas.microsoft.com/office/drawing/2014/main" id="{8A677A6A-5BA5-4EB3-B4EF-6B7B4BC96123}"/>
              </a:ext>
            </a:extLst>
          </p:cNvPr>
          <p:cNvPicPr>
            <a:picLocks noChangeAspect="1"/>
          </p:cNvPicPr>
          <p:nvPr/>
        </p:nvPicPr>
        <p:blipFill>
          <a:blip r:embed="rId3"/>
          <a:stretch>
            <a:fillRect/>
          </a:stretch>
        </p:blipFill>
        <p:spPr>
          <a:xfrm>
            <a:off x="628650" y="2913716"/>
            <a:ext cx="5694158" cy="301778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x-none" sz="1800">
                <a:latin typeface="Meiryo UI" panose="020B0604030504040204" pitchFamily="50" charset="-128"/>
                <a:ea typeface="Meiryo UI" panose="020B0604030504040204" pitchFamily="50" charset="-128"/>
              </a:rPr>
              <a:t>Mga welder, atbp. (3) Ignition at flame control</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3" y="6444477"/>
            <a:ext cx="3340451" cy="253916"/>
          </a:xfrm>
          <a:prstGeom prst="rect">
            <a:avLst/>
          </a:prstGeom>
          <a:noFill/>
          <a:ln>
            <a:solidFill>
              <a:schemeClr val="tx1"/>
            </a:solidFill>
          </a:ln>
        </p:spPr>
        <p:txBody>
          <a:bodyPr wrap="square" rtlCol="0">
            <a:spAutoFit/>
          </a:bodyPr>
          <a:lstStyle/>
          <a:p>
            <a:pPr algn="r" rtl="0"/>
            <a:r>
              <a:rPr lang="x-none" sz="1050" dirty="0">
                <a:solidFill>
                  <a:prstClr val="black"/>
                </a:solidFill>
              </a:rPr>
              <a:t>Teksto Pahina </a:t>
            </a:r>
            <a:r>
              <a:rPr lang="x-none" sz="1050" dirty="0" smtClean="0">
                <a:solidFill>
                  <a:prstClr val="black"/>
                </a:solidFill>
              </a:rPr>
              <a:t>44</a:t>
            </a:r>
            <a:r>
              <a:rPr lang="en-US" sz="1050" dirty="0" smtClean="0">
                <a:solidFill>
                  <a:prstClr val="black"/>
                </a:solidFill>
              </a:rPr>
              <a:t>, 45</a:t>
            </a:r>
            <a:r>
              <a:rPr lang="x-none" sz="1050" dirty="0" smtClean="0">
                <a:solidFill>
                  <a:prstClr val="black"/>
                </a:solidFill>
              </a:rPr>
              <a:t>/Karagdagang </a:t>
            </a:r>
            <a:r>
              <a:rPr lang="x-none" sz="1050" dirty="0">
                <a:solidFill>
                  <a:prstClr val="black"/>
                </a:solidFill>
              </a:rPr>
              <a:t>Teksto Pahina </a:t>
            </a:r>
            <a:r>
              <a:rPr lang="en-US" sz="1050" dirty="0" smtClean="0">
                <a:solidFill>
                  <a:prstClr val="black"/>
                </a:solidFill>
              </a:rPr>
              <a:t>30</a:t>
            </a:r>
            <a:endParaRPr lang="x-none" sz="1050" dirty="0">
              <a:solidFill>
                <a:prstClr val="black"/>
              </a:solidFill>
            </a:endParaRP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x-none" sz="1100" dirty="0">
                <a:solidFill>
                  <a:prstClr val="black"/>
                </a:solidFill>
                <a:latin typeface="Meiryo UI" panose="020B0604030504040204" pitchFamily="50" charset="-128"/>
                <a:ea typeface="Meiryo UI" panose="020B0604030504040204" pitchFamily="50" charset="-128"/>
              </a:rPr>
              <a:t>[Ignition at flame control procedure]</a:t>
            </a:r>
            <a:endParaRPr lang="ja-JP" altLang="en-US" sz="11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(1) </a:t>
            </a:r>
            <a:r>
              <a:rPr lang="x-none" sz="1100" dirty="0">
                <a:latin typeface="Meiryo UI" panose="020B0604030504040204" pitchFamily="50" charset="-128"/>
                <a:ea typeface="Meiryo UI" panose="020B0604030504040204" pitchFamily="50" charset="-128"/>
              </a:rPr>
              <a:t>Magsuot ng protective welding gear at light-shielding protective glasses para sa gas welding (gasu yousetu) sa naaangkop na paraan.</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(2) Buksan ang blowpipe (suikan) flammable gas valve.</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(3) Mag-ignite gamit ang espesyal na kagamitan sa ignition (welding lighter (yousetu you raita)).</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(4) Buksan ang preheated oxygen (sanso) valve sa lalong madaling panahon. Buksan muna ang flammable gas valve, pagkatapos ay ang oxygen (sanso) valve, upang makagawa ng maputlang apoy. Sa oras na ito, ang puting hugis cone na section (puting cone (mga puting spot)) na mabubuo sa bibig ng nozzle (higuchi) sa gas flame ay dapat lumabas sa dulo ng nozzle na kasing laki ng ipinapakita sa Fig. (2) ng Fig. 1-30. Ang apoy na nasa naaangkop na state sa oras na ito ay tinatawag na neutral flame o standard flame.</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19</a:t>
            </a:fld>
            <a:endParaRPr kumimoji="1" lang="ja-JP" altLang="en-US" sz="1050"/>
          </a:p>
        </p:txBody>
      </p:sp>
      <p:sp>
        <p:nvSpPr>
          <p:cNvPr id="8" name="テキスト ボックス 7">
            <a:extLst>
              <a:ext uri="{FF2B5EF4-FFF2-40B4-BE49-F238E27FC236}">
                <a16:creationId xmlns="" xmlns:a16="http://schemas.microsoft.com/office/drawing/2014/main" id="{19AA07F5-8B97-4217-B9E6-B97C0A744ED1}"/>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x-none" sz="1400"/>
              <a:t>Fig. 1-30: Pag-adjust sa apoy</a:t>
            </a:r>
            <a:endParaRPr kumimoji="1" lang="en-US" altLang="ja-JP" sz="1400" dirty="0"/>
          </a:p>
        </p:txBody>
      </p:sp>
      <p:sp>
        <p:nvSpPr>
          <p:cNvPr id="9" name="テキスト ボックス 8">
            <a:extLst>
              <a:ext uri="{FF2B5EF4-FFF2-40B4-BE49-F238E27FC236}">
                <a16:creationId xmlns="" xmlns:a16="http://schemas.microsoft.com/office/drawing/2014/main" id="{8CA41A50-234B-4139-B2FD-44BA1BCFFA0F}"/>
              </a:ext>
            </a:extLst>
          </p:cNvPr>
          <p:cNvSpPr txBox="1"/>
          <p:nvPr/>
        </p:nvSpPr>
        <p:spPr>
          <a:xfrm>
            <a:off x="688604" y="5149072"/>
            <a:ext cx="2313903" cy="299321"/>
          </a:xfrm>
          <a:prstGeom prst="rect">
            <a:avLst/>
          </a:prstGeom>
          <a:solidFill>
            <a:schemeClr val="bg1"/>
          </a:solidFill>
          <a:ln>
            <a:noFill/>
          </a:ln>
        </p:spPr>
        <p:txBody>
          <a:bodyPr wrap="square" lIns="0" tIns="0" rIns="0" bIns="0" rtlCol="0">
            <a:noAutofit/>
          </a:bodyPr>
          <a:lstStyle/>
          <a:p>
            <a:pPr rtl="0"/>
            <a:r>
              <a:rPr lang="x-none" sz="1400" dirty="0"/>
              <a:t>(1) Apoy pagkatapos mismo ng ignition (carbonizing flame)</a:t>
            </a:r>
            <a:endParaRPr kumimoji="1" lang="en-US" altLang="ja-JP" sz="1400" dirty="0"/>
          </a:p>
        </p:txBody>
      </p:sp>
      <p:sp>
        <p:nvSpPr>
          <p:cNvPr id="10" name="テキスト ボックス 9">
            <a:extLst>
              <a:ext uri="{FF2B5EF4-FFF2-40B4-BE49-F238E27FC236}">
                <a16:creationId xmlns="" xmlns:a16="http://schemas.microsoft.com/office/drawing/2014/main" id="{50365EE6-DAE4-4166-BBD0-068DCE10557D}"/>
              </a:ext>
            </a:extLst>
          </p:cNvPr>
          <p:cNvSpPr txBox="1"/>
          <p:nvPr/>
        </p:nvSpPr>
        <p:spPr>
          <a:xfrm>
            <a:off x="3622871" y="5154400"/>
            <a:ext cx="2592000" cy="431284"/>
          </a:xfrm>
          <a:prstGeom prst="rect">
            <a:avLst/>
          </a:prstGeom>
          <a:solidFill>
            <a:schemeClr val="bg1"/>
          </a:solidFill>
          <a:ln>
            <a:noFill/>
          </a:ln>
        </p:spPr>
        <p:txBody>
          <a:bodyPr wrap="square" lIns="0" tIns="0" rIns="0" bIns="0" rtlCol="0">
            <a:noAutofit/>
          </a:bodyPr>
          <a:lstStyle/>
          <a:p>
            <a:pPr rtl="0"/>
            <a:r>
              <a:rPr lang="x-none" sz="1400" dirty="0"/>
              <a:t>(2) Pagkatapos i-adjust ang dami ng oxygen (sanso) (standard flame)</a:t>
            </a:r>
            <a:endParaRPr kumimoji="1" lang="en-US" altLang="ja-JP" sz="1400" dirty="0"/>
          </a:p>
        </p:txBody>
      </p:sp>
      <p:sp>
        <p:nvSpPr>
          <p:cNvPr id="11" name="テキスト ボックス 10">
            <a:extLst>
              <a:ext uri="{FF2B5EF4-FFF2-40B4-BE49-F238E27FC236}">
                <a16:creationId xmlns="" xmlns:a16="http://schemas.microsoft.com/office/drawing/2014/main" id="{6F336B27-F405-464C-9C92-95BAC9A1AF59}"/>
              </a:ext>
            </a:extLst>
          </p:cNvPr>
          <p:cNvSpPr txBox="1"/>
          <p:nvPr/>
        </p:nvSpPr>
        <p:spPr>
          <a:xfrm>
            <a:off x="3773894" y="5630265"/>
            <a:ext cx="2313903" cy="235241"/>
          </a:xfrm>
          <a:prstGeom prst="rect">
            <a:avLst/>
          </a:prstGeom>
          <a:solidFill>
            <a:schemeClr val="bg1"/>
          </a:solidFill>
          <a:ln>
            <a:noFill/>
          </a:ln>
        </p:spPr>
        <p:txBody>
          <a:bodyPr wrap="square" lIns="0" tIns="0" rIns="0" bIns="0" rtlCol="0">
            <a:noAutofit/>
          </a:bodyPr>
          <a:lstStyle/>
          <a:p>
            <a:pPr algn="r" rtl="0"/>
            <a:r>
              <a:rPr lang="x-none" sz="900"/>
              <a:t>Source: KOIKE SANSO KOGYO Co.,LTD.</a:t>
            </a:r>
            <a:endParaRPr kumimoji="1" lang="en-US" altLang="ja-JP" sz="900" dirty="0"/>
          </a:p>
        </p:txBody>
      </p:sp>
      <p:sp>
        <p:nvSpPr>
          <p:cNvPr id="13" name="正方形/長方形 12"/>
          <p:cNvSpPr/>
          <p:nvPr/>
        </p:nvSpPr>
        <p:spPr>
          <a:xfrm>
            <a:off x="4531903" y="580793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x-none" sz="3200">
                <a:latin typeface="+mn-ea"/>
                <a:ea typeface="+mn-ea"/>
              </a:rPr>
              <a:t>Kabanata 1 Kagamitan para sa Gas Welding (Gasu Yousetsu), atbp.</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x-none" sz="2400">
                <a:latin typeface="Meiryo UI" panose="020B0604030504040204" pitchFamily="50" charset="-128"/>
                <a:ea typeface="Meiryo UI" panose="020B0604030504040204" pitchFamily="50" charset="-128"/>
              </a:rPr>
              <a:t>Mga welder, atbp. (3) Welding</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45/Karagdagang Teksto Pahina </a:t>
            </a:r>
            <a:r>
              <a:rPr lang="en-US" sz="1200" dirty="0" smtClean="0">
                <a:solidFill>
                  <a:prstClr val="black"/>
                </a:solidFill>
              </a:rPr>
              <a:t>31</a:t>
            </a:r>
            <a:endParaRPr lang="x-none" sz="1200" dirty="0">
              <a:solidFill>
                <a:prstClr val="black"/>
              </a:solidFill>
            </a:endParaRP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x-none" sz="1100" dirty="0">
                <a:solidFill>
                  <a:prstClr val="black"/>
                </a:solidFill>
                <a:latin typeface="Meiryo UI" panose="020B0604030504040204" pitchFamily="50" charset="-128"/>
                <a:ea typeface="Meiryo UI" panose="020B0604030504040204" pitchFamily="50" charset="-128"/>
              </a:rPr>
              <a:t>[Gas welding (gasu yousetu) procedure]</a:t>
            </a:r>
            <a:endParaRPr lang="ja-JP" altLang="en-US" sz="11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(1) Ihanda ang base material na iwe-weld sa joint.</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(2) Painitin ang isang dulo ng base material joint sa paraang ang layo ng surface ng base material at dulo ng puting cone ay humigit-kumulang 2 hanggang 3 mm. Maya-maya, ang surface ng base material na nalantad sa apoy ay magiging pula, at magkakaroon ng welding pool sa gitna. Mukhang makintab dapat ang welding pool. Kung hindi magdurugtong ang parehong base material, pagdugtungin ang mga ito sa pamamagitan ng pagdaragdag ng may takip na electrode.</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(3) Kapag naidugtong na ang isang dulo ng joint ng base material, i-weld ang kabilang dulo ng joint sa parehong paraan. Tinatawag itong tack welding at pansamantala nitong maipipirmi ang joint ng base material. Kapag nagwe-welding ng maninipis na plate, mababawasan ang bilang ng mga tack weld upang mapigilang lumaki ang strain.</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(4) Susunod, bumuo ng welding pool sa isang dulo ng joint ng base material at isagawa ang welding habang inilalapit ang torch (tochi) papunta sa joint upang mapanatiling pareho ang laki nito. Kapag nagwe-welding ng maninipis na plate, huwag magdagdag ng mas maraming may takip na electrode kaysa kailangan. Sa halip, kapag makapal ang plate ng base material, tunawin ang base material sa posisyong malapit sa puting cone at i-weld ito habang nagdaragdag ng may takip na electrode.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20</a:t>
            </a:fld>
            <a:endParaRPr kumimoji="1" lang="ja-JP" altLang="en-US"/>
          </a:p>
        </p:txBody>
      </p:sp>
    </p:spTree>
    <p:extLst>
      <p:ext uri="{BB962C8B-B14F-4D97-AF65-F5344CB8AC3E}">
        <p14:creationId xmlns:p14="http://schemas.microsoft.com/office/powerpoint/2010/main" val="4217181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x-none" sz="2400">
                <a:latin typeface="Meiryo UI" panose="020B0604030504040204" pitchFamily="50" charset="-128"/>
                <a:ea typeface="Meiryo UI" panose="020B0604030504040204" pitchFamily="50" charset="-128"/>
              </a:rPr>
              <a:t>Mga welder, atbp. (4) Cutting</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0041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a:t>
            </a:r>
            <a:r>
              <a:rPr lang="x-none" sz="1200" dirty="0" smtClean="0">
                <a:solidFill>
                  <a:prstClr val="black"/>
                </a:solidFill>
              </a:rPr>
              <a:t>4</a:t>
            </a:r>
            <a:r>
              <a:rPr lang="en-US" sz="1200" dirty="0" smtClean="0">
                <a:solidFill>
                  <a:prstClr val="black"/>
                </a:solidFill>
              </a:rPr>
              <a:t>6</a:t>
            </a:r>
            <a:r>
              <a:rPr lang="x-none" sz="1200" dirty="0" smtClean="0">
                <a:solidFill>
                  <a:prstClr val="black"/>
                </a:solidFill>
              </a:rPr>
              <a:t>/Karagdagang </a:t>
            </a:r>
            <a:r>
              <a:rPr lang="x-none" sz="1200" dirty="0">
                <a:solidFill>
                  <a:prstClr val="black"/>
                </a:solidFill>
              </a:rPr>
              <a:t>Teksto Pahina </a:t>
            </a:r>
            <a:r>
              <a:rPr lang="en-US" sz="1200" dirty="0" smtClean="0">
                <a:solidFill>
                  <a:prstClr val="black"/>
                </a:solidFill>
              </a:rPr>
              <a:t>32</a:t>
            </a:r>
            <a:endParaRPr lang="x-none" sz="1200" dirty="0">
              <a:solidFill>
                <a:prstClr val="black"/>
              </a:solidFill>
            </a:endParaRP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x-none" sz="1100" dirty="0">
                <a:solidFill>
                  <a:prstClr val="black"/>
                </a:solidFill>
                <a:latin typeface="Meiryo UI" panose="020B0604030504040204" pitchFamily="50" charset="-128"/>
                <a:ea typeface="Meiryo UI" panose="020B0604030504040204" pitchFamily="50" charset="-128"/>
              </a:rPr>
              <a:t>[Gas cutting (gasu setudan) procedure]</a:t>
            </a:r>
            <a:endParaRPr lang="ja-JP" altLang="en-US" sz="11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(1) Ihanda ang hihiwaing base material.</a:t>
            </a:r>
          </a:p>
          <a:p>
            <a:pPr marL="628650" indent="-36195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(2) Magsimula sa pamamagitan ng paggamit ng preheating flame (yonetu en) upang gumamit ng puting cone sa hihiwaing bahagi upang mag-ilaw nang pula ang base material.</a:t>
            </a:r>
            <a:endParaRPr lang="en-US" altLang="ja-JP" sz="1100" dirty="0">
              <a:solidFill>
                <a:prstClr val="black"/>
              </a:solidFill>
              <a:latin typeface="Meiryo UI" panose="020B0604030504040204" pitchFamily="50" charset="-128"/>
              <a:ea typeface="Meiryo UI" panose="020B0604030504040204" pitchFamily="50" charset="-128"/>
            </a:endParaRPr>
          </a:p>
          <a:p>
            <a:pPr marL="449263" indent="-182563"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(3) Habang pinapanatiling bahagyang nakatagilid ang blowpipe (suikan), dahan-dahan itong isunod sa linyang gusto mong hiwain. Sa oras na ito, mag-ingat na panatilihing hindi nagbabago ang layo ng nozzle (higuchi) at base material, at galawin ito nang hindi nagbabago ang bilis upang tumilamsik ang cutting spatter nang direkta sa ibaba.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21</a:t>
            </a:fld>
            <a:endParaRPr kumimoji="1" lang="ja-JP" altLang="en-US"/>
          </a:p>
        </p:txBody>
      </p:sp>
    </p:spTree>
    <p:extLst>
      <p:ext uri="{BB962C8B-B14F-4D97-AF65-F5344CB8AC3E}">
        <p14:creationId xmlns:p14="http://schemas.microsoft.com/office/powerpoint/2010/main" val="1048766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dirty="0">
                <a:latin typeface="Meiryo UI" panose="020B0604030504040204" pitchFamily="50" charset="-128"/>
                <a:ea typeface="Meiryo UI" panose="020B0604030504040204" pitchFamily="50" charset="-128"/>
              </a:rPr>
              <a:t>Mga welder, atbp. (5) Mga paalala para sa welding/cutting work</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46/Karagdagang Teksto Pahina </a:t>
            </a:r>
            <a:r>
              <a:rPr lang="en-US" sz="1200" dirty="0" smtClean="0">
                <a:solidFill>
                  <a:prstClr val="black"/>
                </a:solidFill>
              </a:rPr>
              <a:t>33</a:t>
            </a:r>
            <a:endParaRPr lang="x-none" sz="1200" dirty="0">
              <a:solidFill>
                <a:prstClr val="black"/>
              </a:solidFill>
            </a:endParaRP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x-none" sz="1200" dirty="0">
                <a:latin typeface="Meiryo UI" panose="020B0604030504040204" pitchFamily="50" charset="-128"/>
                <a:ea typeface="Meiryo UI" panose="020B0604030504040204" pitchFamily="50" charset="-128"/>
              </a:rPr>
              <a:t>[Mga paalala para sa welding/cutting work]</a:t>
            </a:r>
          </a:p>
          <a:p>
            <a:pPr marL="87313" indent="-87313" rtl="0">
              <a:spcBef>
                <a:spcPts val="600"/>
              </a:spcBef>
              <a:buNone/>
            </a:pPr>
            <a:r>
              <a:rPr lang="x-none" sz="1200" dirty="0">
                <a:latin typeface="Meiryo UI" panose="020B0604030504040204" pitchFamily="50" charset="-128"/>
                <a:ea typeface="Meiryo UI" panose="020B0604030504040204" pitchFamily="50" charset="-128"/>
              </a:rPr>
              <a:t>・ Kung may maririnig ka paminsan-minsang nagki-click pagkatapos ng ignition, maaaring maluwag o may gasgas ang nozzle (higuchi). Patayin kaagad ang apoy, higpitan ang nozzle (higuchi), at palitan ang nozzle kung magpapatuloy ang problema.</a:t>
            </a:r>
            <a:endParaRPr lang="en-US" altLang="ja-JP" sz="1200" dirty="0">
              <a:latin typeface="Meiryo UI" panose="020B0604030504040204" pitchFamily="50" charset="-128"/>
              <a:ea typeface="Meiryo UI" panose="020B0604030504040204" pitchFamily="50" charset="-128"/>
            </a:endParaRPr>
          </a:p>
          <a:p>
            <a:pPr marL="87313" indent="-87313" rtl="0">
              <a:spcBef>
                <a:spcPts val="600"/>
              </a:spcBef>
              <a:buNone/>
            </a:pPr>
            <a:r>
              <a:rPr lang="x-none" sz="1200" dirty="0">
                <a:latin typeface="Meiryo UI" panose="020B0604030504040204" pitchFamily="50" charset="-128"/>
                <a:ea typeface="Meiryo UI" panose="020B0604030504040204" pitchFamily="50" charset="-128"/>
              </a:rPr>
              <a:t>・ Kung may lumalagitik na ingay mula sa blowpipe (suikan) habang nagsasagawa ng welding o cutting, maaaring may flashback (gyakka). Ihinto kaagad ang trabaho, linisin at higpitan muli ang nozzle (higuchi), tingnan kung may mga tagas ng gas, atbp.</a:t>
            </a:r>
            <a:endParaRPr lang="en-US" altLang="ja-JP" sz="1200" dirty="0">
              <a:latin typeface="Meiryo UI" panose="020B0604030504040204" pitchFamily="50" charset="-128"/>
              <a:ea typeface="Meiryo UI" panose="020B0604030504040204" pitchFamily="50" charset="-128"/>
            </a:endParaRPr>
          </a:p>
          <a:p>
            <a:pPr marL="87313" indent="-87313" rtl="0">
              <a:spcBef>
                <a:spcPts val="600"/>
              </a:spcBef>
              <a:buNone/>
            </a:pPr>
            <a:r>
              <a:rPr lang="x-none" sz="1200" dirty="0">
                <a:latin typeface="Meiryo UI" panose="020B0604030504040204" pitchFamily="50" charset="-128"/>
                <a:ea typeface="Meiryo UI" panose="020B0604030504040204" pitchFamily="50" charset="-128"/>
              </a:rPr>
              <a:t>・ Ang sumusunod ay mga posibleng sanhi ng flashback (gyakka).</a:t>
            </a:r>
            <a:endParaRPr lang="en-US" altLang="ja-JP" sz="12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8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latin typeface="Meiryo UI" panose="020B0604030504040204" pitchFamily="50" charset="-128"/>
                <a:ea typeface="Meiryo UI" panose="020B0604030504040204" pitchFamily="50" charset="-128"/>
              </a:rPr>
              <a:t>[Mga sanhi ng flashback (gyakka)]</a:t>
            </a:r>
          </a:p>
          <a:p>
            <a:pPr marL="542925" indent="-276225" rtl="0">
              <a:lnSpc>
                <a:spcPct val="100000"/>
              </a:lnSpc>
              <a:spcBef>
                <a:spcPts val="0"/>
              </a:spcBef>
              <a:buFont typeface="Wingdings" panose="05000000000000000000" pitchFamily="2" charset="2"/>
              <a:buChar char="l"/>
            </a:pPr>
            <a:r>
              <a:rPr lang="x-none" sz="1200" dirty="0">
                <a:latin typeface="Meiryo UI" panose="020B0604030504040204" pitchFamily="50" charset="-128"/>
                <a:ea typeface="Meiryo UI" panose="020B0604030504040204" pitchFamily="50" charset="-128"/>
              </a:rPr>
              <a:t>Nagbago ang mixing ratio ng oxygen (sanso) at flammable gas.</a:t>
            </a:r>
          </a:p>
          <a:p>
            <a:pPr marL="542925" indent="-276225" rtl="0">
              <a:lnSpc>
                <a:spcPct val="100000"/>
              </a:lnSpc>
              <a:spcBef>
                <a:spcPts val="0"/>
              </a:spcBef>
              <a:buFont typeface="Wingdings" panose="05000000000000000000" pitchFamily="2" charset="2"/>
              <a:buChar char="l"/>
            </a:pPr>
            <a:r>
              <a:rPr lang="x-none" sz="1200" dirty="0">
                <a:latin typeface="Meiryo UI" panose="020B0604030504040204" pitchFamily="50" charset="-128"/>
                <a:ea typeface="Meiryo UI" panose="020B0604030504040204" pitchFamily="50" charset="-128"/>
              </a:rPr>
              <a:t>May nakapasok sa nozzle (higuchi) na foreign matter gaya ng spatter (supatta).</a:t>
            </a:r>
          </a:p>
          <a:p>
            <a:pPr marL="542925" indent="-276225" rtl="0">
              <a:lnSpc>
                <a:spcPct val="100000"/>
              </a:lnSpc>
              <a:spcBef>
                <a:spcPts val="0"/>
              </a:spcBef>
              <a:buFont typeface="Wingdings" panose="05000000000000000000" pitchFamily="2" charset="2"/>
              <a:buChar char="l"/>
            </a:pPr>
            <a:r>
              <a:rPr lang="x-none" sz="1200" dirty="0">
                <a:latin typeface="Meiryo UI" panose="020B0604030504040204" pitchFamily="50" charset="-128"/>
                <a:ea typeface="Meiryo UI" panose="020B0604030504040204" pitchFamily="50" charset="-128"/>
              </a:rPr>
              <a:t>Naharangan ang dulo ng nozzle (higuchi) dahil sa pagtama sa base material, atbp.</a:t>
            </a:r>
          </a:p>
          <a:p>
            <a:pPr marL="542925" indent="-276225" rtl="0">
              <a:lnSpc>
                <a:spcPct val="100000"/>
              </a:lnSpc>
              <a:spcBef>
                <a:spcPts val="0"/>
              </a:spcBef>
              <a:buFont typeface="Wingdings" panose="05000000000000000000" pitchFamily="2" charset="2"/>
              <a:buChar char="l"/>
            </a:pPr>
            <a:r>
              <a:rPr lang="x-none" sz="1200" dirty="0">
                <a:latin typeface="Meiryo UI" panose="020B0604030504040204" pitchFamily="50" charset="-128"/>
                <a:ea typeface="Meiryo UI" panose="020B0604030504040204" pitchFamily="50" charset="-128"/>
              </a:rPr>
              <a:t>Tumaas ang temperatura ng nozzle (higuchi).</a:t>
            </a:r>
          </a:p>
          <a:p>
            <a:pPr marL="542925" indent="-276225" rtl="0">
              <a:lnSpc>
                <a:spcPct val="100000"/>
              </a:lnSpc>
              <a:spcBef>
                <a:spcPts val="0"/>
              </a:spcBef>
              <a:buFont typeface="Wingdings" panose="05000000000000000000" pitchFamily="2" charset="2"/>
              <a:buChar char="l"/>
            </a:pPr>
            <a:r>
              <a:rPr lang="x-none" sz="1200" dirty="0">
                <a:latin typeface="Meiryo UI" panose="020B0604030504040204" pitchFamily="50" charset="-128"/>
                <a:ea typeface="Meiryo UI" panose="020B0604030504040204" pitchFamily="50" charset="-128"/>
              </a:rPr>
              <a:t>Hindi nahigpitan nang sapat ang nozzle (higuchi).</a:t>
            </a:r>
          </a:p>
          <a:p>
            <a:pPr marL="542925" indent="-276225" rtl="0">
              <a:lnSpc>
                <a:spcPct val="100000"/>
              </a:lnSpc>
              <a:spcBef>
                <a:spcPts val="0"/>
              </a:spcBef>
              <a:buFont typeface="Wingdings" panose="05000000000000000000" pitchFamily="2" charset="2"/>
              <a:buChar char="l"/>
            </a:pPr>
            <a:r>
              <a:rPr lang="x-none" sz="1200" dirty="0">
                <a:latin typeface="Meiryo UI" panose="020B0604030504040204" pitchFamily="50" charset="-128"/>
                <a:ea typeface="Meiryo UI" panose="020B0604030504040204" pitchFamily="50" charset="-128"/>
              </a:rPr>
              <a:t>May nakapasok na hangin sa flammable gas supply system.</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22</a:t>
            </a:fld>
            <a:endParaRPr kumimoji="1" lang="ja-JP" altLang="en-US"/>
          </a:p>
        </p:txBody>
      </p:sp>
    </p:spTree>
    <p:extLst>
      <p:ext uri="{BB962C8B-B14F-4D97-AF65-F5344CB8AC3E}">
        <p14:creationId xmlns:p14="http://schemas.microsoft.com/office/powerpoint/2010/main" val="247512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dirty="0">
                <a:latin typeface="Meiryo UI" panose="020B0604030504040204" pitchFamily="50" charset="-128"/>
                <a:ea typeface="Meiryo UI" panose="020B0604030504040204" pitchFamily="50" charset="-128"/>
              </a:rPr>
              <a:t>Mga welder, atbp. (6) Pamamaraan ng pagpatay ng apoy</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47/Karagdagang Teksto Pahina </a:t>
            </a:r>
            <a:r>
              <a:rPr lang="x-none" sz="1200" dirty="0" smtClean="0">
                <a:solidFill>
                  <a:prstClr val="black"/>
                </a:solidFill>
              </a:rPr>
              <a:t>3</a:t>
            </a:r>
            <a:r>
              <a:rPr lang="en-US" sz="1200" dirty="0" smtClean="0">
                <a:solidFill>
                  <a:prstClr val="black"/>
                </a:solidFill>
              </a:rPr>
              <a:t>4</a:t>
            </a:r>
            <a:endParaRPr lang="ja-JP" altLang="en-US" sz="1200" dirty="0">
              <a:solidFill>
                <a:prstClr val="black"/>
              </a:solidFill>
            </a:endParaRPr>
          </a:p>
        </p:txBody>
      </p:sp>
      <p:sp>
        <p:nvSpPr>
          <p:cNvPr id="6" name="コンテンツ プレースホルダー 4"/>
          <p:cNvSpPr txBox="1">
            <a:spLocks/>
          </p:cNvSpPr>
          <p:nvPr/>
        </p:nvSpPr>
        <p:spPr>
          <a:xfrm>
            <a:off x="628651" y="885137"/>
            <a:ext cx="7886699" cy="313477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x-none" sz="1200" dirty="0">
                <a:solidFill>
                  <a:prstClr val="black"/>
                </a:solidFill>
                <a:latin typeface="Meiryo UI" panose="020B0604030504040204" pitchFamily="50" charset="-128"/>
                <a:ea typeface="Meiryo UI" panose="020B0604030504040204" pitchFamily="50" charset="-128"/>
              </a:rPr>
              <a:t>[Pamamaraan ng pagpatay ng apoy]</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Kapag pumapatay ng apoy, isara muna ang preheated oxygen valve, pagkatapos ay isara ang fuel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Para sa cutting work, isara ang mga valve sa pagkakasunod-sunod na ito: cutting oxygen (setudan sanso), preheated oxygen, at fuel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Kung mamamatay ang apoy habang nagsasagawa ng welding/cutting, isara kaagad ang mga valve sa parehong pagkakasunod-sunod.</a:t>
            </a: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Gayunpaman, kung magkakaroon ng flashback (gyakka) habang nagtatrabaho, isara kaagad ang preheated oxygen valve, pagkatapos ay isara ang fuel gas valve, at panghuli ay isara ang cutting oxygen (setudan sanso) valve. Susunod, isara ang oxygen (sanso)/fuel gas container valve at luwagan ang pressure control handle (aturyoku chousei handoru).</a:t>
            </a:r>
          </a:p>
          <a:p>
            <a:pPr marL="0" indent="180975" rtl="0">
              <a:lnSpc>
                <a:spcPct val="100000"/>
              </a:lnSpc>
              <a:spcBef>
                <a:spcPts val="0"/>
              </a:spcBef>
              <a:buNone/>
            </a:pPr>
            <a:endParaRPr lang="en-US" altLang="ja-JP" sz="800" dirty="0">
              <a:solidFill>
                <a:srgbClr val="FF0000"/>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latin typeface="Meiryo UI" panose="020B0604030504040204" pitchFamily="50" charset="-128"/>
                <a:ea typeface="Meiryo UI" panose="020B0604030504040204" pitchFamily="50" charset="-128"/>
              </a:rPr>
              <a:t>Kung mamamatay ang apoy dahil sa isang flashback (gyakka), tukuyin ang sanhi at magsagawa ng mga hakbang para makaiwas dito bago ituloy ang trabaho. Huwag bumalik sa trabaho nang hindi natutukoy ang sanhi.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23</a:t>
            </a:fld>
            <a:endParaRPr kumimoji="1" lang="ja-JP" altLang="en-US"/>
          </a:p>
        </p:txBody>
      </p:sp>
    </p:spTree>
    <p:extLst>
      <p:ext uri="{BB962C8B-B14F-4D97-AF65-F5344CB8AC3E}">
        <p14:creationId xmlns:p14="http://schemas.microsoft.com/office/powerpoint/2010/main" val="3528871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8721B18F-945F-4B3F-88FC-1CE553F62C87}"/>
              </a:ext>
            </a:extLst>
          </p:cNvPr>
          <p:cNvPicPr>
            <a:picLocks noChangeAspect="1"/>
          </p:cNvPicPr>
          <p:nvPr/>
        </p:nvPicPr>
        <p:blipFill>
          <a:blip r:embed="rId3"/>
          <a:stretch>
            <a:fillRect/>
          </a:stretch>
        </p:blipFill>
        <p:spPr>
          <a:xfrm>
            <a:off x="6517480" y="1640678"/>
            <a:ext cx="1997870" cy="320899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x-none" sz="2400">
                <a:latin typeface="Meiryo UI" panose="020B0604030504040204" pitchFamily="50" charset="-128"/>
                <a:ea typeface="Meiryo UI" panose="020B0604030504040204" pitchFamily="50" charset="-128"/>
              </a:rPr>
              <a:t>Nozzle (higuchi)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18394" y="6418387"/>
            <a:ext cx="3345499"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47/Karagdagang Teksto Pahina </a:t>
            </a:r>
            <a:r>
              <a:rPr lang="x-none" sz="1200" dirty="0" smtClean="0">
                <a:solidFill>
                  <a:prstClr val="black"/>
                </a:solidFill>
              </a:rPr>
              <a:t>3</a:t>
            </a:r>
            <a:r>
              <a:rPr lang="en-US" sz="1200" dirty="0" smtClean="0">
                <a:solidFill>
                  <a:prstClr val="black"/>
                </a:solidFill>
              </a:rPr>
              <a:t>5</a:t>
            </a:r>
            <a:endParaRPr lang="x-none" sz="1200" dirty="0">
              <a:solidFill>
                <a:prstClr val="black"/>
              </a:solidFill>
            </a:endParaRP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[Nozzle (higuchi) fitting procedure]</a:t>
            </a:r>
          </a:p>
          <a:p>
            <a:pPr marL="449263" indent="-268288"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(1) Tiyaking ang mga nagdidikit na bahagi ng nozzle (higuchi) at blowpipe (suikan) ay walang gasgas at walang contaminant o langis sa mga ito.</a:t>
            </a:r>
          </a:p>
          <a:p>
            <a:pPr marL="449263" indent="-268288"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(2) Tuluyang ibalik ang back nut (packing nut) sa Fig. 1-31 (hanggang tumama ito sa hexagonal na bahagi ng main body).</a:t>
            </a:r>
          </a:p>
          <a:p>
            <a:pPr marL="449263" indent="-268288"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(3) Iturnilyo nang sagad ang nozzle (higuchi) sa blowpipe (suikan).</a:t>
            </a:r>
          </a:p>
          <a:p>
            <a:pPr marL="449263" indent="-268288"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(4) Higpitan nang sagad ang hexagonal na bahagi ng nozzle (higuchi) body gamit ang dedicated na wrench. Kung gagamit ng monkey wrench sa oras na ito, maaaring hindi umikot ang outer tube nut, kaya hindi dapat gumamit ng monkey wrench.</a:t>
            </a:r>
          </a:p>
          <a:p>
            <a:pPr marL="449263" indent="-268288"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(5) Pihitin ang back nut gamit ang kamay hanggang sa maramdaman mong humigpit ito.</a:t>
            </a:r>
          </a:p>
          <a:p>
            <a:pPr marL="449263" indent="-268288"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(6) Pihitin ang back nut gamit ang dedicated na wrench. Kapag ikakabit ito sa unang pagkakataon, kalahating pihit dapat ito. Ang pangalawa at mga susunod na fitting ay dapat humigit-kumulang 1/4 na pihit.</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x-none" sz="1200" dirty="0">
                <a:solidFill>
                  <a:prstClr val="black"/>
                </a:solidFill>
                <a:latin typeface="Meiryo UI" panose="020B0604030504040204" pitchFamily="50" charset="-128"/>
                <a:ea typeface="Meiryo UI" panose="020B0604030504040204" pitchFamily="50" charset="-128"/>
              </a:rPr>
              <a:t>[Pagpili sa nozzle (higuchi)]</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dirty="0">
                <a:latin typeface="Meiryo UI" panose="020B0604030504040204" pitchFamily="50" charset="-128"/>
                <a:ea typeface="Meiryo UI" panose="020B0604030504040204" pitchFamily="50" charset="-128"/>
              </a:rPr>
              <a:t>Ang nozzle (higuchi) ay dapat piliin nang naaangkop ayon sa uri ng flammable gas na ginagamit at kapal ng base material.</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24</a:t>
            </a:fld>
            <a:endParaRPr kumimoji="1" lang="ja-JP" altLang="en-US"/>
          </a:p>
        </p:txBody>
      </p:sp>
      <p:sp>
        <p:nvSpPr>
          <p:cNvPr id="9" name="テキスト ボックス 8">
            <a:extLst>
              <a:ext uri="{FF2B5EF4-FFF2-40B4-BE49-F238E27FC236}">
                <a16:creationId xmlns="" xmlns:a16="http://schemas.microsoft.com/office/drawing/2014/main" id="{6A135E08-56BE-487B-9039-877F96ADAFC4}"/>
              </a:ext>
            </a:extLst>
          </p:cNvPr>
          <p:cNvSpPr txBox="1"/>
          <p:nvPr/>
        </p:nvSpPr>
        <p:spPr>
          <a:xfrm>
            <a:off x="6548468" y="4594849"/>
            <a:ext cx="1864477" cy="191242"/>
          </a:xfrm>
          <a:prstGeom prst="rect">
            <a:avLst/>
          </a:prstGeom>
          <a:solidFill>
            <a:schemeClr val="bg1"/>
          </a:solidFill>
          <a:ln>
            <a:noFill/>
          </a:ln>
        </p:spPr>
        <p:txBody>
          <a:bodyPr wrap="square" lIns="0" tIns="0" rIns="0" bIns="0" rtlCol="0">
            <a:noAutofit/>
          </a:bodyPr>
          <a:lstStyle/>
          <a:p>
            <a:pPr rtl="0"/>
            <a:r>
              <a:rPr lang="x-none" sz="900" dirty="0"/>
              <a:t>Fig. 1-31: Pag-aayos ng nozzle (higuchi)</a:t>
            </a:r>
            <a:endParaRPr kumimoji="1" lang="en-US" altLang="ja-JP" sz="900" dirty="0"/>
          </a:p>
        </p:txBody>
      </p:sp>
      <p:sp>
        <p:nvSpPr>
          <p:cNvPr id="10" name="テキスト ボックス 9">
            <a:extLst>
              <a:ext uri="{FF2B5EF4-FFF2-40B4-BE49-F238E27FC236}">
                <a16:creationId xmlns="" xmlns:a16="http://schemas.microsoft.com/office/drawing/2014/main" id="{77491DC7-08F5-475E-9D59-0180A3837451}"/>
              </a:ext>
            </a:extLst>
          </p:cNvPr>
          <p:cNvSpPr txBox="1"/>
          <p:nvPr/>
        </p:nvSpPr>
        <p:spPr>
          <a:xfrm>
            <a:off x="6823882" y="4367351"/>
            <a:ext cx="1589064" cy="191242"/>
          </a:xfrm>
          <a:prstGeom prst="rect">
            <a:avLst/>
          </a:prstGeom>
          <a:solidFill>
            <a:schemeClr val="bg1"/>
          </a:solidFill>
          <a:ln>
            <a:noFill/>
          </a:ln>
        </p:spPr>
        <p:txBody>
          <a:bodyPr wrap="square" lIns="0" tIns="0" rIns="0" bIns="0" rtlCol="0">
            <a:noAutofit/>
          </a:bodyPr>
          <a:lstStyle/>
          <a:p>
            <a:pPr algn="r" rtl="0"/>
            <a:r>
              <a:rPr lang="x-none" sz="800"/>
              <a:t>Source: KOIKE SANSO KOGYO Co.,LTD.</a:t>
            </a:r>
            <a:endParaRPr kumimoji="1" lang="en-US" altLang="ja-JP" sz="800" dirty="0"/>
          </a:p>
        </p:txBody>
      </p:sp>
      <p:sp>
        <p:nvSpPr>
          <p:cNvPr id="11" name="テキスト ボックス 10">
            <a:extLst>
              <a:ext uri="{FF2B5EF4-FFF2-40B4-BE49-F238E27FC236}">
                <a16:creationId xmlns="" xmlns:a16="http://schemas.microsoft.com/office/drawing/2014/main" id="{7D810B74-44C3-496A-A49C-E8B87B4F986D}"/>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x-none" sz="1100" dirty="0">
                <a:solidFill>
                  <a:srgbClr val="C00000"/>
                </a:solidFill>
              </a:rPr>
              <a:t>Back nut</a:t>
            </a:r>
            <a:endParaRPr kumimoji="1" lang="en-US" altLang="ja-JP" sz="1100" dirty="0">
              <a:solidFill>
                <a:srgbClr val="C00000"/>
              </a:solidFill>
            </a:endParaRPr>
          </a:p>
        </p:txBody>
      </p:sp>
      <p:sp>
        <p:nvSpPr>
          <p:cNvPr id="12" name="テキスト ボックス 11">
            <a:extLst>
              <a:ext uri="{FF2B5EF4-FFF2-40B4-BE49-F238E27FC236}">
                <a16:creationId xmlns="" xmlns:a16="http://schemas.microsoft.com/office/drawing/2014/main" id="{71B30F62-0951-4B78-92E9-00D9A7367001}"/>
              </a:ext>
            </a:extLst>
          </p:cNvPr>
          <p:cNvSpPr txBox="1"/>
          <p:nvPr/>
        </p:nvSpPr>
        <p:spPr>
          <a:xfrm>
            <a:off x="7486650" y="2408074"/>
            <a:ext cx="926296" cy="343034"/>
          </a:xfrm>
          <a:prstGeom prst="rect">
            <a:avLst/>
          </a:prstGeom>
          <a:solidFill>
            <a:schemeClr val="bg1"/>
          </a:solidFill>
          <a:ln>
            <a:noFill/>
          </a:ln>
        </p:spPr>
        <p:txBody>
          <a:bodyPr wrap="square" lIns="0" tIns="0" rIns="0" bIns="0" rtlCol="0">
            <a:noAutofit/>
          </a:bodyPr>
          <a:lstStyle/>
          <a:p>
            <a:pPr rtl="0"/>
            <a:r>
              <a:rPr lang="x-none" sz="800" dirty="0">
                <a:solidFill>
                  <a:srgbClr val="C00000"/>
                </a:solidFill>
              </a:rPr>
              <a:t>Hexagonal na bahagi ng main body</a:t>
            </a:r>
            <a:endParaRPr kumimoji="1" lang="en-US" altLang="ja-JP" sz="800" dirty="0">
              <a:solidFill>
                <a:srgbClr val="C00000"/>
              </a:solidFill>
            </a:endParaRPr>
          </a:p>
        </p:txBody>
      </p:sp>
      <p:sp>
        <p:nvSpPr>
          <p:cNvPr id="13" name="テキスト ボックス 12">
            <a:extLst>
              <a:ext uri="{FF2B5EF4-FFF2-40B4-BE49-F238E27FC236}">
                <a16:creationId xmlns="" xmlns:a16="http://schemas.microsoft.com/office/drawing/2014/main" id="{9A8C50F0-3AEC-4E30-B39C-B37CD9CFBE3E}"/>
              </a:ext>
            </a:extLst>
          </p:cNvPr>
          <p:cNvSpPr txBox="1"/>
          <p:nvPr/>
        </p:nvSpPr>
        <p:spPr>
          <a:xfrm>
            <a:off x="7392976" y="3525089"/>
            <a:ext cx="1019970" cy="343034"/>
          </a:xfrm>
          <a:prstGeom prst="rect">
            <a:avLst/>
          </a:prstGeom>
          <a:solidFill>
            <a:schemeClr val="bg1"/>
          </a:solidFill>
          <a:ln>
            <a:noFill/>
          </a:ln>
        </p:spPr>
        <p:txBody>
          <a:bodyPr wrap="square" lIns="0" tIns="0" rIns="0" bIns="0" rtlCol="0">
            <a:noAutofit/>
          </a:bodyPr>
          <a:lstStyle/>
          <a:p>
            <a:pPr rtl="0"/>
            <a:r>
              <a:rPr lang="x-none" sz="1200">
                <a:solidFill>
                  <a:srgbClr val="C00000"/>
                </a:solidFill>
              </a:rPr>
              <a:t>Dedicated na wrench</a:t>
            </a:r>
            <a:endParaRPr kumimoji="1" lang="en-US" altLang="ja-JP" sz="1200" dirty="0">
              <a:solidFill>
                <a:srgbClr val="C00000"/>
              </a:solidFill>
            </a:endParaRPr>
          </a:p>
        </p:txBody>
      </p:sp>
      <p:sp>
        <p:nvSpPr>
          <p:cNvPr id="15" name="正方形/長方形 14"/>
          <p:cNvSpPr/>
          <p:nvPr/>
        </p:nvSpPr>
        <p:spPr>
          <a:xfrm>
            <a:off x="6765158" y="4739321"/>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 xmlns:a16="http://schemas.microsoft.com/office/drawing/2014/main" id="{83957ADE-76AB-4366-BA9B-B20DECF939B4}"/>
              </a:ext>
            </a:extLst>
          </p:cNvPr>
          <p:cNvPicPr>
            <a:picLocks noChangeAspect="1"/>
          </p:cNvPicPr>
          <p:nvPr/>
        </p:nvPicPr>
        <p:blipFill>
          <a:blip r:embed="rId3"/>
          <a:stretch>
            <a:fillRect/>
          </a:stretch>
        </p:blipFill>
        <p:spPr>
          <a:xfrm>
            <a:off x="5507197" y="971018"/>
            <a:ext cx="3054173" cy="213835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2000">
                <a:latin typeface="Meiryo UI" panose="020B0604030504040204" pitchFamily="50" charset="-128"/>
                <a:ea typeface="Meiryo UI" panose="020B0604030504040204" pitchFamily="50" charset="-128"/>
              </a:rPr>
              <a:t>Hose (housu) (1) One-touch joint (wantacchi tugite) fitting</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501872"/>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50/Karagdagang Teksto Pahina </a:t>
            </a:r>
            <a:r>
              <a:rPr lang="x-none" sz="1200" dirty="0" smtClean="0">
                <a:solidFill>
                  <a:prstClr val="black"/>
                </a:solidFill>
              </a:rPr>
              <a:t>3</a:t>
            </a:r>
            <a:r>
              <a:rPr lang="en-US" sz="1200" dirty="0" smtClean="0">
                <a:solidFill>
                  <a:prstClr val="black"/>
                </a:solidFill>
              </a:rPr>
              <a:t>6</a:t>
            </a:r>
            <a:endParaRPr lang="x-none" sz="1200" dirty="0">
              <a:solidFill>
                <a:prstClr val="black"/>
              </a:solidFill>
            </a:endParaRP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[One-touch joint (wantacchi tugite) fitting procedure para sa parehong dulo ng hose (housu) ]</a:t>
            </a:r>
          </a:p>
          <a:p>
            <a:pPr marL="449263" indent="-268288"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(1) Pirmi itong ikabit gamit ang isang hose band (housu bando). Sa oras na ito, </a:t>
            </a:r>
            <a:r>
              <a:rPr lang="x-none" sz="1100" dirty="0">
                <a:latin typeface="Meiryo UI" panose="020B0604030504040204" pitchFamily="50" charset="-128"/>
                <a:ea typeface="Meiryo UI" panose="020B0604030504040204" pitchFamily="50" charset="-128"/>
              </a:rPr>
              <a:t>huwag gumamit ng langis o grasa, sapilitan itong pihitin, kayurin ang panloob na surface, o tapikin ito para palambutin ito.</a:t>
            </a:r>
          </a:p>
          <a:p>
            <a:pPr marL="449263" indent="-268288" rtl="0">
              <a:lnSpc>
                <a:spcPct val="100000"/>
              </a:lnSpc>
              <a:spcBef>
                <a:spcPts val="0"/>
              </a:spcBef>
              <a:buNone/>
            </a:pPr>
            <a:r>
              <a:rPr lang="x-none" sz="1100" dirty="0">
                <a:latin typeface="Meiryo UI" panose="020B0604030504040204" pitchFamily="50" charset="-128"/>
                <a:ea typeface="Meiryo UI" panose="020B0604030504040204" pitchFamily="50" charset="-128"/>
              </a:rPr>
              <a:t>(2) Isaksak nang mahigpit ang hose (housu) joint, ilubog ito sa tangke ng tubig, maglapat ng pressure na humigit-kumulang dalawang beses na mas malaki sa maximum working pressure sa loob ng 5 minuto gamit ang nitrogen o tuyong hangin (para lang sa mga bagay na hindi malangis), at tiyaking walang tagas o pagkadiskonekta ng joint.</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25</a:t>
            </a:fld>
            <a:endParaRPr kumimoji="1" lang="ja-JP" altLang="en-US"/>
          </a:p>
        </p:txBody>
      </p:sp>
      <p:sp>
        <p:nvSpPr>
          <p:cNvPr id="9" name="テキスト ボックス 8">
            <a:extLst>
              <a:ext uri="{FF2B5EF4-FFF2-40B4-BE49-F238E27FC236}">
                <a16:creationId xmlns="" xmlns:a16="http://schemas.microsoft.com/office/drawing/2014/main" id="{86B1D190-4A18-46A4-8444-712586EA57F2}"/>
              </a:ext>
            </a:extLst>
          </p:cNvPr>
          <p:cNvSpPr txBox="1"/>
          <p:nvPr/>
        </p:nvSpPr>
        <p:spPr>
          <a:xfrm>
            <a:off x="5791903" y="2721685"/>
            <a:ext cx="2695222" cy="198014"/>
          </a:xfrm>
          <a:prstGeom prst="rect">
            <a:avLst/>
          </a:prstGeom>
          <a:solidFill>
            <a:schemeClr val="bg1"/>
          </a:solidFill>
          <a:ln>
            <a:noFill/>
          </a:ln>
        </p:spPr>
        <p:txBody>
          <a:bodyPr wrap="square" lIns="0" tIns="0" rIns="0" bIns="0" rtlCol="0">
            <a:noAutofit/>
          </a:bodyPr>
          <a:lstStyle/>
          <a:p>
            <a:pPr algn="r" rtl="0"/>
            <a:r>
              <a:rPr lang="x-none" sz="600"/>
              <a:t>Source: NISSAN TANAKA CORPORATION</a:t>
            </a:r>
            <a:endParaRPr kumimoji="1" lang="en-US" altLang="ja-JP" sz="600" dirty="0"/>
          </a:p>
        </p:txBody>
      </p:sp>
      <p:sp>
        <p:nvSpPr>
          <p:cNvPr id="8" name="テキスト ボックス 7">
            <a:extLst>
              <a:ext uri="{FF2B5EF4-FFF2-40B4-BE49-F238E27FC236}">
                <a16:creationId xmlns="" xmlns:a16="http://schemas.microsoft.com/office/drawing/2014/main" id="{1A86C988-49E3-49EC-AE15-F759D545B274}"/>
              </a:ext>
            </a:extLst>
          </p:cNvPr>
          <p:cNvSpPr txBox="1"/>
          <p:nvPr/>
        </p:nvSpPr>
        <p:spPr>
          <a:xfrm>
            <a:off x="5581441" y="2897095"/>
            <a:ext cx="2905684" cy="168125"/>
          </a:xfrm>
          <a:prstGeom prst="rect">
            <a:avLst/>
          </a:prstGeom>
          <a:solidFill>
            <a:schemeClr val="bg1"/>
          </a:solidFill>
          <a:ln>
            <a:noFill/>
          </a:ln>
        </p:spPr>
        <p:txBody>
          <a:bodyPr wrap="square" lIns="0" tIns="0" rIns="0" bIns="0" rtlCol="0">
            <a:noAutofit/>
          </a:bodyPr>
          <a:lstStyle/>
          <a:p>
            <a:pPr rtl="0"/>
            <a:r>
              <a:rPr lang="x-none" sz="800"/>
              <a:t>Fig. 1-36: Halimbawa ng gas welded na one-touch joint (wantacchi tugite)</a:t>
            </a:r>
            <a:endParaRPr kumimoji="1" lang="en-US" altLang="ja-JP" sz="800" dirty="0"/>
          </a:p>
        </p:txBody>
      </p:sp>
      <p:sp>
        <p:nvSpPr>
          <p:cNvPr id="11" name="正方形/長方形 10"/>
          <p:cNvSpPr/>
          <p:nvPr/>
        </p:nvSpPr>
        <p:spPr>
          <a:xfrm>
            <a:off x="6745851" y="2999133"/>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x-none" sz="2000" dirty="0">
                <a:latin typeface="Meiryo UI" panose="020B0604030504040204" pitchFamily="50" charset="-128"/>
                <a:ea typeface="Meiryo UI" panose="020B0604030504040204" pitchFamily="50" charset="-128"/>
              </a:rPr>
              <a:t>Hose (housu) (2) Visual na inspeksyon ng gas hose</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25312" y="6429338"/>
            <a:ext cx="3372877"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51/Karagdagang Teksto Pahina </a:t>
            </a:r>
            <a:r>
              <a:rPr lang="x-none" sz="1200" dirty="0" smtClean="0">
                <a:solidFill>
                  <a:prstClr val="black"/>
                </a:solidFill>
              </a:rPr>
              <a:t>3</a:t>
            </a:r>
            <a:r>
              <a:rPr lang="en-US" sz="1200" dirty="0" smtClean="0">
                <a:solidFill>
                  <a:prstClr val="black"/>
                </a:solidFill>
              </a:rPr>
              <a:t>7</a:t>
            </a:r>
            <a:endParaRPr lang="x-none" sz="1200" dirty="0">
              <a:solidFill>
                <a:prstClr val="black"/>
              </a:solidFill>
            </a:endParaRP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dirty="0">
                <a:latin typeface="Meiryo UI" panose="020B0604030504040204" pitchFamily="50" charset="-128"/>
                <a:ea typeface="Meiryo UI" panose="020B0604030504040204" pitchFamily="50" charset="-128"/>
              </a:rPr>
              <a:t>[Mga item para sa visual na inspeksyon ng gas hose (housu) bago gamitin]</a:t>
            </a:r>
          </a:p>
          <a:p>
            <a:pPr lvl="1" rtl="0">
              <a:lnSpc>
                <a:spcPct val="100000"/>
              </a:lnSpc>
              <a:spcBef>
                <a:spcPts val="0"/>
              </a:spcBef>
            </a:pPr>
            <a:r>
              <a:rPr lang="x-none" sz="1200" dirty="0">
                <a:latin typeface="Meiryo UI" panose="020B0604030504040204" pitchFamily="50" charset="-128"/>
                <a:ea typeface="Meiryo UI" panose="020B0604030504040204" pitchFamily="50" charset="-128"/>
              </a:rPr>
              <a:t>Mga bitak na umaabot sa reinforcing layer sa hose (housu) surface</a:t>
            </a:r>
          </a:p>
          <a:p>
            <a:pPr lvl="1" rtl="0">
              <a:lnSpc>
                <a:spcPct val="100000"/>
              </a:lnSpc>
              <a:spcBef>
                <a:spcPts val="0"/>
              </a:spcBef>
            </a:pPr>
            <a:r>
              <a:rPr lang="x-none" sz="1200" dirty="0">
                <a:latin typeface="Meiryo UI" panose="020B0604030504040204" pitchFamily="50" charset="-128"/>
                <a:ea typeface="Meiryo UI" panose="020B0604030504040204" pitchFamily="50" charset="-128"/>
              </a:rPr>
              <a:t>Pagkapunit o paglobo</a:t>
            </a:r>
          </a:p>
          <a:p>
            <a:pPr lvl="1" rtl="0">
              <a:lnSpc>
                <a:spcPct val="100000"/>
              </a:lnSpc>
              <a:spcBef>
                <a:spcPts val="0"/>
              </a:spcBef>
            </a:pPr>
            <a:r>
              <a:rPr lang="x-none" sz="1200" dirty="0">
                <a:latin typeface="Meiryo UI" panose="020B0604030504040204" pitchFamily="50" charset="-128"/>
                <a:ea typeface="Meiryo UI" panose="020B0604030504040204" pitchFamily="50" charset="-128"/>
              </a:rPr>
              <a:t>Pagbabago ng kulay /paninigas</a:t>
            </a:r>
          </a:p>
          <a:p>
            <a:pPr lvl="1" rtl="0">
              <a:lnSpc>
                <a:spcPct val="100000"/>
              </a:lnSpc>
              <a:spcBef>
                <a:spcPts val="0"/>
              </a:spcBef>
            </a:pPr>
            <a:r>
              <a:rPr lang="x-none" sz="1200" dirty="0">
                <a:latin typeface="Meiryo UI" panose="020B0604030504040204" pitchFamily="50" charset="-128"/>
                <a:ea typeface="Meiryo UI" panose="020B0604030504040204" pitchFamily="50" charset="-128"/>
              </a:rPr>
              <a:t>Metal joint chafing</a:t>
            </a:r>
          </a:p>
          <a:p>
            <a:pPr lvl="1" rtl="0">
              <a:lnSpc>
                <a:spcPct val="100000"/>
              </a:lnSpc>
              <a:spcBef>
                <a:spcPts val="0"/>
              </a:spcBef>
            </a:pPr>
            <a:r>
              <a:rPr lang="x-none" sz="1200" dirty="0">
                <a:latin typeface="Meiryo UI" panose="020B0604030504040204" pitchFamily="50" charset="-128"/>
                <a:ea typeface="Meiryo UI" panose="020B0604030504040204" pitchFamily="50" charset="-128"/>
              </a:rPr>
              <a:t>Inspeksyunin ang interior ng oxygen (sanso) hose (housu) kung may anumang pumasok (mga contaminant, insekto, atbp.)</a:t>
            </a:r>
            <a:endParaRPr lang="en-US" altLang="ja-JP" sz="1200" dirty="0">
              <a:latin typeface="Meiryo UI" panose="020B0604030504040204" pitchFamily="50" charset="-128"/>
              <a:ea typeface="Meiryo UI" panose="020B0604030504040204" pitchFamily="50" charset="-128"/>
            </a:endParaRPr>
          </a:p>
          <a:p>
            <a:pPr marL="457200" lvl="1" indent="-188913" rtl="0">
              <a:lnSpc>
                <a:spcPct val="100000"/>
              </a:lnSpc>
              <a:spcBef>
                <a:spcPts val="600"/>
              </a:spcBef>
              <a:buNone/>
            </a:pPr>
            <a:r>
              <a:rPr lang="x-none" sz="1200" dirty="0">
                <a:latin typeface="Meiryo UI" panose="020B0604030504040204" pitchFamily="50" charset="-128"/>
                <a:ea typeface="Meiryo UI" panose="020B0604030504040204" pitchFamily="50" charset="-128"/>
              </a:rPr>
              <a:t>*Kung partikular na nagkaroon ng flashback (gyakka) sa oxygen (sanso) hose (housu) kahit isang beses, kakapit ang soot sa interior, at kung may isa pang flashback, maaari itong mag-apoy nang matindi, kaya mag-ingat.</a:t>
            </a:r>
            <a:endParaRPr lang="en-US" altLang="ja-JP" sz="1200" dirty="0">
              <a:latin typeface="Meiryo UI" panose="020B0604030504040204" pitchFamily="50" charset="-128"/>
              <a:ea typeface="Meiryo UI" panose="020B0604030504040204" pitchFamily="50" charset="-128"/>
            </a:endParaRPr>
          </a:p>
          <a:p>
            <a:pPr marL="457200" lvl="1" indent="-188913" rtl="0">
              <a:lnSpc>
                <a:spcPct val="100000"/>
              </a:lnSpc>
              <a:spcBef>
                <a:spcPts val="0"/>
              </a:spcBef>
              <a:buNone/>
            </a:pPr>
            <a:r>
              <a:rPr lang="x-none" sz="1200" dirty="0">
                <a:latin typeface="Meiryo UI" panose="020B0604030504040204" pitchFamily="50" charset="-128"/>
                <a:ea typeface="Meiryo UI" panose="020B0604030504040204" pitchFamily="50" charset="-128"/>
              </a:rPr>
              <a:t>*Kung mayroong kahit isang bahaging may problema, huwag itong kumpunihin, kundi palitan ito ng bagong hose (housu). Huwag kumpunihin ang mga may tagas na bahagi ng hose gamit ang insulating tape, atbp.</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dirty="0">
                <a:latin typeface="Meiryo UI" panose="020B0604030504040204" pitchFamily="50" charset="-128"/>
                <a:ea typeface="Meiryo UI" panose="020B0604030504040204" pitchFamily="50" charset="-128"/>
              </a:rPr>
              <a:t>Hose (housu) (2) Mga pag-iingat kapag gumagamit ng mga gas hose</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14362" y="6429338"/>
            <a:ext cx="3383828"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52/Karagdagang Teksto Pahina </a:t>
            </a:r>
            <a:r>
              <a:rPr lang="x-none" sz="1200" dirty="0" smtClean="0">
                <a:solidFill>
                  <a:prstClr val="black"/>
                </a:solidFill>
              </a:rPr>
              <a:t>3</a:t>
            </a:r>
            <a:r>
              <a:rPr lang="en-US" sz="1200" dirty="0" smtClean="0">
                <a:solidFill>
                  <a:prstClr val="black"/>
                </a:solidFill>
              </a:rPr>
              <a:t>7</a:t>
            </a:r>
            <a:endParaRPr lang="x-none" sz="1200" dirty="0">
              <a:solidFill>
                <a:prstClr val="black"/>
              </a:solidFill>
            </a:endParaRP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[Mga paalala para sa paggamit ng mga gas hose (housu)]</a:t>
            </a:r>
          </a:p>
          <a:p>
            <a:pPr marL="449263" lvl="1" indent="-180975" rtl="0">
              <a:lnSpc>
                <a:spcPct val="100000"/>
              </a:lnSpc>
              <a:spcBef>
                <a:spcPts val="0"/>
              </a:spcBef>
            </a:pPr>
            <a:r>
              <a:rPr lang="x-none" sz="1200" dirty="0">
                <a:solidFill>
                  <a:prstClr val="black"/>
                </a:solidFill>
                <a:latin typeface="Meiryo UI" panose="020B0604030504040204" pitchFamily="50" charset="-128"/>
                <a:ea typeface="Meiryo UI" panose="020B0604030504040204" pitchFamily="50" charset="-128"/>
              </a:rPr>
              <a:t>Huwag gamitin nang wala sa minimum na radius ng pagbaluktot</a:t>
            </a:r>
          </a:p>
          <a:p>
            <a:pPr marL="449263" lvl="1" indent="-180975" rtl="0">
              <a:lnSpc>
                <a:spcPct val="100000"/>
              </a:lnSpc>
              <a:spcBef>
                <a:spcPts val="0"/>
              </a:spcBef>
            </a:pPr>
            <a:r>
              <a:rPr lang="x-none" sz="1200" dirty="0">
                <a:solidFill>
                  <a:prstClr val="black"/>
                </a:solidFill>
                <a:latin typeface="Meiryo UI" panose="020B0604030504040204" pitchFamily="50" charset="-128"/>
                <a:ea typeface="Meiryo UI" panose="020B0604030504040204" pitchFamily="50" charset="-128"/>
              </a:rPr>
              <a:t>Huwag gamitin sa pamamagitan ng pagsabit sa leeg ng cylinder (bonbe) o mga balikat ng operator</a:t>
            </a:r>
          </a:p>
          <a:p>
            <a:pPr marL="449263" lvl="1" indent="-180975" rtl="0">
              <a:lnSpc>
                <a:spcPct val="100000"/>
              </a:lnSpc>
              <a:spcBef>
                <a:spcPts val="0"/>
              </a:spcBef>
            </a:pPr>
            <a:r>
              <a:rPr lang="x-none" sz="1200" dirty="0">
                <a:solidFill>
                  <a:prstClr val="black"/>
                </a:solidFill>
                <a:latin typeface="Meiryo UI" panose="020B0604030504040204" pitchFamily="50" charset="-128"/>
                <a:ea typeface="Meiryo UI" panose="020B0604030504040204" pitchFamily="50" charset="-128"/>
              </a:rPr>
              <a:t>Huwag maglagay ng mga langis o fat sa hose (housu)</a:t>
            </a:r>
          </a:p>
          <a:p>
            <a:pPr marL="449263" lvl="1" indent="-180975" rtl="0">
              <a:lnSpc>
                <a:spcPct val="100000"/>
              </a:lnSpc>
              <a:spcBef>
                <a:spcPts val="0"/>
              </a:spcBef>
            </a:pPr>
            <a:r>
              <a:rPr lang="x-none" sz="1200" dirty="0">
                <a:solidFill>
                  <a:prstClr val="black"/>
                </a:solidFill>
                <a:latin typeface="Meiryo UI" panose="020B0604030504040204" pitchFamily="50" charset="-128"/>
                <a:ea typeface="Meiryo UI" panose="020B0604030504040204" pitchFamily="50" charset="-128"/>
              </a:rPr>
              <a:t>Huwag magkumpuni at gumamit ng mga may gasgas na bagay</a:t>
            </a:r>
          </a:p>
          <a:p>
            <a:pPr marL="449263" lvl="1" indent="-180975" rtl="0">
              <a:lnSpc>
                <a:spcPct val="100000"/>
              </a:lnSpc>
              <a:spcBef>
                <a:spcPts val="0"/>
              </a:spcBef>
            </a:pPr>
            <a:r>
              <a:rPr lang="x-none" sz="1200" dirty="0">
                <a:solidFill>
                  <a:prstClr val="black"/>
                </a:solidFill>
                <a:latin typeface="Meiryo UI" panose="020B0604030504040204" pitchFamily="50" charset="-128"/>
                <a:ea typeface="Meiryo UI" panose="020B0604030504040204" pitchFamily="50" charset="-128"/>
              </a:rPr>
              <a:t>Huwag itong isabit ito sa pako kapag nakatabi</a:t>
            </a:r>
          </a:p>
          <a:p>
            <a:pPr marL="449263" lvl="1" indent="-180975" rtl="0">
              <a:lnSpc>
                <a:spcPct val="100000"/>
              </a:lnSpc>
              <a:spcBef>
                <a:spcPts val="0"/>
              </a:spcBef>
            </a:pPr>
            <a:r>
              <a:rPr lang="x-none" sz="1200" dirty="0">
                <a:solidFill>
                  <a:prstClr val="black"/>
                </a:solidFill>
                <a:latin typeface="Meiryo UI" panose="020B0604030504040204" pitchFamily="50" charset="-128"/>
                <a:ea typeface="Meiryo UI" panose="020B0604030504040204" pitchFamily="50" charset="-128"/>
              </a:rPr>
              <a:t>Huwag itong ilalagay sa lugar na nagkakaroon ng ozone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 xmlns:a16="http://schemas.microsoft.com/office/drawing/2014/main" id="{13B29BF6-E0CA-41F1-8FF2-703B0B13CCAC}"/>
              </a:ext>
            </a:extLst>
          </p:cNvPr>
          <p:cNvPicPr>
            <a:picLocks noChangeAspect="1"/>
          </p:cNvPicPr>
          <p:nvPr/>
        </p:nvPicPr>
        <p:blipFill>
          <a:blip r:embed="rId3"/>
          <a:stretch>
            <a:fillRect/>
          </a:stretch>
        </p:blipFill>
        <p:spPr>
          <a:xfrm>
            <a:off x="628650" y="1012156"/>
            <a:ext cx="7886700" cy="242495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600" dirty="0">
                <a:latin typeface="Meiryo UI" panose="020B0604030504040204" pitchFamily="50" charset="-128"/>
                <a:ea typeface="Meiryo UI" panose="020B0604030504040204" pitchFamily="50" charset="-128"/>
              </a:rPr>
              <a:t>Inspeksyon ng kagamitan para sa gas welding (gasu yousetu) (1) Ang pangangailangan para sa mga inspeksyon</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4477"/>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a:t>
            </a:r>
            <a:r>
              <a:rPr lang="x-none" sz="1200" dirty="0" smtClean="0">
                <a:solidFill>
                  <a:prstClr val="black"/>
                </a:solidFill>
              </a:rPr>
              <a:t>5</a:t>
            </a:r>
            <a:r>
              <a:rPr lang="en-US" sz="1200" dirty="0" smtClean="0">
                <a:solidFill>
                  <a:prstClr val="black"/>
                </a:solidFill>
              </a:rPr>
              <a:t>3</a:t>
            </a:r>
            <a:r>
              <a:rPr lang="x-none" sz="1200" dirty="0" smtClean="0">
                <a:solidFill>
                  <a:prstClr val="black"/>
                </a:solidFill>
              </a:rPr>
              <a:t>/Karagdagang </a:t>
            </a:r>
            <a:r>
              <a:rPr lang="x-none" sz="1200" dirty="0">
                <a:solidFill>
                  <a:prstClr val="black"/>
                </a:solidFill>
              </a:rPr>
              <a:t>Teksto Pahina </a:t>
            </a:r>
            <a:r>
              <a:rPr lang="x-none" sz="1200" dirty="0" smtClean="0">
                <a:solidFill>
                  <a:prstClr val="black"/>
                </a:solidFill>
              </a:rPr>
              <a:t>3</a:t>
            </a:r>
            <a:r>
              <a:rPr lang="en-US" sz="1200" dirty="0" smtClean="0">
                <a:solidFill>
                  <a:prstClr val="black"/>
                </a:solidFill>
              </a:rPr>
              <a:t>8</a:t>
            </a:r>
            <a:endParaRPr lang="x-none" sz="1200" dirty="0">
              <a:solidFill>
                <a:prstClr val="black"/>
              </a:solidFill>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28</a:t>
            </a:fld>
            <a:endParaRPr kumimoji="1" lang="ja-JP" altLang="en-US"/>
          </a:p>
        </p:txBody>
      </p:sp>
      <p:sp>
        <p:nvSpPr>
          <p:cNvPr id="6" name="テキスト ボックス 5">
            <a:extLst>
              <a:ext uri="{FF2B5EF4-FFF2-40B4-BE49-F238E27FC236}">
                <a16:creationId xmlns="" xmlns:a16="http://schemas.microsoft.com/office/drawing/2014/main" id="{5C189E2E-B08A-4E94-A6A6-210C568A1B3B}"/>
              </a:ext>
            </a:extLst>
          </p:cNvPr>
          <p:cNvSpPr txBox="1"/>
          <p:nvPr/>
        </p:nvSpPr>
        <p:spPr>
          <a:xfrm>
            <a:off x="830665" y="1044731"/>
            <a:ext cx="7630516" cy="299321"/>
          </a:xfrm>
          <a:prstGeom prst="rect">
            <a:avLst/>
          </a:prstGeom>
          <a:solidFill>
            <a:schemeClr val="bg1"/>
          </a:solidFill>
          <a:ln>
            <a:noFill/>
          </a:ln>
        </p:spPr>
        <p:txBody>
          <a:bodyPr wrap="square" lIns="0" tIns="0" rIns="0" bIns="0" rtlCol="0" anchor="ctr">
            <a:noAutofit/>
          </a:bodyPr>
          <a:lstStyle/>
          <a:p>
            <a:pPr algn="ctr" rtl="0"/>
            <a:r>
              <a:rPr lang="x-none" sz="1200" dirty="0"/>
              <a:t>Talahanayan 1-17: Oras ng disposal ng kagamitan para sa iba't ibang welding operation o mga inspeksyon ng manufacturer</a:t>
            </a:r>
            <a:endParaRPr kumimoji="1" lang="en-US" altLang="ja-JP" sz="1200" dirty="0"/>
          </a:p>
        </p:txBody>
      </p:sp>
      <p:sp>
        <p:nvSpPr>
          <p:cNvPr id="8" name="テキスト ボックス 7">
            <a:extLst>
              <a:ext uri="{FF2B5EF4-FFF2-40B4-BE49-F238E27FC236}">
                <a16:creationId xmlns="" xmlns:a16="http://schemas.microsoft.com/office/drawing/2014/main" id="{FCB18CB3-9997-499B-9F92-F50DD33935E2}"/>
              </a:ext>
            </a:extLst>
          </p:cNvPr>
          <p:cNvSpPr txBox="1"/>
          <p:nvPr/>
        </p:nvSpPr>
        <p:spPr>
          <a:xfrm>
            <a:off x="982890" y="1536696"/>
            <a:ext cx="1004570" cy="461195"/>
          </a:xfrm>
          <a:prstGeom prst="rect">
            <a:avLst/>
          </a:prstGeom>
          <a:solidFill>
            <a:schemeClr val="bg1"/>
          </a:solidFill>
          <a:ln>
            <a:noFill/>
          </a:ln>
        </p:spPr>
        <p:txBody>
          <a:bodyPr wrap="square" lIns="0" tIns="0" rIns="0" bIns="0" rtlCol="0">
            <a:noAutofit/>
          </a:bodyPr>
          <a:lstStyle/>
          <a:p>
            <a:pPr algn="ctr" rtl="0"/>
            <a:r>
              <a:rPr lang="x-none" sz="1600"/>
              <a:t>Target na device</a:t>
            </a:r>
            <a:endParaRPr kumimoji="1" lang="en-US" altLang="ja-JP" sz="1600" dirty="0"/>
          </a:p>
        </p:txBody>
      </p:sp>
      <p:sp>
        <p:nvSpPr>
          <p:cNvPr id="9" name="テキスト ボックス 8">
            <a:extLst>
              <a:ext uri="{FF2B5EF4-FFF2-40B4-BE49-F238E27FC236}">
                <a16:creationId xmlns="" xmlns:a16="http://schemas.microsoft.com/office/drawing/2014/main" id="{8FE52CAC-13ED-42E1-9E00-56DAE6A21DD7}"/>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x-none" sz="1600"/>
              <a:t>Unang inspeksyon</a:t>
            </a:r>
            <a:endParaRPr kumimoji="1" lang="en-US" altLang="ja-JP" sz="1600" dirty="0"/>
          </a:p>
        </p:txBody>
      </p:sp>
      <p:sp>
        <p:nvSpPr>
          <p:cNvPr id="10" name="テキスト ボックス 9">
            <a:extLst>
              <a:ext uri="{FF2B5EF4-FFF2-40B4-BE49-F238E27FC236}">
                <a16:creationId xmlns="" xmlns:a16="http://schemas.microsoft.com/office/drawing/2014/main" id="{68F58A7B-335A-49BE-A632-6A0C22B1752C}"/>
              </a:ext>
            </a:extLst>
          </p:cNvPr>
          <p:cNvSpPr txBox="1"/>
          <p:nvPr/>
        </p:nvSpPr>
        <p:spPr>
          <a:xfrm>
            <a:off x="5377090" y="1403788"/>
            <a:ext cx="2872044" cy="259179"/>
          </a:xfrm>
          <a:prstGeom prst="rect">
            <a:avLst/>
          </a:prstGeom>
          <a:solidFill>
            <a:schemeClr val="bg1"/>
          </a:solidFill>
          <a:ln>
            <a:noFill/>
          </a:ln>
        </p:spPr>
        <p:txBody>
          <a:bodyPr wrap="square" lIns="0" tIns="0" rIns="0" bIns="0" rtlCol="0">
            <a:noAutofit/>
          </a:bodyPr>
          <a:lstStyle/>
          <a:p>
            <a:pPr algn="ctr" rtl="0"/>
            <a:r>
              <a:rPr lang="x-none" sz="1200" dirty="0"/>
              <a:t>Pangalawa at susunod na mga inspeksyon</a:t>
            </a:r>
            <a:endParaRPr kumimoji="1" lang="en-US" altLang="ja-JP" sz="1200" dirty="0"/>
          </a:p>
        </p:txBody>
      </p:sp>
      <p:sp>
        <p:nvSpPr>
          <p:cNvPr id="11" name="テキスト ボックス 10">
            <a:extLst>
              <a:ext uri="{FF2B5EF4-FFF2-40B4-BE49-F238E27FC236}">
                <a16:creationId xmlns="" xmlns:a16="http://schemas.microsoft.com/office/drawing/2014/main" id="{96A84E99-F17D-4B14-978A-C52FED60DDCF}"/>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x-none" sz="1200" dirty="0"/>
              <a:t>Oras ng pag-uumpisa</a:t>
            </a:r>
            <a:endParaRPr kumimoji="1" lang="en-US" altLang="ja-JP" sz="1200" dirty="0"/>
          </a:p>
        </p:txBody>
      </p:sp>
      <p:sp>
        <p:nvSpPr>
          <p:cNvPr id="12" name="テキスト ボックス 11">
            <a:extLst>
              <a:ext uri="{FF2B5EF4-FFF2-40B4-BE49-F238E27FC236}">
                <a16:creationId xmlns="" xmlns:a16="http://schemas.microsoft.com/office/drawing/2014/main" id="{DF76B463-3E4B-45C9-BFB2-3145E8DA7441}"/>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x-none" sz="1600" dirty="0"/>
              <a:t>Panahon</a:t>
            </a:r>
            <a:endParaRPr kumimoji="1" lang="en-US" altLang="ja-JP" sz="1600" dirty="0"/>
          </a:p>
        </p:txBody>
      </p:sp>
      <p:sp>
        <p:nvSpPr>
          <p:cNvPr id="13" name="テキスト ボックス 12">
            <a:extLst>
              <a:ext uri="{FF2B5EF4-FFF2-40B4-BE49-F238E27FC236}">
                <a16:creationId xmlns="" xmlns:a16="http://schemas.microsoft.com/office/drawing/2014/main" id="{571E830C-ED5A-4FA2-B53D-4F1165D5C7FA}"/>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x-none" sz="1600" dirty="0"/>
              <a:t>Panahon</a:t>
            </a:r>
            <a:endParaRPr kumimoji="1" lang="en-US" altLang="ja-JP" sz="1600" dirty="0"/>
          </a:p>
        </p:txBody>
      </p:sp>
      <p:sp>
        <p:nvSpPr>
          <p:cNvPr id="14" name="テキスト ボックス 13">
            <a:extLst>
              <a:ext uri="{FF2B5EF4-FFF2-40B4-BE49-F238E27FC236}">
                <a16:creationId xmlns="" xmlns:a16="http://schemas.microsoft.com/office/drawing/2014/main" id="{99D2FBB5-562B-44DC-B723-BC5E0D9F05DC}"/>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x-none" sz="1200"/>
              <a:t>Panahong tinukoy ng manufacturer</a:t>
            </a:r>
            <a:endParaRPr kumimoji="1" lang="en-US" altLang="ja-JP" sz="1200" dirty="0"/>
          </a:p>
        </p:txBody>
      </p:sp>
      <p:sp>
        <p:nvSpPr>
          <p:cNvPr id="15" name="テキスト ボックス 14">
            <a:extLst>
              <a:ext uri="{FF2B5EF4-FFF2-40B4-BE49-F238E27FC236}">
                <a16:creationId xmlns="" xmlns:a16="http://schemas.microsoft.com/office/drawing/2014/main" id="{5FE60F86-A3C0-4E57-9506-F6985D73304D}"/>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x-none" sz="1000" dirty="0"/>
              <a:t>Pressure regulator (aturyoku chousei ki)</a:t>
            </a:r>
            <a:endParaRPr kumimoji="1" lang="en-US" altLang="ja-JP" sz="1000" dirty="0"/>
          </a:p>
        </p:txBody>
      </p:sp>
      <p:sp>
        <p:nvSpPr>
          <p:cNvPr id="16" name="テキスト ボックス 15">
            <a:extLst>
              <a:ext uri="{FF2B5EF4-FFF2-40B4-BE49-F238E27FC236}">
                <a16:creationId xmlns="" xmlns:a16="http://schemas.microsoft.com/office/drawing/2014/main" id="{67B578A6-4927-4A02-BE9B-A6EB4597CEE3}"/>
              </a:ext>
            </a:extLst>
          </p:cNvPr>
          <p:cNvSpPr txBox="1"/>
          <p:nvPr/>
        </p:nvSpPr>
        <p:spPr>
          <a:xfrm>
            <a:off x="5377090" y="2768680"/>
            <a:ext cx="2872045" cy="292279"/>
          </a:xfrm>
          <a:prstGeom prst="rect">
            <a:avLst/>
          </a:prstGeom>
          <a:solidFill>
            <a:schemeClr val="bg1"/>
          </a:solidFill>
          <a:ln>
            <a:noFill/>
          </a:ln>
        </p:spPr>
        <p:txBody>
          <a:bodyPr wrap="square" lIns="0" tIns="0" rIns="0" bIns="0" rtlCol="0">
            <a:noAutofit/>
          </a:bodyPr>
          <a:lstStyle/>
          <a:p>
            <a:pPr algn="ctr" rtl="0"/>
            <a:r>
              <a:rPr lang="x-none" sz="1200" dirty="0"/>
              <a:t>Panahong tinukoy ng manufacturer</a:t>
            </a:r>
            <a:endParaRPr kumimoji="1" lang="en-US" altLang="ja-JP" sz="1200" dirty="0"/>
          </a:p>
        </p:txBody>
      </p:sp>
      <p:sp>
        <p:nvSpPr>
          <p:cNvPr id="17" name="テキスト ボックス 16">
            <a:extLst>
              <a:ext uri="{FF2B5EF4-FFF2-40B4-BE49-F238E27FC236}">
                <a16:creationId xmlns="" xmlns:a16="http://schemas.microsoft.com/office/drawing/2014/main" id="{9D130532-A016-49F5-AE50-81C3EA5694F6}"/>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x-none" sz="1400"/>
              <a:t>Suction tube</a:t>
            </a:r>
            <a:endParaRPr kumimoji="1" lang="en-US" altLang="ja-JP" sz="1400" dirty="0"/>
          </a:p>
        </p:txBody>
      </p:sp>
      <p:sp>
        <p:nvSpPr>
          <p:cNvPr id="18" name="テキスト ボックス 17">
            <a:extLst>
              <a:ext uri="{FF2B5EF4-FFF2-40B4-BE49-F238E27FC236}">
                <a16:creationId xmlns="" xmlns:a16="http://schemas.microsoft.com/office/drawing/2014/main" id="{FCA8BB4F-F3AC-4127-BD27-015B2B4AC349}"/>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x-none" sz="1000" dirty="0"/>
              <a:t>Flashback arrester (kanshiki anzen ki)</a:t>
            </a:r>
            <a:endParaRPr kumimoji="1" lang="en-US" altLang="ja-JP" sz="1000" dirty="0"/>
          </a:p>
        </p:txBody>
      </p:sp>
      <p:sp>
        <p:nvSpPr>
          <p:cNvPr id="19" name="テキスト ボックス 18">
            <a:extLst>
              <a:ext uri="{FF2B5EF4-FFF2-40B4-BE49-F238E27FC236}">
                <a16:creationId xmlns="" xmlns:a16="http://schemas.microsoft.com/office/drawing/2014/main" id="{BCDB952C-A495-42C0-A843-140BCEE28C4F}"/>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x-none" sz="1200" dirty="0"/>
              <a:t>Panahong tinukoy ng manufacturer</a:t>
            </a:r>
            <a:endParaRPr kumimoji="1" lang="en-US" altLang="ja-JP" sz="1200" dirty="0"/>
          </a:p>
        </p:txBody>
      </p:sp>
      <p:sp>
        <p:nvSpPr>
          <p:cNvPr id="20" name="テキスト ボックス 19">
            <a:extLst>
              <a:ext uri="{FF2B5EF4-FFF2-40B4-BE49-F238E27FC236}">
                <a16:creationId xmlns="" xmlns:a16="http://schemas.microsoft.com/office/drawing/2014/main" id="{670A6610-C74D-4B3A-A32C-13682CD4EBD5}"/>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x-none" sz="800" dirty="0"/>
              <a:t>Pagkatapos ng petsa kung kailan ginawa</a:t>
            </a:r>
            <a:endParaRPr kumimoji="1" lang="en-US" altLang="ja-JP" sz="800" dirty="0"/>
          </a:p>
        </p:txBody>
      </p:sp>
      <p:sp>
        <p:nvSpPr>
          <p:cNvPr id="21" name="テキスト ボックス 20">
            <a:extLst>
              <a:ext uri="{FF2B5EF4-FFF2-40B4-BE49-F238E27FC236}">
                <a16:creationId xmlns="" xmlns:a16="http://schemas.microsoft.com/office/drawing/2014/main" id="{B0786B89-7B79-492C-AA61-A5868620FB62}"/>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x-none" sz="800"/>
              <a:t>Pagkatapos simulang gamitin</a:t>
            </a:r>
            <a:endParaRPr kumimoji="1" lang="en-US" altLang="ja-JP" sz="800" dirty="0"/>
          </a:p>
        </p:txBody>
      </p:sp>
      <p:sp>
        <p:nvSpPr>
          <p:cNvPr id="22" name="テキスト ボックス 21">
            <a:extLst>
              <a:ext uri="{FF2B5EF4-FFF2-40B4-BE49-F238E27FC236}">
                <a16:creationId xmlns="" xmlns:a16="http://schemas.microsoft.com/office/drawing/2014/main" id="{CA08C8AE-4258-4C05-8383-BD6539638228}"/>
              </a:ext>
            </a:extLst>
          </p:cNvPr>
          <p:cNvSpPr txBox="1"/>
          <p:nvPr/>
        </p:nvSpPr>
        <p:spPr>
          <a:xfrm>
            <a:off x="2468654" y="2429491"/>
            <a:ext cx="1306281" cy="292477"/>
          </a:xfrm>
          <a:prstGeom prst="rect">
            <a:avLst/>
          </a:prstGeom>
          <a:solidFill>
            <a:schemeClr val="bg1"/>
          </a:solidFill>
          <a:ln>
            <a:noFill/>
          </a:ln>
        </p:spPr>
        <p:txBody>
          <a:bodyPr wrap="square" lIns="0" tIns="0" rIns="0" bIns="0" rtlCol="0">
            <a:noAutofit/>
          </a:bodyPr>
          <a:lstStyle/>
          <a:p>
            <a:pPr algn="ctr" rtl="0"/>
            <a:r>
              <a:rPr lang="x-none" sz="800" dirty="0"/>
              <a:t>Pagkatapos ng petsa kung kailan ginawa</a:t>
            </a:r>
            <a:endParaRPr kumimoji="1" lang="en-US" altLang="ja-JP" sz="800" dirty="0"/>
          </a:p>
        </p:txBody>
      </p:sp>
      <p:sp>
        <p:nvSpPr>
          <p:cNvPr id="23" name="テキスト ボックス 22">
            <a:extLst>
              <a:ext uri="{FF2B5EF4-FFF2-40B4-BE49-F238E27FC236}">
                <a16:creationId xmlns="" xmlns:a16="http://schemas.microsoft.com/office/drawing/2014/main" id="{DD28D168-53B1-4A54-9E70-7936D669D614}"/>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x-none" sz="1600"/>
              <a:t>5 taon</a:t>
            </a:r>
            <a:endParaRPr kumimoji="1" lang="en-US" altLang="ja-JP" sz="1600" dirty="0"/>
          </a:p>
        </p:txBody>
      </p:sp>
      <p:sp>
        <p:nvSpPr>
          <p:cNvPr id="24" name="テキスト ボックス 23">
            <a:extLst>
              <a:ext uri="{FF2B5EF4-FFF2-40B4-BE49-F238E27FC236}">
                <a16:creationId xmlns="" xmlns:a16="http://schemas.microsoft.com/office/drawing/2014/main" id="{8471214D-A94C-4468-B081-1F8F7D8101C8}"/>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x-none" sz="1600"/>
              <a:t>3 taon</a:t>
            </a:r>
            <a:endParaRPr kumimoji="1" lang="en-US" altLang="ja-JP" sz="1600" dirty="0"/>
          </a:p>
        </p:txBody>
      </p:sp>
      <p:sp>
        <p:nvSpPr>
          <p:cNvPr id="25" name="テキスト ボックス 24">
            <a:extLst>
              <a:ext uri="{FF2B5EF4-FFF2-40B4-BE49-F238E27FC236}">
                <a16:creationId xmlns="" xmlns:a16="http://schemas.microsoft.com/office/drawing/2014/main" id="{6A4ACB04-7E35-49E4-939E-F0641C5EA8CE}"/>
              </a:ext>
            </a:extLst>
          </p:cNvPr>
          <p:cNvSpPr txBox="1"/>
          <p:nvPr/>
        </p:nvSpPr>
        <p:spPr>
          <a:xfrm>
            <a:off x="4156498" y="2436754"/>
            <a:ext cx="1051456" cy="285214"/>
          </a:xfrm>
          <a:prstGeom prst="rect">
            <a:avLst/>
          </a:prstGeom>
          <a:solidFill>
            <a:schemeClr val="bg1"/>
          </a:solidFill>
          <a:ln>
            <a:noFill/>
          </a:ln>
        </p:spPr>
        <p:txBody>
          <a:bodyPr wrap="square" lIns="0" tIns="0" rIns="0" bIns="0" rtlCol="0">
            <a:noAutofit/>
          </a:bodyPr>
          <a:lstStyle/>
          <a:p>
            <a:pPr algn="ctr" rtl="0"/>
            <a:r>
              <a:rPr lang="x-none" sz="1600" dirty="0"/>
              <a:t>7 taon</a:t>
            </a:r>
            <a:endParaRPr kumimoji="1" lang="en-US" altLang="ja-JP" sz="1600" dirty="0"/>
          </a:p>
        </p:txBody>
      </p:sp>
      <p:sp>
        <p:nvSpPr>
          <p:cNvPr id="26" name="テキスト ボックス 25">
            <a:extLst>
              <a:ext uri="{FF2B5EF4-FFF2-40B4-BE49-F238E27FC236}">
                <a16:creationId xmlns="" xmlns:a16="http://schemas.microsoft.com/office/drawing/2014/main" id="{5D6EB998-F676-4EC0-AAB3-7FC477C14DDD}"/>
              </a:ext>
            </a:extLst>
          </p:cNvPr>
          <p:cNvSpPr txBox="1"/>
          <p:nvPr/>
        </p:nvSpPr>
        <p:spPr>
          <a:xfrm>
            <a:off x="2586789" y="3166337"/>
            <a:ext cx="5874391" cy="223447"/>
          </a:xfrm>
          <a:prstGeom prst="rect">
            <a:avLst/>
          </a:prstGeom>
          <a:solidFill>
            <a:schemeClr val="bg1"/>
          </a:solidFill>
          <a:ln>
            <a:noFill/>
          </a:ln>
        </p:spPr>
        <p:txBody>
          <a:bodyPr wrap="square" lIns="0" tIns="0" rIns="0" bIns="0" rtlCol="0">
            <a:noAutofit/>
          </a:bodyPr>
          <a:lstStyle/>
          <a:p>
            <a:pPr algn="r" rtl="0"/>
            <a:r>
              <a:rPr lang="x-none" sz="1200" dirty="0"/>
              <a:t>Source: National Institute of Occupational Safety at Health Technical Guidelines</a:t>
            </a:r>
            <a:endParaRPr kumimoji="1" lang="en-US" altLang="ja-JP" sz="1200" dirty="0"/>
          </a:p>
        </p:txBody>
      </p:sp>
    </p:spTree>
    <p:extLst>
      <p:ext uri="{BB962C8B-B14F-4D97-AF65-F5344CB8AC3E}">
        <p14:creationId xmlns:p14="http://schemas.microsoft.com/office/powerpoint/2010/main" val="739407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 xmlns:a16="http://schemas.microsoft.com/office/drawing/2014/main" id="{B0525C9C-42B3-492B-9CA8-303043BA1228}"/>
              </a:ext>
            </a:extLst>
          </p:cNvPr>
          <p:cNvPicPr>
            <a:picLocks noChangeAspect="1"/>
          </p:cNvPicPr>
          <p:nvPr/>
        </p:nvPicPr>
        <p:blipFill>
          <a:blip r:embed="rId3"/>
          <a:stretch>
            <a:fillRect/>
          </a:stretch>
        </p:blipFill>
        <p:spPr>
          <a:xfrm>
            <a:off x="633227" y="940362"/>
            <a:ext cx="5706445" cy="446363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600" dirty="0">
                <a:latin typeface="Meiryo UI" panose="020B0604030504040204" pitchFamily="50" charset="-128"/>
                <a:ea typeface="Meiryo UI" panose="020B0604030504040204" pitchFamily="50" charset="-128"/>
              </a:rPr>
              <a:t>Inspeksyon ng kagamitan para sa gas welding (gasu yousetu) (2) Inspeksyon ng blowpipe (suikan) (torch (tochi))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9448"/>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53/Karagdagang Teksto Pahina </a:t>
            </a:r>
            <a:r>
              <a:rPr lang="x-none" sz="1200" dirty="0" smtClean="0">
                <a:solidFill>
                  <a:prstClr val="black"/>
                </a:solidFill>
              </a:rPr>
              <a:t>3</a:t>
            </a:r>
            <a:r>
              <a:rPr lang="en-US" sz="1200" dirty="0" smtClean="0">
                <a:solidFill>
                  <a:prstClr val="black"/>
                </a:solidFill>
              </a:rPr>
              <a:t>9</a:t>
            </a:r>
            <a:endParaRPr lang="x-none"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29</a:t>
            </a:fld>
            <a:endParaRPr kumimoji="1" lang="ja-JP" altLang="en-US"/>
          </a:p>
        </p:txBody>
      </p:sp>
      <p:sp>
        <p:nvSpPr>
          <p:cNvPr id="6" name="テキスト ボックス 5">
            <a:extLst>
              <a:ext uri="{FF2B5EF4-FFF2-40B4-BE49-F238E27FC236}">
                <a16:creationId xmlns="" xmlns:a16="http://schemas.microsoft.com/office/drawing/2014/main" id="{2D0B6573-2FC1-41AC-AEB8-42DA2144851D}"/>
              </a:ext>
            </a:extLst>
          </p:cNvPr>
          <p:cNvSpPr txBox="1"/>
          <p:nvPr/>
        </p:nvSpPr>
        <p:spPr>
          <a:xfrm>
            <a:off x="948906" y="984139"/>
            <a:ext cx="5178304" cy="171316"/>
          </a:xfrm>
          <a:prstGeom prst="rect">
            <a:avLst/>
          </a:prstGeom>
          <a:solidFill>
            <a:schemeClr val="bg1"/>
          </a:solidFill>
          <a:ln>
            <a:noFill/>
          </a:ln>
        </p:spPr>
        <p:txBody>
          <a:bodyPr wrap="square" lIns="0" tIns="0" rIns="0" bIns="0" rtlCol="0">
            <a:noAutofit/>
          </a:bodyPr>
          <a:lstStyle/>
          <a:p>
            <a:pPr algn="ctr" rtl="0"/>
            <a:r>
              <a:rPr lang="x-none" sz="1200" dirty="0"/>
              <a:t>Talahanayan 1-18: Mga item sa pag-iinspeksyon (halimbawa)</a:t>
            </a:r>
            <a:endParaRPr kumimoji="1" lang="en-US" altLang="ja-JP" sz="1200" dirty="0"/>
          </a:p>
        </p:txBody>
      </p:sp>
      <p:sp>
        <p:nvSpPr>
          <p:cNvPr id="8" name="テキスト ボックス 7">
            <a:extLst>
              <a:ext uri="{FF2B5EF4-FFF2-40B4-BE49-F238E27FC236}">
                <a16:creationId xmlns="" xmlns:a16="http://schemas.microsoft.com/office/drawing/2014/main" id="{EEEE58F2-164F-493E-8F6F-51AC80CFF73A}"/>
              </a:ext>
            </a:extLst>
          </p:cNvPr>
          <p:cNvSpPr txBox="1"/>
          <p:nvPr/>
        </p:nvSpPr>
        <p:spPr>
          <a:xfrm>
            <a:off x="777314" y="1347784"/>
            <a:ext cx="786805" cy="330891"/>
          </a:xfrm>
          <a:prstGeom prst="rect">
            <a:avLst/>
          </a:prstGeom>
          <a:solidFill>
            <a:schemeClr val="bg1"/>
          </a:solidFill>
          <a:ln>
            <a:noFill/>
          </a:ln>
        </p:spPr>
        <p:txBody>
          <a:bodyPr wrap="square" lIns="0" tIns="0" rIns="0" bIns="0" rtlCol="0">
            <a:noAutofit/>
          </a:bodyPr>
          <a:lstStyle/>
          <a:p>
            <a:pPr algn="ctr" rtl="0"/>
            <a:r>
              <a:rPr lang="x-none" sz="1050" dirty="0"/>
              <a:t>Item sa pag-iinspeksyon</a:t>
            </a:r>
            <a:endParaRPr kumimoji="1" lang="en-US" altLang="ja-JP" sz="1050" dirty="0"/>
          </a:p>
        </p:txBody>
      </p:sp>
      <p:sp>
        <p:nvSpPr>
          <p:cNvPr id="9" name="テキスト ボックス 8">
            <a:extLst>
              <a:ext uri="{FF2B5EF4-FFF2-40B4-BE49-F238E27FC236}">
                <a16:creationId xmlns="" xmlns:a16="http://schemas.microsoft.com/office/drawing/2014/main" id="{442D9331-DBEA-4CD4-B815-08BBF854DB6B}"/>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x-none" sz="1050"/>
              <a:t>Visual na inspeksyon</a:t>
            </a:r>
            <a:endParaRPr kumimoji="1" lang="en-US" altLang="ja-JP" sz="1050" dirty="0"/>
          </a:p>
        </p:txBody>
      </p:sp>
      <p:sp>
        <p:nvSpPr>
          <p:cNvPr id="10" name="テキスト ボックス 9">
            <a:extLst>
              <a:ext uri="{FF2B5EF4-FFF2-40B4-BE49-F238E27FC236}">
                <a16:creationId xmlns="" xmlns:a16="http://schemas.microsoft.com/office/drawing/2014/main" id="{E8C58CB3-4784-4D37-ADAB-3305C3E38EE5}"/>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x-none" sz="1050"/>
              <a:t>Inspeksyon sa pagiging airtight</a:t>
            </a:r>
            <a:endParaRPr kumimoji="1" lang="en-US" altLang="ja-JP" sz="1050" dirty="0"/>
          </a:p>
        </p:txBody>
      </p:sp>
      <p:sp>
        <p:nvSpPr>
          <p:cNvPr id="11" name="テキスト ボックス 10">
            <a:extLst>
              <a:ext uri="{FF2B5EF4-FFF2-40B4-BE49-F238E27FC236}">
                <a16:creationId xmlns="" xmlns:a16="http://schemas.microsoft.com/office/drawing/2014/main" id="{2E00F072-3DDD-4014-AEBA-66F36BC9D83F}"/>
              </a:ext>
            </a:extLst>
          </p:cNvPr>
          <p:cNvSpPr txBox="1"/>
          <p:nvPr/>
        </p:nvSpPr>
        <p:spPr>
          <a:xfrm>
            <a:off x="778906" y="4670822"/>
            <a:ext cx="797556" cy="455929"/>
          </a:xfrm>
          <a:prstGeom prst="rect">
            <a:avLst/>
          </a:prstGeom>
          <a:solidFill>
            <a:schemeClr val="bg1"/>
          </a:solidFill>
          <a:ln>
            <a:noFill/>
          </a:ln>
        </p:spPr>
        <p:txBody>
          <a:bodyPr wrap="square" lIns="0" tIns="0" rIns="0" bIns="0" rtlCol="0">
            <a:noAutofit/>
          </a:bodyPr>
          <a:lstStyle/>
          <a:p>
            <a:pPr rtl="0"/>
            <a:r>
              <a:rPr lang="x-none" sz="1050"/>
              <a:t>Suriin ang state ng apoy</a:t>
            </a:r>
            <a:endParaRPr kumimoji="1" lang="en-US" altLang="ja-JP" sz="1050" dirty="0"/>
          </a:p>
        </p:txBody>
      </p:sp>
      <p:sp>
        <p:nvSpPr>
          <p:cNvPr id="12" name="テキスト ボックス 11">
            <a:extLst>
              <a:ext uri="{FF2B5EF4-FFF2-40B4-BE49-F238E27FC236}">
                <a16:creationId xmlns="" xmlns:a16="http://schemas.microsoft.com/office/drawing/2014/main" id="{7B6BC88C-7258-46AC-B5EA-6EBC92D8E0F0}"/>
              </a:ext>
            </a:extLst>
          </p:cNvPr>
          <p:cNvSpPr txBox="1"/>
          <p:nvPr/>
        </p:nvSpPr>
        <p:spPr>
          <a:xfrm>
            <a:off x="1635405" y="1759059"/>
            <a:ext cx="1305688" cy="432168"/>
          </a:xfrm>
          <a:prstGeom prst="rect">
            <a:avLst/>
          </a:prstGeom>
          <a:solidFill>
            <a:schemeClr val="bg1"/>
          </a:solidFill>
          <a:ln>
            <a:noFill/>
          </a:ln>
        </p:spPr>
        <p:txBody>
          <a:bodyPr wrap="square" lIns="0" tIns="0" rIns="0" bIns="0" rtlCol="0">
            <a:noAutofit/>
          </a:bodyPr>
          <a:lstStyle/>
          <a:p>
            <a:pPr rtl="0"/>
            <a:r>
              <a:rPr lang="x-none" sz="1050" dirty="0"/>
              <a:t>Body, hose (housu), joint stand, at tubo</a:t>
            </a:r>
            <a:endParaRPr kumimoji="1" lang="en-US" altLang="ja-JP" sz="1050" dirty="0"/>
          </a:p>
        </p:txBody>
      </p:sp>
      <p:sp>
        <p:nvSpPr>
          <p:cNvPr id="13" name="テキスト ボックス 12">
            <a:extLst>
              <a:ext uri="{FF2B5EF4-FFF2-40B4-BE49-F238E27FC236}">
                <a16:creationId xmlns="" xmlns:a16="http://schemas.microsoft.com/office/drawing/2014/main" id="{7D976DD0-E008-4EDE-A94D-E986ADE6A133}"/>
              </a:ext>
            </a:extLst>
          </p:cNvPr>
          <p:cNvSpPr txBox="1"/>
          <p:nvPr/>
        </p:nvSpPr>
        <p:spPr>
          <a:xfrm>
            <a:off x="1718714" y="1336535"/>
            <a:ext cx="1089583" cy="330891"/>
          </a:xfrm>
          <a:prstGeom prst="rect">
            <a:avLst/>
          </a:prstGeom>
          <a:solidFill>
            <a:schemeClr val="bg1"/>
          </a:solidFill>
          <a:ln>
            <a:noFill/>
          </a:ln>
        </p:spPr>
        <p:txBody>
          <a:bodyPr wrap="square" lIns="0" tIns="0" rIns="0" bIns="0" rtlCol="0">
            <a:noAutofit/>
          </a:bodyPr>
          <a:lstStyle/>
          <a:p>
            <a:pPr algn="ctr" rtl="0"/>
            <a:r>
              <a:rPr lang="x-none" sz="1050" dirty="0"/>
              <a:t>Mga lokasyong iinspeksyunin</a:t>
            </a:r>
            <a:endParaRPr kumimoji="1" lang="en-US" altLang="ja-JP" sz="1050" dirty="0"/>
          </a:p>
        </p:txBody>
      </p:sp>
      <p:sp>
        <p:nvSpPr>
          <p:cNvPr id="14" name="テキスト ボックス 13">
            <a:extLst>
              <a:ext uri="{FF2B5EF4-FFF2-40B4-BE49-F238E27FC236}">
                <a16:creationId xmlns="" xmlns:a16="http://schemas.microsoft.com/office/drawing/2014/main" id="{1AC828A1-735D-4A2B-86AC-98EAE66278B7}"/>
              </a:ext>
            </a:extLst>
          </p:cNvPr>
          <p:cNvSpPr txBox="1"/>
          <p:nvPr/>
        </p:nvSpPr>
        <p:spPr>
          <a:xfrm>
            <a:off x="3034157" y="1340236"/>
            <a:ext cx="1558315" cy="257803"/>
          </a:xfrm>
          <a:prstGeom prst="rect">
            <a:avLst/>
          </a:prstGeom>
          <a:solidFill>
            <a:schemeClr val="bg1"/>
          </a:solidFill>
          <a:ln>
            <a:noFill/>
          </a:ln>
        </p:spPr>
        <p:txBody>
          <a:bodyPr wrap="square" lIns="0" tIns="0" rIns="0" bIns="0" rtlCol="0">
            <a:noAutofit/>
          </a:bodyPr>
          <a:lstStyle/>
          <a:p>
            <a:pPr algn="ctr" rtl="0"/>
            <a:r>
              <a:rPr lang="x-none" sz="1100" dirty="0"/>
              <a:t>Mga detalye ng inspeksyon</a:t>
            </a:r>
            <a:endParaRPr kumimoji="1" lang="en-US" altLang="ja-JP" sz="1100" dirty="0"/>
          </a:p>
        </p:txBody>
      </p:sp>
      <p:sp>
        <p:nvSpPr>
          <p:cNvPr id="15" name="テキスト ボックス 14">
            <a:extLst>
              <a:ext uri="{FF2B5EF4-FFF2-40B4-BE49-F238E27FC236}">
                <a16:creationId xmlns="" xmlns:a16="http://schemas.microsoft.com/office/drawing/2014/main" id="{F8B4ED73-7A98-4095-B99A-5E7CCACE6BE5}"/>
              </a:ext>
            </a:extLst>
          </p:cNvPr>
          <p:cNvSpPr txBox="1"/>
          <p:nvPr/>
        </p:nvSpPr>
        <p:spPr>
          <a:xfrm>
            <a:off x="4664198" y="1250479"/>
            <a:ext cx="707902" cy="453063"/>
          </a:xfrm>
          <a:prstGeom prst="rect">
            <a:avLst/>
          </a:prstGeom>
          <a:solidFill>
            <a:schemeClr val="bg1"/>
          </a:solidFill>
          <a:ln>
            <a:noFill/>
          </a:ln>
        </p:spPr>
        <p:txBody>
          <a:bodyPr wrap="square" lIns="0" tIns="0" rIns="0" bIns="0" rtlCol="0">
            <a:noAutofit/>
          </a:bodyPr>
          <a:lstStyle/>
          <a:p>
            <a:pPr algn="ctr" rtl="0"/>
            <a:r>
              <a:rPr lang="x-none" sz="800" dirty="0"/>
              <a:t>Pang-araw-araw na inspeksyon (nichijou tenken)</a:t>
            </a:r>
            <a:endParaRPr kumimoji="1" lang="en-US" altLang="ja-JP" sz="800" dirty="0"/>
          </a:p>
        </p:txBody>
      </p:sp>
      <p:sp>
        <p:nvSpPr>
          <p:cNvPr id="16" name="テキスト ボックス 15">
            <a:extLst>
              <a:ext uri="{FF2B5EF4-FFF2-40B4-BE49-F238E27FC236}">
                <a16:creationId xmlns="" xmlns:a16="http://schemas.microsoft.com/office/drawing/2014/main" id="{53B456C9-005F-4385-9CC9-AED2FA998E10}"/>
              </a:ext>
            </a:extLst>
          </p:cNvPr>
          <p:cNvSpPr txBox="1"/>
          <p:nvPr/>
        </p:nvSpPr>
        <p:spPr>
          <a:xfrm>
            <a:off x="5451645" y="1249531"/>
            <a:ext cx="675565" cy="399651"/>
          </a:xfrm>
          <a:prstGeom prst="rect">
            <a:avLst/>
          </a:prstGeom>
          <a:solidFill>
            <a:schemeClr val="bg1"/>
          </a:solidFill>
          <a:ln>
            <a:noFill/>
          </a:ln>
        </p:spPr>
        <p:txBody>
          <a:bodyPr wrap="square" lIns="0" tIns="0" rIns="0" bIns="0" rtlCol="0">
            <a:noAutofit/>
          </a:bodyPr>
          <a:lstStyle/>
          <a:p>
            <a:pPr algn="ctr" rtl="0"/>
            <a:r>
              <a:rPr lang="x-none" sz="800" dirty="0"/>
              <a:t>Pana-panahong buwanang inspeksyon</a:t>
            </a:r>
            <a:endParaRPr kumimoji="1" lang="en-US" altLang="ja-JP" sz="800" dirty="0"/>
          </a:p>
        </p:txBody>
      </p:sp>
      <p:sp>
        <p:nvSpPr>
          <p:cNvPr id="17" name="テキスト ボックス 16">
            <a:extLst>
              <a:ext uri="{FF2B5EF4-FFF2-40B4-BE49-F238E27FC236}">
                <a16:creationId xmlns="" xmlns:a16="http://schemas.microsoft.com/office/drawing/2014/main" id="{254C05DD-7F90-4678-8691-72FE8F3B75DA}"/>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x-none" sz="1050"/>
              <a:t>Valve, atbp.</a:t>
            </a:r>
            <a:endParaRPr kumimoji="1" lang="en-US" altLang="ja-JP" sz="1050" dirty="0"/>
          </a:p>
        </p:txBody>
      </p:sp>
      <p:sp>
        <p:nvSpPr>
          <p:cNvPr id="18" name="テキスト ボックス 17">
            <a:extLst>
              <a:ext uri="{FF2B5EF4-FFF2-40B4-BE49-F238E27FC236}">
                <a16:creationId xmlns="" xmlns:a16="http://schemas.microsoft.com/office/drawing/2014/main" id="{21106A15-083F-4ECC-9D1F-AC017571D8A5}"/>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x-none" sz="1050"/>
              <a:t>Nozzle (higuchi)</a:t>
            </a:r>
            <a:endParaRPr kumimoji="1" lang="en-US" altLang="ja-JP" sz="1050" dirty="0"/>
          </a:p>
        </p:txBody>
      </p:sp>
      <p:sp>
        <p:nvSpPr>
          <p:cNvPr id="19" name="テキスト ボックス 18">
            <a:extLst>
              <a:ext uri="{FF2B5EF4-FFF2-40B4-BE49-F238E27FC236}">
                <a16:creationId xmlns="" xmlns:a16="http://schemas.microsoft.com/office/drawing/2014/main" id="{0CCE6B56-4412-4346-89F1-A9D38BDBFAEB}"/>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x-none" sz="1050" dirty="0"/>
              <a:t>Nozzle (higuchi) contact, hose (housu) joint base contact</a:t>
            </a:r>
            <a:endParaRPr kumimoji="1" lang="en-US" altLang="ja-JP" sz="1050" dirty="0"/>
          </a:p>
        </p:txBody>
      </p:sp>
      <p:sp>
        <p:nvSpPr>
          <p:cNvPr id="20" name="テキスト ボックス 19">
            <a:extLst>
              <a:ext uri="{FF2B5EF4-FFF2-40B4-BE49-F238E27FC236}">
                <a16:creationId xmlns="" xmlns:a16="http://schemas.microsoft.com/office/drawing/2014/main" id="{6E5BDFA9-5920-4807-8AFD-C33D424AF1EB}"/>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x-none" sz="1050" dirty="0"/>
              <a:t>Mga fitting section para sa mga valve at pyesa</a:t>
            </a:r>
            <a:endParaRPr kumimoji="1" lang="en-US" altLang="ja-JP" sz="1050" dirty="0"/>
          </a:p>
        </p:txBody>
      </p:sp>
      <p:sp>
        <p:nvSpPr>
          <p:cNvPr id="21" name="テキスト ボックス 20">
            <a:extLst>
              <a:ext uri="{FF2B5EF4-FFF2-40B4-BE49-F238E27FC236}">
                <a16:creationId xmlns="" xmlns:a16="http://schemas.microsoft.com/office/drawing/2014/main" id="{10CD4592-A3E1-4D01-B20B-BF9ED25EB5E5}"/>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x-none" sz="800" dirty="0"/>
              <a:t>Nozzle (higuchi) fitting section</a:t>
            </a:r>
            <a:endParaRPr kumimoji="1" lang="en-US" altLang="ja-JP" sz="800" dirty="0"/>
          </a:p>
        </p:txBody>
      </p:sp>
      <p:sp>
        <p:nvSpPr>
          <p:cNvPr id="22" name="テキスト ボックス 21">
            <a:extLst>
              <a:ext uri="{FF2B5EF4-FFF2-40B4-BE49-F238E27FC236}">
                <a16:creationId xmlns="" xmlns:a16="http://schemas.microsoft.com/office/drawing/2014/main" id="{38728CD6-BC8B-4745-BD51-6D3A12E6681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x-none" sz="1050"/>
              <a:t>Valve</a:t>
            </a:r>
            <a:endParaRPr kumimoji="1" lang="en-US" altLang="ja-JP" sz="1050" dirty="0"/>
          </a:p>
        </p:txBody>
      </p:sp>
      <p:sp>
        <p:nvSpPr>
          <p:cNvPr id="23" name="テキスト ボックス 22">
            <a:extLst>
              <a:ext uri="{FF2B5EF4-FFF2-40B4-BE49-F238E27FC236}">
                <a16:creationId xmlns="" xmlns:a16="http://schemas.microsoft.com/office/drawing/2014/main" id="{6400D355-B023-484F-87A7-CA64718D9D3A}"/>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x-none" sz="1050"/>
              <a:t>Apoy</a:t>
            </a:r>
            <a:endParaRPr kumimoji="1" lang="en-US" altLang="ja-JP" sz="1050" dirty="0"/>
          </a:p>
        </p:txBody>
      </p:sp>
      <p:sp>
        <p:nvSpPr>
          <p:cNvPr id="24" name="テキスト ボックス 23">
            <a:extLst>
              <a:ext uri="{FF2B5EF4-FFF2-40B4-BE49-F238E27FC236}">
                <a16:creationId xmlns="" xmlns:a16="http://schemas.microsoft.com/office/drawing/2014/main" id="{6CE02974-AEED-4C59-967E-21A1A46E5B10}"/>
              </a:ext>
            </a:extLst>
          </p:cNvPr>
          <p:cNvSpPr txBox="1"/>
          <p:nvPr/>
        </p:nvSpPr>
        <p:spPr>
          <a:xfrm>
            <a:off x="1642229" y="5051056"/>
            <a:ext cx="1242554" cy="215074"/>
          </a:xfrm>
          <a:prstGeom prst="rect">
            <a:avLst/>
          </a:prstGeom>
          <a:solidFill>
            <a:schemeClr val="bg1"/>
          </a:solidFill>
          <a:ln>
            <a:noFill/>
          </a:ln>
        </p:spPr>
        <p:txBody>
          <a:bodyPr wrap="square" lIns="0" tIns="0" rIns="0" bIns="0" rtlCol="0">
            <a:noAutofit/>
          </a:bodyPr>
          <a:lstStyle/>
          <a:p>
            <a:pPr rtl="0"/>
            <a:r>
              <a:rPr lang="x-none" sz="700" dirty="0"/>
              <a:t>Daloy ng cutting oxygen (setudan sanso)</a:t>
            </a:r>
            <a:endParaRPr kumimoji="1" lang="en-US" altLang="ja-JP" sz="700" dirty="0"/>
          </a:p>
        </p:txBody>
      </p:sp>
      <p:sp>
        <p:nvSpPr>
          <p:cNvPr id="25" name="テキスト ボックス 24">
            <a:extLst>
              <a:ext uri="{FF2B5EF4-FFF2-40B4-BE49-F238E27FC236}">
                <a16:creationId xmlns="" xmlns:a16="http://schemas.microsoft.com/office/drawing/2014/main" id="{2EB523A7-1CE6-49FD-9B06-50D1653AF2A6}"/>
              </a:ext>
            </a:extLst>
          </p:cNvPr>
          <p:cNvSpPr txBox="1"/>
          <p:nvPr/>
        </p:nvSpPr>
        <p:spPr>
          <a:xfrm>
            <a:off x="2994532" y="1770196"/>
            <a:ext cx="1597940" cy="417289"/>
          </a:xfrm>
          <a:prstGeom prst="rect">
            <a:avLst/>
          </a:prstGeom>
          <a:solidFill>
            <a:schemeClr val="bg1"/>
          </a:solidFill>
          <a:ln>
            <a:noFill/>
          </a:ln>
        </p:spPr>
        <p:txBody>
          <a:bodyPr wrap="square" lIns="0" tIns="0" rIns="0" bIns="0" rtlCol="0">
            <a:noAutofit/>
          </a:bodyPr>
          <a:lstStyle/>
          <a:p>
            <a:pPr rtl="0"/>
            <a:r>
              <a:rPr lang="x-none" sz="1050" dirty="0"/>
              <a:t>Mayroon bang anumang bitak o pangangalawang?</a:t>
            </a:r>
            <a:endParaRPr kumimoji="1" lang="en-US" altLang="ja-JP" sz="1050" dirty="0"/>
          </a:p>
        </p:txBody>
      </p:sp>
      <p:sp>
        <p:nvSpPr>
          <p:cNvPr id="26" name="テキスト ボックス 25">
            <a:extLst>
              <a:ext uri="{FF2B5EF4-FFF2-40B4-BE49-F238E27FC236}">
                <a16:creationId xmlns="" xmlns:a16="http://schemas.microsoft.com/office/drawing/2014/main" id="{7BA9EC7E-400F-455B-8E58-728FD3F327DD}"/>
              </a:ext>
            </a:extLst>
          </p:cNvPr>
          <p:cNvSpPr txBox="1"/>
          <p:nvPr/>
        </p:nvSpPr>
        <p:spPr>
          <a:xfrm>
            <a:off x="3001356" y="2239029"/>
            <a:ext cx="1591116" cy="223870"/>
          </a:xfrm>
          <a:prstGeom prst="rect">
            <a:avLst/>
          </a:prstGeom>
          <a:solidFill>
            <a:schemeClr val="bg1"/>
          </a:solidFill>
          <a:ln>
            <a:noFill/>
          </a:ln>
        </p:spPr>
        <p:txBody>
          <a:bodyPr wrap="square" lIns="0" tIns="0" rIns="0" bIns="0" rtlCol="0">
            <a:noAutofit/>
          </a:bodyPr>
          <a:lstStyle/>
          <a:p>
            <a:pPr rtl="0"/>
            <a:r>
              <a:rPr lang="x-none" sz="700" dirty="0"/>
              <a:t>Mayroon bang anumang pinsala o </a:t>
            </a:r>
          </a:p>
          <a:p>
            <a:pPr rtl="0"/>
            <a:r>
              <a:rPr lang="x-none" sz="700" dirty="0"/>
              <a:t>deformation?</a:t>
            </a:r>
            <a:endParaRPr kumimoji="1" lang="en-US" altLang="ja-JP" sz="700" dirty="0"/>
          </a:p>
        </p:txBody>
      </p:sp>
      <p:sp>
        <p:nvSpPr>
          <p:cNvPr id="27" name="テキスト ボックス 26">
            <a:extLst>
              <a:ext uri="{FF2B5EF4-FFF2-40B4-BE49-F238E27FC236}">
                <a16:creationId xmlns="" xmlns:a16="http://schemas.microsoft.com/office/drawing/2014/main" id="{08CB44C2-2AC2-46DB-AA51-506F62B70666}"/>
              </a:ext>
            </a:extLst>
          </p:cNvPr>
          <p:cNvSpPr txBox="1"/>
          <p:nvPr/>
        </p:nvSpPr>
        <p:spPr>
          <a:xfrm>
            <a:off x="2994532" y="3274986"/>
            <a:ext cx="1597940" cy="183917"/>
          </a:xfrm>
          <a:prstGeom prst="rect">
            <a:avLst/>
          </a:prstGeom>
          <a:solidFill>
            <a:schemeClr val="bg1"/>
          </a:solidFill>
          <a:ln>
            <a:noFill/>
          </a:ln>
        </p:spPr>
        <p:txBody>
          <a:bodyPr wrap="square" lIns="0" tIns="0" rIns="0" bIns="0" rtlCol="0">
            <a:noAutofit/>
          </a:bodyPr>
          <a:lstStyle/>
          <a:p>
            <a:pPr rtl="0"/>
            <a:r>
              <a:rPr lang="x-none" sz="700" dirty="0"/>
              <a:t>Mayroon bang anumang deformation o pinsala sa pagkatunaw?</a:t>
            </a:r>
            <a:endParaRPr kumimoji="1" lang="en-US" altLang="ja-JP" sz="700" dirty="0"/>
          </a:p>
        </p:txBody>
      </p:sp>
      <p:sp>
        <p:nvSpPr>
          <p:cNvPr id="28" name="テキスト ボックス 27">
            <a:extLst>
              <a:ext uri="{FF2B5EF4-FFF2-40B4-BE49-F238E27FC236}">
                <a16:creationId xmlns="" xmlns:a16="http://schemas.microsoft.com/office/drawing/2014/main" id="{97B54A57-598B-4B1F-89DC-6A8A418B9A7F}"/>
              </a:ext>
            </a:extLst>
          </p:cNvPr>
          <p:cNvSpPr txBox="1"/>
          <p:nvPr/>
        </p:nvSpPr>
        <p:spPr>
          <a:xfrm>
            <a:off x="3001356" y="2691336"/>
            <a:ext cx="1540000" cy="399155"/>
          </a:xfrm>
          <a:prstGeom prst="rect">
            <a:avLst/>
          </a:prstGeom>
          <a:solidFill>
            <a:schemeClr val="bg1"/>
          </a:solidFill>
          <a:ln>
            <a:noFill/>
          </a:ln>
        </p:spPr>
        <p:txBody>
          <a:bodyPr wrap="square" lIns="0" tIns="0" rIns="0" bIns="0" rtlCol="0">
            <a:noAutofit/>
          </a:bodyPr>
          <a:lstStyle/>
          <a:p>
            <a:pPr rtl="0"/>
            <a:r>
              <a:rPr lang="x-none" sz="1050" dirty="0"/>
              <a:t>Mayroon bang anumang gasgas o deformation?</a:t>
            </a:r>
            <a:endParaRPr kumimoji="1" lang="en-US" altLang="ja-JP" sz="1050" dirty="0"/>
          </a:p>
        </p:txBody>
      </p:sp>
      <p:sp>
        <p:nvSpPr>
          <p:cNvPr id="29" name="テキスト ボックス 28">
            <a:extLst>
              <a:ext uri="{FF2B5EF4-FFF2-40B4-BE49-F238E27FC236}">
                <a16:creationId xmlns="" xmlns:a16="http://schemas.microsoft.com/office/drawing/2014/main" id="{3BBD3EF6-DF3E-4D85-A058-C7EEE33117F7}"/>
              </a:ext>
            </a:extLst>
          </p:cNvPr>
          <p:cNvSpPr txBox="1"/>
          <p:nvPr/>
        </p:nvSpPr>
        <p:spPr>
          <a:xfrm>
            <a:off x="3006250" y="4059976"/>
            <a:ext cx="1540000" cy="346386"/>
          </a:xfrm>
          <a:prstGeom prst="rect">
            <a:avLst/>
          </a:prstGeom>
          <a:solidFill>
            <a:schemeClr val="bg1"/>
          </a:solidFill>
          <a:ln>
            <a:noFill/>
          </a:ln>
        </p:spPr>
        <p:txBody>
          <a:bodyPr wrap="square" lIns="0" tIns="0" rIns="0" bIns="0" rtlCol="0">
            <a:noAutofit/>
          </a:bodyPr>
          <a:lstStyle/>
          <a:p>
            <a:pPr rtl="0"/>
            <a:r>
              <a:rPr lang="x-none" sz="1200" dirty="0"/>
              <a:t>Mayroon bang anumang external na pagtagas?</a:t>
            </a:r>
            <a:endParaRPr kumimoji="1" lang="en-US" altLang="ja-JP" sz="1200" dirty="0"/>
          </a:p>
        </p:txBody>
      </p:sp>
      <p:sp>
        <p:nvSpPr>
          <p:cNvPr id="30" name="テキスト ボックス 29">
            <a:extLst>
              <a:ext uri="{FF2B5EF4-FFF2-40B4-BE49-F238E27FC236}">
                <a16:creationId xmlns="" xmlns:a16="http://schemas.microsoft.com/office/drawing/2014/main" id="{5210527F-17F9-4374-9437-9561881D6C2E}"/>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x-none" sz="700" dirty="0"/>
              <a:t>Mayroon bang anumang tagas ng gas?</a:t>
            </a:r>
            <a:endParaRPr kumimoji="1" lang="en-US" altLang="ja-JP" sz="700" dirty="0"/>
          </a:p>
        </p:txBody>
      </p:sp>
      <p:sp>
        <p:nvSpPr>
          <p:cNvPr id="31" name="テキスト ボックス 30">
            <a:extLst>
              <a:ext uri="{FF2B5EF4-FFF2-40B4-BE49-F238E27FC236}">
                <a16:creationId xmlns="" xmlns:a16="http://schemas.microsoft.com/office/drawing/2014/main" id="{CA1F60D7-3822-480F-B450-09D58AE5A8C9}"/>
              </a:ext>
            </a:extLst>
          </p:cNvPr>
          <p:cNvSpPr txBox="1"/>
          <p:nvPr/>
        </p:nvSpPr>
        <p:spPr>
          <a:xfrm>
            <a:off x="3004963" y="3553927"/>
            <a:ext cx="1532785" cy="183917"/>
          </a:xfrm>
          <a:prstGeom prst="rect">
            <a:avLst/>
          </a:prstGeom>
          <a:solidFill>
            <a:schemeClr val="bg1"/>
          </a:solidFill>
          <a:ln>
            <a:noFill/>
          </a:ln>
        </p:spPr>
        <p:txBody>
          <a:bodyPr wrap="square" lIns="0" tIns="0" rIns="0" bIns="0" rtlCol="0">
            <a:noAutofit/>
          </a:bodyPr>
          <a:lstStyle/>
          <a:p>
            <a:pPr rtl="0"/>
            <a:r>
              <a:rPr lang="x-none" sz="1050"/>
              <a:t>Mayroon bang sheet leak?</a:t>
            </a:r>
            <a:endParaRPr kumimoji="1" lang="en-US" altLang="ja-JP" sz="1050" dirty="0"/>
          </a:p>
        </p:txBody>
      </p:sp>
      <p:sp>
        <p:nvSpPr>
          <p:cNvPr id="32" name="テキスト ボックス 31">
            <a:extLst>
              <a:ext uri="{FF2B5EF4-FFF2-40B4-BE49-F238E27FC236}">
                <a16:creationId xmlns="" xmlns:a16="http://schemas.microsoft.com/office/drawing/2014/main" id="{1486CC43-1050-4183-8704-845F9FC16FAD}"/>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x-none" sz="1050"/>
              <a:t>Maa-adjust ba ito nang maayos?</a:t>
            </a:r>
            <a:endParaRPr kumimoji="1" lang="en-US" altLang="ja-JP" sz="1050" dirty="0"/>
          </a:p>
        </p:txBody>
      </p:sp>
      <p:sp>
        <p:nvSpPr>
          <p:cNvPr id="33" name="テキスト ボックス 32">
            <a:extLst>
              <a:ext uri="{FF2B5EF4-FFF2-40B4-BE49-F238E27FC236}">
                <a16:creationId xmlns="" xmlns:a16="http://schemas.microsoft.com/office/drawing/2014/main" id="{E12C2AF7-3B5B-4C16-9F54-D8E7D0DA0155}"/>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x-none" sz="1050" dirty="0"/>
              <a:t>Normal lang ba ito?</a:t>
            </a:r>
            <a:endParaRPr kumimoji="1" lang="en-US" altLang="ja-JP" sz="1050" dirty="0"/>
          </a:p>
        </p:txBody>
      </p:sp>
    </p:spTree>
    <p:extLst>
      <p:ext uri="{BB962C8B-B14F-4D97-AF65-F5344CB8AC3E}">
        <p14:creationId xmlns:p14="http://schemas.microsoft.com/office/powerpoint/2010/main" val="57886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x-none" sz="2400">
                <a:latin typeface="Meiryo UI" panose="020B0604030504040204" pitchFamily="50" charset="-128"/>
                <a:ea typeface="Meiryo UI" panose="020B0604030504040204" pitchFamily="50" charset="-128"/>
              </a:rPr>
              <a:t>Mga katangian ng gas welding (Gasu Yousetu)</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x-none" sz="1200" b="1">
                <a:latin typeface="Meiryo UI" panose="020B0604030504040204" pitchFamily="50" charset="-128"/>
                <a:ea typeface="Meiryo UI" panose="020B0604030504040204" pitchFamily="50" charset="-128"/>
              </a:rPr>
              <a:t>Mga Bentaha</a:t>
            </a:r>
            <a:endParaRPr kumimoji="1" lang="en-US" altLang="ja-JP" sz="1200" b="1"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r>
              <a:rPr lang="x-none" sz="1200">
                <a:latin typeface="Meiryo UI" panose="020B0604030504040204" pitchFamily="50" charset="-128"/>
                <a:ea typeface="Meiryo UI" panose="020B0604030504040204" pitchFamily="50" charset="-128"/>
              </a:rPr>
              <a:t>　・ Makakapagtrabaho ka saanman gamit ang isang gas cylinder (bonbe).</a:t>
            </a:r>
          </a:p>
          <a:p>
            <a:pPr marL="268288" indent="-268288" rtl="0">
              <a:lnSpc>
                <a:spcPct val="100000"/>
              </a:lnSpc>
              <a:spcBef>
                <a:spcPts val="0"/>
              </a:spcBef>
              <a:buNone/>
            </a:pPr>
            <a:r>
              <a:rPr lang="x-none" sz="1200">
                <a:latin typeface="Meiryo UI" panose="020B0604030504040204" pitchFamily="50" charset="-128"/>
                <a:ea typeface="Meiryo UI" panose="020B0604030504040204" pitchFamily="50" charset="-128"/>
              </a:rPr>
              <a:t>　・ Maaaring mag-welding nang hindi gumagamit ng may takip na electrode.</a:t>
            </a:r>
          </a:p>
          <a:p>
            <a:pPr marL="268288" indent="-268288" rtl="0">
              <a:lnSpc>
                <a:spcPct val="100000"/>
              </a:lnSpc>
              <a:spcBef>
                <a:spcPts val="0"/>
              </a:spcBef>
              <a:buNone/>
            </a:pPr>
            <a:r>
              <a:rPr lang="x-none" sz="1200">
                <a:latin typeface="Meiryo UI" panose="020B0604030504040204" pitchFamily="50" charset="-128"/>
                <a:ea typeface="Meiryo UI" panose="020B0604030504040204" pitchFamily="50" charset="-128"/>
              </a:rPr>
              <a:t>　・ Mas kaunti ang fume (hyumu) at spatter (supatta).</a:t>
            </a:r>
            <a:endParaRPr lang="en-US" altLang="ja-JP" sz="1200"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endParaRPr lang="en-US" altLang="ja-JP" sz="7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2/Karagdagang Teksto Pahina </a:t>
            </a:r>
            <a:r>
              <a:rPr lang="en-US" sz="1200" dirty="0" smtClean="0">
                <a:solidFill>
                  <a:prstClr val="black"/>
                </a:solidFill>
              </a:rPr>
              <a:t>6</a:t>
            </a:r>
            <a:endParaRPr lang="x-none" sz="1200" dirty="0">
              <a:solidFill>
                <a:prstClr val="black"/>
              </a:solidFill>
            </a:endParaRP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x-none" sz="2400">
                <a:latin typeface="Meiryo UI" panose="020B0604030504040204" pitchFamily="50" charset="-128"/>
                <a:ea typeface="Meiryo UI" panose="020B0604030504040204" pitchFamily="50" charset="-128"/>
              </a:rPr>
              <a:t>Mga katangian ng gas cutting (gasu setudan)</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x-none" sz="1200" b="1">
                <a:latin typeface="Meiryo UI" panose="020B0604030504040204" pitchFamily="50" charset="-128"/>
                <a:ea typeface="Meiryo UI" panose="020B0604030504040204" pitchFamily="50" charset="-128"/>
              </a:rPr>
              <a:t>Mga Bentaha</a:t>
            </a:r>
            <a:endParaRPr lang="en-US" altLang="ja-JP" sz="1200" b="1" dirty="0">
              <a:latin typeface="Meiryo UI" panose="020B0604030504040204" pitchFamily="50" charset="-128"/>
              <a:ea typeface="Meiryo UI" panose="020B0604030504040204" pitchFamily="50" charset="-128"/>
            </a:endParaRPr>
          </a:p>
          <a:p>
            <a:pPr marL="85725" indent="-85725" rtl="0">
              <a:spcBef>
                <a:spcPts val="0"/>
              </a:spcBef>
              <a:buNone/>
            </a:pPr>
            <a:r>
              <a:rPr lang="x-none" sz="1200">
                <a:latin typeface="Meiryo UI" panose="020B0604030504040204" pitchFamily="50" charset="-128"/>
                <a:ea typeface="Meiryo UI" panose="020B0604030504040204" pitchFamily="50" charset="-128"/>
              </a:rPr>
              <a:t>　・ Makakahiwa kahit ng makakapal na plate.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x-none" sz="1200" b="1">
                <a:latin typeface="Meiryo UI" panose="020B0604030504040204" pitchFamily="50" charset="-128"/>
                <a:ea typeface="Meiryo UI" panose="020B0604030504040204" pitchFamily="50" charset="-128"/>
              </a:rPr>
              <a:t>Mga Disbentaha</a:t>
            </a:r>
            <a:endParaRPr lang="en-US" altLang="ja-JP" sz="1200" b="1" dirty="0">
              <a:latin typeface="Meiryo UI" panose="020B0604030504040204" pitchFamily="50" charset="-128"/>
              <a:ea typeface="Meiryo UI" panose="020B0604030504040204" pitchFamily="50" charset="-128"/>
            </a:endParaRPr>
          </a:p>
          <a:p>
            <a:pPr marL="180975" indent="0" rtl="0">
              <a:lnSpc>
                <a:spcPct val="100000"/>
              </a:lnSpc>
              <a:spcBef>
                <a:spcPts val="0"/>
              </a:spcBef>
              <a:buFont typeface="Arial" panose="020B0604020202020204" pitchFamily="34" charset="0"/>
              <a:buNone/>
            </a:pPr>
            <a:r>
              <a:rPr lang="x-none" sz="1200">
                <a:latin typeface="Meiryo UI" panose="020B0604030504040204" pitchFamily="50" charset="-128"/>
                <a:ea typeface="Meiryo UI" panose="020B0604030504040204" pitchFamily="50" charset="-128"/>
              </a:rPr>
              <a:t>・ Mababa ang temperatura ng heat source.</a:t>
            </a:r>
          </a:p>
          <a:p>
            <a:pPr marL="180975" indent="0" rtl="0">
              <a:lnSpc>
                <a:spcPct val="100000"/>
              </a:lnSpc>
              <a:spcBef>
                <a:spcPts val="0"/>
              </a:spcBef>
              <a:buFont typeface="Arial" panose="020B0604020202020204" pitchFamily="34" charset="0"/>
              <a:buNone/>
            </a:pPr>
            <a:r>
              <a:rPr lang="x-none" sz="1200">
                <a:latin typeface="Meiryo UI" panose="020B0604030504040204" pitchFamily="50" charset="-128"/>
                <a:ea typeface="Meiryo UI" panose="020B0604030504040204" pitchFamily="50" charset="-128"/>
              </a:rPr>
              <a:t>・ Matagal painitin ang metal bago ito matunaw.</a:t>
            </a:r>
          </a:p>
          <a:p>
            <a:pPr marL="180975" indent="0" rtl="0">
              <a:lnSpc>
                <a:spcPct val="100000"/>
              </a:lnSpc>
              <a:spcBef>
                <a:spcPts val="0"/>
              </a:spcBef>
              <a:buFont typeface="Arial" panose="020B0604020202020204" pitchFamily="34" charset="0"/>
              <a:buNone/>
            </a:pPr>
            <a:r>
              <a:rPr lang="x-none" sz="1200">
                <a:latin typeface="Meiryo UI" panose="020B0604030504040204" pitchFamily="50" charset="-128"/>
                <a:ea typeface="Meiryo UI" panose="020B0604030504040204" pitchFamily="50" charset="-128"/>
              </a:rPr>
              <a:t>・ Mahirap ma-overheat ang na-weld na bahagi.</a:t>
            </a:r>
          </a:p>
          <a:p>
            <a:pPr marL="180975" indent="0" rtl="0">
              <a:lnSpc>
                <a:spcPct val="100000"/>
              </a:lnSpc>
              <a:spcBef>
                <a:spcPts val="0"/>
              </a:spcBef>
              <a:buFont typeface="Arial" panose="020B0604020202020204" pitchFamily="34" charset="0"/>
              <a:buNone/>
            </a:pPr>
            <a:r>
              <a:rPr lang="x-none" sz="1200">
                <a:latin typeface="Meiryo UI" panose="020B0604030504040204" pitchFamily="50" charset="-128"/>
                <a:ea typeface="Meiryo UI" panose="020B0604030504040204" pitchFamily="50" charset="-128"/>
              </a:rPr>
              <a:t>・ Maraming strain na nasasanhi.</a:t>
            </a:r>
          </a:p>
          <a:p>
            <a:pPr marL="180975" indent="0" rtl="0">
              <a:lnSpc>
                <a:spcPct val="100000"/>
              </a:lnSpc>
              <a:spcBef>
                <a:spcPts val="0"/>
              </a:spcBef>
              <a:buFont typeface="Arial" panose="020B0604020202020204" pitchFamily="34" charset="0"/>
              <a:buNone/>
            </a:pPr>
            <a:r>
              <a:rPr lang="x-none" sz="1200">
                <a:latin typeface="Meiryo UI" panose="020B0604030504040204" pitchFamily="50" charset="-128"/>
                <a:ea typeface="Meiryo UI" panose="020B0604030504040204" pitchFamily="50" charset="-128"/>
              </a:rPr>
              <a:t>・ Malaki ang heat-affected zone.</a:t>
            </a:r>
          </a:p>
          <a:p>
            <a:pPr marL="180975" indent="0" rtl="0">
              <a:lnSpc>
                <a:spcPct val="110000"/>
              </a:lnSpc>
              <a:spcBef>
                <a:spcPts val="0"/>
              </a:spcBef>
              <a:buFont typeface="Arial" panose="020B0604020202020204" pitchFamily="34" charset="0"/>
              <a:buNone/>
            </a:pPr>
            <a:r>
              <a:rPr lang="x-none" sz="1200">
                <a:latin typeface="Meiryo UI" panose="020B0604030504040204" pitchFamily="50" charset="-128"/>
                <a:ea typeface="Meiryo UI" panose="020B0604030504040204" pitchFamily="50" charset="-128"/>
              </a:rPr>
              <a:t>・ Hindi naaangkop para sa pag-welding ng magkakaibang metal o makakapal na plate.</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x-none" sz="1200" b="1">
                <a:latin typeface="Meiryo UI" panose="020B0604030504040204" pitchFamily="50" charset="-128"/>
                <a:ea typeface="Meiryo UI" panose="020B0604030504040204" pitchFamily="50" charset="-128"/>
              </a:rPr>
              <a:t>Mga Disbentaha</a:t>
            </a:r>
            <a:endParaRPr lang="en-US" altLang="ja-JP" sz="1200" b="1" dirty="0">
              <a:latin typeface="Meiryo UI" panose="020B0604030504040204" pitchFamily="50" charset="-128"/>
              <a:ea typeface="Meiryo UI" panose="020B0604030504040204" pitchFamily="50" charset="-128"/>
            </a:endParaRPr>
          </a:p>
          <a:p>
            <a:pPr marL="180975" indent="0" rtl="0">
              <a:spcBef>
                <a:spcPts val="0"/>
              </a:spcBef>
              <a:buNone/>
            </a:pPr>
            <a:r>
              <a:rPr lang="x-none" sz="1200">
                <a:latin typeface="Meiryo UI" panose="020B0604030504040204" pitchFamily="50" charset="-128"/>
                <a:ea typeface="Meiryo UI" panose="020B0604030504040204" pitchFamily="50" charset="-128"/>
              </a:rPr>
              <a:t>・ Mga iron-based na materyal, atbp., lang ang mahihiwa.</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 xmlns:a16="http://schemas.microsoft.com/office/drawing/2014/main" id="{B44E4BCD-EEF6-4283-A759-858F32589C19}"/>
              </a:ext>
            </a:extLst>
          </p:cNvPr>
          <p:cNvPicPr>
            <a:picLocks noChangeAspect="1"/>
          </p:cNvPicPr>
          <p:nvPr/>
        </p:nvPicPr>
        <p:blipFill>
          <a:blip r:embed="rId3"/>
          <a:stretch>
            <a:fillRect/>
          </a:stretch>
        </p:blipFill>
        <p:spPr>
          <a:xfrm>
            <a:off x="3744822" y="954684"/>
            <a:ext cx="4765067" cy="5092519"/>
          </a:xfrm>
          <a:prstGeom prst="rect">
            <a:avLst/>
          </a:prstGeom>
        </p:spPr>
      </p:pic>
      <p:pic>
        <p:nvPicPr>
          <p:cNvPr id="43" name="図 42">
            <a:extLst>
              <a:ext uri="{FF2B5EF4-FFF2-40B4-BE49-F238E27FC236}">
                <a16:creationId xmlns="" xmlns:a16="http://schemas.microsoft.com/office/drawing/2014/main" id="{D5FB7257-2F21-4851-866B-CCC4A1CDE5EC}"/>
              </a:ext>
            </a:extLst>
          </p:cNvPr>
          <p:cNvPicPr>
            <a:picLocks noChangeAspect="1"/>
          </p:cNvPicPr>
          <p:nvPr/>
        </p:nvPicPr>
        <p:blipFill>
          <a:blip r:embed="rId4"/>
          <a:stretch>
            <a:fillRect/>
          </a:stretch>
        </p:blipFill>
        <p:spPr>
          <a:xfrm>
            <a:off x="608984" y="941747"/>
            <a:ext cx="3037741" cy="311800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200" dirty="0">
                <a:latin typeface="Meiryo UI" panose="020B0604030504040204" pitchFamily="50" charset="-128"/>
                <a:ea typeface="Meiryo UI" panose="020B0604030504040204" pitchFamily="50" charset="-128"/>
              </a:rPr>
              <a:t>Inspeksyon ng kagamitan para sa gas welding (gasu yousetu) (3) Inspeksyon ng pressure regulator (aturyoku chousei ki) </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50820" y="6444477"/>
            <a:ext cx="3340451" cy="261610"/>
          </a:xfrm>
          <a:prstGeom prst="rect">
            <a:avLst/>
          </a:prstGeom>
          <a:noFill/>
          <a:ln>
            <a:solidFill>
              <a:schemeClr val="tx1"/>
            </a:solidFill>
          </a:ln>
        </p:spPr>
        <p:txBody>
          <a:bodyPr wrap="square" rtlCol="0">
            <a:spAutoFit/>
          </a:bodyPr>
          <a:lstStyle/>
          <a:p>
            <a:pPr algn="r" rtl="0"/>
            <a:r>
              <a:rPr lang="x-none" sz="1050" dirty="0">
                <a:solidFill>
                  <a:prstClr val="black"/>
                </a:solidFill>
              </a:rPr>
              <a:t>Teksto Pahina </a:t>
            </a:r>
            <a:r>
              <a:rPr lang="x-none" sz="1050" dirty="0" smtClean="0">
                <a:solidFill>
                  <a:prstClr val="black"/>
                </a:solidFill>
              </a:rPr>
              <a:t>54</a:t>
            </a:r>
            <a:r>
              <a:rPr lang="en-US" sz="1050" dirty="0" smtClean="0">
                <a:solidFill>
                  <a:prstClr val="black"/>
                </a:solidFill>
              </a:rPr>
              <a:t>, 55</a:t>
            </a:r>
            <a:r>
              <a:rPr lang="x-none" sz="1050" dirty="0" smtClean="0">
                <a:solidFill>
                  <a:prstClr val="black"/>
                </a:solidFill>
              </a:rPr>
              <a:t>/Karagdagang </a:t>
            </a:r>
            <a:r>
              <a:rPr lang="x-none" sz="1050" dirty="0">
                <a:solidFill>
                  <a:prstClr val="black"/>
                </a:solidFill>
              </a:rPr>
              <a:t>Teksto Pahina </a:t>
            </a:r>
            <a:r>
              <a:rPr lang="x-none" sz="1050" dirty="0" smtClean="0">
                <a:solidFill>
                  <a:prstClr val="black"/>
                </a:solidFill>
              </a:rPr>
              <a:t>3</a:t>
            </a:r>
            <a:r>
              <a:rPr lang="en-US" sz="1050" dirty="0" smtClean="0">
                <a:solidFill>
                  <a:prstClr val="black"/>
                </a:solidFill>
              </a:rPr>
              <a:t>9</a:t>
            </a:r>
            <a:endParaRPr lang="x-none" sz="105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30</a:t>
            </a:fld>
            <a:endParaRPr kumimoji="1" lang="ja-JP" altLang="en-US" sz="1050"/>
          </a:p>
        </p:txBody>
      </p:sp>
      <p:sp>
        <p:nvSpPr>
          <p:cNvPr id="8" name="テキスト ボックス 7">
            <a:extLst>
              <a:ext uri="{FF2B5EF4-FFF2-40B4-BE49-F238E27FC236}">
                <a16:creationId xmlns="" xmlns:a16="http://schemas.microsoft.com/office/drawing/2014/main" id="{ACC5C7D1-F34C-4975-8169-217474F2E220}"/>
              </a:ext>
            </a:extLst>
          </p:cNvPr>
          <p:cNvSpPr txBox="1"/>
          <p:nvPr/>
        </p:nvSpPr>
        <p:spPr>
          <a:xfrm>
            <a:off x="726156" y="3723123"/>
            <a:ext cx="2787930" cy="285658"/>
          </a:xfrm>
          <a:prstGeom prst="rect">
            <a:avLst/>
          </a:prstGeom>
          <a:solidFill>
            <a:schemeClr val="bg1"/>
          </a:solidFill>
          <a:ln>
            <a:noFill/>
          </a:ln>
        </p:spPr>
        <p:txBody>
          <a:bodyPr wrap="square" lIns="0" tIns="0" rIns="0" bIns="0" rtlCol="0">
            <a:noAutofit/>
          </a:bodyPr>
          <a:lstStyle/>
          <a:p>
            <a:pPr algn="ctr" rtl="0"/>
            <a:r>
              <a:rPr lang="x-none" sz="1100" baseline="-25000"/>
              <a:t>Fig. 1-40: Mga pangalan ng mga bahagi ng pressure regulator (aturyoku chousei ki)</a:t>
            </a:r>
            <a:endParaRPr kumimoji="1" lang="en-US" altLang="ja-JP" sz="1100" baseline="-25000" dirty="0"/>
          </a:p>
        </p:txBody>
      </p:sp>
      <p:sp>
        <p:nvSpPr>
          <p:cNvPr id="9" name="テキスト ボックス 8">
            <a:extLst>
              <a:ext uri="{FF2B5EF4-FFF2-40B4-BE49-F238E27FC236}">
                <a16:creationId xmlns="" xmlns:a16="http://schemas.microsoft.com/office/drawing/2014/main" id="{4D3DC20F-9B5F-407A-BA6E-8C981832F006}"/>
              </a:ext>
            </a:extLst>
          </p:cNvPr>
          <p:cNvSpPr txBox="1"/>
          <p:nvPr/>
        </p:nvSpPr>
        <p:spPr>
          <a:xfrm>
            <a:off x="726156" y="1009893"/>
            <a:ext cx="1470318" cy="320695"/>
          </a:xfrm>
          <a:prstGeom prst="rect">
            <a:avLst/>
          </a:prstGeom>
          <a:solidFill>
            <a:schemeClr val="bg1"/>
          </a:solidFill>
          <a:ln>
            <a:noFill/>
          </a:ln>
        </p:spPr>
        <p:txBody>
          <a:bodyPr wrap="square" lIns="0" tIns="0" rIns="0" bIns="0" rtlCol="0">
            <a:noAutofit/>
          </a:bodyPr>
          <a:lstStyle/>
          <a:p>
            <a:pPr algn="ctr" rtl="0"/>
            <a:r>
              <a:rPr lang="x-none" sz="1400" baseline="-25000">
                <a:solidFill>
                  <a:schemeClr val="accent5"/>
                </a:solidFill>
              </a:rPr>
              <a:t>Pressure gauge ng low-pressure na bahagi</a:t>
            </a:r>
            <a:endParaRPr kumimoji="1" lang="en-US" altLang="ja-JP" sz="1400" baseline="-25000" dirty="0">
              <a:solidFill>
                <a:schemeClr val="accent5"/>
              </a:solidFill>
            </a:endParaRPr>
          </a:p>
        </p:txBody>
      </p:sp>
      <p:sp>
        <p:nvSpPr>
          <p:cNvPr id="10" name="テキスト ボックス 9">
            <a:extLst>
              <a:ext uri="{FF2B5EF4-FFF2-40B4-BE49-F238E27FC236}">
                <a16:creationId xmlns="" xmlns:a16="http://schemas.microsoft.com/office/drawing/2014/main" id="{734EAF47-F4E7-4060-A90B-CEE215353BB1}"/>
              </a:ext>
            </a:extLst>
          </p:cNvPr>
          <p:cNvSpPr txBox="1"/>
          <p:nvPr/>
        </p:nvSpPr>
        <p:spPr>
          <a:xfrm>
            <a:off x="2196473" y="985108"/>
            <a:ext cx="1395559" cy="320695"/>
          </a:xfrm>
          <a:prstGeom prst="rect">
            <a:avLst/>
          </a:prstGeom>
          <a:solidFill>
            <a:schemeClr val="bg1"/>
          </a:solidFill>
          <a:ln>
            <a:noFill/>
          </a:ln>
        </p:spPr>
        <p:txBody>
          <a:bodyPr wrap="square" lIns="0" tIns="0" rIns="0" bIns="0" rtlCol="0">
            <a:noAutofit/>
          </a:bodyPr>
          <a:lstStyle/>
          <a:p>
            <a:pPr algn="ctr" rtl="0"/>
            <a:r>
              <a:rPr lang="x-none" sz="1400" baseline="-25000" dirty="0">
                <a:solidFill>
                  <a:schemeClr val="accent5"/>
                </a:solidFill>
              </a:rPr>
              <a:t>Pressure gauge ng high-pressure na bahagi</a:t>
            </a:r>
            <a:endParaRPr kumimoji="1" lang="en-US" altLang="ja-JP" sz="1400" baseline="-25000" dirty="0">
              <a:solidFill>
                <a:schemeClr val="accent5"/>
              </a:solidFill>
            </a:endParaRPr>
          </a:p>
        </p:txBody>
      </p:sp>
      <p:sp>
        <p:nvSpPr>
          <p:cNvPr id="11" name="テキスト ボックス 10">
            <a:extLst>
              <a:ext uri="{FF2B5EF4-FFF2-40B4-BE49-F238E27FC236}">
                <a16:creationId xmlns="" xmlns:a16="http://schemas.microsoft.com/office/drawing/2014/main" id="{5D128544-1370-4B21-9B7E-74C01D1F6C2A}"/>
              </a:ext>
            </a:extLst>
          </p:cNvPr>
          <p:cNvSpPr txBox="1"/>
          <p:nvPr/>
        </p:nvSpPr>
        <p:spPr>
          <a:xfrm>
            <a:off x="726157" y="2375885"/>
            <a:ext cx="636818" cy="249730"/>
          </a:xfrm>
          <a:prstGeom prst="rect">
            <a:avLst/>
          </a:prstGeom>
          <a:solidFill>
            <a:schemeClr val="bg1"/>
          </a:solidFill>
          <a:ln>
            <a:noFill/>
          </a:ln>
        </p:spPr>
        <p:txBody>
          <a:bodyPr wrap="square" lIns="0" tIns="0" rIns="0" bIns="0" rtlCol="0">
            <a:noAutofit/>
          </a:bodyPr>
          <a:lstStyle/>
          <a:p>
            <a:pPr algn="ctr" rtl="0"/>
            <a:r>
              <a:rPr lang="x-none" sz="1400" baseline="-25000">
                <a:solidFill>
                  <a:schemeClr val="accent5"/>
                </a:solidFill>
              </a:rPr>
              <a:t>Outlet joint</a:t>
            </a:r>
            <a:endParaRPr kumimoji="1" lang="en-US" altLang="ja-JP" sz="1400" baseline="-25000" dirty="0">
              <a:solidFill>
                <a:schemeClr val="accent5"/>
              </a:solidFill>
            </a:endParaRPr>
          </a:p>
        </p:txBody>
      </p:sp>
      <p:sp>
        <p:nvSpPr>
          <p:cNvPr id="12" name="テキスト ボックス 11">
            <a:extLst>
              <a:ext uri="{FF2B5EF4-FFF2-40B4-BE49-F238E27FC236}">
                <a16:creationId xmlns="" xmlns:a16="http://schemas.microsoft.com/office/drawing/2014/main" id="{60601F8F-CC67-4D07-9B5A-CBFE6F0BCF8E}"/>
              </a:ext>
            </a:extLst>
          </p:cNvPr>
          <p:cNvSpPr txBox="1"/>
          <p:nvPr/>
        </p:nvSpPr>
        <p:spPr>
          <a:xfrm>
            <a:off x="2762384" y="2417463"/>
            <a:ext cx="751702" cy="249730"/>
          </a:xfrm>
          <a:prstGeom prst="rect">
            <a:avLst/>
          </a:prstGeom>
          <a:solidFill>
            <a:schemeClr val="bg1"/>
          </a:solidFill>
          <a:ln>
            <a:noFill/>
          </a:ln>
        </p:spPr>
        <p:txBody>
          <a:bodyPr wrap="square" lIns="0" tIns="0" rIns="0" bIns="0" rtlCol="0">
            <a:noAutofit/>
          </a:bodyPr>
          <a:lstStyle/>
          <a:p>
            <a:pPr algn="ctr" rtl="0"/>
            <a:r>
              <a:rPr lang="x-none" sz="1400" baseline="-25000">
                <a:solidFill>
                  <a:schemeClr val="accent5"/>
                </a:solidFill>
              </a:rPr>
              <a:t>Inlet joint</a:t>
            </a:r>
            <a:endParaRPr kumimoji="1" lang="en-US" altLang="ja-JP" sz="1400" baseline="-25000" dirty="0">
              <a:solidFill>
                <a:schemeClr val="accent5"/>
              </a:solidFill>
            </a:endParaRPr>
          </a:p>
        </p:txBody>
      </p:sp>
      <p:sp>
        <p:nvSpPr>
          <p:cNvPr id="13" name="テキスト ボックス 12">
            <a:extLst>
              <a:ext uri="{FF2B5EF4-FFF2-40B4-BE49-F238E27FC236}">
                <a16:creationId xmlns="" xmlns:a16="http://schemas.microsoft.com/office/drawing/2014/main" id="{55600220-3FA0-4CBD-9439-A0E0C013C3A7}"/>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x-none" sz="1400" baseline="-25000">
                <a:solidFill>
                  <a:schemeClr val="accent5"/>
                </a:solidFill>
              </a:rPr>
              <a:t>Set screw</a:t>
            </a:r>
            <a:endParaRPr kumimoji="1" lang="en-US" altLang="ja-JP" sz="1400" baseline="-25000" dirty="0">
              <a:solidFill>
                <a:schemeClr val="accent5"/>
              </a:solidFill>
            </a:endParaRPr>
          </a:p>
        </p:txBody>
      </p:sp>
      <p:sp>
        <p:nvSpPr>
          <p:cNvPr id="14" name="テキスト ボックス 13">
            <a:extLst>
              <a:ext uri="{FF2B5EF4-FFF2-40B4-BE49-F238E27FC236}">
                <a16:creationId xmlns="" xmlns:a16="http://schemas.microsoft.com/office/drawing/2014/main" id="{88B454FB-89F9-4367-8A92-64C96936483D}"/>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x-none" sz="1400" baseline="-25000">
                <a:solidFill>
                  <a:schemeClr val="accent5"/>
                </a:solidFill>
              </a:rPr>
              <a:t>Nut</a:t>
            </a:r>
            <a:endParaRPr kumimoji="1" lang="en-US" altLang="ja-JP" sz="1400" baseline="-25000" dirty="0">
              <a:solidFill>
                <a:schemeClr val="accent5"/>
              </a:solidFill>
            </a:endParaRPr>
          </a:p>
        </p:txBody>
      </p:sp>
      <p:sp>
        <p:nvSpPr>
          <p:cNvPr id="45" name="テキスト ボックス 44">
            <a:extLst>
              <a:ext uri="{FF2B5EF4-FFF2-40B4-BE49-F238E27FC236}">
                <a16:creationId xmlns="" xmlns:a16="http://schemas.microsoft.com/office/drawing/2014/main" id="{1C8860C0-E976-4844-9081-7F602801057F}"/>
              </a:ext>
            </a:extLst>
          </p:cNvPr>
          <p:cNvSpPr txBox="1"/>
          <p:nvPr/>
        </p:nvSpPr>
        <p:spPr>
          <a:xfrm>
            <a:off x="4389933" y="967858"/>
            <a:ext cx="3533185" cy="145228"/>
          </a:xfrm>
          <a:prstGeom prst="rect">
            <a:avLst/>
          </a:prstGeom>
          <a:solidFill>
            <a:schemeClr val="bg1"/>
          </a:solidFill>
          <a:ln>
            <a:noFill/>
          </a:ln>
        </p:spPr>
        <p:txBody>
          <a:bodyPr wrap="square" lIns="0" tIns="0" rIns="0" bIns="0" rtlCol="0">
            <a:noAutofit/>
          </a:bodyPr>
          <a:lstStyle/>
          <a:p>
            <a:pPr algn="ctr" rtl="0"/>
            <a:r>
              <a:rPr lang="x-none" sz="700"/>
              <a:t>Talahanayan 1-19: Mga item sa pag-iinspeksyon (halimbawa)</a:t>
            </a:r>
            <a:endParaRPr kumimoji="1" lang="en-US" altLang="ja-JP" sz="700" dirty="0"/>
          </a:p>
        </p:txBody>
      </p:sp>
      <p:sp>
        <p:nvSpPr>
          <p:cNvPr id="46" name="テキスト ボックス 45">
            <a:extLst>
              <a:ext uri="{FF2B5EF4-FFF2-40B4-BE49-F238E27FC236}">
                <a16:creationId xmlns="" xmlns:a16="http://schemas.microsoft.com/office/drawing/2014/main" id="{A6106952-B5B8-4F35-9B98-495D4C1D7E7C}"/>
              </a:ext>
            </a:extLst>
          </p:cNvPr>
          <p:cNvSpPr txBox="1"/>
          <p:nvPr/>
        </p:nvSpPr>
        <p:spPr>
          <a:xfrm>
            <a:off x="3873554" y="1240079"/>
            <a:ext cx="596507" cy="251367"/>
          </a:xfrm>
          <a:prstGeom prst="rect">
            <a:avLst/>
          </a:prstGeom>
          <a:solidFill>
            <a:schemeClr val="bg1"/>
          </a:solidFill>
          <a:ln>
            <a:noFill/>
          </a:ln>
        </p:spPr>
        <p:txBody>
          <a:bodyPr wrap="square" lIns="0" tIns="0" rIns="0" bIns="0" rtlCol="0">
            <a:noAutofit/>
          </a:bodyPr>
          <a:lstStyle/>
          <a:p>
            <a:pPr algn="ctr" rtl="0"/>
            <a:r>
              <a:rPr lang="x-none" sz="700"/>
              <a:t>Item sa pag-iinspeksyon</a:t>
            </a:r>
            <a:endParaRPr kumimoji="1" lang="en-US" altLang="ja-JP" sz="700" dirty="0"/>
          </a:p>
        </p:txBody>
      </p:sp>
      <p:sp>
        <p:nvSpPr>
          <p:cNvPr id="47" name="テキスト ボックス 46">
            <a:extLst>
              <a:ext uri="{FF2B5EF4-FFF2-40B4-BE49-F238E27FC236}">
                <a16:creationId xmlns="" xmlns:a16="http://schemas.microsoft.com/office/drawing/2014/main" id="{58D09668-B0E7-4958-B16C-91DAAA6A198D}"/>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x-none" sz="700"/>
              <a:t>Visual na inspeksyon</a:t>
            </a:r>
            <a:endParaRPr kumimoji="1" lang="en-US" altLang="ja-JP" sz="700" dirty="0"/>
          </a:p>
        </p:txBody>
      </p:sp>
      <p:sp>
        <p:nvSpPr>
          <p:cNvPr id="48" name="テキスト ボックス 47">
            <a:extLst>
              <a:ext uri="{FF2B5EF4-FFF2-40B4-BE49-F238E27FC236}">
                <a16:creationId xmlns="" xmlns:a16="http://schemas.microsoft.com/office/drawing/2014/main" id="{5DB5AF61-AC73-444C-8F57-EC27C1D4A971}"/>
              </a:ext>
            </a:extLst>
          </p:cNvPr>
          <p:cNvSpPr txBox="1"/>
          <p:nvPr/>
        </p:nvSpPr>
        <p:spPr>
          <a:xfrm>
            <a:off x="3850064" y="3885100"/>
            <a:ext cx="663233" cy="183917"/>
          </a:xfrm>
          <a:prstGeom prst="rect">
            <a:avLst/>
          </a:prstGeom>
          <a:solidFill>
            <a:schemeClr val="bg1"/>
          </a:solidFill>
          <a:ln>
            <a:noFill/>
          </a:ln>
        </p:spPr>
        <p:txBody>
          <a:bodyPr wrap="square" lIns="0" tIns="0" rIns="0" bIns="0" rtlCol="0">
            <a:noAutofit/>
          </a:bodyPr>
          <a:lstStyle/>
          <a:p>
            <a:pPr rtl="0"/>
            <a:r>
              <a:rPr lang="x-none" sz="700"/>
              <a:t>Inspeksyon sa pagiging airtight</a:t>
            </a:r>
            <a:endParaRPr kumimoji="1" lang="en-US" altLang="ja-JP" sz="700" dirty="0"/>
          </a:p>
        </p:txBody>
      </p:sp>
      <p:sp>
        <p:nvSpPr>
          <p:cNvPr id="49" name="テキスト ボックス 48">
            <a:extLst>
              <a:ext uri="{FF2B5EF4-FFF2-40B4-BE49-F238E27FC236}">
                <a16:creationId xmlns="" xmlns:a16="http://schemas.microsoft.com/office/drawing/2014/main" id="{2CA28252-B06A-4560-B7B8-15223C236732}"/>
              </a:ext>
            </a:extLst>
          </p:cNvPr>
          <p:cNvSpPr txBox="1"/>
          <p:nvPr/>
        </p:nvSpPr>
        <p:spPr>
          <a:xfrm>
            <a:off x="3849588" y="5085696"/>
            <a:ext cx="612183" cy="468297"/>
          </a:xfrm>
          <a:prstGeom prst="rect">
            <a:avLst/>
          </a:prstGeom>
          <a:solidFill>
            <a:schemeClr val="bg1"/>
          </a:solidFill>
          <a:ln>
            <a:noFill/>
          </a:ln>
        </p:spPr>
        <p:txBody>
          <a:bodyPr wrap="square" lIns="0" tIns="0" rIns="0" bIns="0" rtlCol="0">
            <a:noAutofit/>
          </a:bodyPr>
          <a:lstStyle/>
          <a:p>
            <a:pPr rtl="0"/>
            <a:r>
              <a:rPr lang="x-none" sz="600" dirty="0"/>
              <a:t>Pagtiyak sa specification pressure range</a:t>
            </a:r>
            <a:endParaRPr kumimoji="1" lang="en-US" altLang="ja-JP" sz="600" dirty="0"/>
          </a:p>
        </p:txBody>
      </p:sp>
      <p:sp>
        <p:nvSpPr>
          <p:cNvPr id="50" name="テキスト ボックス 49">
            <a:extLst>
              <a:ext uri="{FF2B5EF4-FFF2-40B4-BE49-F238E27FC236}">
                <a16:creationId xmlns="" xmlns:a16="http://schemas.microsoft.com/office/drawing/2014/main" id="{9278AB20-1F4B-4990-B9C8-F77DF96AFA3C}"/>
              </a:ext>
            </a:extLst>
          </p:cNvPr>
          <p:cNvSpPr txBox="1"/>
          <p:nvPr/>
        </p:nvSpPr>
        <p:spPr>
          <a:xfrm>
            <a:off x="4566536" y="1573672"/>
            <a:ext cx="1302636" cy="139529"/>
          </a:xfrm>
          <a:prstGeom prst="rect">
            <a:avLst/>
          </a:prstGeom>
          <a:solidFill>
            <a:schemeClr val="bg1"/>
          </a:solidFill>
          <a:ln>
            <a:noFill/>
          </a:ln>
        </p:spPr>
        <p:txBody>
          <a:bodyPr wrap="square" lIns="0" tIns="0" rIns="0" bIns="0" rtlCol="0">
            <a:noAutofit/>
          </a:bodyPr>
          <a:lstStyle/>
          <a:p>
            <a:pPr rtl="0"/>
            <a:r>
              <a:rPr lang="x-none" sz="700" dirty="0"/>
              <a:t>Body, takip</a:t>
            </a:r>
            <a:endParaRPr kumimoji="1" lang="en-US" altLang="ja-JP" sz="700" dirty="0"/>
          </a:p>
        </p:txBody>
      </p:sp>
      <p:sp>
        <p:nvSpPr>
          <p:cNvPr id="51" name="テキスト ボックス 50">
            <a:extLst>
              <a:ext uri="{FF2B5EF4-FFF2-40B4-BE49-F238E27FC236}">
                <a16:creationId xmlns="" xmlns:a16="http://schemas.microsoft.com/office/drawing/2014/main" id="{3326799B-DCEA-4AE1-8191-DEE7D65593A2}"/>
              </a:ext>
            </a:extLst>
          </p:cNvPr>
          <p:cNvSpPr txBox="1"/>
          <p:nvPr/>
        </p:nvSpPr>
        <p:spPr>
          <a:xfrm>
            <a:off x="4652935" y="1231288"/>
            <a:ext cx="1156637" cy="251367"/>
          </a:xfrm>
          <a:prstGeom prst="rect">
            <a:avLst/>
          </a:prstGeom>
          <a:solidFill>
            <a:schemeClr val="bg1"/>
          </a:solidFill>
          <a:ln>
            <a:noFill/>
          </a:ln>
        </p:spPr>
        <p:txBody>
          <a:bodyPr wrap="square" lIns="0" tIns="0" rIns="0" bIns="0" rtlCol="0">
            <a:noAutofit/>
          </a:bodyPr>
          <a:lstStyle/>
          <a:p>
            <a:pPr algn="ctr" rtl="0"/>
            <a:r>
              <a:rPr lang="x-none" sz="700" dirty="0"/>
              <a:t>Mga lokasyong iinspeksyunin</a:t>
            </a:r>
            <a:endParaRPr kumimoji="1" lang="en-US" altLang="ja-JP" sz="700" dirty="0"/>
          </a:p>
        </p:txBody>
      </p:sp>
      <p:sp>
        <p:nvSpPr>
          <p:cNvPr id="52" name="テキスト ボックス 51">
            <a:extLst>
              <a:ext uri="{FF2B5EF4-FFF2-40B4-BE49-F238E27FC236}">
                <a16:creationId xmlns="" xmlns:a16="http://schemas.microsoft.com/office/drawing/2014/main" id="{A28E3AFC-1F83-4DA3-BF70-D6B3512C0786}"/>
              </a:ext>
            </a:extLst>
          </p:cNvPr>
          <p:cNvSpPr txBox="1"/>
          <p:nvPr/>
        </p:nvSpPr>
        <p:spPr>
          <a:xfrm>
            <a:off x="5922252" y="1243387"/>
            <a:ext cx="1347939" cy="243375"/>
          </a:xfrm>
          <a:prstGeom prst="rect">
            <a:avLst/>
          </a:prstGeom>
          <a:solidFill>
            <a:schemeClr val="bg1"/>
          </a:solidFill>
          <a:ln>
            <a:noFill/>
          </a:ln>
        </p:spPr>
        <p:txBody>
          <a:bodyPr wrap="square" lIns="0" tIns="0" rIns="0" bIns="0" rtlCol="0">
            <a:noAutofit/>
          </a:bodyPr>
          <a:lstStyle/>
          <a:p>
            <a:pPr algn="ctr" rtl="0"/>
            <a:r>
              <a:rPr lang="x-none" sz="800" dirty="0"/>
              <a:t>Mga detalye ng inspeksyon</a:t>
            </a:r>
            <a:endParaRPr kumimoji="1" lang="en-US" altLang="ja-JP" sz="800" dirty="0"/>
          </a:p>
        </p:txBody>
      </p:sp>
      <p:sp>
        <p:nvSpPr>
          <p:cNvPr id="53" name="テキスト ボックス 52">
            <a:extLst>
              <a:ext uri="{FF2B5EF4-FFF2-40B4-BE49-F238E27FC236}">
                <a16:creationId xmlns="" xmlns:a16="http://schemas.microsoft.com/office/drawing/2014/main" id="{7B9D495E-E61E-4747-8CA6-EB0D4A85F608}"/>
              </a:ext>
            </a:extLst>
          </p:cNvPr>
          <p:cNvSpPr txBox="1"/>
          <p:nvPr/>
        </p:nvSpPr>
        <p:spPr>
          <a:xfrm>
            <a:off x="7360410" y="1193101"/>
            <a:ext cx="494726" cy="298345"/>
          </a:xfrm>
          <a:prstGeom prst="rect">
            <a:avLst/>
          </a:prstGeom>
          <a:solidFill>
            <a:schemeClr val="bg1"/>
          </a:solidFill>
          <a:ln>
            <a:noFill/>
          </a:ln>
        </p:spPr>
        <p:txBody>
          <a:bodyPr wrap="square" lIns="0" tIns="0" rIns="0" bIns="0" rtlCol="0">
            <a:noAutofit/>
          </a:bodyPr>
          <a:lstStyle/>
          <a:p>
            <a:pPr algn="ctr" rtl="0"/>
            <a:r>
              <a:rPr lang="x-none" sz="500" dirty="0"/>
              <a:t>Pang-araw-araw na inspeksyon (nichijou tenken)</a:t>
            </a:r>
            <a:endParaRPr kumimoji="1" lang="en-US" altLang="ja-JP" sz="500" dirty="0"/>
          </a:p>
        </p:txBody>
      </p:sp>
      <p:sp>
        <p:nvSpPr>
          <p:cNvPr id="54" name="テキスト ボックス 53">
            <a:extLst>
              <a:ext uri="{FF2B5EF4-FFF2-40B4-BE49-F238E27FC236}">
                <a16:creationId xmlns="" xmlns:a16="http://schemas.microsoft.com/office/drawing/2014/main" id="{6E017591-8869-4AF3-9F5E-2D88027C07C6}"/>
              </a:ext>
            </a:extLst>
          </p:cNvPr>
          <p:cNvSpPr txBox="1"/>
          <p:nvPr/>
        </p:nvSpPr>
        <p:spPr>
          <a:xfrm>
            <a:off x="7923118" y="1176114"/>
            <a:ext cx="494726" cy="334246"/>
          </a:xfrm>
          <a:prstGeom prst="rect">
            <a:avLst/>
          </a:prstGeom>
          <a:solidFill>
            <a:schemeClr val="bg1"/>
          </a:solidFill>
          <a:ln>
            <a:noFill/>
          </a:ln>
        </p:spPr>
        <p:txBody>
          <a:bodyPr wrap="square" lIns="0" tIns="0" rIns="0" bIns="0" rtlCol="0">
            <a:noAutofit/>
          </a:bodyPr>
          <a:lstStyle/>
          <a:p>
            <a:pPr algn="ctr" rtl="0"/>
            <a:r>
              <a:rPr lang="x-none" sz="600"/>
              <a:t>Pana-panahong buwanang inspeksyon</a:t>
            </a:r>
            <a:endParaRPr kumimoji="1" lang="en-US" altLang="ja-JP" sz="600" dirty="0"/>
          </a:p>
        </p:txBody>
      </p:sp>
      <p:sp>
        <p:nvSpPr>
          <p:cNvPr id="55" name="テキスト ボックス 54">
            <a:extLst>
              <a:ext uri="{FF2B5EF4-FFF2-40B4-BE49-F238E27FC236}">
                <a16:creationId xmlns="" xmlns:a16="http://schemas.microsoft.com/office/drawing/2014/main" id="{999BC1F2-3837-4E6F-8969-036C39BBB513}"/>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x-none" sz="500"/>
              <a:t>Ang mga junction at turnilyo sa pagitan ng inlet joint at container valve</a:t>
            </a:r>
            <a:endParaRPr kumimoji="1" lang="en-US" altLang="ja-JP" sz="500" dirty="0"/>
          </a:p>
        </p:txBody>
      </p:sp>
      <p:sp>
        <p:nvSpPr>
          <p:cNvPr id="56" name="テキスト ボックス 55">
            <a:extLst>
              <a:ext uri="{FF2B5EF4-FFF2-40B4-BE49-F238E27FC236}">
                <a16:creationId xmlns="" xmlns:a16="http://schemas.microsoft.com/office/drawing/2014/main" id="{E93142E1-749B-45C4-9E9C-E7564E828702}"/>
              </a:ext>
            </a:extLst>
          </p:cNvPr>
          <p:cNvSpPr txBox="1"/>
          <p:nvPr/>
        </p:nvSpPr>
        <p:spPr>
          <a:xfrm>
            <a:off x="4555621" y="2919540"/>
            <a:ext cx="1302636" cy="711022"/>
          </a:xfrm>
          <a:prstGeom prst="rect">
            <a:avLst/>
          </a:prstGeom>
          <a:solidFill>
            <a:schemeClr val="bg1"/>
          </a:solidFill>
          <a:ln>
            <a:noFill/>
          </a:ln>
        </p:spPr>
        <p:txBody>
          <a:bodyPr wrap="square" lIns="0" tIns="0" rIns="0" bIns="0" rtlCol="0">
            <a:noAutofit/>
          </a:bodyPr>
          <a:lstStyle/>
          <a:p>
            <a:pPr marL="90488" indent="-90488" rtl="0"/>
            <a:r>
              <a:rPr lang="x-none" sz="600"/>
              <a:t>(1) Screw-in section ng inlet joint</a:t>
            </a:r>
            <a:endParaRPr kumimoji="1" lang="en-US" altLang="ja-JP" sz="600" dirty="0"/>
          </a:p>
          <a:p>
            <a:pPr marL="90488" indent="-90488" rtl="0"/>
            <a:r>
              <a:rPr lang="x-none" sz="600"/>
              <a:t>(2) Screw-in section ng high-pressure na pressure gauge</a:t>
            </a:r>
            <a:endParaRPr kumimoji="1" lang="en-US" altLang="ja-JP" sz="600" dirty="0"/>
          </a:p>
          <a:p>
            <a:pPr marL="90488" indent="-90488" rtl="0"/>
            <a:r>
              <a:rPr lang="x-none" sz="600"/>
              <a:t>(3) Screw-in section ng back cap</a:t>
            </a:r>
            <a:endParaRPr kumimoji="1" lang="en-US" altLang="ja-JP" sz="600" dirty="0"/>
          </a:p>
        </p:txBody>
      </p:sp>
      <p:sp>
        <p:nvSpPr>
          <p:cNvPr id="57" name="テキスト ボックス 56">
            <a:extLst>
              <a:ext uri="{FF2B5EF4-FFF2-40B4-BE49-F238E27FC236}">
                <a16:creationId xmlns="" xmlns:a16="http://schemas.microsoft.com/office/drawing/2014/main" id="{DD11598F-DE70-4C49-BE53-B603051797F7}"/>
              </a:ext>
            </a:extLst>
          </p:cNvPr>
          <p:cNvSpPr txBox="1"/>
          <p:nvPr/>
        </p:nvSpPr>
        <p:spPr>
          <a:xfrm>
            <a:off x="4555621" y="2529294"/>
            <a:ext cx="1170926" cy="137528"/>
          </a:xfrm>
          <a:prstGeom prst="rect">
            <a:avLst/>
          </a:prstGeom>
          <a:solidFill>
            <a:schemeClr val="bg1"/>
          </a:solidFill>
          <a:ln>
            <a:noFill/>
          </a:ln>
        </p:spPr>
        <p:txBody>
          <a:bodyPr wrap="square" lIns="0" tIns="0" rIns="0" bIns="0" rtlCol="0">
            <a:noAutofit/>
          </a:bodyPr>
          <a:lstStyle/>
          <a:p>
            <a:pPr rtl="0"/>
            <a:r>
              <a:rPr lang="x-none" sz="700" dirty="0"/>
              <a:t>Pressure gauge case</a:t>
            </a:r>
            <a:endParaRPr kumimoji="1" lang="en-US" altLang="ja-JP" sz="700" dirty="0"/>
          </a:p>
        </p:txBody>
      </p:sp>
      <p:sp>
        <p:nvSpPr>
          <p:cNvPr id="58" name="テキスト ボックス 57">
            <a:extLst>
              <a:ext uri="{FF2B5EF4-FFF2-40B4-BE49-F238E27FC236}">
                <a16:creationId xmlns="" xmlns:a16="http://schemas.microsoft.com/office/drawing/2014/main" id="{F0AD6347-C394-4B02-934F-7CC55D81AB1C}"/>
              </a:ext>
            </a:extLst>
          </p:cNvPr>
          <p:cNvSpPr txBox="1"/>
          <p:nvPr/>
        </p:nvSpPr>
        <p:spPr>
          <a:xfrm>
            <a:off x="4566535" y="5049208"/>
            <a:ext cx="2700817" cy="331630"/>
          </a:xfrm>
          <a:prstGeom prst="rect">
            <a:avLst/>
          </a:prstGeom>
          <a:solidFill>
            <a:schemeClr val="bg1"/>
          </a:solidFill>
          <a:ln>
            <a:noFill/>
          </a:ln>
        </p:spPr>
        <p:txBody>
          <a:bodyPr wrap="square" lIns="0" tIns="0" rIns="0" bIns="0" rtlCol="0">
            <a:noAutofit/>
          </a:bodyPr>
          <a:lstStyle/>
          <a:p>
            <a:pPr rtl="0"/>
            <a:r>
              <a:rPr lang="x-none" sz="600" dirty="0"/>
              <a:t>Posible bang mag-supply ng gas at patakbuhin ang pressure control handle (aturyoku chousei handoru) para normal na maitakda ang maximum pressure?</a:t>
            </a:r>
            <a:endParaRPr kumimoji="1" lang="en-US" altLang="ja-JP" sz="600" dirty="0"/>
          </a:p>
        </p:txBody>
      </p:sp>
      <p:sp>
        <p:nvSpPr>
          <p:cNvPr id="59" name="テキスト ボックス 58">
            <a:extLst>
              <a:ext uri="{FF2B5EF4-FFF2-40B4-BE49-F238E27FC236}">
                <a16:creationId xmlns="" xmlns:a16="http://schemas.microsoft.com/office/drawing/2014/main" id="{4B7FF980-3EBC-43F5-802E-381B3F175DB2}"/>
              </a:ext>
            </a:extLst>
          </p:cNvPr>
          <p:cNvSpPr txBox="1"/>
          <p:nvPr/>
        </p:nvSpPr>
        <p:spPr>
          <a:xfrm>
            <a:off x="4555621" y="4081321"/>
            <a:ext cx="1313551" cy="912152"/>
          </a:xfrm>
          <a:prstGeom prst="rect">
            <a:avLst/>
          </a:prstGeom>
          <a:solidFill>
            <a:schemeClr val="bg1"/>
          </a:solidFill>
          <a:ln>
            <a:noFill/>
          </a:ln>
        </p:spPr>
        <p:txBody>
          <a:bodyPr wrap="square" lIns="0" tIns="0" rIns="0" bIns="0" rtlCol="0">
            <a:noAutofit/>
          </a:bodyPr>
          <a:lstStyle/>
          <a:p>
            <a:pPr marL="90488" indent="-90488" rtl="0"/>
            <a:r>
              <a:rPr lang="x-none" sz="700" dirty="0"/>
              <a:t>(4) Screw-in section ng body at takip</a:t>
            </a:r>
            <a:endParaRPr kumimoji="1" lang="en-US" altLang="ja-JP" sz="700" dirty="0"/>
          </a:p>
          <a:p>
            <a:pPr marL="90488" indent="-90488" rtl="0"/>
            <a:r>
              <a:rPr lang="x-none" sz="700" dirty="0"/>
              <a:t>(5) Screw-in section ng low-pressure na pressure gauge</a:t>
            </a:r>
            <a:endParaRPr kumimoji="1" lang="en-US" altLang="ja-JP" sz="700" dirty="0"/>
          </a:p>
          <a:p>
            <a:pPr marL="90488" indent="-90488" rtl="0"/>
            <a:r>
              <a:rPr lang="x-none" sz="700" dirty="0"/>
              <a:t>(6) Mga screw-in section ng outlet joint</a:t>
            </a:r>
            <a:endParaRPr kumimoji="1" lang="en-US" altLang="ja-JP" sz="700" dirty="0"/>
          </a:p>
          <a:p>
            <a:pPr marL="90488" indent="-90488" rtl="0"/>
            <a:r>
              <a:rPr lang="x-none" sz="700" dirty="0"/>
              <a:t>(7) Safety valve</a:t>
            </a:r>
            <a:endParaRPr kumimoji="1" lang="en-US" altLang="ja-JP" sz="700" dirty="0"/>
          </a:p>
        </p:txBody>
      </p:sp>
      <p:sp>
        <p:nvSpPr>
          <p:cNvPr id="60" name="テキスト ボックス 59">
            <a:extLst>
              <a:ext uri="{FF2B5EF4-FFF2-40B4-BE49-F238E27FC236}">
                <a16:creationId xmlns="" xmlns:a16="http://schemas.microsoft.com/office/drawing/2014/main" id="{CA273CC0-8820-4804-BDEF-CA71CEDCBFC4}"/>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x-none" sz="700"/>
              <a:t>Outlet</a:t>
            </a:r>
            <a:endParaRPr kumimoji="1" lang="en-US" altLang="ja-JP" sz="700" dirty="0"/>
          </a:p>
        </p:txBody>
      </p:sp>
      <p:sp>
        <p:nvSpPr>
          <p:cNvPr id="61" name="テキスト ボックス 60">
            <a:extLst>
              <a:ext uri="{FF2B5EF4-FFF2-40B4-BE49-F238E27FC236}">
                <a16:creationId xmlns="" xmlns:a16="http://schemas.microsoft.com/office/drawing/2014/main" id="{76BF1059-B1EC-4BEE-8A8D-394C46111717}"/>
              </a:ext>
            </a:extLst>
          </p:cNvPr>
          <p:cNvSpPr txBox="1"/>
          <p:nvPr/>
        </p:nvSpPr>
        <p:spPr>
          <a:xfrm>
            <a:off x="5899459" y="1564331"/>
            <a:ext cx="1406439" cy="162652"/>
          </a:xfrm>
          <a:prstGeom prst="rect">
            <a:avLst/>
          </a:prstGeom>
          <a:solidFill>
            <a:schemeClr val="bg1"/>
          </a:solidFill>
          <a:ln>
            <a:noFill/>
          </a:ln>
        </p:spPr>
        <p:txBody>
          <a:bodyPr wrap="square" lIns="0" tIns="0" rIns="0" bIns="0" rtlCol="0">
            <a:noAutofit/>
          </a:bodyPr>
          <a:lstStyle/>
          <a:p>
            <a:pPr rtl="0"/>
            <a:r>
              <a:rPr lang="x-none" sz="600" dirty="0"/>
              <a:t>Mayroon bang anumang bitak o pangangalawang?</a:t>
            </a:r>
            <a:endParaRPr kumimoji="1" lang="en-US" altLang="ja-JP" sz="600" dirty="0"/>
          </a:p>
        </p:txBody>
      </p:sp>
      <p:sp>
        <p:nvSpPr>
          <p:cNvPr id="62" name="テキスト ボックス 61">
            <a:extLst>
              <a:ext uri="{FF2B5EF4-FFF2-40B4-BE49-F238E27FC236}">
                <a16:creationId xmlns="" xmlns:a16="http://schemas.microsoft.com/office/drawing/2014/main" id="{4F9C32FF-054A-46C7-84A5-6D5F7F5E9B4E}"/>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x-none" sz="600" dirty="0"/>
              <a:t>Mayroon bang anumang pinsala o deformation?</a:t>
            </a:r>
            <a:endParaRPr kumimoji="1" lang="en-US" altLang="ja-JP" sz="600" dirty="0"/>
          </a:p>
        </p:txBody>
      </p:sp>
      <p:sp>
        <p:nvSpPr>
          <p:cNvPr id="63" name="テキスト ボックス 62">
            <a:extLst>
              <a:ext uri="{FF2B5EF4-FFF2-40B4-BE49-F238E27FC236}">
                <a16:creationId xmlns="" xmlns:a16="http://schemas.microsoft.com/office/drawing/2014/main" id="{25B43A8D-E87E-4295-91BE-186036F57DF9}"/>
              </a:ext>
            </a:extLst>
          </p:cNvPr>
          <p:cNvSpPr txBox="1"/>
          <p:nvPr/>
        </p:nvSpPr>
        <p:spPr>
          <a:xfrm>
            <a:off x="5908083" y="2903105"/>
            <a:ext cx="1406439" cy="727457"/>
          </a:xfrm>
          <a:prstGeom prst="rect">
            <a:avLst/>
          </a:prstGeom>
          <a:solidFill>
            <a:schemeClr val="bg1"/>
          </a:solidFill>
          <a:ln>
            <a:noFill/>
          </a:ln>
        </p:spPr>
        <p:txBody>
          <a:bodyPr wrap="square" lIns="0" tIns="0" rIns="0" bIns="0" rtlCol="0">
            <a:noAutofit/>
          </a:bodyPr>
          <a:lstStyle/>
          <a:p>
            <a:pPr rtl="0"/>
            <a:r>
              <a:rPr lang="x-none" sz="600"/>
              <a:t>Maglagay ng gas gamit ang pressure control handle (aturyoku chousei handoru) habang maluwag ito at suriin kung may mga tagas na gas gamit ang tubig na may sabon</a:t>
            </a:r>
            <a:endParaRPr kumimoji="1" lang="en-US" altLang="ja-JP" sz="600" dirty="0"/>
          </a:p>
        </p:txBody>
      </p:sp>
      <p:sp>
        <p:nvSpPr>
          <p:cNvPr id="64" name="テキスト ボックス 63">
            <a:extLst>
              <a:ext uri="{FF2B5EF4-FFF2-40B4-BE49-F238E27FC236}">
                <a16:creationId xmlns="" xmlns:a16="http://schemas.microsoft.com/office/drawing/2014/main" id="{F464D4B4-064C-41B9-B34A-D96EF2F30095}"/>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x-none" sz="600" dirty="0"/>
              <a:t>Mayroon bang anumang gasgas, deformation, o hindi gaanong pagdikit?</a:t>
            </a:r>
            <a:endParaRPr kumimoji="1" lang="en-US" altLang="ja-JP" sz="600" dirty="0"/>
          </a:p>
        </p:txBody>
      </p:sp>
      <p:sp>
        <p:nvSpPr>
          <p:cNvPr id="65" name="テキスト ボックス 64">
            <a:extLst>
              <a:ext uri="{FF2B5EF4-FFF2-40B4-BE49-F238E27FC236}">
                <a16:creationId xmlns="" xmlns:a16="http://schemas.microsoft.com/office/drawing/2014/main" id="{1E1AFE06-694C-4F0F-8244-21B274A161C3}"/>
              </a:ext>
            </a:extLst>
          </p:cNvPr>
          <p:cNvSpPr txBox="1"/>
          <p:nvPr/>
        </p:nvSpPr>
        <p:spPr>
          <a:xfrm>
            <a:off x="5908656" y="3701484"/>
            <a:ext cx="1358697" cy="307297"/>
          </a:xfrm>
          <a:prstGeom prst="rect">
            <a:avLst/>
          </a:prstGeom>
          <a:solidFill>
            <a:schemeClr val="bg1"/>
          </a:solidFill>
          <a:ln>
            <a:noFill/>
          </a:ln>
        </p:spPr>
        <p:txBody>
          <a:bodyPr wrap="square" lIns="0" tIns="0" rIns="0" bIns="0" rtlCol="0">
            <a:noAutofit/>
          </a:bodyPr>
          <a:lstStyle/>
          <a:p>
            <a:pPr rtl="0"/>
            <a:r>
              <a:rPr lang="x-none" sz="700"/>
              <a:t>Mayroon bang anumang tagas ng gas (outflow)?</a:t>
            </a:r>
            <a:endParaRPr kumimoji="1" lang="en-US" altLang="ja-JP" sz="700" dirty="0"/>
          </a:p>
        </p:txBody>
      </p:sp>
      <p:sp>
        <p:nvSpPr>
          <p:cNvPr id="66" name="テキスト ボックス 65">
            <a:extLst>
              <a:ext uri="{FF2B5EF4-FFF2-40B4-BE49-F238E27FC236}">
                <a16:creationId xmlns="" xmlns:a16="http://schemas.microsoft.com/office/drawing/2014/main" id="{FD7930AA-5D5D-4F34-B855-BA4CAD7CAD19}"/>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x-none" sz="700" dirty="0"/>
              <a:t>Itakda ang working pressure nang nakasara ang outlet at tingnan kung may mga tagas ng gas gamit ang tubig na may sabon.</a:t>
            </a:r>
            <a:endParaRPr kumimoji="1" lang="en-US" altLang="ja-JP" sz="700" dirty="0"/>
          </a:p>
        </p:txBody>
      </p:sp>
      <p:sp>
        <p:nvSpPr>
          <p:cNvPr id="67" name="テキスト ボックス 66">
            <a:extLst>
              <a:ext uri="{FF2B5EF4-FFF2-40B4-BE49-F238E27FC236}">
                <a16:creationId xmlns="" xmlns:a16="http://schemas.microsoft.com/office/drawing/2014/main" id="{7615856F-2661-4A42-9F51-2D8DB819A373}"/>
              </a:ext>
            </a:extLst>
          </p:cNvPr>
          <p:cNvSpPr txBox="1"/>
          <p:nvPr/>
        </p:nvSpPr>
        <p:spPr>
          <a:xfrm>
            <a:off x="3850065" y="5600759"/>
            <a:ext cx="619996" cy="360058"/>
          </a:xfrm>
          <a:prstGeom prst="rect">
            <a:avLst/>
          </a:prstGeom>
          <a:solidFill>
            <a:schemeClr val="bg1"/>
          </a:solidFill>
          <a:ln>
            <a:noFill/>
          </a:ln>
        </p:spPr>
        <p:txBody>
          <a:bodyPr wrap="square" lIns="0" tIns="0" rIns="0" bIns="0" rtlCol="0">
            <a:noAutofit/>
          </a:bodyPr>
          <a:lstStyle/>
          <a:p>
            <a:pPr rtl="0"/>
            <a:r>
              <a:rPr lang="x-none" sz="600" dirty="0"/>
              <a:t>Pagtiyak sa pagbaba ng pressure</a:t>
            </a:r>
            <a:endParaRPr kumimoji="1" lang="en-US" altLang="ja-JP" sz="600" dirty="0"/>
          </a:p>
        </p:txBody>
      </p:sp>
      <p:sp>
        <p:nvSpPr>
          <p:cNvPr id="68" name="テキスト ボックス 67">
            <a:extLst>
              <a:ext uri="{FF2B5EF4-FFF2-40B4-BE49-F238E27FC236}">
                <a16:creationId xmlns="" xmlns:a16="http://schemas.microsoft.com/office/drawing/2014/main" id="{2BD823BA-449F-49B7-9388-3F7D3EF853E8}"/>
              </a:ext>
            </a:extLst>
          </p:cNvPr>
          <p:cNvSpPr txBox="1"/>
          <p:nvPr/>
        </p:nvSpPr>
        <p:spPr>
          <a:xfrm>
            <a:off x="4566536" y="1772219"/>
            <a:ext cx="1302636" cy="328750"/>
          </a:xfrm>
          <a:prstGeom prst="rect">
            <a:avLst/>
          </a:prstGeom>
          <a:solidFill>
            <a:schemeClr val="bg1"/>
          </a:solidFill>
          <a:ln>
            <a:noFill/>
          </a:ln>
        </p:spPr>
        <p:txBody>
          <a:bodyPr wrap="square" lIns="0" tIns="0" rIns="0" bIns="0" rtlCol="0">
            <a:noAutofit/>
          </a:bodyPr>
          <a:lstStyle/>
          <a:p>
            <a:pPr rtl="0"/>
            <a:r>
              <a:rPr lang="x-none" sz="700" dirty="0"/>
              <a:t>Inlet joint, outlet joint, pressure gauge</a:t>
            </a:r>
            <a:endParaRPr kumimoji="1" lang="en-US" altLang="ja-JP" sz="700" dirty="0"/>
          </a:p>
        </p:txBody>
      </p:sp>
      <p:sp>
        <p:nvSpPr>
          <p:cNvPr id="69" name="テキスト ボックス 68">
            <a:extLst>
              <a:ext uri="{FF2B5EF4-FFF2-40B4-BE49-F238E27FC236}">
                <a16:creationId xmlns="" xmlns:a16="http://schemas.microsoft.com/office/drawing/2014/main" id="{ED32C6DD-CC68-4BFA-97D2-FF7594A73D1A}"/>
              </a:ext>
            </a:extLst>
          </p:cNvPr>
          <p:cNvSpPr txBox="1"/>
          <p:nvPr/>
        </p:nvSpPr>
        <p:spPr>
          <a:xfrm>
            <a:off x="4566535" y="2724445"/>
            <a:ext cx="1170926" cy="162651"/>
          </a:xfrm>
          <a:prstGeom prst="rect">
            <a:avLst/>
          </a:prstGeom>
          <a:solidFill>
            <a:schemeClr val="bg1"/>
          </a:solidFill>
          <a:ln>
            <a:noFill/>
          </a:ln>
        </p:spPr>
        <p:txBody>
          <a:bodyPr wrap="square" lIns="0" tIns="0" rIns="0" bIns="0" rtlCol="0">
            <a:noAutofit/>
          </a:bodyPr>
          <a:lstStyle/>
          <a:p>
            <a:pPr rtl="0"/>
            <a:r>
              <a:rPr lang="x-none" sz="700"/>
              <a:t>Pointer position</a:t>
            </a:r>
            <a:endParaRPr kumimoji="1" lang="en-US" altLang="ja-JP" sz="700" dirty="0"/>
          </a:p>
        </p:txBody>
      </p:sp>
      <p:sp>
        <p:nvSpPr>
          <p:cNvPr id="70" name="テキスト ボックス 69">
            <a:extLst>
              <a:ext uri="{FF2B5EF4-FFF2-40B4-BE49-F238E27FC236}">
                <a16:creationId xmlns="" xmlns:a16="http://schemas.microsoft.com/office/drawing/2014/main" id="{8DB490A9-8650-4AB6-8CED-DAD1EB3D7985}"/>
              </a:ext>
            </a:extLst>
          </p:cNvPr>
          <p:cNvSpPr txBox="1"/>
          <p:nvPr/>
        </p:nvSpPr>
        <p:spPr>
          <a:xfrm>
            <a:off x="4566536" y="5412242"/>
            <a:ext cx="2700816" cy="141752"/>
          </a:xfrm>
          <a:prstGeom prst="rect">
            <a:avLst/>
          </a:prstGeom>
          <a:solidFill>
            <a:schemeClr val="bg1"/>
          </a:solidFill>
          <a:ln>
            <a:noFill/>
          </a:ln>
        </p:spPr>
        <p:txBody>
          <a:bodyPr wrap="square" lIns="0" tIns="0" rIns="0" bIns="0" rtlCol="0">
            <a:noAutofit/>
          </a:bodyPr>
          <a:lstStyle/>
          <a:p>
            <a:pPr rtl="0"/>
            <a:r>
              <a:rPr lang="x-none" sz="700" dirty="0"/>
              <a:t>Mayroon bang anumag tagas ng gas mula sa safety valve outlet?</a:t>
            </a:r>
            <a:endParaRPr kumimoji="1" lang="en-US" altLang="ja-JP" sz="700" dirty="0"/>
          </a:p>
        </p:txBody>
      </p:sp>
      <p:sp>
        <p:nvSpPr>
          <p:cNvPr id="71" name="テキスト ボックス 70">
            <a:extLst>
              <a:ext uri="{FF2B5EF4-FFF2-40B4-BE49-F238E27FC236}">
                <a16:creationId xmlns="" xmlns:a16="http://schemas.microsoft.com/office/drawing/2014/main" id="{19642AB7-BC83-4A92-92B8-2E5AFBB3C4BF}"/>
              </a:ext>
            </a:extLst>
          </p:cNvPr>
          <p:cNvSpPr txBox="1"/>
          <p:nvPr/>
        </p:nvSpPr>
        <p:spPr>
          <a:xfrm>
            <a:off x="4566536" y="5606945"/>
            <a:ext cx="2747988" cy="323850"/>
          </a:xfrm>
          <a:prstGeom prst="rect">
            <a:avLst/>
          </a:prstGeom>
          <a:solidFill>
            <a:schemeClr val="bg1"/>
          </a:solidFill>
          <a:ln>
            <a:noFill/>
          </a:ln>
        </p:spPr>
        <p:txBody>
          <a:bodyPr wrap="square" lIns="0" tIns="0" rIns="0" bIns="0" rtlCol="0">
            <a:noAutofit/>
          </a:bodyPr>
          <a:lstStyle/>
          <a:p>
            <a:pPr rtl="0"/>
            <a:r>
              <a:rPr lang="x-none" sz="700" dirty="0"/>
              <a:t>Bumababa ba ang high-pressure na pressure gauge kapag hinahayaang dumaloy ang gas habang ginagamit ito?</a:t>
            </a:r>
            <a:endParaRPr kumimoji="1" lang="en-US" altLang="ja-JP" sz="700" dirty="0"/>
          </a:p>
        </p:txBody>
      </p:sp>
      <p:sp>
        <p:nvSpPr>
          <p:cNvPr id="72" name="テキスト ボックス 71">
            <a:extLst>
              <a:ext uri="{FF2B5EF4-FFF2-40B4-BE49-F238E27FC236}">
                <a16:creationId xmlns="" xmlns:a16="http://schemas.microsoft.com/office/drawing/2014/main" id="{5CF0743C-8F77-4C22-8A7E-588EF6B94005}"/>
              </a:ext>
            </a:extLst>
          </p:cNvPr>
          <p:cNvSpPr txBox="1"/>
          <p:nvPr/>
        </p:nvSpPr>
        <p:spPr>
          <a:xfrm>
            <a:off x="5908085" y="2521578"/>
            <a:ext cx="1359268" cy="170366"/>
          </a:xfrm>
          <a:prstGeom prst="rect">
            <a:avLst/>
          </a:prstGeom>
          <a:solidFill>
            <a:schemeClr val="bg1"/>
          </a:solidFill>
          <a:ln>
            <a:noFill/>
          </a:ln>
        </p:spPr>
        <p:txBody>
          <a:bodyPr wrap="square" lIns="0" tIns="0" rIns="0" bIns="0" rtlCol="0">
            <a:noAutofit/>
          </a:bodyPr>
          <a:lstStyle/>
          <a:p>
            <a:pPr rtl="0"/>
            <a:r>
              <a:rPr lang="x-none" sz="600" dirty="0"/>
              <a:t>Mayroon bang anumang deformation?</a:t>
            </a:r>
            <a:endParaRPr kumimoji="1" lang="en-US" altLang="ja-JP" sz="600" dirty="0"/>
          </a:p>
        </p:txBody>
      </p:sp>
      <p:sp>
        <p:nvSpPr>
          <p:cNvPr id="73" name="テキスト ボックス 72">
            <a:extLst>
              <a:ext uri="{FF2B5EF4-FFF2-40B4-BE49-F238E27FC236}">
                <a16:creationId xmlns="" xmlns:a16="http://schemas.microsoft.com/office/drawing/2014/main" id="{DDD1D206-1CD7-4DDD-BA95-359EA6CCB4C5}"/>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x-none" sz="600"/>
              <a:t>Bumabalik ba ito sa zero position?</a:t>
            </a:r>
            <a:endParaRPr kumimoji="1" lang="en-US" altLang="ja-JP" sz="600" dirty="0"/>
          </a:p>
        </p:txBody>
      </p:sp>
    </p:spTree>
    <p:extLst>
      <p:ext uri="{BB962C8B-B14F-4D97-AF65-F5344CB8AC3E}">
        <p14:creationId xmlns:p14="http://schemas.microsoft.com/office/powerpoint/2010/main" val="2090240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x-none" sz="3200">
                <a:latin typeface="+mn-ea"/>
                <a:ea typeface="+mn-ea"/>
              </a:rPr>
              <a:t>Kabanata 2 Pangunahing Kaalaman tungkol sa Mga Flammable Gas at Oxygen (sanso)</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 xmlns:a16="http://schemas.microsoft.com/office/drawing/2014/main" id="{D0BE1AE1-D8E2-489A-B99E-B277C5E2BE2E}"/>
              </a:ext>
            </a:extLst>
          </p:cNvPr>
          <p:cNvPicPr>
            <a:picLocks noChangeAspect="1"/>
          </p:cNvPicPr>
          <p:nvPr/>
        </p:nvPicPr>
        <p:blipFill>
          <a:blip r:embed="rId3"/>
          <a:stretch>
            <a:fillRect/>
          </a:stretch>
        </p:blipFill>
        <p:spPr>
          <a:xfrm>
            <a:off x="621979" y="2431656"/>
            <a:ext cx="6044040" cy="1698240"/>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x-none" sz="2400" dirty="0">
                <a:latin typeface="Meiryo UI" panose="020B0604030504040204" pitchFamily="50" charset="-128"/>
                <a:ea typeface="Meiryo UI" panose="020B0604030504040204" pitchFamily="50" charset="-128"/>
              </a:rPr>
              <a:t>Mga peligro sa oxygen (sanso)</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66976" y="6456715"/>
            <a:ext cx="4075245" cy="276999"/>
          </a:xfrm>
          <a:prstGeom prst="rect">
            <a:avLst/>
          </a:prstGeom>
          <a:noFill/>
          <a:ln>
            <a:solidFill>
              <a:schemeClr val="tx1"/>
            </a:solidFill>
          </a:ln>
        </p:spPr>
        <p:txBody>
          <a:bodyPr wrap="square" rtlCol="0">
            <a:spAutoFit/>
          </a:bodyPr>
          <a:lstStyle/>
          <a:p>
            <a:pPr algn="r" rtl="0"/>
            <a:r>
              <a:rPr lang="x-none" sz="1200" dirty="0">
                <a:solidFill>
                  <a:prstClr val="black"/>
                </a:solidFill>
                <a:latin typeface="Meiryo UI" panose="020B0604030504040204" pitchFamily="50" charset="-128"/>
                <a:ea typeface="Meiryo UI" panose="020B0604030504040204" pitchFamily="50" charset="-128"/>
              </a:rPr>
              <a:t>Teksto Pahina 57/Karagdagang Teksto Pahina </a:t>
            </a:r>
            <a:r>
              <a:rPr lang="en-US" sz="1200" dirty="0" smtClean="0">
                <a:solidFill>
                  <a:prstClr val="black"/>
                </a:solidFill>
                <a:latin typeface="Meiryo UI" panose="020B0604030504040204" pitchFamily="50" charset="-128"/>
                <a:ea typeface="Meiryo UI" panose="020B0604030504040204" pitchFamily="50" charset="-128"/>
              </a:rPr>
              <a:t>42</a:t>
            </a:r>
            <a:endParaRPr lang="x-none" sz="120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400" dirty="0">
                <a:latin typeface="Meiryo UI" panose="020B0604030504040204" pitchFamily="50" charset="-128"/>
                <a:ea typeface="Meiryo UI" panose="020B0604030504040204" pitchFamily="50" charset="-128"/>
              </a:rPr>
              <a:t>　・ Ang matataas na concentration ng oxygen (sanso) ay napakapanganib at nakakapinsala rin sa katawan ng tao.</a:t>
            </a:r>
            <a:endParaRPr lang="en-US" altLang="ja-JP" sz="14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400" dirty="0">
                <a:latin typeface="Meiryo UI" panose="020B0604030504040204" pitchFamily="50" charset="-128"/>
                <a:ea typeface="Meiryo UI" panose="020B0604030504040204" pitchFamily="50" charset="-128"/>
              </a:rPr>
              <a:t>　・ Ang mabababang concentration ay may mga malubhang mapanganib na epekto sa kalusugan ng tao.</a:t>
            </a:r>
            <a:endParaRPr lang="en-US" altLang="ja-JP" sz="14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400" dirty="0">
                <a:latin typeface="Meiryo UI" panose="020B0604030504040204" pitchFamily="50" charset="-128"/>
                <a:ea typeface="Meiryo UI" panose="020B0604030504040204" pitchFamily="50" charset="-128"/>
              </a:rPr>
              <a:t>　・ Ang combustion temperature sa oxygen (sanso) ay mas mataas kaysa sa combustion sa hangin.</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32</a:t>
            </a:fld>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ACB22E2A-7984-4373-A16A-8E6A57EA2E81}"/>
              </a:ext>
            </a:extLst>
          </p:cNvPr>
          <p:cNvSpPr txBox="1"/>
          <p:nvPr/>
        </p:nvSpPr>
        <p:spPr>
          <a:xfrm>
            <a:off x="1046748" y="2462869"/>
            <a:ext cx="5411202" cy="259640"/>
          </a:xfrm>
          <a:prstGeom prst="rect">
            <a:avLst/>
          </a:prstGeom>
          <a:solidFill>
            <a:schemeClr val="bg1"/>
          </a:solidFill>
          <a:ln>
            <a:noFill/>
          </a:ln>
        </p:spPr>
        <p:txBody>
          <a:bodyPr wrap="square" lIns="0" tIns="0" rIns="0" bIns="0" rtlCol="0">
            <a:noAutofit/>
          </a:bodyPr>
          <a:lstStyle/>
          <a:p>
            <a:pPr algn="ctr" rtl="0"/>
            <a:r>
              <a:rPr lang="x-none" sz="1400" dirty="0">
                <a:latin typeface="Meiryo UI" panose="020B0604030504040204" pitchFamily="50" charset="-128"/>
                <a:ea typeface="Meiryo UI" panose="020B0604030504040204" pitchFamily="50" charset="-128"/>
              </a:rPr>
              <a:t>Talahanayan 2-1: Ignition temperature ng mga substance (℃)</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260851CE-770D-4FC3-85B8-603BAE8D78F2}"/>
              </a:ext>
            </a:extLst>
          </p:cNvPr>
          <p:cNvSpPr txBox="1"/>
          <p:nvPr/>
        </p:nvSpPr>
        <p:spPr>
          <a:xfrm>
            <a:off x="764311" y="3177030"/>
            <a:ext cx="851837" cy="251969"/>
          </a:xfrm>
          <a:prstGeom prst="rect">
            <a:avLst/>
          </a:prstGeom>
          <a:solidFill>
            <a:schemeClr val="bg1"/>
          </a:solidFill>
          <a:ln>
            <a:noFill/>
          </a:ln>
        </p:spPr>
        <p:txBody>
          <a:bodyPr wrap="square" lIns="0" tIns="0" rIns="0" bIns="0" rtlCol="0">
            <a:noAutofit/>
          </a:bodyPr>
          <a:lstStyle/>
          <a:p>
            <a:pPr algn="ctr" rtl="0"/>
            <a:r>
              <a:rPr lang="x-none" sz="1000">
                <a:latin typeface="Meiryo UI" panose="020B0604030504040204" pitchFamily="50" charset="-128"/>
                <a:ea typeface="Meiryo UI" panose="020B0604030504040204" pitchFamily="50" charset="-128"/>
              </a:rPr>
              <a:t>Sa hangin</a:t>
            </a:r>
            <a:endParaRPr kumimoji="1" lang="en-US" altLang="ja-JP" sz="1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BCE0FDFF-6B60-4930-A209-9B256C421C54}"/>
              </a:ext>
            </a:extLst>
          </p:cNvPr>
          <p:cNvSpPr txBox="1"/>
          <p:nvPr/>
        </p:nvSpPr>
        <p:spPr>
          <a:xfrm>
            <a:off x="764311" y="3474481"/>
            <a:ext cx="905000" cy="266653"/>
          </a:xfrm>
          <a:prstGeom prst="rect">
            <a:avLst/>
          </a:prstGeom>
          <a:solidFill>
            <a:schemeClr val="bg1"/>
          </a:solidFill>
          <a:ln>
            <a:noFill/>
          </a:ln>
        </p:spPr>
        <p:txBody>
          <a:bodyPr wrap="square" lIns="0" tIns="0" rIns="0" bIns="0" rtlCol="0">
            <a:noAutofit/>
          </a:bodyPr>
          <a:lstStyle/>
          <a:p>
            <a:pPr algn="ctr" rtl="0"/>
            <a:r>
              <a:rPr lang="x-none" sz="1000">
                <a:latin typeface="Meiryo UI" panose="020B0604030504040204" pitchFamily="50" charset="-128"/>
                <a:ea typeface="Meiryo UI" panose="020B0604030504040204" pitchFamily="50" charset="-128"/>
              </a:rPr>
              <a:t>Sa oxygen (sanso)</a:t>
            </a:r>
            <a:endParaRPr kumimoji="1"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 xmlns:a16="http://schemas.microsoft.com/office/drawing/2014/main" id="{5E03B83C-D301-42CF-8220-0C95A90F0A6F}"/>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x-none" sz="1600">
                <a:latin typeface="Meiryo UI" panose="020B0604030504040204" pitchFamily="50" charset="-128"/>
                <a:ea typeface="Meiryo UI" panose="020B0604030504040204" pitchFamily="50" charset="-128"/>
              </a:rPr>
              <a:t>Gasolina</a:t>
            </a:r>
            <a:endParaRPr kumimoji="1" lang="en-US" altLang="ja-JP" sz="1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 xmlns:a16="http://schemas.microsoft.com/office/drawing/2014/main" id="{F791A39A-E767-4F00-8A05-136CC225F84B}"/>
              </a:ext>
            </a:extLst>
          </p:cNvPr>
          <p:cNvSpPr txBox="1"/>
          <p:nvPr/>
        </p:nvSpPr>
        <p:spPr>
          <a:xfrm>
            <a:off x="2790783" y="2826297"/>
            <a:ext cx="828000" cy="259808"/>
          </a:xfrm>
          <a:prstGeom prst="rect">
            <a:avLst/>
          </a:prstGeom>
          <a:solidFill>
            <a:schemeClr val="bg1"/>
          </a:solidFill>
          <a:ln>
            <a:noFill/>
          </a:ln>
        </p:spPr>
        <p:txBody>
          <a:bodyPr wrap="square" lIns="0" tIns="0" rIns="0" bIns="0" rtlCol="0" anchor="ctr" anchorCtr="0">
            <a:noAutofit/>
          </a:bodyPr>
          <a:lstStyle/>
          <a:p>
            <a:pPr algn="ctr" rtl="0"/>
            <a:r>
              <a:rPr lang="x-none" sz="1050">
                <a:latin typeface="Meiryo UI" panose="020B0604030504040204" pitchFamily="50" charset="-128"/>
                <a:ea typeface="Meiryo UI" panose="020B0604030504040204" pitchFamily="50" charset="-128"/>
              </a:rPr>
              <a:t>Kerosene</a:t>
            </a:r>
            <a:endParaRPr kumimoji="1" lang="en-US" altLang="ja-JP"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AFB10BD3-CCC7-43CD-957A-DB9BBD427257}"/>
              </a:ext>
            </a:extLst>
          </p:cNvPr>
          <p:cNvSpPr txBox="1"/>
          <p:nvPr/>
        </p:nvSpPr>
        <p:spPr>
          <a:xfrm>
            <a:off x="3746707" y="2822421"/>
            <a:ext cx="828000" cy="259808"/>
          </a:xfrm>
          <a:prstGeom prst="rect">
            <a:avLst/>
          </a:prstGeom>
          <a:solidFill>
            <a:schemeClr val="bg1"/>
          </a:solidFill>
          <a:ln>
            <a:noFill/>
          </a:ln>
        </p:spPr>
        <p:txBody>
          <a:bodyPr wrap="square" lIns="0" tIns="0" rIns="0" bIns="0" rtlCol="0" anchor="ctr" anchorCtr="0">
            <a:noAutofit/>
          </a:bodyPr>
          <a:lstStyle/>
          <a:p>
            <a:pPr algn="ctr" rtl="0"/>
            <a:r>
              <a:rPr lang="x-none" sz="1050">
                <a:latin typeface="Meiryo UI" panose="020B0604030504040204" pitchFamily="50" charset="-128"/>
                <a:ea typeface="Meiryo UI" panose="020B0604030504040204" pitchFamily="50" charset="-128"/>
              </a:rPr>
              <a:t>Heavy oil</a:t>
            </a:r>
            <a:endParaRPr kumimoji="1" lang="en-US" altLang="ja-JP" sz="105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98BC7E53-C6C8-40E7-B206-93BBB529DB9D}"/>
              </a:ext>
            </a:extLst>
          </p:cNvPr>
          <p:cNvSpPr txBox="1"/>
          <p:nvPr/>
        </p:nvSpPr>
        <p:spPr>
          <a:xfrm>
            <a:off x="4669316" y="2822421"/>
            <a:ext cx="828000" cy="259808"/>
          </a:xfrm>
          <a:prstGeom prst="rect">
            <a:avLst/>
          </a:prstGeom>
          <a:solidFill>
            <a:schemeClr val="bg1"/>
          </a:solidFill>
          <a:ln>
            <a:noFill/>
          </a:ln>
        </p:spPr>
        <p:txBody>
          <a:bodyPr wrap="square" lIns="0" tIns="0" rIns="0" bIns="0" rtlCol="0" anchor="ctr" anchorCtr="0">
            <a:noAutofit/>
          </a:bodyPr>
          <a:lstStyle/>
          <a:p>
            <a:pPr algn="ctr" rtl="0"/>
            <a:r>
              <a:rPr lang="x-none" sz="1050">
                <a:latin typeface="Meiryo UI" panose="020B0604030504040204" pitchFamily="50" charset="-128"/>
                <a:ea typeface="Meiryo UI" panose="020B0604030504040204" pitchFamily="50" charset="-128"/>
              </a:rPr>
              <a:t>Sawdust</a:t>
            </a:r>
            <a:endParaRPr kumimoji="1" lang="en-US" altLang="ja-JP" sz="105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 xmlns:a16="http://schemas.microsoft.com/office/drawing/2014/main" id="{FFC7B273-F41A-41D5-B2BF-65CB0BCC90E9}"/>
              </a:ext>
            </a:extLst>
          </p:cNvPr>
          <p:cNvSpPr txBox="1"/>
          <p:nvPr/>
        </p:nvSpPr>
        <p:spPr>
          <a:xfrm>
            <a:off x="5664055" y="2822421"/>
            <a:ext cx="793895" cy="250388"/>
          </a:xfrm>
          <a:prstGeom prst="rect">
            <a:avLst/>
          </a:prstGeom>
          <a:solidFill>
            <a:schemeClr val="bg1"/>
          </a:solidFill>
          <a:ln>
            <a:noFill/>
          </a:ln>
        </p:spPr>
        <p:txBody>
          <a:bodyPr wrap="square" lIns="0" tIns="0" rIns="0" bIns="0" rtlCol="0" anchor="ctr" anchorCtr="0">
            <a:noAutofit/>
          </a:bodyPr>
          <a:lstStyle/>
          <a:p>
            <a:pPr algn="ctr" rtl="0"/>
            <a:r>
              <a:rPr lang="x-none" sz="1050">
                <a:latin typeface="Meiryo UI" panose="020B0604030504040204" pitchFamily="50" charset="-128"/>
                <a:ea typeface="Meiryo UI" panose="020B0604030504040204" pitchFamily="50" charset="-128"/>
              </a:rPr>
              <a:t>Hydrogen</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0BBD2882-8378-49DF-9113-A3A3E13F6E8D}"/>
              </a:ext>
            </a:extLst>
          </p:cNvPr>
          <p:cNvSpPr txBox="1"/>
          <p:nvPr/>
        </p:nvSpPr>
        <p:spPr>
          <a:xfrm>
            <a:off x="1190229" y="3844922"/>
            <a:ext cx="4907543" cy="186715"/>
          </a:xfrm>
          <a:prstGeom prst="rect">
            <a:avLst/>
          </a:prstGeom>
          <a:solidFill>
            <a:schemeClr val="bg1"/>
          </a:solidFill>
          <a:ln>
            <a:noFill/>
          </a:ln>
        </p:spPr>
        <p:txBody>
          <a:bodyPr wrap="square" lIns="0" tIns="0" rIns="0" bIns="0" rtlCol="0" anchor="ctr" anchorCtr="0">
            <a:noAutofit/>
          </a:bodyPr>
          <a:lstStyle/>
          <a:p>
            <a:pPr algn="r" rtl="0"/>
            <a:r>
              <a:rPr lang="x-none" sz="1000">
                <a:latin typeface="Meiryo UI" panose="020B0604030504040204" pitchFamily="50" charset="-128"/>
                <a:ea typeface="Meiryo UI" panose="020B0604030504040204" pitchFamily="50" charset="-128"/>
              </a:rPr>
              <a:t>Source: </a:t>
            </a:r>
            <a:r>
              <a:rPr lang="x-none" sz="1000" b="0" i="0">
                <a:solidFill>
                  <a:srgbClr val="000000"/>
                </a:solidFill>
                <a:effectLst/>
                <a:latin typeface="Meiryo UI" panose="020B0604030504040204" pitchFamily="50" charset="-128"/>
                <a:ea typeface="Meiryo UI" panose="020B0604030504040204" pitchFamily="50" charset="-128"/>
              </a:rPr>
              <a:t>Kogaku Komamiya, “Dangers of Oxygen and Disaster Prevention Measures” (mula sa Research Institute of Industrial Safety, 1961)</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2564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x-none" sz="2400">
                <a:latin typeface="Meiryo UI" panose="020B0604030504040204" pitchFamily="50" charset="-128"/>
                <a:ea typeface="Meiryo UI" panose="020B0604030504040204" pitchFamily="50" charset="-128"/>
              </a:rPr>
              <a:t>Mga flammable gas (1) Ang 3 elemento ng combustion</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60/Karagdagang Teksto Pahina </a:t>
            </a:r>
            <a:r>
              <a:rPr lang="x-none" sz="1200" dirty="0" smtClean="0">
                <a:solidFill>
                  <a:prstClr val="black"/>
                </a:solidFill>
              </a:rPr>
              <a:t>4</a:t>
            </a:r>
            <a:r>
              <a:rPr lang="en-US" sz="1200" dirty="0" smtClean="0">
                <a:solidFill>
                  <a:prstClr val="black"/>
                </a:solidFill>
              </a:rPr>
              <a:t>4</a:t>
            </a:r>
            <a:endParaRPr lang="x-none" sz="1200" dirty="0">
              <a:solidFill>
                <a:prstClr val="black"/>
              </a:solidFill>
            </a:endParaRP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600">
                <a:solidFill>
                  <a:prstClr val="black"/>
                </a:solidFill>
                <a:latin typeface="Meiryo UI" panose="020B0604030504040204" pitchFamily="50" charset="-128"/>
                <a:ea typeface="Meiryo UI" panose="020B0604030504040204" pitchFamily="50" charset="-128"/>
              </a:rPr>
              <a:t>[Ang 3 elemento ng combustion]</a:t>
            </a:r>
          </a:p>
          <a:p>
            <a:pPr marL="0" indent="180975" rtl="0">
              <a:lnSpc>
                <a:spcPct val="100000"/>
              </a:lnSpc>
              <a:spcBef>
                <a:spcPts val="0"/>
              </a:spcBef>
              <a:buNone/>
            </a:pPr>
            <a:r>
              <a:rPr lang="x-none" sz="1600">
                <a:solidFill>
                  <a:prstClr val="black"/>
                </a:solidFill>
                <a:latin typeface="Meiryo UI" panose="020B0604030504040204" pitchFamily="50" charset="-128"/>
                <a:ea typeface="Meiryo UI" panose="020B0604030504040204" pitchFamily="50" charset="-128"/>
              </a:rPr>
              <a:t>・ Isang flammable na bagay</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600">
                <a:solidFill>
                  <a:prstClr val="black"/>
                </a:solidFill>
                <a:latin typeface="Meiryo UI" panose="020B0604030504040204" pitchFamily="50" charset="-128"/>
                <a:ea typeface="Meiryo UI" panose="020B0604030504040204" pitchFamily="50" charset="-128"/>
              </a:rPr>
              <a:t>・ Oxygen (sanso)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600">
                <a:solidFill>
                  <a:prstClr val="black"/>
                </a:solidFill>
                <a:latin typeface="Meiryo UI" panose="020B0604030504040204" pitchFamily="50" charset="-128"/>
                <a:ea typeface="Meiryo UI" panose="020B0604030504040204" pitchFamily="50" charset="-128"/>
              </a:rPr>
              <a:t>・ Isang ignition source</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600">
                <a:solidFill>
                  <a:prstClr val="black"/>
                </a:solidFill>
                <a:latin typeface="Meiryo UI" panose="020B0604030504040204" pitchFamily="50" charset="-128"/>
                <a:ea typeface="Meiryo UI" panose="020B0604030504040204" pitchFamily="50" charset="-128"/>
              </a:rPr>
              <a:t>Kung wala ang isa sa tatlong elemento ng combustion na ito, alinsunod sa prinsipyo, walang pagsabog na mangyayari.</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33</a:t>
            </a:fld>
            <a:endParaRPr kumimoji="1" lang="ja-JP" altLang="en-US"/>
          </a:p>
        </p:txBody>
      </p:sp>
    </p:spTree>
    <p:extLst>
      <p:ext uri="{BB962C8B-B14F-4D97-AF65-F5344CB8AC3E}">
        <p14:creationId xmlns:p14="http://schemas.microsoft.com/office/powerpoint/2010/main" val="2884582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a:latin typeface="Meiryo UI" panose="020B0604030504040204" pitchFamily="50" charset="-128"/>
                <a:ea typeface="Meiryo UI" panose="020B0604030504040204" pitchFamily="50" charset="-128"/>
              </a:rPr>
              <a:t>Mga flammable gas (2) Lower explosive limit (bakuhatu kagen kai) at upper explosive limit</a:t>
            </a: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60/Karagdagang Teksto Pahina </a:t>
            </a:r>
            <a:r>
              <a:rPr lang="x-none" sz="1200" dirty="0" smtClean="0">
                <a:solidFill>
                  <a:prstClr val="black"/>
                </a:solidFill>
              </a:rPr>
              <a:t>4</a:t>
            </a:r>
            <a:r>
              <a:rPr lang="en-US" sz="1200" dirty="0" smtClean="0">
                <a:solidFill>
                  <a:prstClr val="black"/>
                </a:solidFill>
              </a:rPr>
              <a:t>4</a:t>
            </a:r>
            <a:endParaRPr lang="x-none" sz="1200" dirty="0">
              <a:solidFill>
                <a:prstClr val="black"/>
              </a:solidFill>
            </a:endParaRP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600">
                <a:solidFill>
                  <a:prstClr val="black"/>
                </a:solidFill>
                <a:latin typeface="Meiryo UI" panose="020B0604030504040204" pitchFamily="50" charset="-128"/>
                <a:ea typeface="Meiryo UI" panose="020B0604030504040204" pitchFamily="50" charset="-128"/>
              </a:rPr>
              <a:t>[Lower explosive limit (bakuhatu kagen kai) at upper explosive limit]</a:t>
            </a:r>
          </a:p>
          <a:p>
            <a:pPr marL="0" indent="180975" rtl="0">
              <a:lnSpc>
                <a:spcPct val="100000"/>
              </a:lnSpc>
              <a:spcBef>
                <a:spcPts val="0"/>
              </a:spcBef>
              <a:buFont typeface="Arial" panose="020B0604020202020204" pitchFamily="34" charset="0"/>
              <a:buNone/>
            </a:pPr>
            <a:r>
              <a:rPr lang="x-none" sz="1400">
                <a:solidFill>
                  <a:prstClr val="black"/>
                </a:solidFill>
                <a:latin typeface="Meiryo UI" panose="020B0604030504040204" pitchFamily="50" charset="-128"/>
                <a:ea typeface="Meiryo UI" panose="020B0604030504040204" pitchFamily="50" charset="-128"/>
              </a:rPr>
              <a:t>Kung tumagas sa hangin ang flammable gas, hindi ito sasabog maliban kung umabot ito sa partikular na antas ng concentration. Ang antas na ito ay tinatawag na combustion (explosion) range. Ang gas na may maliit na lower explosive limit ay pumapasok sa explosion range kapag may kaunting tagas lang nito.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dirty="0">
                <a:latin typeface="Meiryo UI" panose="020B0604030504040204" pitchFamily="50" charset="-128"/>
                <a:ea typeface="Meiryo UI" panose="020B0604030504040204" pitchFamily="50" charset="-128"/>
              </a:rPr>
              <a:t>Pangkalahatang-ideya ng mga flammable gas (3) Combustion rate</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4477"/>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a:t>
            </a:r>
            <a:r>
              <a:rPr lang="x-none" sz="1200" dirty="0" smtClean="0">
                <a:solidFill>
                  <a:prstClr val="black"/>
                </a:solidFill>
              </a:rPr>
              <a:t>6</a:t>
            </a:r>
            <a:r>
              <a:rPr lang="en-US" sz="1200" dirty="0" smtClean="0">
                <a:solidFill>
                  <a:prstClr val="black"/>
                </a:solidFill>
              </a:rPr>
              <a:t>2</a:t>
            </a:r>
            <a:r>
              <a:rPr lang="x-none" sz="1200" dirty="0" smtClean="0">
                <a:solidFill>
                  <a:prstClr val="black"/>
                </a:solidFill>
              </a:rPr>
              <a:t>/Karagdagang </a:t>
            </a:r>
            <a:r>
              <a:rPr lang="x-none" sz="1200" dirty="0">
                <a:solidFill>
                  <a:prstClr val="black"/>
                </a:solidFill>
              </a:rPr>
              <a:t>Teksto Pahina </a:t>
            </a:r>
            <a:r>
              <a:rPr lang="x-none" sz="1200" dirty="0" smtClean="0">
                <a:solidFill>
                  <a:prstClr val="black"/>
                </a:solidFill>
              </a:rPr>
              <a:t>4</a:t>
            </a:r>
            <a:r>
              <a:rPr lang="en-US" sz="1200" dirty="0" smtClean="0">
                <a:solidFill>
                  <a:prstClr val="black"/>
                </a:solidFill>
              </a:rPr>
              <a:t>5</a:t>
            </a:r>
            <a:endParaRPr lang="x-none"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35</a:t>
            </a:fld>
            <a:endParaRPr kumimoji="1" lang="ja-JP" altLang="en-US"/>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テキスト ボックス 5">
            <a:extLst>
              <a:ext uri="{FF2B5EF4-FFF2-40B4-BE49-F238E27FC236}">
                <a16:creationId xmlns="" xmlns:a16="http://schemas.microsoft.com/office/drawing/2014/main" id="{2739A0BB-60A1-4002-8855-FCDC24D6508B}"/>
              </a:ext>
            </a:extLst>
          </p:cNvPr>
          <p:cNvSpPr txBox="1"/>
          <p:nvPr/>
        </p:nvSpPr>
        <p:spPr>
          <a:xfrm>
            <a:off x="845509" y="6075976"/>
            <a:ext cx="2333234" cy="118237"/>
          </a:xfrm>
          <a:prstGeom prst="rect">
            <a:avLst/>
          </a:prstGeom>
          <a:solidFill>
            <a:schemeClr val="bg1"/>
          </a:solidFill>
          <a:ln>
            <a:noFill/>
          </a:ln>
        </p:spPr>
        <p:txBody>
          <a:bodyPr wrap="square" lIns="0" tIns="0" rIns="0" bIns="0" rtlCol="0">
            <a:noAutofit/>
          </a:bodyPr>
          <a:lstStyle/>
          <a:p>
            <a:pPr algn="ctr" rtl="0"/>
            <a:r>
              <a:rPr lang="x-none" sz="800"/>
              <a:t>Fig. 2-1: Pagbuo ng flame surface (puting cone)</a:t>
            </a:r>
            <a:endParaRPr kumimoji="1" lang="en-US" altLang="ja-JP" sz="800" dirty="0"/>
          </a:p>
        </p:txBody>
      </p:sp>
      <p:sp>
        <p:nvSpPr>
          <p:cNvPr id="8" name="テキスト ボックス 7">
            <a:extLst>
              <a:ext uri="{FF2B5EF4-FFF2-40B4-BE49-F238E27FC236}">
                <a16:creationId xmlns="" xmlns:a16="http://schemas.microsoft.com/office/drawing/2014/main" id="{766CA2EF-1503-433C-A3CC-05BBBC3DF56C}"/>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x-none" sz="900"/>
              <a:t>Gas </a:t>
            </a:r>
            <a:r>
              <a:rPr lang="x-none" sz="900" b="0" i="0" u="none" strike="noStrike" cap="none">
                <a:solidFill>
                  <a:srgbClr val="000000"/>
                </a:solidFill>
                <a:latin typeface="Arial"/>
                <a:ea typeface="Arial"/>
                <a:cs typeface="Arial"/>
                <a:sym typeface="Arial"/>
              </a:rPr>
              <a:t>combustion rate</a:t>
            </a:r>
            <a:endParaRPr kumimoji="1" lang="en-US" altLang="ja-JP" sz="900" dirty="0"/>
          </a:p>
        </p:txBody>
      </p:sp>
      <p:sp>
        <p:nvSpPr>
          <p:cNvPr id="9" name="テキスト ボックス 8">
            <a:extLst>
              <a:ext uri="{FF2B5EF4-FFF2-40B4-BE49-F238E27FC236}">
                <a16:creationId xmlns="" xmlns:a16="http://schemas.microsoft.com/office/drawing/2014/main" id="{7AAB48A5-1D00-4EF6-9BC0-ED95D3F3A7E0}"/>
              </a:ext>
            </a:extLst>
          </p:cNvPr>
          <p:cNvSpPr txBox="1"/>
          <p:nvPr/>
        </p:nvSpPr>
        <p:spPr>
          <a:xfrm>
            <a:off x="917561" y="3523280"/>
            <a:ext cx="1217035" cy="185075"/>
          </a:xfrm>
          <a:prstGeom prst="rect">
            <a:avLst/>
          </a:prstGeom>
          <a:solidFill>
            <a:schemeClr val="bg1"/>
          </a:solidFill>
          <a:ln>
            <a:noFill/>
          </a:ln>
        </p:spPr>
        <p:txBody>
          <a:bodyPr wrap="square" lIns="0" tIns="0" rIns="0" bIns="0" rtlCol="0">
            <a:noAutofit/>
          </a:bodyPr>
          <a:lstStyle/>
          <a:p>
            <a:pPr algn="ctr" rtl="0"/>
            <a:r>
              <a:rPr lang="x-none" sz="800" dirty="0"/>
              <a:t>Gas </a:t>
            </a:r>
            <a:r>
              <a:rPr lang="x-none" sz="800" b="0" i="0" u="none" strike="noStrike" cap="none" dirty="0">
                <a:solidFill>
                  <a:srgbClr val="000000"/>
                </a:solidFill>
                <a:latin typeface="Arial"/>
                <a:ea typeface="Arial"/>
                <a:cs typeface="Arial"/>
                <a:sym typeface="Arial"/>
              </a:rPr>
              <a:t>combustion rate</a:t>
            </a:r>
            <a:endParaRPr kumimoji="1" lang="en-US" altLang="ja-JP" sz="800" dirty="0"/>
          </a:p>
        </p:txBody>
      </p:sp>
      <p:sp>
        <p:nvSpPr>
          <p:cNvPr id="10" name="テキスト ボックス 9">
            <a:extLst>
              <a:ext uri="{FF2B5EF4-FFF2-40B4-BE49-F238E27FC236}">
                <a16:creationId xmlns="" xmlns:a16="http://schemas.microsoft.com/office/drawing/2014/main" id="{C19053FE-A321-4EE8-8CA9-9D462AE28CA3}"/>
              </a:ext>
            </a:extLst>
          </p:cNvPr>
          <p:cNvSpPr txBox="1"/>
          <p:nvPr/>
        </p:nvSpPr>
        <p:spPr>
          <a:xfrm>
            <a:off x="2134596" y="3553333"/>
            <a:ext cx="1217035" cy="185075"/>
          </a:xfrm>
          <a:prstGeom prst="rect">
            <a:avLst/>
          </a:prstGeom>
          <a:solidFill>
            <a:schemeClr val="bg1"/>
          </a:solidFill>
          <a:ln>
            <a:noFill/>
          </a:ln>
        </p:spPr>
        <p:txBody>
          <a:bodyPr wrap="square" lIns="0" tIns="0" rIns="0" bIns="0" rtlCol="0">
            <a:noAutofit/>
          </a:bodyPr>
          <a:lstStyle/>
          <a:p>
            <a:pPr algn="ctr" rtl="0"/>
            <a:r>
              <a:rPr lang="x-none" sz="800" dirty="0"/>
              <a:t>Gas </a:t>
            </a:r>
            <a:r>
              <a:rPr lang="x-none" sz="800" b="0" i="0" u="none" strike="noStrike" cap="none" dirty="0">
                <a:solidFill>
                  <a:srgbClr val="000000"/>
                </a:solidFill>
                <a:latin typeface="Arial"/>
                <a:ea typeface="Arial"/>
                <a:cs typeface="Arial"/>
                <a:sym typeface="Arial"/>
              </a:rPr>
              <a:t>combustion rate</a:t>
            </a:r>
            <a:endParaRPr kumimoji="1" lang="en-US" altLang="ja-JP" sz="800" dirty="0"/>
          </a:p>
        </p:txBody>
      </p:sp>
      <p:sp>
        <p:nvSpPr>
          <p:cNvPr id="11" name="テキスト ボックス 10">
            <a:extLst>
              <a:ext uri="{FF2B5EF4-FFF2-40B4-BE49-F238E27FC236}">
                <a16:creationId xmlns="" xmlns:a16="http://schemas.microsoft.com/office/drawing/2014/main" id="{A14933FD-D7D9-4AA8-96E2-E94F1EE2266D}"/>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x-none" sz="800"/>
              <a:t>Gas </a:t>
            </a:r>
            <a:r>
              <a:rPr lang="x-none" sz="800" b="0" i="0" u="none" strike="noStrike" cap="none">
                <a:solidFill>
                  <a:srgbClr val="000000"/>
                </a:solidFill>
                <a:latin typeface="Arial"/>
                <a:ea typeface="Arial"/>
                <a:cs typeface="Arial"/>
                <a:sym typeface="Arial"/>
              </a:rPr>
              <a:t>combustion rate</a:t>
            </a:r>
            <a:endParaRPr kumimoji="1" lang="en-US" altLang="ja-JP" sz="800" dirty="0"/>
          </a:p>
        </p:txBody>
      </p:sp>
      <p:sp>
        <p:nvSpPr>
          <p:cNvPr id="12" name="テキスト ボックス 11">
            <a:extLst>
              <a:ext uri="{FF2B5EF4-FFF2-40B4-BE49-F238E27FC236}">
                <a16:creationId xmlns="" xmlns:a16="http://schemas.microsoft.com/office/drawing/2014/main" id="{20EDF889-0AFB-4FFB-B053-43F43BCFBED1}"/>
              </a:ext>
            </a:extLst>
          </p:cNvPr>
          <p:cNvSpPr txBox="1"/>
          <p:nvPr/>
        </p:nvSpPr>
        <p:spPr>
          <a:xfrm>
            <a:off x="1644475" y="1490550"/>
            <a:ext cx="735302" cy="460954"/>
          </a:xfrm>
          <a:prstGeom prst="rect">
            <a:avLst/>
          </a:prstGeom>
          <a:solidFill>
            <a:schemeClr val="bg1"/>
          </a:solidFill>
          <a:ln>
            <a:noFill/>
          </a:ln>
        </p:spPr>
        <p:txBody>
          <a:bodyPr wrap="square" lIns="0" tIns="0" rIns="0" bIns="0" rtlCol="0">
            <a:noAutofit/>
          </a:bodyPr>
          <a:lstStyle/>
          <a:p>
            <a:pPr rtl="0"/>
            <a:r>
              <a:rPr lang="x-none" sz="900" dirty="0"/>
              <a:t>Puting cone (mga puting spot)</a:t>
            </a:r>
            <a:endParaRPr kumimoji="1" lang="en-US" altLang="ja-JP" sz="900" dirty="0"/>
          </a:p>
        </p:txBody>
      </p:sp>
      <p:sp>
        <p:nvSpPr>
          <p:cNvPr id="13" name="テキスト ボックス 12">
            <a:extLst>
              <a:ext uri="{FF2B5EF4-FFF2-40B4-BE49-F238E27FC236}">
                <a16:creationId xmlns="" xmlns:a16="http://schemas.microsoft.com/office/drawing/2014/main" id="{E2AED645-F2A0-4BCD-8702-BCD515FE67E3}"/>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x-none" sz="800" b="0" i="0" u="none" strike="noStrike" cap="none" dirty="0">
                <a:solidFill>
                  <a:srgbClr val="000000"/>
                </a:solidFill>
                <a:latin typeface="Arial" panose="020B0604020202020204" pitchFamily="34" charset="0"/>
                <a:ea typeface="Arial"/>
                <a:cs typeface="Arial" panose="020B0604020202020204" pitchFamily="34" charset="0"/>
                <a:sym typeface="Arial"/>
              </a:rPr>
              <a:t>Bilis ng pagbuga</a:t>
            </a:r>
            <a:r>
              <a:rPr lang="x-none" sz="800" dirty="0">
                <a:latin typeface="Arial" panose="020B0604020202020204" pitchFamily="34" charset="0"/>
                <a:cs typeface="Arial" panose="020B0604020202020204" pitchFamily="34" charset="0"/>
              </a:rPr>
              <a:t> ng gas</a:t>
            </a:r>
            <a:endParaRPr kumimoji="1" lang="en-US" altLang="ja-JP" sz="8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 xmlns:a16="http://schemas.microsoft.com/office/drawing/2014/main" id="{DB286BB7-C6A2-43DF-8124-5DD73C863857}"/>
              </a:ext>
            </a:extLst>
          </p:cNvPr>
          <p:cNvSpPr txBox="1"/>
          <p:nvPr/>
        </p:nvSpPr>
        <p:spPr>
          <a:xfrm>
            <a:off x="1513500" y="3887466"/>
            <a:ext cx="735302" cy="407757"/>
          </a:xfrm>
          <a:prstGeom prst="rect">
            <a:avLst/>
          </a:prstGeom>
          <a:solidFill>
            <a:schemeClr val="bg1"/>
          </a:solidFill>
          <a:ln>
            <a:noFill/>
          </a:ln>
        </p:spPr>
        <p:txBody>
          <a:bodyPr wrap="square" lIns="0" tIns="0" rIns="0" bIns="0" rtlCol="0">
            <a:noAutofit/>
          </a:bodyPr>
          <a:lstStyle/>
          <a:p>
            <a:pPr rtl="0"/>
            <a:r>
              <a:rPr lang="x-none" sz="900" dirty="0"/>
              <a:t>Puting cone (mga puting spot)</a:t>
            </a:r>
            <a:endParaRPr kumimoji="1" lang="en-US" altLang="ja-JP" sz="900" dirty="0"/>
          </a:p>
        </p:txBody>
      </p:sp>
      <p:sp>
        <p:nvSpPr>
          <p:cNvPr id="15" name="テキスト ボックス 14">
            <a:extLst>
              <a:ext uri="{FF2B5EF4-FFF2-40B4-BE49-F238E27FC236}">
                <a16:creationId xmlns="" xmlns:a16="http://schemas.microsoft.com/office/drawing/2014/main" id="{EF13ED47-6215-4AA6-A0D6-FDCB9CCF762A}"/>
              </a:ext>
            </a:extLst>
          </p:cNvPr>
          <p:cNvSpPr txBox="1"/>
          <p:nvPr/>
        </p:nvSpPr>
        <p:spPr>
          <a:xfrm>
            <a:off x="1954406" y="4462485"/>
            <a:ext cx="489035" cy="152925"/>
          </a:xfrm>
          <a:prstGeom prst="rect">
            <a:avLst/>
          </a:prstGeom>
          <a:solidFill>
            <a:schemeClr val="bg1"/>
          </a:solidFill>
          <a:ln>
            <a:noFill/>
          </a:ln>
        </p:spPr>
        <p:txBody>
          <a:bodyPr wrap="square" lIns="0" tIns="0" rIns="0" bIns="0" rtlCol="0">
            <a:noAutofit/>
          </a:bodyPr>
          <a:lstStyle/>
          <a:p>
            <a:pPr rtl="0"/>
            <a:r>
              <a:rPr lang="x-none" sz="800" dirty="0"/>
              <a:t>Dead band</a:t>
            </a:r>
            <a:endParaRPr kumimoji="1" lang="en-US" altLang="ja-JP" sz="800" dirty="0"/>
          </a:p>
        </p:txBody>
      </p:sp>
      <p:sp>
        <p:nvSpPr>
          <p:cNvPr id="16" name="テキスト ボックス 15">
            <a:extLst>
              <a:ext uri="{FF2B5EF4-FFF2-40B4-BE49-F238E27FC236}">
                <a16:creationId xmlns="" xmlns:a16="http://schemas.microsoft.com/office/drawing/2014/main" id="{964D60CB-84A1-4DED-8516-60856BF15FAE}"/>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x-none" sz="800" b="0" i="0" u="none" strike="noStrike" cap="none" dirty="0">
                <a:solidFill>
                  <a:srgbClr val="000000"/>
                </a:solidFill>
                <a:latin typeface="Arial" panose="020B0604020202020204" pitchFamily="34" charset="0"/>
                <a:ea typeface="Arial"/>
                <a:cs typeface="Arial" panose="020B0604020202020204" pitchFamily="34" charset="0"/>
                <a:sym typeface="Arial"/>
              </a:rPr>
              <a:t>Bilis ng pagbuga</a:t>
            </a:r>
            <a:r>
              <a:rPr lang="x-none" sz="800" dirty="0">
                <a:latin typeface="Arial" panose="020B0604020202020204" pitchFamily="34" charset="0"/>
                <a:cs typeface="Arial" panose="020B0604020202020204" pitchFamily="34" charset="0"/>
              </a:rPr>
              <a:t> ng gas</a:t>
            </a:r>
            <a:endParaRPr kumimoji="1" lang="en-US" altLang="ja-JP" sz="8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 xmlns:a16="http://schemas.microsoft.com/office/drawing/2014/main" id="{70D8AD7A-6288-4B6A-A8EA-AB25D7C9CD1A}"/>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x-none" sz="800" b="0" i="0" u="none" strike="noStrike" cap="none" dirty="0">
                <a:solidFill>
                  <a:srgbClr val="000000"/>
                </a:solidFill>
                <a:latin typeface="Arial" panose="020B0604020202020204" pitchFamily="34" charset="0"/>
                <a:ea typeface="Arial"/>
                <a:cs typeface="Arial" panose="020B0604020202020204" pitchFamily="34" charset="0"/>
                <a:sym typeface="Arial"/>
              </a:rPr>
              <a:t>Bilis ng pagbuga</a:t>
            </a:r>
            <a:r>
              <a:rPr lang="x-none" sz="800" dirty="0">
                <a:latin typeface="Arial" panose="020B0604020202020204" pitchFamily="34" charset="0"/>
                <a:cs typeface="Arial" panose="020B0604020202020204" pitchFamily="34" charset="0"/>
              </a:rPr>
              <a:t> ng gas</a:t>
            </a:r>
            <a:endParaRPr kumimoji="1" lang="en-US" altLang="ja-JP" sz="8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 xmlns:a16="http://schemas.microsoft.com/office/drawing/2014/main" id="{7057F373-A299-4F17-8F0B-80B37EA248C3}"/>
              </a:ext>
            </a:extLst>
          </p:cNvPr>
          <p:cNvSpPr txBox="1"/>
          <p:nvPr/>
        </p:nvSpPr>
        <p:spPr>
          <a:xfrm>
            <a:off x="3454114" y="5586691"/>
            <a:ext cx="1303457" cy="257323"/>
          </a:xfrm>
          <a:prstGeom prst="rect">
            <a:avLst/>
          </a:prstGeom>
          <a:solidFill>
            <a:schemeClr val="bg1"/>
          </a:solidFill>
          <a:ln>
            <a:noFill/>
          </a:ln>
        </p:spPr>
        <p:txBody>
          <a:bodyPr wrap="square" lIns="0" tIns="0" rIns="0" bIns="0" rtlCol="0">
            <a:noAutofit/>
          </a:bodyPr>
          <a:lstStyle/>
          <a:p>
            <a:pPr algn="ctr" rtl="0"/>
            <a:r>
              <a:rPr lang="x-none" sz="900" b="0" i="0" u="none" strike="noStrike" cap="none" dirty="0">
                <a:solidFill>
                  <a:srgbClr val="000000"/>
                </a:solidFill>
                <a:latin typeface="Arial" panose="020B0604020202020204" pitchFamily="34" charset="0"/>
                <a:ea typeface="Arial"/>
                <a:cs typeface="Arial" panose="020B0604020202020204" pitchFamily="34" charset="0"/>
                <a:sym typeface="Arial"/>
              </a:rPr>
              <a:t>Bilis ng pagbuga</a:t>
            </a:r>
            <a:r>
              <a:rPr lang="x-none" sz="900" dirty="0">
                <a:latin typeface="Arial" panose="020B0604020202020204" pitchFamily="34" charset="0"/>
                <a:cs typeface="Arial" panose="020B0604020202020204" pitchFamily="34" charset="0"/>
              </a:rPr>
              <a:t> ng gas</a:t>
            </a:r>
            <a:endParaRPr kumimoji="1" lang="en-US" altLang="ja-JP" sz="9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 xmlns:a16="http://schemas.microsoft.com/office/drawing/2014/main" id="{8BA0EAAC-EAE7-43DD-97D5-7395639F0BFE}"/>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x-none" sz="800"/>
              <a:t>[Standard]</a:t>
            </a:r>
          </a:p>
        </p:txBody>
      </p:sp>
      <p:sp>
        <p:nvSpPr>
          <p:cNvPr id="20" name="テキスト ボックス 19">
            <a:extLst>
              <a:ext uri="{FF2B5EF4-FFF2-40B4-BE49-F238E27FC236}">
                <a16:creationId xmlns="" xmlns:a16="http://schemas.microsoft.com/office/drawing/2014/main" id="{82278C73-F118-40CA-8949-9F4C824D4BAB}"/>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x-none" sz="800"/>
              <a:t>Blowout</a:t>
            </a:r>
            <a:endParaRPr kumimoji="1" lang="en-US" altLang="ja-JP" sz="800" dirty="0"/>
          </a:p>
        </p:txBody>
      </p:sp>
      <p:sp>
        <p:nvSpPr>
          <p:cNvPr id="21" name="テキスト ボックス 20">
            <a:extLst>
              <a:ext uri="{FF2B5EF4-FFF2-40B4-BE49-F238E27FC236}">
                <a16:creationId xmlns="" xmlns:a16="http://schemas.microsoft.com/office/drawing/2014/main" id="{6CEDC798-7EDB-45D9-8A83-51C9582393C6}"/>
              </a:ext>
            </a:extLst>
          </p:cNvPr>
          <p:cNvSpPr txBox="1"/>
          <p:nvPr/>
        </p:nvSpPr>
        <p:spPr>
          <a:xfrm>
            <a:off x="3886672" y="5781713"/>
            <a:ext cx="735302" cy="101476"/>
          </a:xfrm>
          <a:prstGeom prst="rect">
            <a:avLst/>
          </a:prstGeom>
          <a:solidFill>
            <a:schemeClr val="bg1"/>
          </a:solidFill>
          <a:ln>
            <a:noFill/>
          </a:ln>
        </p:spPr>
        <p:txBody>
          <a:bodyPr wrap="square" lIns="0" tIns="0" rIns="0" bIns="0" rtlCol="0">
            <a:noAutofit/>
          </a:bodyPr>
          <a:lstStyle/>
          <a:p>
            <a:pPr algn="ctr" rtl="0"/>
            <a:r>
              <a:rPr lang="x-none" sz="800" dirty="0"/>
              <a:t>Flashback (gyakka)</a:t>
            </a:r>
            <a:endParaRPr kumimoji="1" lang="en-US" altLang="ja-JP" sz="800" dirty="0"/>
          </a:p>
        </p:txBody>
      </p:sp>
      <p:sp>
        <p:nvSpPr>
          <p:cNvPr id="22" name="テキスト ボックス 21">
            <a:extLst>
              <a:ext uri="{FF2B5EF4-FFF2-40B4-BE49-F238E27FC236}">
                <a16:creationId xmlns="" xmlns:a16="http://schemas.microsoft.com/office/drawing/2014/main" id="{21B36982-A4D8-4AB8-8D84-3EA569919584}"/>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x-none" sz="500"/>
              <a:t>Source: KOIKE SANSO KOGYO Co.,LTD.</a:t>
            </a:r>
            <a:endParaRPr kumimoji="1" lang="en-US" altLang="ja-JP" sz="500" dirty="0"/>
          </a:p>
        </p:txBody>
      </p:sp>
      <p:sp>
        <p:nvSpPr>
          <p:cNvPr id="23" name="正方形/長方形 22"/>
          <p:cNvSpPr/>
          <p:nvPr/>
        </p:nvSpPr>
        <p:spPr>
          <a:xfrm>
            <a:off x="2987912" y="6146673"/>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dirty="0">
                <a:latin typeface="Meiryo UI" panose="020B0604030504040204" pitchFamily="50" charset="-128"/>
                <a:ea typeface="Meiryo UI" panose="020B0604030504040204" pitchFamily="50" charset="-128"/>
              </a:rPr>
              <a:t>Pangkalahatang-ideya ng flammable gas (4) Minimum ignition energy at ignition source</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62191"/>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63/Karagdagang Teksto Pahina </a:t>
            </a:r>
            <a:r>
              <a:rPr lang="x-none" sz="1200" dirty="0" smtClean="0">
                <a:solidFill>
                  <a:prstClr val="black"/>
                </a:solidFill>
              </a:rPr>
              <a:t>4</a:t>
            </a:r>
            <a:r>
              <a:rPr lang="en-US" sz="1200" dirty="0" smtClean="0">
                <a:solidFill>
                  <a:prstClr val="black"/>
                </a:solidFill>
              </a:rPr>
              <a:t>6</a:t>
            </a:r>
            <a:endParaRPr lang="x-none" sz="1200" dirty="0">
              <a:solidFill>
                <a:prstClr val="black"/>
              </a:solidFill>
            </a:endParaRP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[Minimum ignition energy]</a:t>
            </a: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Kapag umabot sa value ng explosive limit ang concentration ng flammable gas, sasabog ang gas kung mayroong partikular na dami ng enerhiya.</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[Ignition source]</a:t>
            </a: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Depende sa kundisyon ng flammable gas, pwede ring mangyari ang mga pagsabog ng gas dahil sa electrostatic energy mula sa katawan ng tao.</a:t>
            </a: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Bilang karagdagan, maraming ignition source sa lugar ng trabaho, tulad ng mga de-kuryenteng motor, pilot fire para sa mga kagamitang gumagamit ng gas, bagay na may mataas na temperatura, frictional heat, at impact spark.</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Upang maiwasan ang mga pagsabog habang nagwe-welding, mahalagang iwasan ang pagtagas ng flammable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36</a:t>
            </a:fld>
            <a:endParaRPr kumimoji="1" lang="ja-JP" altLang="en-US"/>
          </a:p>
        </p:txBody>
      </p:sp>
    </p:spTree>
    <p:extLst>
      <p:ext uri="{BB962C8B-B14F-4D97-AF65-F5344CB8AC3E}">
        <p14:creationId xmlns:p14="http://schemas.microsoft.com/office/powerpoint/2010/main" val="3077497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x-none" sz="1800" dirty="0">
                <a:latin typeface="Meiryo UI" panose="020B0604030504040204" pitchFamily="50" charset="-128"/>
                <a:ea typeface="Meiryo UI" panose="020B0604030504040204" pitchFamily="50" charset="-128"/>
              </a:rPr>
              <a:t>Mga flammable gas na ginagamit para sa welding, atbp. (1) Mga pisikal na katangian, atbp.</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1311" y="6507343"/>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65/Karagdagang Teksto Pahina </a:t>
            </a:r>
            <a:r>
              <a:rPr lang="x-none" sz="1200" dirty="0" smtClean="0">
                <a:solidFill>
                  <a:prstClr val="black"/>
                </a:solidFill>
              </a:rPr>
              <a:t>4</a:t>
            </a:r>
            <a:r>
              <a:rPr lang="en-US" sz="1200" dirty="0" smtClean="0">
                <a:solidFill>
                  <a:prstClr val="black"/>
                </a:solidFill>
              </a:rPr>
              <a:t>7</a:t>
            </a:r>
            <a:endParaRPr lang="x-none" sz="1200" dirty="0">
              <a:solidFill>
                <a:prstClr val="black"/>
              </a:solidFill>
            </a:endParaRP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37</a:t>
            </a:fld>
            <a:endParaRPr kumimoji="1" lang="ja-JP" altLang="en-US"/>
          </a:p>
        </p:txBody>
      </p:sp>
      <p:sp>
        <p:nvSpPr>
          <p:cNvPr id="6" name="テキスト ボックス 5">
            <a:extLst>
              <a:ext uri="{FF2B5EF4-FFF2-40B4-BE49-F238E27FC236}">
                <a16:creationId xmlns="" xmlns:a16="http://schemas.microsoft.com/office/drawing/2014/main" id="{5958BEA9-06A3-43E6-B8F2-0B18E816ED4F}"/>
              </a:ext>
            </a:extLst>
          </p:cNvPr>
          <p:cNvSpPr txBox="1"/>
          <p:nvPr/>
        </p:nvSpPr>
        <p:spPr>
          <a:xfrm>
            <a:off x="671781" y="954820"/>
            <a:ext cx="4652105" cy="172468"/>
          </a:xfrm>
          <a:prstGeom prst="rect">
            <a:avLst/>
          </a:prstGeom>
          <a:solidFill>
            <a:schemeClr val="bg1"/>
          </a:solidFill>
          <a:ln>
            <a:noFill/>
          </a:ln>
        </p:spPr>
        <p:txBody>
          <a:bodyPr wrap="square" lIns="0" tIns="0" rIns="0" bIns="0" rtlCol="0">
            <a:noAutofit/>
          </a:bodyPr>
          <a:lstStyle/>
          <a:p>
            <a:pPr rtl="0"/>
            <a:r>
              <a:rPr lang="x-none" sz="900" dirty="0"/>
              <a:t>Talahanayan 2-6: Mga pisikal na katangian, atbp., ng mga gas na ginagamit para sa welding, atbp.</a:t>
            </a:r>
            <a:endParaRPr kumimoji="1" lang="en-US" altLang="ja-JP" sz="900" dirty="0"/>
          </a:p>
        </p:txBody>
      </p:sp>
      <p:sp>
        <p:nvSpPr>
          <p:cNvPr id="8" name="テキスト ボックス 7">
            <a:extLst>
              <a:ext uri="{FF2B5EF4-FFF2-40B4-BE49-F238E27FC236}">
                <a16:creationId xmlns="" xmlns:a16="http://schemas.microsoft.com/office/drawing/2014/main" id="{C8A32AE5-A3F9-47CA-8223-28D008B9615E}"/>
              </a:ext>
            </a:extLst>
          </p:cNvPr>
          <p:cNvSpPr txBox="1"/>
          <p:nvPr/>
        </p:nvSpPr>
        <p:spPr>
          <a:xfrm>
            <a:off x="748398" y="1399191"/>
            <a:ext cx="1021900" cy="172468"/>
          </a:xfrm>
          <a:prstGeom prst="rect">
            <a:avLst/>
          </a:prstGeom>
          <a:solidFill>
            <a:schemeClr val="bg1"/>
          </a:solidFill>
          <a:ln>
            <a:noFill/>
          </a:ln>
        </p:spPr>
        <p:txBody>
          <a:bodyPr wrap="square" lIns="0" tIns="0" rIns="0" bIns="0" rtlCol="0">
            <a:noAutofit/>
          </a:bodyPr>
          <a:lstStyle/>
          <a:p>
            <a:pPr rtl="0"/>
            <a:r>
              <a:rPr lang="x-none" sz="1050"/>
              <a:t>Kulay at amoy</a:t>
            </a:r>
            <a:endParaRPr kumimoji="1" lang="en-US" altLang="ja-JP" sz="1050" dirty="0"/>
          </a:p>
        </p:txBody>
      </p:sp>
      <p:sp>
        <p:nvSpPr>
          <p:cNvPr id="9" name="テキスト ボックス 8">
            <a:extLst>
              <a:ext uri="{FF2B5EF4-FFF2-40B4-BE49-F238E27FC236}">
                <a16:creationId xmlns="" xmlns:a16="http://schemas.microsoft.com/office/drawing/2014/main" id="{8B710601-13DE-468E-BDCE-716974C99A40}"/>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x-none" sz="1000"/>
              <a:t>Chemical formula</a:t>
            </a:r>
            <a:endParaRPr kumimoji="1" lang="en-US" altLang="ja-JP" sz="1000" dirty="0"/>
          </a:p>
        </p:txBody>
      </p:sp>
      <p:sp>
        <p:nvSpPr>
          <p:cNvPr id="10" name="テキスト ボックス 9">
            <a:extLst>
              <a:ext uri="{FF2B5EF4-FFF2-40B4-BE49-F238E27FC236}">
                <a16:creationId xmlns="" xmlns:a16="http://schemas.microsoft.com/office/drawing/2014/main" id="{421C25CE-07AE-4D9D-89FC-B39EB0D6652C}"/>
              </a:ext>
            </a:extLst>
          </p:cNvPr>
          <p:cNvSpPr txBox="1"/>
          <p:nvPr/>
        </p:nvSpPr>
        <p:spPr>
          <a:xfrm>
            <a:off x="770628" y="4482373"/>
            <a:ext cx="1130863" cy="172468"/>
          </a:xfrm>
          <a:prstGeom prst="rect">
            <a:avLst/>
          </a:prstGeom>
          <a:solidFill>
            <a:schemeClr val="bg1"/>
          </a:solidFill>
          <a:ln>
            <a:noFill/>
          </a:ln>
        </p:spPr>
        <p:txBody>
          <a:bodyPr wrap="square" lIns="0" tIns="0" rIns="0" bIns="0" rtlCol="0">
            <a:noAutofit/>
          </a:bodyPr>
          <a:lstStyle/>
          <a:p>
            <a:pPr rtl="0"/>
            <a:r>
              <a:rPr lang="x-none" sz="700" dirty="0"/>
              <a:t>Minimum ignition temperature</a:t>
            </a:r>
            <a:endParaRPr kumimoji="1" lang="en-US" altLang="ja-JP" sz="700" dirty="0"/>
          </a:p>
        </p:txBody>
      </p:sp>
      <p:sp>
        <p:nvSpPr>
          <p:cNvPr id="11" name="テキスト ボックス 10">
            <a:extLst>
              <a:ext uri="{FF2B5EF4-FFF2-40B4-BE49-F238E27FC236}">
                <a16:creationId xmlns="" xmlns:a16="http://schemas.microsoft.com/office/drawing/2014/main" id="{83A835D1-5084-4EAF-A892-EDB94CFBBE27}"/>
              </a:ext>
            </a:extLst>
          </p:cNvPr>
          <p:cNvSpPr txBox="1"/>
          <p:nvPr/>
        </p:nvSpPr>
        <p:spPr>
          <a:xfrm>
            <a:off x="748397" y="4028217"/>
            <a:ext cx="1153095" cy="179727"/>
          </a:xfrm>
          <a:prstGeom prst="rect">
            <a:avLst/>
          </a:prstGeom>
          <a:solidFill>
            <a:schemeClr val="bg1"/>
          </a:solidFill>
          <a:ln>
            <a:noFill/>
          </a:ln>
        </p:spPr>
        <p:txBody>
          <a:bodyPr wrap="square" lIns="0" tIns="0" rIns="0" bIns="0" rtlCol="0">
            <a:noAutofit/>
          </a:bodyPr>
          <a:lstStyle/>
          <a:p>
            <a:pPr rtl="0"/>
            <a:r>
              <a:rPr lang="x-none" sz="800" dirty="0"/>
              <a:t>Gas specific gravity (Tala 2)</a:t>
            </a:r>
            <a:endParaRPr kumimoji="1" lang="en-US" altLang="ja-JP" sz="800" dirty="0"/>
          </a:p>
        </p:txBody>
      </p:sp>
      <p:sp>
        <p:nvSpPr>
          <p:cNvPr id="12" name="テキスト ボックス 11">
            <a:extLst>
              <a:ext uri="{FF2B5EF4-FFF2-40B4-BE49-F238E27FC236}">
                <a16:creationId xmlns="" xmlns:a16="http://schemas.microsoft.com/office/drawing/2014/main" id="{9ADBC882-0398-4D8E-B68D-C61862DD163C}"/>
              </a:ext>
            </a:extLst>
          </p:cNvPr>
          <p:cNvSpPr txBox="1"/>
          <p:nvPr/>
        </p:nvSpPr>
        <p:spPr>
          <a:xfrm>
            <a:off x="770629" y="4273656"/>
            <a:ext cx="1092238" cy="172468"/>
          </a:xfrm>
          <a:prstGeom prst="rect">
            <a:avLst/>
          </a:prstGeom>
          <a:solidFill>
            <a:schemeClr val="bg1"/>
          </a:solidFill>
          <a:ln>
            <a:noFill/>
          </a:ln>
        </p:spPr>
        <p:txBody>
          <a:bodyPr wrap="square" lIns="0" tIns="0" rIns="0" bIns="0" rtlCol="0">
            <a:noAutofit/>
          </a:bodyPr>
          <a:lstStyle/>
          <a:p>
            <a:pPr rtl="0"/>
            <a:r>
              <a:rPr lang="x-none" sz="1000" dirty="0"/>
              <a:t>Boiling point</a:t>
            </a:r>
            <a:endParaRPr kumimoji="1" lang="en-US" altLang="ja-JP" sz="1000" dirty="0"/>
          </a:p>
        </p:txBody>
      </p:sp>
      <p:sp>
        <p:nvSpPr>
          <p:cNvPr id="13" name="テキスト ボックス 12">
            <a:extLst>
              <a:ext uri="{FF2B5EF4-FFF2-40B4-BE49-F238E27FC236}">
                <a16:creationId xmlns="" xmlns:a16="http://schemas.microsoft.com/office/drawing/2014/main" id="{56553D02-ED75-4F6E-A036-29BEFB26AD49}"/>
              </a:ext>
            </a:extLst>
          </p:cNvPr>
          <p:cNvSpPr txBox="1"/>
          <p:nvPr/>
        </p:nvSpPr>
        <p:spPr>
          <a:xfrm>
            <a:off x="770629" y="4691090"/>
            <a:ext cx="1092238" cy="174355"/>
          </a:xfrm>
          <a:prstGeom prst="rect">
            <a:avLst/>
          </a:prstGeom>
          <a:solidFill>
            <a:schemeClr val="bg1"/>
          </a:solidFill>
          <a:ln>
            <a:noFill/>
          </a:ln>
        </p:spPr>
        <p:txBody>
          <a:bodyPr wrap="square" lIns="0" tIns="0" rIns="0" bIns="0" rtlCol="0">
            <a:noAutofit/>
          </a:bodyPr>
          <a:lstStyle/>
          <a:p>
            <a:pPr rtl="0"/>
            <a:r>
              <a:rPr lang="x-none" sz="1000"/>
              <a:t>Iba pa</a:t>
            </a:r>
            <a:endParaRPr kumimoji="1" lang="en-US" altLang="ja-JP" sz="1000" dirty="0"/>
          </a:p>
        </p:txBody>
      </p:sp>
      <p:sp>
        <p:nvSpPr>
          <p:cNvPr id="14" name="テキスト ボックス 13">
            <a:extLst>
              <a:ext uri="{FF2B5EF4-FFF2-40B4-BE49-F238E27FC236}">
                <a16:creationId xmlns="" xmlns:a16="http://schemas.microsoft.com/office/drawing/2014/main" id="{3C33588C-4D54-4E08-887A-B6F1151DCFB7}"/>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x-none" sz="900" dirty="0"/>
              <a:t>Acetylene (asechiren)</a:t>
            </a:r>
            <a:endParaRPr kumimoji="1" lang="en-US" altLang="ja-JP" sz="900" dirty="0"/>
          </a:p>
        </p:txBody>
      </p:sp>
      <p:sp>
        <p:nvSpPr>
          <p:cNvPr id="15" name="テキスト ボックス 14">
            <a:extLst>
              <a:ext uri="{FF2B5EF4-FFF2-40B4-BE49-F238E27FC236}">
                <a16:creationId xmlns="" xmlns:a16="http://schemas.microsoft.com/office/drawing/2014/main" id="{661424A8-2693-4927-A485-5A4303BC53C7}"/>
              </a:ext>
            </a:extLst>
          </p:cNvPr>
          <p:cNvSpPr txBox="1"/>
          <p:nvPr/>
        </p:nvSpPr>
        <p:spPr>
          <a:xfrm>
            <a:off x="1946761" y="1405927"/>
            <a:ext cx="1105319" cy="2139418"/>
          </a:xfrm>
          <a:prstGeom prst="rect">
            <a:avLst/>
          </a:prstGeom>
          <a:solidFill>
            <a:schemeClr val="bg1"/>
          </a:solidFill>
          <a:ln>
            <a:noFill/>
          </a:ln>
        </p:spPr>
        <p:txBody>
          <a:bodyPr wrap="square" lIns="0" tIns="0" rIns="0" bIns="0" rtlCol="0">
            <a:noAutofit/>
          </a:bodyPr>
          <a:lstStyle/>
          <a:p>
            <a:pPr rtl="0"/>
            <a:r>
              <a:rPr lang="x-none" sz="900" dirty="0"/>
              <a:t>Isang gas na walang kulay at walang amoy. Ang acetylene (asechiren) na ginagamit para sa welding ay nagtatampok ng isang natatanging amoy na mayroon sa solvent at mga impurity na ginagamit para sa paglusaw at para sa pagpuno ng container.</a:t>
            </a:r>
            <a:endParaRPr kumimoji="1" lang="en-US" altLang="ja-JP" sz="900" dirty="0"/>
          </a:p>
          <a:p>
            <a:pPr rtl="0"/>
            <a:r>
              <a:rPr lang="x-none" sz="900" dirty="0"/>
              <a:t>(Tala 1)</a:t>
            </a:r>
            <a:endParaRPr kumimoji="1" lang="en-US" altLang="ja-JP" sz="900" dirty="0"/>
          </a:p>
        </p:txBody>
      </p:sp>
      <p:sp>
        <p:nvSpPr>
          <p:cNvPr id="16" name="テキスト ボックス 15">
            <a:extLst>
              <a:ext uri="{FF2B5EF4-FFF2-40B4-BE49-F238E27FC236}">
                <a16:creationId xmlns="" xmlns:a16="http://schemas.microsoft.com/office/drawing/2014/main" id="{662F37D2-AA5E-4766-BCAD-2EEFFDACBAD0}"/>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x-none" sz="900"/>
              <a:t>Isang gas na walang kulay at walang amoy. Kinakailangan sa High Pressure Gas Safety Act na magkaroon ang propane (puropan) na ginagamit sa mga ordinaryong sambahayan ng amoy, ngunit hindi ito kinakailangan para sa industrial LPG.</a:t>
            </a:r>
            <a:endParaRPr kumimoji="1" lang="en-US" altLang="ja-JP" sz="900" dirty="0"/>
          </a:p>
        </p:txBody>
      </p:sp>
      <p:sp>
        <p:nvSpPr>
          <p:cNvPr id="17" name="テキスト ボックス 16">
            <a:extLst>
              <a:ext uri="{FF2B5EF4-FFF2-40B4-BE49-F238E27FC236}">
                <a16:creationId xmlns="" xmlns:a16="http://schemas.microsoft.com/office/drawing/2014/main" id="{C7D1A9A7-AF36-4CDA-B9BB-A6BBE9192AC7}"/>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x-none" sz="1000" dirty="0"/>
              <a:t>Isang gas na walang kulay at walang amoy.</a:t>
            </a:r>
            <a:endParaRPr kumimoji="1" lang="en-US" altLang="ja-JP" sz="1000" dirty="0"/>
          </a:p>
        </p:txBody>
      </p:sp>
      <p:sp>
        <p:nvSpPr>
          <p:cNvPr id="18" name="テキスト ボックス 17">
            <a:extLst>
              <a:ext uri="{FF2B5EF4-FFF2-40B4-BE49-F238E27FC236}">
                <a16:creationId xmlns="" xmlns:a16="http://schemas.microsoft.com/office/drawing/2014/main" id="{AE012A41-600D-41F1-8CF5-8E91ACAD1873}"/>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x-none" sz="1050"/>
              <a:t>Propane (puropan)</a:t>
            </a:r>
            <a:endParaRPr kumimoji="1" lang="en-US" altLang="ja-JP" sz="1050" dirty="0"/>
          </a:p>
        </p:txBody>
      </p:sp>
      <p:sp>
        <p:nvSpPr>
          <p:cNvPr id="19" name="テキスト ボックス 18">
            <a:extLst>
              <a:ext uri="{FF2B5EF4-FFF2-40B4-BE49-F238E27FC236}">
                <a16:creationId xmlns="" xmlns:a16="http://schemas.microsoft.com/office/drawing/2014/main" id="{C3B3F76D-31B0-475F-B19D-60488C617CF6}"/>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x-none" sz="1050"/>
              <a:t>Hydrogen</a:t>
            </a:r>
            <a:endParaRPr kumimoji="1" lang="en-US" altLang="ja-JP" sz="1050" dirty="0"/>
          </a:p>
        </p:txBody>
      </p:sp>
      <p:sp>
        <p:nvSpPr>
          <p:cNvPr id="20" name="テキスト ボックス 19">
            <a:extLst>
              <a:ext uri="{FF2B5EF4-FFF2-40B4-BE49-F238E27FC236}">
                <a16:creationId xmlns="" xmlns:a16="http://schemas.microsoft.com/office/drawing/2014/main" id="{AB0B309D-097E-426A-BD84-10189875456F}"/>
              </a:ext>
            </a:extLst>
          </p:cNvPr>
          <p:cNvSpPr txBox="1"/>
          <p:nvPr/>
        </p:nvSpPr>
        <p:spPr>
          <a:xfrm>
            <a:off x="1928802" y="4701284"/>
            <a:ext cx="1092238" cy="1027149"/>
          </a:xfrm>
          <a:prstGeom prst="rect">
            <a:avLst/>
          </a:prstGeom>
          <a:solidFill>
            <a:schemeClr val="bg1"/>
          </a:solidFill>
          <a:ln>
            <a:noFill/>
          </a:ln>
        </p:spPr>
        <p:txBody>
          <a:bodyPr wrap="square" lIns="0" tIns="0" rIns="0" bIns="0" rtlCol="0">
            <a:noAutofit/>
          </a:bodyPr>
          <a:lstStyle/>
          <a:p>
            <a:pPr rtl="0"/>
            <a:r>
              <a:rPr lang="x-none" sz="800" dirty="0"/>
              <a:t>Mataas ang flame temperature kumpara sa ibang flammable gas para sa welding na dahilan para maging angkop ito para sa gas welding (gasu yousetu).</a:t>
            </a:r>
            <a:endParaRPr kumimoji="1" lang="en-US" altLang="ja-JP" sz="800" dirty="0"/>
          </a:p>
        </p:txBody>
      </p:sp>
      <p:sp>
        <p:nvSpPr>
          <p:cNvPr id="21" name="テキスト ボックス 20">
            <a:extLst>
              <a:ext uri="{FF2B5EF4-FFF2-40B4-BE49-F238E27FC236}">
                <a16:creationId xmlns="" xmlns:a16="http://schemas.microsoft.com/office/drawing/2014/main" id="{56851E28-50CE-4B41-A7B8-BB1831BC2524}"/>
              </a:ext>
            </a:extLst>
          </p:cNvPr>
          <p:cNvSpPr txBox="1"/>
          <p:nvPr/>
        </p:nvSpPr>
        <p:spPr>
          <a:xfrm>
            <a:off x="753038" y="5809573"/>
            <a:ext cx="4652105" cy="579750"/>
          </a:xfrm>
          <a:prstGeom prst="rect">
            <a:avLst/>
          </a:prstGeom>
          <a:solidFill>
            <a:schemeClr val="bg1"/>
          </a:solidFill>
          <a:ln>
            <a:noFill/>
          </a:ln>
        </p:spPr>
        <p:txBody>
          <a:bodyPr wrap="square" lIns="0" tIns="0" rIns="0" bIns="0" rtlCol="0">
            <a:noAutofit/>
          </a:bodyPr>
          <a:lstStyle/>
          <a:p>
            <a:pPr marL="357188" indent="-357188" rtl="0"/>
            <a:r>
              <a:rPr lang="x-none" sz="900" dirty="0"/>
              <a:t>Tala 	1: Ang amoy na ito ay medyo na naiiba sa amoy ng household propane (puropan) gas.</a:t>
            </a:r>
            <a:endParaRPr kumimoji="1" lang="en-US" altLang="ja-JP" sz="900" dirty="0"/>
          </a:p>
          <a:p>
            <a:pPr marL="357188" indent="-357188" rtl="0"/>
            <a:r>
              <a:rPr lang="x-none" sz="900" dirty="0"/>
              <a:t>    	2: Ang ratio ng timbang kumpara sa hangin. Kung ito ay mas maliit sa 1, maaari itong maipon malapit sa kisame, at kung ito ay mas malaki sa 1, maaari itong maipon sa pit, atbp.</a:t>
            </a:r>
            <a:endParaRPr kumimoji="1" lang="en-US" altLang="ja-JP" sz="900" dirty="0"/>
          </a:p>
        </p:txBody>
      </p:sp>
    </p:spTree>
    <p:extLst>
      <p:ext uri="{BB962C8B-B14F-4D97-AF65-F5344CB8AC3E}">
        <p14:creationId xmlns:p14="http://schemas.microsoft.com/office/powerpoint/2010/main" val="1668490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66/Karagdagang Teksto Pahina </a:t>
            </a:r>
            <a:r>
              <a:rPr lang="x-none" sz="1100" dirty="0" smtClean="0">
                <a:solidFill>
                  <a:prstClr val="black"/>
                </a:solidFill>
              </a:rPr>
              <a:t>4</a:t>
            </a:r>
            <a:r>
              <a:rPr lang="en-US" sz="1100" dirty="0" smtClean="0">
                <a:solidFill>
                  <a:prstClr val="black"/>
                </a:solidFill>
              </a:rPr>
              <a:t>8</a:t>
            </a:r>
            <a:endParaRPr lang="x-none" sz="1100" dirty="0">
              <a:solidFill>
                <a:prstClr val="black"/>
              </a:solidFill>
            </a:endParaRP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[Mga peligro]</a:t>
            </a:r>
          </a:p>
          <a:p>
            <a:pPr marL="0" indent="180975"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Ang acetylene (asechiren) gas, propane (puropan) gas, at hydrogen ay lubos na flammable at ignitable gas, at maaaring sumabog ang mga ito kung uminit ang gas container. Madaling mag-apoy ang hydrogen, at mahirap makita ang apoy nito.</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endParaRPr lang="en-US" altLang="ja-JP" sz="7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[Peligro ng pinsala]</a:t>
            </a:r>
          </a:p>
          <a:p>
            <a:pPr marL="0" indent="180975"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Ang acetylene (asechiren) gas, propane (puropan) gas, at hydrogen ay lubhang mapanganib dahil maaaring maging sanhi ang mga ito ng kakulangan ng oxygen (sanso ketubou) kapag nalanghap sa mga mataas na concentration. Sinasabi ring ang paglanghap ng acetylene (asechiren) gas ay maaaring maging sanhi ng mga pulmonary edema. Bilang karagdagan, ang paglanghap ng acetylene (asechiren) gas o propane (puropan) gas ay maaaring maging sanhi ng pagkaantok o pagkahilo, hypoesthesia, at sakit ng ulo.</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7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[Mga paalala para sa mga pagkalat ng apoy]</a:t>
            </a:r>
          </a:p>
          <a:p>
            <a:pPr marL="0" indent="180975"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Gumamit ng mga dry chemical (hunmatu shouka zai) o inert gas (N2, Ar, CO2, atbp.) upang mapatay ang sunog na dulot ng acetylene (asechiren) gas, propane (puropan) gas, at hydrogen. Kung mayroong malaking apoy, wisikan ito ng tubig. Hindi dapat magsagawa ng diretsong pagbuhos.</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x-none" sz="1600" dirty="0">
                <a:latin typeface="Meiryo UI" panose="020B0604030504040204" pitchFamily="50" charset="-128"/>
                <a:ea typeface="Meiryo UI" panose="020B0604030504040204" pitchFamily="50" charset="-128"/>
              </a:rPr>
              <a:t>Mga flammable gas na ginagamit para sa welding, atbp. (2) Mga Peligro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38</a:t>
            </a:fld>
            <a:endParaRPr kumimoji="1" lang="ja-JP" altLang="en-US" sz="1100"/>
          </a:p>
        </p:txBody>
      </p:sp>
    </p:spTree>
    <p:extLst>
      <p:ext uri="{BB962C8B-B14F-4D97-AF65-F5344CB8AC3E}">
        <p14:creationId xmlns:p14="http://schemas.microsoft.com/office/powerpoint/2010/main" val="3105575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2000" dirty="0">
                <a:latin typeface="Meiryo UI" panose="020B0604030504040204" pitchFamily="50" charset="-128"/>
                <a:ea typeface="Meiryo UI" panose="020B0604030504040204" pitchFamily="50" charset="-128"/>
              </a:rPr>
              <a:t>High-pressure na gas (1) Mga uri ng high-pressure na gas</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44477"/>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67/Karagdagang Teksto Pahina </a:t>
            </a:r>
            <a:r>
              <a:rPr lang="x-none" sz="1200" dirty="0" smtClean="0">
                <a:solidFill>
                  <a:prstClr val="black"/>
                </a:solidFill>
              </a:rPr>
              <a:t>4</a:t>
            </a:r>
            <a:r>
              <a:rPr lang="en-US" sz="1200" dirty="0" smtClean="0">
                <a:solidFill>
                  <a:prstClr val="black"/>
                </a:solidFill>
              </a:rPr>
              <a:t>9</a:t>
            </a:r>
            <a:endParaRPr lang="x-none" sz="1200" dirty="0">
              <a:solidFill>
                <a:prstClr val="black"/>
              </a:solidFill>
            </a:endParaRP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[Mga uri ng high-pressure na gas] (Mula sa High Pressure Gas Safety Act)</a:t>
            </a:r>
          </a:p>
          <a:p>
            <a:pPr marL="0" indent="0"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(1) Compressed gas</a:t>
            </a: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Ang compressed gas ay tumutukoy sa compressed gas na may pressure (na ang ibig sabihin ay gauge pressure; ito rin ang nalalapat pagkatapos dito) na 1 MPa pataas sa mga normal na temperatura, at eksaktong pressure na 1 MPa pataas, o 1 MPa pataas sa temperaturang 35° C (hindi kasama ang compressed acetylene (asechiren)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x-none" sz="1200" dirty="0">
                <a:solidFill>
                  <a:prstClr val="black"/>
                </a:solidFill>
                <a:latin typeface="Meiryo UI" panose="020B0604030504040204" pitchFamily="50" charset="-128"/>
                <a:ea typeface="Meiryo UI" panose="020B0604030504040204" pitchFamily="50" charset="-128"/>
              </a:rPr>
              <a:t>(2) Compressed acetylene gas</a:t>
            </a: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Ang compressed acetylene (asechiren) gas na may pressure na 0.2 MPa pataas sa mga normal na temperatura at eksaktong pressure na 0.2 MPa pataas, o 0.2 MPa pataas sa temperaturang 15° C.</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x-none" sz="1200" dirty="0">
                <a:solidFill>
                  <a:prstClr val="black"/>
                </a:solidFill>
                <a:latin typeface="Meiryo UI" panose="020B0604030504040204" pitchFamily="50" charset="-128"/>
                <a:ea typeface="Meiryo UI" panose="020B0604030504040204" pitchFamily="50" charset="-128"/>
              </a:rPr>
              <a:t>(3) Liquefied gas (ekika gasu)</a:t>
            </a:r>
          </a:p>
          <a:p>
            <a:pPr marL="0" indent="180975" rtl="0">
              <a:lnSpc>
                <a:spcPct val="100000"/>
              </a:lnSpc>
              <a:spcBef>
                <a:spcPts val="0"/>
              </a:spcBef>
              <a:buNone/>
            </a:pPr>
            <a:r>
              <a:rPr lang="x-none" sz="1200" dirty="0">
                <a:solidFill>
                  <a:prstClr val="black"/>
                </a:solidFill>
                <a:latin typeface="Meiryo UI" panose="020B0604030504040204" pitchFamily="50" charset="-128"/>
                <a:ea typeface="Meiryo UI" panose="020B0604030504040204" pitchFamily="50" charset="-128"/>
              </a:rPr>
              <a:t>(D) Ang liquefied gas (ekika gasu) ay tumutukoy sa liquefied gas na may pressure na 0.2 MPa o higit pa sa normal na temperatura at may eksaktong pressure na 0.2 MPa o higit pa o nagkakaroon ng pressure na 0.2 MPa sa temperaturang 35°C pababa.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39</a:t>
            </a:fld>
            <a:endParaRPr kumimoji="1" lang="ja-JP" altLang="en-US"/>
          </a:p>
        </p:txBody>
      </p:sp>
    </p:spTree>
    <p:extLst>
      <p:ext uri="{BB962C8B-B14F-4D97-AF65-F5344CB8AC3E}">
        <p14:creationId xmlns:p14="http://schemas.microsoft.com/office/powerpoint/2010/main" val="207982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x-none" sz="1800">
                <a:latin typeface="Meiryo UI" panose="020B0604030504040204" pitchFamily="50" charset="-128"/>
                <a:ea typeface="Meiryo UI" panose="020B0604030504040204" pitchFamily="50" charset="-128"/>
              </a:rPr>
              <a:t>Kagamitan para sa gas welding (gasu yousetu)/gas cutting (gasu setudan))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6/Karagdagang Teksto Pahina </a:t>
            </a:r>
            <a:r>
              <a:rPr lang="en-US" sz="1200" dirty="0" smtClean="0">
                <a:solidFill>
                  <a:prstClr val="black"/>
                </a:solidFill>
              </a:rPr>
              <a:t>9</a:t>
            </a:r>
            <a:endParaRPr lang="x-none"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 xmlns:a16="http://schemas.microsoft.com/office/drawing/2014/main" id="{0BEDAAF6-A236-4D59-AC25-210B8084CF5B}"/>
              </a:ext>
            </a:extLst>
          </p:cNvPr>
          <p:cNvSpPr txBox="1"/>
          <p:nvPr/>
        </p:nvSpPr>
        <p:spPr>
          <a:xfrm>
            <a:off x="3444009" y="3661195"/>
            <a:ext cx="1200506" cy="416669"/>
          </a:xfrm>
          <a:prstGeom prst="rect">
            <a:avLst/>
          </a:prstGeom>
          <a:solidFill>
            <a:schemeClr val="bg1"/>
          </a:solidFill>
          <a:ln>
            <a:noFill/>
          </a:ln>
        </p:spPr>
        <p:txBody>
          <a:bodyPr wrap="square" lIns="0" tIns="0" rIns="0" bIns="0" rtlCol="0">
            <a:noAutofit/>
          </a:bodyPr>
          <a:lstStyle/>
          <a:p>
            <a:pPr algn="l" rtl="0"/>
            <a:r>
              <a:rPr lang="x-none" sz="1400">
                <a:solidFill>
                  <a:srgbClr val="C00000"/>
                </a:solidFill>
              </a:rPr>
              <a:t>Fall prevention chain</a:t>
            </a:r>
            <a:endParaRPr kumimoji="1" lang="en-US" altLang="ja-JP" sz="1400" dirty="0">
              <a:solidFill>
                <a:srgbClr val="C00000"/>
              </a:solidFill>
            </a:endParaRPr>
          </a:p>
        </p:txBody>
      </p:sp>
      <p:sp>
        <p:nvSpPr>
          <p:cNvPr id="8" name="テキスト ボックス 7">
            <a:extLst>
              <a:ext uri="{FF2B5EF4-FFF2-40B4-BE49-F238E27FC236}">
                <a16:creationId xmlns="" xmlns:a16="http://schemas.microsoft.com/office/drawing/2014/main" id="{31139483-1164-4598-BE03-C65A24798F1C}"/>
              </a:ext>
            </a:extLst>
          </p:cNvPr>
          <p:cNvSpPr txBox="1"/>
          <p:nvPr/>
        </p:nvSpPr>
        <p:spPr>
          <a:xfrm>
            <a:off x="2805960" y="3012331"/>
            <a:ext cx="379844" cy="416669"/>
          </a:xfrm>
          <a:prstGeom prst="rect">
            <a:avLst/>
          </a:prstGeom>
          <a:solidFill>
            <a:schemeClr val="bg1"/>
          </a:solidFill>
          <a:ln>
            <a:noFill/>
          </a:ln>
        </p:spPr>
        <p:txBody>
          <a:bodyPr wrap="square" lIns="0" tIns="0" rIns="0" bIns="0" rtlCol="0">
            <a:noAutofit/>
          </a:bodyPr>
          <a:lstStyle/>
          <a:p>
            <a:pPr algn="l" rtl="0"/>
            <a:r>
              <a:rPr lang="x-none" sz="1200">
                <a:solidFill>
                  <a:srgbClr val="C00000"/>
                </a:solidFill>
              </a:rPr>
              <a:t>Fuel gas</a:t>
            </a:r>
            <a:endParaRPr kumimoji="1" lang="en-US" altLang="ja-JP" sz="1200" dirty="0">
              <a:solidFill>
                <a:srgbClr val="C00000"/>
              </a:solidFill>
            </a:endParaRPr>
          </a:p>
        </p:txBody>
      </p:sp>
      <p:sp>
        <p:nvSpPr>
          <p:cNvPr id="9" name="テキスト ボックス 8">
            <a:extLst>
              <a:ext uri="{FF2B5EF4-FFF2-40B4-BE49-F238E27FC236}">
                <a16:creationId xmlns="" xmlns:a16="http://schemas.microsoft.com/office/drawing/2014/main" id="{27C0B869-4AF9-4793-BA31-B06AFE3575E3}"/>
              </a:ext>
            </a:extLst>
          </p:cNvPr>
          <p:cNvSpPr txBox="1"/>
          <p:nvPr/>
        </p:nvSpPr>
        <p:spPr>
          <a:xfrm>
            <a:off x="3409889" y="1953500"/>
            <a:ext cx="329597" cy="545440"/>
          </a:xfrm>
          <a:prstGeom prst="rect">
            <a:avLst/>
          </a:prstGeom>
          <a:solidFill>
            <a:schemeClr val="bg1"/>
          </a:solidFill>
          <a:ln>
            <a:noFill/>
          </a:ln>
        </p:spPr>
        <p:txBody>
          <a:bodyPr vert="eaVert" wrap="square" lIns="0" tIns="0" rIns="0" bIns="0" rtlCol="0">
            <a:noAutofit/>
          </a:bodyPr>
          <a:lstStyle/>
          <a:p>
            <a:pPr algn="l" rtl="0"/>
            <a:r>
              <a:rPr lang="x-none" sz="1200">
                <a:solidFill>
                  <a:srgbClr val="C00000"/>
                </a:solidFill>
              </a:rPr>
              <a:t>Oxygen (sanso)</a:t>
            </a:r>
            <a:endParaRPr kumimoji="1" lang="en-US" altLang="ja-JP" sz="1200" dirty="0">
              <a:solidFill>
                <a:srgbClr val="C00000"/>
              </a:solidFill>
            </a:endParaRPr>
          </a:p>
        </p:txBody>
      </p:sp>
      <p:sp>
        <p:nvSpPr>
          <p:cNvPr id="10" name="テキスト ボックス 9">
            <a:extLst>
              <a:ext uri="{FF2B5EF4-FFF2-40B4-BE49-F238E27FC236}">
                <a16:creationId xmlns="" xmlns:a16="http://schemas.microsoft.com/office/drawing/2014/main" id="{2656DDE3-9565-481E-B4D7-CA157B7136D3}"/>
              </a:ext>
            </a:extLst>
          </p:cNvPr>
          <p:cNvSpPr txBox="1"/>
          <p:nvPr/>
        </p:nvSpPr>
        <p:spPr>
          <a:xfrm>
            <a:off x="4854865" y="4048282"/>
            <a:ext cx="3444584" cy="239236"/>
          </a:xfrm>
          <a:prstGeom prst="rect">
            <a:avLst/>
          </a:prstGeom>
          <a:solidFill>
            <a:schemeClr val="bg1"/>
          </a:solidFill>
          <a:ln>
            <a:noFill/>
          </a:ln>
        </p:spPr>
        <p:txBody>
          <a:bodyPr wrap="square" lIns="0" tIns="0" rIns="0" bIns="0" rtlCol="0">
            <a:noAutofit/>
          </a:bodyPr>
          <a:lstStyle/>
          <a:p>
            <a:pPr algn="l" rtl="0"/>
            <a:r>
              <a:rPr lang="x-none" sz="800"/>
              <a:t>Source: Mga bahagyang binagong figure mula sa National Institute of Occupational Safety at Health Technical Guidelines</a:t>
            </a:r>
            <a:endParaRPr kumimoji="1" lang="en-US" altLang="ja-JP" sz="800" dirty="0"/>
          </a:p>
        </p:txBody>
      </p:sp>
      <p:sp>
        <p:nvSpPr>
          <p:cNvPr id="11" name="テキスト ボックス 10">
            <a:extLst>
              <a:ext uri="{FF2B5EF4-FFF2-40B4-BE49-F238E27FC236}">
                <a16:creationId xmlns="" xmlns:a16="http://schemas.microsoft.com/office/drawing/2014/main" id="{7E65D458-8C40-4D97-BF5B-EA12FC0233E1}"/>
              </a:ext>
            </a:extLst>
          </p:cNvPr>
          <p:cNvSpPr txBox="1"/>
          <p:nvPr/>
        </p:nvSpPr>
        <p:spPr>
          <a:xfrm>
            <a:off x="757989" y="4287518"/>
            <a:ext cx="7541459" cy="299321"/>
          </a:xfrm>
          <a:prstGeom prst="rect">
            <a:avLst/>
          </a:prstGeom>
          <a:solidFill>
            <a:schemeClr val="bg1"/>
          </a:solidFill>
          <a:ln>
            <a:noFill/>
          </a:ln>
        </p:spPr>
        <p:txBody>
          <a:bodyPr wrap="square" lIns="0" tIns="0" rIns="0" bIns="0" rtlCol="0">
            <a:noAutofit/>
          </a:bodyPr>
          <a:lstStyle/>
          <a:p>
            <a:pPr algn="ctr" rtl="0"/>
            <a:r>
              <a:rPr lang="x-none" sz="1600"/>
              <a:t>Fig. 1-1 Kagamitan para sa gas welding (gasu yousetsu) at gas cutting (gasu setudan))</a:t>
            </a:r>
            <a:endParaRPr kumimoji="1" lang="en-US" altLang="ja-JP" sz="1600" dirty="0"/>
          </a:p>
        </p:txBody>
      </p:sp>
      <p:sp>
        <p:nvSpPr>
          <p:cNvPr id="12" name="テキスト ボックス 11">
            <a:extLst>
              <a:ext uri="{FF2B5EF4-FFF2-40B4-BE49-F238E27FC236}">
                <a16:creationId xmlns="" xmlns:a16="http://schemas.microsoft.com/office/drawing/2014/main" id="{8061340B-3ACE-45B2-A601-9E030D53F1CF}"/>
              </a:ext>
            </a:extLst>
          </p:cNvPr>
          <p:cNvSpPr txBox="1"/>
          <p:nvPr/>
        </p:nvSpPr>
        <p:spPr>
          <a:xfrm>
            <a:off x="4345850" y="1270810"/>
            <a:ext cx="4030399" cy="2416336"/>
          </a:xfrm>
          <a:prstGeom prst="rect">
            <a:avLst/>
          </a:prstGeom>
          <a:solidFill>
            <a:schemeClr val="bg1"/>
          </a:solidFill>
          <a:ln>
            <a:noFill/>
          </a:ln>
        </p:spPr>
        <p:txBody>
          <a:bodyPr wrap="square" lIns="0" tIns="0" rIns="0" bIns="0" rtlCol="0">
            <a:noAutofit/>
          </a:bodyPr>
          <a:lstStyle/>
          <a:p>
            <a:pPr rtl="0"/>
            <a:r>
              <a:rPr lang="x-none" sz="1200"/>
              <a:t>(1) Mga oxygen (sanso) pressure regulator (aturyoku chousei ki))</a:t>
            </a:r>
            <a:endParaRPr kumimoji="1" lang="en-US" altLang="ja-JP" sz="1200" dirty="0"/>
          </a:p>
          <a:p>
            <a:pPr rtl="0"/>
            <a:r>
              <a:rPr lang="x-none" sz="1200"/>
              <a:t>(2) Fuel gas pressure regulator (aturyoku chousei ki)</a:t>
            </a:r>
            <a:endParaRPr kumimoji="1" lang="en-US" altLang="ja-JP" sz="1200" dirty="0"/>
          </a:p>
          <a:p>
            <a:pPr rtl="0"/>
            <a:r>
              <a:rPr lang="x-none" sz="1200"/>
              <a:t>(3) Oxygen (sanso) hose (housu) (asul)</a:t>
            </a:r>
            <a:endParaRPr kumimoji="1" lang="en-US" altLang="ja-JP" sz="1200" dirty="0"/>
          </a:p>
          <a:p>
            <a:pPr rtl="0"/>
            <a:r>
              <a:rPr lang="x-none" sz="1200"/>
              <a:t>(4) Fuel gas hose (housu) (pula o orange)</a:t>
            </a:r>
            <a:endParaRPr kumimoji="1" lang="en-US" altLang="ja-JP" sz="1200" dirty="0"/>
          </a:p>
          <a:p>
            <a:pPr rtl="0"/>
            <a:r>
              <a:rPr lang="x-none" sz="1200"/>
              <a:t>(5) Welder o cutter (setudanki) (suction pipe at nozzle (higuchi))</a:t>
            </a:r>
            <a:endParaRPr kumimoji="1" lang="en-US" altLang="ja-JP" sz="1200" dirty="0"/>
          </a:p>
          <a:p>
            <a:pPr algn="r" rtl="0"/>
            <a:r>
              <a:rPr lang="x-none" sz="1200"/>
              <a:t>(*Ang figure ay nagpapakita ng halimbawa ng cutter (setudanki))</a:t>
            </a:r>
            <a:endParaRPr kumimoji="1" lang="en-US" altLang="ja-JP" sz="1200" dirty="0"/>
          </a:p>
          <a:p>
            <a:pPr rtl="0"/>
            <a:r>
              <a:rPr lang="x-none" sz="1200"/>
              <a:t>(6) Flashback arrester (kanshiki anzen ki) para sa oxygen (sanso) (flashback (gyakka) prevention device)</a:t>
            </a:r>
            <a:endParaRPr kumimoji="1" lang="en-US" altLang="ja-JP" sz="1200" dirty="0"/>
          </a:p>
          <a:p>
            <a:pPr rtl="0"/>
            <a:r>
              <a:rPr lang="x-none" sz="1200"/>
              <a:t>(7) Flashback arrester (kanshiki anzen ki) para sa fuel gas (flashback (gyakka) prevention device)</a:t>
            </a:r>
          </a:p>
        </p:txBody>
      </p:sp>
    </p:spTree>
    <p:extLst>
      <p:ext uri="{BB962C8B-B14F-4D97-AF65-F5344CB8AC3E}">
        <p14:creationId xmlns:p14="http://schemas.microsoft.com/office/powerpoint/2010/main" val="801765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600" dirty="0">
                <a:latin typeface="Meiryo UI" panose="020B0604030504040204" pitchFamily="50" charset="-128"/>
                <a:ea typeface="Meiryo UI" panose="020B0604030504040204" pitchFamily="50" charset="-128"/>
              </a:rPr>
              <a:t>High-pressure na gas (2) Mga peligro kaugnay ng high-pressure na gas</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67, </a:t>
            </a:r>
            <a:r>
              <a:rPr lang="x-none" sz="1200" dirty="0" smtClean="0">
                <a:solidFill>
                  <a:prstClr val="black"/>
                </a:solidFill>
              </a:rPr>
              <a:t>6</a:t>
            </a:r>
            <a:r>
              <a:rPr lang="en-US" sz="1200" dirty="0" smtClean="0">
                <a:solidFill>
                  <a:prstClr val="black"/>
                </a:solidFill>
              </a:rPr>
              <a:t>9</a:t>
            </a:r>
            <a:r>
              <a:rPr lang="x-none" sz="1200" dirty="0" smtClean="0">
                <a:solidFill>
                  <a:prstClr val="black"/>
                </a:solidFill>
              </a:rPr>
              <a:t>/Karagdagang </a:t>
            </a:r>
            <a:r>
              <a:rPr lang="x-none" sz="1200" dirty="0">
                <a:solidFill>
                  <a:prstClr val="black"/>
                </a:solidFill>
              </a:rPr>
              <a:t>Teksto Pahina </a:t>
            </a:r>
            <a:r>
              <a:rPr lang="en-US" sz="1200" dirty="0" smtClean="0">
                <a:solidFill>
                  <a:prstClr val="black"/>
                </a:solidFill>
              </a:rPr>
              <a:t>50</a:t>
            </a:r>
            <a:endParaRPr lang="x-none" sz="1200" dirty="0">
              <a:solidFill>
                <a:prstClr val="black"/>
              </a:solidFill>
            </a:endParaRP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x-none" sz="1600" dirty="0">
                <a:solidFill>
                  <a:prstClr val="black"/>
                </a:solidFill>
                <a:latin typeface="Meiryo UI" panose="020B0604030504040204" pitchFamily="50" charset="-128"/>
                <a:ea typeface="Meiryo UI" panose="020B0604030504040204" pitchFamily="50" charset="-128"/>
              </a:rPr>
              <a:t>[</a:t>
            </a:r>
            <a:r>
              <a:rPr lang="x-none" sz="1400" dirty="0">
                <a:solidFill>
                  <a:prstClr val="black"/>
                </a:solidFill>
                <a:latin typeface="Meiryo UI" panose="020B0604030504040204" pitchFamily="50" charset="-128"/>
                <a:ea typeface="Meiryo UI" panose="020B0604030504040204" pitchFamily="50" charset="-128"/>
              </a:rPr>
              <a:t>Mga peligro ng pagiging compressed]</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400" dirty="0">
                <a:solidFill>
                  <a:prstClr val="black"/>
                </a:solidFill>
                <a:latin typeface="Meiryo UI" panose="020B0604030504040204" pitchFamily="50" charset="-128"/>
                <a:ea typeface="Meiryo UI" panose="020B0604030504040204" pitchFamily="50" charset="-128"/>
              </a:rPr>
              <a:t>　(1) Mga pagputok</a:t>
            </a:r>
          </a:p>
          <a:p>
            <a:pPr marL="0" indent="0" rtl="0">
              <a:lnSpc>
                <a:spcPct val="100000"/>
              </a:lnSpc>
              <a:spcBef>
                <a:spcPts val="0"/>
              </a:spcBef>
              <a:buFont typeface="Arial" panose="020B0604020202020204" pitchFamily="34" charset="0"/>
              <a:buNone/>
            </a:pPr>
            <a:r>
              <a:rPr lang="x-none" sz="1400" dirty="0">
                <a:solidFill>
                  <a:prstClr val="black"/>
                </a:solidFill>
                <a:latin typeface="Meiryo UI" panose="020B0604030504040204" pitchFamily="50" charset="-128"/>
                <a:ea typeface="Meiryo UI" panose="020B0604030504040204" pitchFamily="50" charset="-128"/>
              </a:rPr>
              <a:t>　(2) Mga aksidenteng pagtalsik ng cylinder (bonbe)</a:t>
            </a: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400" dirty="0">
                <a:solidFill>
                  <a:prstClr val="black"/>
                </a:solidFill>
                <a:latin typeface="Meiryo UI" panose="020B0604030504040204" pitchFamily="50" charset="-128"/>
                <a:ea typeface="Meiryo UI" panose="020B0604030504040204" pitchFamily="50" charset="-128"/>
              </a:rPr>
              <a:t>[Mga paalala para sa paggamit ng high-pressure gas]</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400" dirty="0">
                <a:solidFill>
                  <a:prstClr val="black"/>
                </a:solidFill>
                <a:latin typeface="Meiryo UI" panose="020B0604030504040204" pitchFamily="50" charset="-128"/>
                <a:ea typeface="Meiryo UI" panose="020B0604030504040204" pitchFamily="50" charset="-128"/>
              </a:rPr>
              <a:t>Pamamaraan sa pag-iimbak ng high-pressure na gas: Dapat iimbak sa mga lokasyong mababa sa 40°C</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40</a:t>
            </a:fld>
            <a:endParaRPr kumimoji="1" lang="ja-JP" altLang="en-US"/>
          </a:p>
        </p:txBody>
      </p:sp>
      <p:sp>
        <p:nvSpPr>
          <p:cNvPr id="8" name="テキスト ボックス 7">
            <a:extLst>
              <a:ext uri="{FF2B5EF4-FFF2-40B4-BE49-F238E27FC236}">
                <a16:creationId xmlns="" xmlns:a16="http://schemas.microsoft.com/office/drawing/2014/main" id="{8C540D56-45A0-4DF4-A63C-C289738D2DBA}"/>
              </a:ext>
            </a:extLst>
          </p:cNvPr>
          <p:cNvSpPr txBox="1"/>
          <p:nvPr/>
        </p:nvSpPr>
        <p:spPr>
          <a:xfrm>
            <a:off x="804404" y="2753656"/>
            <a:ext cx="3937717" cy="216066"/>
          </a:xfrm>
          <a:prstGeom prst="rect">
            <a:avLst/>
          </a:prstGeom>
          <a:solidFill>
            <a:schemeClr val="bg1"/>
          </a:solidFill>
          <a:ln>
            <a:noFill/>
          </a:ln>
        </p:spPr>
        <p:txBody>
          <a:bodyPr wrap="square" lIns="0" tIns="0" rIns="0" bIns="0" rtlCol="0">
            <a:noAutofit/>
          </a:bodyPr>
          <a:lstStyle/>
          <a:p>
            <a:pPr algn="ctr" rtl="0"/>
            <a:r>
              <a:rPr lang="x-none" sz="1100" dirty="0"/>
              <a:t>Talahanayan 2-8: Mga pagbabago sa pressure dahil sa temperatura</a:t>
            </a:r>
            <a:endParaRPr kumimoji="1" lang="en-US" altLang="ja-JP" sz="1100" dirty="0"/>
          </a:p>
        </p:txBody>
      </p:sp>
      <p:sp>
        <p:nvSpPr>
          <p:cNvPr id="9" name="テキスト ボックス 8">
            <a:extLst>
              <a:ext uri="{FF2B5EF4-FFF2-40B4-BE49-F238E27FC236}">
                <a16:creationId xmlns="" xmlns:a16="http://schemas.microsoft.com/office/drawing/2014/main" id="{6A0E1FFE-663F-4954-81EA-5F4F6C616E63}"/>
              </a:ext>
            </a:extLst>
          </p:cNvPr>
          <p:cNvSpPr txBox="1"/>
          <p:nvPr/>
        </p:nvSpPr>
        <p:spPr>
          <a:xfrm>
            <a:off x="804404" y="3057847"/>
            <a:ext cx="599833" cy="546587"/>
          </a:xfrm>
          <a:prstGeom prst="rect">
            <a:avLst/>
          </a:prstGeom>
          <a:solidFill>
            <a:schemeClr val="bg1"/>
          </a:solidFill>
          <a:ln>
            <a:noFill/>
          </a:ln>
        </p:spPr>
        <p:txBody>
          <a:bodyPr wrap="square" lIns="0" tIns="0" rIns="0" bIns="0" rtlCol="0">
            <a:noAutofit/>
          </a:bodyPr>
          <a:lstStyle/>
          <a:p>
            <a:pPr algn="ctr" rtl="0"/>
            <a:r>
              <a:rPr lang="x-none" sz="1050">
                <a:latin typeface="Meiryo UI" panose="020B0604030504040204" pitchFamily="50" charset="-128"/>
                <a:ea typeface="Meiryo UI" panose="020B0604030504040204" pitchFamily="50" charset="-128"/>
              </a:rPr>
              <a:t>Tempe-rature (℃)</a:t>
            </a:r>
            <a:endParaRPr kumimoji="1" lang="en-US" altLang="ja-JP" sz="105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D3BA9C76-F94D-4589-9AAF-650D3171942A}"/>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rtl="0"/>
            <a:r>
              <a:rPr lang="x-none" sz="1100" dirty="0"/>
              <a:t>Pressure ng gas sa container (MPa)</a:t>
            </a:r>
            <a:endParaRPr kumimoji="1" lang="en-US" altLang="ja-JP" sz="1100" dirty="0"/>
          </a:p>
        </p:txBody>
      </p:sp>
      <p:sp>
        <p:nvSpPr>
          <p:cNvPr id="11" name="テキスト ボックス 10">
            <a:extLst>
              <a:ext uri="{FF2B5EF4-FFF2-40B4-BE49-F238E27FC236}">
                <a16:creationId xmlns="" xmlns:a16="http://schemas.microsoft.com/office/drawing/2014/main" id="{3E24D9B2-5277-444F-864B-E00438FE8A5E}"/>
              </a:ext>
            </a:extLst>
          </p:cNvPr>
          <p:cNvSpPr txBox="1"/>
          <p:nvPr/>
        </p:nvSpPr>
        <p:spPr>
          <a:xfrm>
            <a:off x="3030215" y="3067578"/>
            <a:ext cx="1711906" cy="536857"/>
          </a:xfrm>
          <a:prstGeom prst="rect">
            <a:avLst/>
          </a:prstGeom>
          <a:solidFill>
            <a:schemeClr val="bg1"/>
          </a:solidFill>
          <a:ln>
            <a:noFill/>
          </a:ln>
        </p:spPr>
        <p:txBody>
          <a:bodyPr wrap="square" lIns="0" tIns="0" rIns="0" bIns="0" rtlCol="0">
            <a:noAutofit/>
          </a:bodyPr>
          <a:lstStyle/>
          <a:p>
            <a:pPr rtl="0"/>
            <a:r>
              <a:rPr lang="x-none" sz="1100"/>
              <a:t>1 ang value kapag 25° C ang pressure</a:t>
            </a:r>
            <a:endParaRPr kumimoji="1" lang="en-US" altLang="ja-JP" sz="1100" dirty="0"/>
          </a:p>
        </p:txBody>
      </p:sp>
    </p:spTree>
    <p:extLst>
      <p:ext uri="{BB962C8B-B14F-4D97-AF65-F5344CB8AC3E}">
        <p14:creationId xmlns:p14="http://schemas.microsoft.com/office/powerpoint/2010/main" val="1492697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2000" dirty="0">
                <a:latin typeface="Meiryo UI" panose="020B0604030504040204" pitchFamily="50" charset="-128"/>
                <a:ea typeface="Meiryo UI" panose="020B0604030504040204" pitchFamily="50" charset="-128"/>
              </a:rPr>
              <a:t>Mga sakunang nangyayari dahil sa gas welding (gasu yousetu)</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5765"/>
            <a:ext cx="3340451"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74/Karagdagang Teksto Pahina </a:t>
            </a:r>
            <a:r>
              <a:rPr lang="en-US" sz="1200" dirty="0" smtClean="0">
                <a:solidFill>
                  <a:prstClr val="black"/>
                </a:solidFill>
              </a:rPr>
              <a:t>51</a:t>
            </a:r>
            <a:endParaRPr lang="x-none" sz="1200" dirty="0">
              <a:solidFill>
                <a:prstClr val="black"/>
              </a:solidFill>
            </a:endParaRP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x-none" sz="1100" dirty="0">
                <a:solidFill>
                  <a:prstClr val="black"/>
                </a:solidFill>
                <a:latin typeface="Meiryo UI" panose="020B0604030504040204" pitchFamily="50" charset="-128"/>
                <a:ea typeface="Meiryo UI" panose="020B0604030504040204" pitchFamily="50" charset="-128"/>
              </a:rPr>
              <a:t>[Mga problema sa kalusugan na sanhi ng mga fume (hyumu)]</a:t>
            </a:r>
            <a:endParaRPr lang="ja-JP" altLang="en-US"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Bagaman hindi magkasing dami ng fume (hyumu) ang nagmumula sa gas welding (gasu yousetu) at sa arc welding, may mga alalahanin tungkol sa pagkakaroon ng mga pulmonary edema dahil sa pag-welding at paghiwa ng mga galvanized base material, at kanser sa baga at hika dahil sa paghiwa ng stainless steel.</a:t>
            </a:r>
          </a:p>
          <a:p>
            <a:pPr marL="0" indent="180975"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Bilang karagdagan, sa mga nakaraang taon, naging isyu ang mga epekto sa kalusugan sa central nervous system dahil sa pag-welding at paghiwa ng mga tansong materyales na mayroong manganese.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41</a:t>
            </a:fld>
            <a:endParaRPr kumimoji="1" lang="ja-JP" altLang="en-US"/>
          </a:p>
        </p:txBody>
      </p:sp>
    </p:spTree>
    <p:extLst>
      <p:ext uri="{BB962C8B-B14F-4D97-AF65-F5344CB8AC3E}">
        <p14:creationId xmlns:p14="http://schemas.microsoft.com/office/powerpoint/2010/main" val="591999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 xmlns:a16="http://schemas.microsoft.com/office/drawing/2014/main" id="{3F41801A-1D67-4067-9838-384C8EABCFA0}"/>
              </a:ext>
            </a:extLst>
          </p:cNvPr>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400">
                <a:latin typeface="Meiryo UI" panose="020B0604030504040204" pitchFamily="50" charset="-128"/>
                <a:ea typeface="Meiryo UI" panose="020B0604030504040204" pitchFamily="50" charset="-128"/>
              </a:rPr>
              <a:t>Pag-iwas sa mga sakunang dahil sa gas welding (gasu yousetu) (1) Pag-iwas na mapaso</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2316" y="6444477"/>
            <a:ext cx="3340451"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75/Karagdagang Teksto Pahina </a:t>
            </a:r>
            <a:r>
              <a:rPr lang="en-US" sz="1100" dirty="0" smtClean="0">
                <a:solidFill>
                  <a:prstClr val="black"/>
                </a:solidFill>
              </a:rPr>
              <a:t>52</a:t>
            </a:r>
            <a:endParaRPr lang="x-none" sz="1100" dirty="0">
              <a:solidFill>
                <a:prstClr val="black"/>
              </a:solidFill>
            </a:endParaRP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100" dirty="0">
                <a:solidFill>
                  <a:prstClr val="black"/>
                </a:solidFill>
                <a:latin typeface="Meiryo UI" panose="020B0604030504040204" pitchFamily="50" charset="-128"/>
                <a:ea typeface="Meiryo UI" panose="020B0604030504040204" pitchFamily="50" charset="-128"/>
              </a:rPr>
              <a:t>Ang Ordinance sa Kaligtasan at Kalusugan sa Industriya ay nag-aatas sa mga manggagawa na magsuot ng protective goggles at protective gloves para sa pagwe-welding, atbp., na ginagamitan ng acetylene (asechiren) welding equipment at gas welding (gasu yousetu) equipment na gumagamit ng mga manifold.</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t>42</a:t>
            </a:fld>
            <a:endParaRPr kumimoji="1" lang="ja-JP" altLang="en-US" sz="1100"/>
          </a:p>
        </p:txBody>
      </p:sp>
      <p:sp>
        <p:nvSpPr>
          <p:cNvPr id="9" name="テキスト ボックス 8">
            <a:extLst>
              <a:ext uri="{FF2B5EF4-FFF2-40B4-BE49-F238E27FC236}">
                <a16:creationId xmlns="" xmlns:a16="http://schemas.microsoft.com/office/drawing/2014/main" id="{92172807-1117-4367-8E57-C7774D21BC41}"/>
              </a:ext>
            </a:extLst>
          </p:cNvPr>
          <p:cNvSpPr txBox="1"/>
          <p:nvPr/>
        </p:nvSpPr>
        <p:spPr>
          <a:xfrm>
            <a:off x="5437699" y="5651300"/>
            <a:ext cx="2725068" cy="208361"/>
          </a:xfrm>
          <a:prstGeom prst="rect">
            <a:avLst/>
          </a:prstGeom>
          <a:solidFill>
            <a:schemeClr val="bg1"/>
          </a:solidFill>
          <a:ln>
            <a:noFill/>
          </a:ln>
        </p:spPr>
        <p:txBody>
          <a:bodyPr wrap="square" lIns="0" tIns="0" rIns="0" bIns="0" rtlCol="0">
            <a:noAutofit/>
          </a:bodyPr>
          <a:lstStyle/>
          <a:p>
            <a:pPr rtl="0"/>
            <a:r>
              <a:rPr lang="x-none" sz="1100"/>
              <a:t>Figu. 2-10: Welding protective equipment</a:t>
            </a:r>
            <a:endParaRPr kumimoji="1" lang="en-US" altLang="ja-JP" sz="1100" dirty="0"/>
          </a:p>
        </p:txBody>
      </p:sp>
      <p:sp>
        <p:nvSpPr>
          <p:cNvPr id="10" name="テキスト ボックス 9">
            <a:extLst>
              <a:ext uri="{FF2B5EF4-FFF2-40B4-BE49-F238E27FC236}">
                <a16:creationId xmlns="" xmlns:a16="http://schemas.microsoft.com/office/drawing/2014/main" id="{2C98F5BF-1326-4537-B46E-639F28662FF8}"/>
              </a:ext>
            </a:extLst>
          </p:cNvPr>
          <p:cNvSpPr txBox="1"/>
          <p:nvPr/>
        </p:nvSpPr>
        <p:spPr>
          <a:xfrm>
            <a:off x="6565045" y="5355783"/>
            <a:ext cx="2086165" cy="154280"/>
          </a:xfrm>
          <a:prstGeom prst="rect">
            <a:avLst/>
          </a:prstGeom>
          <a:solidFill>
            <a:schemeClr val="bg1"/>
          </a:solidFill>
          <a:ln>
            <a:noFill/>
          </a:ln>
        </p:spPr>
        <p:txBody>
          <a:bodyPr wrap="square" lIns="0" tIns="0" rIns="0" bIns="0" rtlCol="0">
            <a:noAutofit/>
          </a:bodyPr>
          <a:lstStyle/>
          <a:p>
            <a:pPr algn="r" rtl="0"/>
            <a:r>
              <a:rPr lang="x-none" sz="800" dirty="0"/>
              <a:t>Source: Caterpillar Operator Training Ltd.</a:t>
            </a:r>
            <a:endParaRPr kumimoji="1" lang="en-US" altLang="ja-JP" sz="800" dirty="0"/>
          </a:p>
        </p:txBody>
      </p:sp>
      <p:sp>
        <p:nvSpPr>
          <p:cNvPr id="11" name="テキスト ボックス 10">
            <a:extLst>
              <a:ext uri="{FF2B5EF4-FFF2-40B4-BE49-F238E27FC236}">
                <a16:creationId xmlns="" xmlns:a16="http://schemas.microsoft.com/office/drawing/2014/main" id="{C2610EC0-1A82-4BEE-9D3A-15EC44870535}"/>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rtl="0"/>
            <a:r>
              <a:rPr lang="x-none" sz="1050"/>
              <a:t>Safety shoes</a:t>
            </a:r>
            <a:endParaRPr kumimoji="1" lang="en-US" altLang="ja-JP" sz="1050" dirty="0"/>
          </a:p>
        </p:txBody>
      </p:sp>
      <p:sp>
        <p:nvSpPr>
          <p:cNvPr id="12" name="テキスト ボックス 11">
            <a:extLst>
              <a:ext uri="{FF2B5EF4-FFF2-40B4-BE49-F238E27FC236}">
                <a16:creationId xmlns="" xmlns:a16="http://schemas.microsoft.com/office/drawing/2014/main" id="{1331A495-5469-4917-A7AC-A35CD863989A}"/>
              </a:ext>
            </a:extLst>
          </p:cNvPr>
          <p:cNvSpPr txBox="1"/>
          <p:nvPr/>
        </p:nvSpPr>
        <p:spPr>
          <a:xfrm>
            <a:off x="5113975" y="4687206"/>
            <a:ext cx="647449" cy="402452"/>
          </a:xfrm>
          <a:prstGeom prst="rect">
            <a:avLst/>
          </a:prstGeom>
          <a:solidFill>
            <a:schemeClr val="bg1"/>
          </a:solidFill>
          <a:ln>
            <a:noFill/>
          </a:ln>
        </p:spPr>
        <p:txBody>
          <a:bodyPr wrap="square" lIns="0" tIns="0" rIns="0" bIns="0" rtlCol="0">
            <a:noAutofit/>
          </a:bodyPr>
          <a:lstStyle/>
          <a:p>
            <a:pPr rtl="0"/>
            <a:r>
              <a:rPr lang="x-none" sz="1050" dirty="0"/>
              <a:t>Takip ng paa</a:t>
            </a:r>
            <a:endParaRPr kumimoji="1" lang="en-US" altLang="ja-JP" sz="1050" dirty="0"/>
          </a:p>
        </p:txBody>
      </p:sp>
      <p:sp>
        <p:nvSpPr>
          <p:cNvPr id="13" name="テキスト ボックス 12">
            <a:extLst>
              <a:ext uri="{FF2B5EF4-FFF2-40B4-BE49-F238E27FC236}">
                <a16:creationId xmlns="" xmlns:a16="http://schemas.microsoft.com/office/drawing/2014/main" id="{F7E70483-B43A-4BFC-AD7D-0695DB050415}"/>
              </a:ext>
            </a:extLst>
          </p:cNvPr>
          <p:cNvSpPr txBox="1"/>
          <p:nvPr/>
        </p:nvSpPr>
        <p:spPr>
          <a:xfrm>
            <a:off x="7568953" y="3494022"/>
            <a:ext cx="513998" cy="208360"/>
          </a:xfrm>
          <a:prstGeom prst="rect">
            <a:avLst/>
          </a:prstGeom>
          <a:solidFill>
            <a:schemeClr val="bg1"/>
          </a:solidFill>
          <a:ln>
            <a:noFill/>
          </a:ln>
        </p:spPr>
        <p:txBody>
          <a:bodyPr wrap="square" lIns="0" tIns="0" rIns="0" bIns="0" rtlCol="0">
            <a:noAutofit/>
          </a:bodyPr>
          <a:lstStyle/>
          <a:p>
            <a:pPr rtl="0"/>
            <a:r>
              <a:rPr lang="x-none" sz="1050"/>
              <a:t>Apron</a:t>
            </a:r>
            <a:endParaRPr kumimoji="1" lang="en-US" altLang="ja-JP" sz="1050" dirty="0"/>
          </a:p>
        </p:txBody>
      </p:sp>
      <p:sp>
        <p:nvSpPr>
          <p:cNvPr id="14" name="テキスト ボックス 13">
            <a:extLst>
              <a:ext uri="{FF2B5EF4-FFF2-40B4-BE49-F238E27FC236}">
                <a16:creationId xmlns="" xmlns:a16="http://schemas.microsoft.com/office/drawing/2014/main" id="{8CE106F1-85B9-4D18-B603-C696A6B532A0}"/>
              </a:ext>
            </a:extLst>
          </p:cNvPr>
          <p:cNvSpPr txBox="1"/>
          <p:nvPr/>
        </p:nvSpPr>
        <p:spPr>
          <a:xfrm>
            <a:off x="5044261" y="2765804"/>
            <a:ext cx="536175" cy="663196"/>
          </a:xfrm>
          <a:prstGeom prst="rect">
            <a:avLst/>
          </a:prstGeom>
          <a:solidFill>
            <a:schemeClr val="bg1"/>
          </a:solidFill>
          <a:ln>
            <a:noFill/>
          </a:ln>
        </p:spPr>
        <p:txBody>
          <a:bodyPr wrap="square" lIns="0" tIns="0" rIns="0" bIns="0" rtlCol="0">
            <a:noAutofit/>
          </a:bodyPr>
          <a:lstStyle/>
          <a:p>
            <a:pPr rtl="0"/>
            <a:r>
              <a:rPr lang="x-none" sz="1050" dirty="0"/>
              <a:t>Face shield para sa welding</a:t>
            </a:r>
            <a:endParaRPr kumimoji="1" lang="en-US" altLang="ja-JP" sz="1050" dirty="0"/>
          </a:p>
        </p:txBody>
      </p:sp>
      <p:sp>
        <p:nvSpPr>
          <p:cNvPr id="15" name="テキスト ボックス 14">
            <a:extLst>
              <a:ext uri="{FF2B5EF4-FFF2-40B4-BE49-F238E27FC236}">
                <a16:creationId xmlns="" xmlns:a16="http://schemas.microsoft.com/office/drawing/2014/main" id="{3B72B766-FE77-4CD5-93E7-8DFD625A8CD6}"/>
              </a:ext>
            </a:extLst>
          </p:cNvPr>
          <p:cNvSpPr txBox="1"/>
          <p:nvPr/>
        </p:nvSpPr>
        <p:spPr>
          <a:xfrm>
            <a:off x="7274157" y="2394205"/>
            <a:ext cx="739783" cy="165646"/>
          </a:xfrm>
          <a:prstGeom prst="rect">
            <a:avLst/>
          </a:prstGeom>
          <a:solidFill>
            <a:schemeClr val="bg1"/>
          </a:solidFill>
          <a:ln>
            <a:noFill/>
          </a:ln>
        </p:spPr>
        <p:txBody>
          <a:bodyPr wrap="square" lIns="0" tIns="0" rIns="0" bIns="0" rtlCol="0">
            <a:noAutofit/>
          </a:bodyPr>
          <a:lstStyle/>
          <a:p>
            <a:pPr rtl="0"/>
            <a:r>
              <a:rPr lang="x-none" sz="900" dirty="0"/>
              <a:t>Takip ng braso</a:t>
            </a:r>
            <a:endParaRPr kumimoji="1" lang="en-US" altLang="ja-JP" sz="900" dirty="0"/>
          </a:p>
        </p:txBody>
      </p:sp>
      <p:sp>
        <p:nvSpPr>
          <p:cNvPr id="16" name="テキスト ボックス 15">
            <a:extLst>
              <a:ext uri="{FF2B5EF4-FFF2-40B4-BE49-F238E27FC236}">
                <a16:creationId xmlns="" xmlns:a16="http://schemas.microsoft.com/office/drawing/2014/main" id="{EF2E0263-00C9-4E21-88E9-920A6DD67F8C}"/>
              </a:ext>
            </a:extLst>
          </p:cNvPr>
          <p:cNvSpPr txBox="1"/>
          <p:nvPr/>
        </p:nvSpPr>
        <p:spPr>
          <a:xfrm>
            <a:off x="5453857" y="1106318"/>
            <a:ext cx="649395" cy="208360"/>
          </a:xfrm>
          <a:prstGeom prst="rect">
            <a:avLst/>
          </a:prstGeom>
          <a:solidFill>
            <a:schemeClr val="bg1"/>
          </a:solidFill>
          <a:ln>
            <a:noFill/>
          </a:ln>
        </p:spPr>
        <p:txBody>
          <a:bodyPr wrap="square" lIns="0" tIns="0" rIns="0" bIns="0" rtlCol="0">
            <a:noAutofit/>
          </a:bodyPr>
          <a:lstStyle/>
          <a:p>
            <a:pPr rtl="0"/>
            <a:r>
              <a:rPr lang="x-none" sz="1050"/>
              <a:t>Hard hat</a:t>
            </a:r>
            <a:endParaRPr kumimoji="1" lang="en-US" altLang="ja-JP" sz="1050" dirty="0"/>
          </a:p>
        </p:txBody>
      </p:sp>
      <p:sp>
        <p:nvSpPr>
          <p:cNvPr id="17" name="テキスト ボックス 16">
            <a:extLst>
              <a:ext uri="{FF2B5EF4-FFF2-40B4-BE49-F238E27FC236}">
                <a16:creationId xmlns="" xmlns:a16="http://schemas.microsoft.com/office/drawing/2014/main" id="{7787CAC2-4221-4EF4-8AC9-D3FCB01BCA24}"/>
              </a:ext>
            </a:extLst>
          </p:cNvPr>
          <p:cNvSpPr txBox="1"/>
          <p:nvPr/>
        </p:nvSpPr>
        <p:spPr>
          <a:xfrm>
            <a:off x="7645387" y="1347936"/>
            <a:ext cx="649395" cy="361645"/>
          </a:xfrm>
          <a:prstGeom prst="rect">
            <a:avLst/>
          </a:prstGeom>
          <a:solidFill>
            <a:schemeClr val="bg1"/>
          </a:solidFill>
          <a:ln>
            <a:noFill/>
          </a:ln>
        </p:spPr>
        <p:txBody>
          <a:bodyPr wrap="square" lIns="0" tIns="0" rIns="0" bIns="0" rtlCol="0">
            <a:noAutofit/>
          </a:bodyPr>
          <a:lstStyle/>
          <a:p>
            <a:pPr rtl="0"/>
            <a:r>
              <a:rPr lang="x-none" sz="1050" dirty="0"/>
              <a:t>Protective goggles</a:t>
            </a:r>
            <a:endParaRPr kumimoji="1" lang="en-US" altLang="ja-JP" sz="1050" dirty="0"/>
          </a:p>
        </p:txBody>
      </p:sp>
      <p:sp>
        <p:nvSpPr>
          <p:cNvPr id="18" name="テキスト ボックス 17">
            <a:extLst>
              <a:ext uri="{FF2B5EF4-FFF2-40B4-BE49-F238E27FC236}">
                <a16:creationId xmlns="" xmlns:a16="http://schemas.microsoft.com/office/drawing/2014/main" id="{7FB30B94-F07A-40F1-B03B-FF603CAE2E54}"/>
              </a:ext>
            </a:extLst>
          </p:cNvPr>
          <p:cNvSpPr txBox="1"/>
          <p:nvPr/>
        </p:nvSpPr>
        <p:spPr>
          <a:xfrm>
            <a:off x="7372340" y="1749103"/>
            <a:ext cx="939983" cy="208360"/>
          </a:xfrm>
          <a:prstGeom prst="rect">
            <a:avLst/>
          </a:prstGeom>
          <a:solidFill>
            <a:schemeClr val="bg1"/>
          </a:solidFill>
          <a:ln>
            <a:noFill/>
          </a:ln>
        </p:spPr>
        <p:txBody>
          <a:bodyPr wrap="square" lIns="0" tIns="0" rIns="0" bIns="0" rtlCol="0">
            <a:noAutofit/>
          </a:bodyPr>
          <a:lstStyle/>
          <a:p>
            <a:pPr rtl="0"/>
            <a:r>
              <a:rPr lang="x-none" sz="1050" dirty="0"/>
              <a:t>Dustproof mask</a:t>
            </a:r>
            <a:endParaRPr kumimoji="1" lang="en-US" altLang="ja-JP" sz="1050" dirty="0"/>
          </a:p>
        </p:txBody>
      </p:sp>
      <p:sp>
        <p:nvSpPr>
          <p:cNvPr id="19" name="テキスト ボックス 18">
            <a:extLst>
              <a:ext uri="{FF2B5EF4-FFF2-40B4-BE49-F238E27FC236}">
                <a16:creationId xmlns="" xmlns:a16="http://schemas.microsoft.com/office/drawing/2014/main" id="{74EAEAED-9478-416C-BEAB-57F15183F018}"/>
              </a:ext>
            </a:extLst>
          </p:cNvPr>
          <p:cNvSpPr txBox="1"/>
          <p:nvPr/>
        </p:nvSpPr>
        <p:spPr>
          <a:xfrm>
            <a:off x="7645387" y="1996984"/>
            <a:ext cx="939983" cy="421630"/>
          </a:xfrm>
          <a:prstGeom prst="rect">
            <a:avLst/>
          </a:prstGeom>
          <a:solidFill>
            <a:schemeClr val="bg1"/>
          </a:solidFill>
          <a:ln>
            <a:noFill/>
          </a:ln>
        </p:spPr>
        <p:txBody>
          <a:bodyPr wrap="square" lIns="0" tIns="0" rIns="0" bIns="0" rtlCol="0">
            <a:noAutofit/>
          </a:bodyPr>
          <a:lstStyle/>
          <a:p>
            <a:pPr rtl="0"/>
            <a:r>
              <a:rPr lang="x-none" sz="900" dirty="0"/>
              <a:t>Protective gloves na gawa sa leather para sa welding</a:t>
            </a:r>
            <a:endParaRPr kumimoji="1" lang="en-US" altLang="ja-JP" sz="900" dirty="0"/>
          </a:p>
        </p:txBody>
      </p:sp>
      <p:sp>
        <p:nvSpPr>
          <p:cNvPr id="21" name="正方形/長方形 20"/>
          <p:cNvSpPr/>
          <p:nvPr/>
        </p:nvSpPr>
        <p:spPr>
          <a:xfrm>
            <a:off x="6701864" y="5781880"/>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（キャタピラー教習所株式会社提供）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600" dirty="0">
                <a:latin typeface="Meiryo UI" panose="020B0604030504040204" pitchFamily="50" charset="-128"/>
                <a:ea typeface="Meiryo UI" panose="020B0604030504040204" pitchFamily="50" charset="-128"/>
              </a:rPr>
              <a:t>Pag-iwas sa mga sakuna dahil sa gas welding (gasu yousetu) (2) Mga kundisyong nakapalibot sa mga pagsabog at sunog</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a:t>
            </a:r>
            <a:r>
              <a:rPr lang="x-none" sz="1200" dirty="0" smtClean="0">
                <a:solidFill>
                  <a:prstClr val="black"/>
                </a:solidFill>
              </a:rPr>
              <a:t>75,</a:t>
            </a:r>
            <a:r>
              <a:rPr lang="en-US" sz="1200" dirty="0" smtClean="0">
                <a:solidFill>
                  <a:prstClr val="black"/>
                </a:solidFill>
              </a:rPr>
              <a:t> </a:t>
            </a:r>
            <a:r>
              <a:rPr lang="x-none" sz="1200" dirty="0" smtClean="0">
                <a:solidFill>
                  <a:prstClr val="black"/>
                </a:solidFill>
              </a:rPr>
              <a:t>77/Karagdagang </a:t>
            </a:r>
            <a:r>
              <a:rPr lang="x-none" sz="1200" dirty="0">
                <a:solidFill>
                  <a:prstClr val="black"/>
                </a:solidFill>
              </a:rPr>
              <a:t>Teksto Pahina </a:t>
            </a:r>
            <a:r>
              <a:rPr lang="en-US" sz="1200" dirty="0" smtClean="0">
                <a:solidFill>
                  <a:prstClr val="black"/>
                </a:solidFill>
              </a:rPr>
              <a:t>53</a:t>
            </a:r>
            <a:endParaRPr lang="x-none" sz="1200" dirty="0">
              <a:solidFill>
                <a:prstClr val="black"/>
              </a:solidFill>
            </a:endParaRP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[Mga kundisyon at sanhing nakapalibot sa mga pagsabog at sunog]</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Sa karamihan ng mga kaso ng pagsabog at sunog habang nagsasagawa ng gas welding (gasu yousetu), sumabog o nag-apoy ang flammable gas para sa welding. Kabilang sa mga sanhi ang pagtagas dahil sa hindi wastong pagkakabit ng kagamitan at mga hose (housu) at pagtagas mula sa mga nanlulumang pasilidad, pati na rin sa mga flashback (gyakka).</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[Dust explosion (hunjin bakuhatu)]</a:t>
            </a: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Kung isinasagawa ang gas welding (gasu yousetu) sa mga lokasyon kung saan ang flammable material (kanensei no mono) ay nagiging pinong mga particle (alikabok) at lumutang sa hangin nang maramihan, maaaring magkaroon ng isang matinding pagsabog.</a:t>
            </a: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Dapat tandaang hindi lang sa harina, asukal, at plastik pwedeng mangyari ang pagsabog ng alikabok kundi pati rin sa mga metal tulad ng aluminum at iron na hindi nasusunog nang maramihan hangga't flammable ang mga ito, kahit na hindi substance ang mga ito tulad ng coal.</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43</a:t>
            </a:fld>
            <a:endParaRPr kumimoji="1" lang="ja-JP" altLang="en-US"/>
          </a:p>
        </p:txBody>
      </p:sp>
    </p:spTree>
    <p:extLst>
      <p:ext uri="{BB962C8B-B14F-4D97-AF65-F5344CB8AC3E}">
        <p14:creationId xmlns:p14="http://schemas.microsoft.com/office/powerpoint/2010/main" val="3525975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600">
                <a:latin typeface="Meiryo UI" panose="020B0604030504040204" pitchFamily="50" charset="-128"/>
                <a:ea typeface="Meiryo UI" panose="020B0604030504040204" pitchFamily="50" charset="-128"/>
              </a:rPr>
              <a:t>Pag-iwas sa mga sakunang dahil sa gas welding (gasu yousetu) (3) Pag-iwas sa mga pagsabog at sunog</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77, 79, 81/Karagdagang Teksto Pahina </a:t>
            </a:r>
            <a:r>
              <a:rPr lang="x-none" sz="1100" dirty="0" smtClean="0">
                <a:solidFill>
                  <a:prstClr val="black"/>
                </a:solidFill>
              </a:rPr>
              <a:t>5</a:t>
            </a:r>
            <a:r>
              <a:rPr lang="en-US" sz="1100" dirty="0" smtClean="0">
                <a:solidFill>
                  <a:prstClr val="black"/>
                </a:solidFill>
              </a:rPr>
              <a:t>4</a:t>
            </a:r>
            <a:r>
              <a:rPr lang="x-none" sz="1100" dirty="0" smtClean="0">
                <a:solidFill>
                  <a:prstClr val="black"/>
                </a:solidFill>
              </a:rPr>
              <a:t>, 5</a:t>
            </a:r>
            <a:r>
              <a:rPr lang="en-US" sz="1100" dirty="0" smtClean="0">
                <a:solidFill>
                  <a:prstClr val="black"/>
                </a:solidFill>
              </a:rPr>
              <a:t>5</a:t>
            </a:r>
            <a:r>
              <a:rPr lang="x-none" sz="1100" dirty="0" smtClean="0">
                <a:solidFill>
                  <a:prstClr val="black"/>
                </a:solidFill>
              </a:rPr>
              <a:t>, 5</a:t>
            </a:r>
            <a:r>
              <a:rPr lang="en-US" sz="1100" dirty="0" smtClean="0">
                <a:solidFill>
                  <a:prstClr val="black"/>
                </a:solidFill>
              </a:rPr>
              <a:t>6</a:t>
            </a:r>
            <a:endParaRPr lang="x-none" sz="1100" dirty="0">
              <a:solidFill>
                <a:prstClr val="black"/>
              </a:solidFill>
            </a:endParaRP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[Pag-iwas sa mga pagsabog na sanhi ng fuel gas]</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x-none" sz="1200">
                <a:solidFill>
                  <a:prstClr val="black"/>
                </a:solidFill>
                <a:latin typeface="Meiryo UI" panose="020B0604030504040204" pitchFamily="50" charset="-128"/>
                <a:ea typeface="Meiryo UI" panose="020B0604030504040204" pitchFamily="50" charset="-128"/>
              </a:rPr>
              <a:t>・ Upang maiwasan ang mga pagsabog, mahalagang ayusin ang pagtagas ng fuel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x-none" sz="1200">
                <a:solidFill>
                  <a:prstClr val="black"/>
                </a:solidFill>
                <a:latin typeface="Meiryo UI" panose="020B0604030504040204" pitchFamily="50" charset="-128"/>
                <a:ea typeface="Meiryo UI" panose="020B0604030504040204" pitchFamily="50" charset="-128"/>
              </a:rPr>
              <a:t>・ Tiyaking ang sapat na ventilation ng lugar ng trabaho araw-araw</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[Pag-iwas sa mga sakuna dahil sa mga flashback (gyakka)]</a:t>
            </a: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 Tiyaking i-purge ang gas bago magsimulang magtrabaho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 Maaasahang inspeksyon at maintenance ng kagamitan</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 Pangangasiwa sa mga flammable gas at oxygen (sanso) alinsunod sa mga pamantayan</a:t>
            </a:r>
          </a:p>
          <a:p>
            <a:pPr marL="0" indent="180975"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 Secure na pagkakabit ng mga safety unit (anzen ki)</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[Pag-iwas sa mga sunog na hindi sanhi ng fuel gas]</a:t>
            </a:r>
            <a:endParaRPr lang="ja-JP" altLang="en-US" sz="12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 Alisin ang mga flammable material (kanensei no mono), atbp.</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 Mag-ingat habang mixed work o proximity work (kabilang ang vertical work), atbp.</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44</a:t>
            </a:fld>
            <a:endParaRPr kumimoji="1" lang="ja-JP" altLang="en-US" sz="1100" dirty="0"/>
          </a:p>
        </p:txBody>
      </p:sp>
    </p:spTree>
    <p:extLst>
      <p:ext uri="{BB962C8B-B14F-4D97-AF65-F5344CB8AC3E}">
        <p14:creationId xmlns:p14="http://schemas.microsoft.com/office/powerpoint/2010/main" val="3984327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400">
                <a:latin typeface="Meiryo UI" panose="020B0604030504040204" pitchFamily="50" charset="-128"/>
                <a:ea typeface="Meiryo UI" panose="020B0604030504040204" pitchFamily="50" charset="-128"/>
              </a:rPr>
              <a:t>Pag-iwas sa mga sakuna dahil sa gas welding (gasu yousetu) (4) Mga mapanganib na ray (yuugai kousen) at oxygen deficiency (sanso ketubou)</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40856" y="6456715"/>
            <a:ext cx="3706612"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82, 86/Karagdagang Teksto Pahina </a:t>
            </a:r>
            <a:r>
              <a:rPr lang="x-none" sz="1100" dirty="0" smtClean="0">
                <a:solidFill>
                  <a:prstClr val="black"/>
                </a:solidFill>
              </a:rPr>
              <a:t>5</a:t>
            </a:r>
            <a:r>
              <a:rPr lang="en-US" sz="1100" dirty="0" smtClean="0">
                <a:solidFill>
                  <a:prstClr val="black"/>
                </a:solidFill>
              </a:rPr>
              <a:t>7</a:t>
            </a:r>
            <a:endParaRPr lang="x-none" sz="1100" dirty="0">
              <a:solidFill>
                <a:prstClr val="black"/>
              </a:solidFill>
            </a:endParaRP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050">
                <a:solidFill>
                  <a:prstClr val="black"/>
                </a:solidFill>
                <a:latin typeface="Meiryo UI" panose="020B0604030504040204" pitchFamily="50" charset="-128"/>
                <a:ea typeface="Meiryo UI" panose="020B0604030504040204" pitchFamily="50" charset="-128"/>
              </a:rPr>
              <a:t>[Mga mapanganib na ray na nagmumula sa gas welding (gasu yousetu)]</a:t>
            </a:r>
          </a:p>
          <a:p>
            <a:pPr marL="0" indent="0" rtl="0">
              <a:lnSpc>
                <a:spcPct val="100000"/>
              </a:lnSpc>
              <a:spcBef>
                <a:spcPts val="0"/>
              </a:spcBef>
              <a:buNone/>
            </a:pPr>
            <a:r>
              <a:rPr lang="x-none" sz="1050">
                <a:solidFill>
                  <a:prstClr val="black"/>
                </a:solidFill>
                <a:latin typeface="Meiryo UI" panose="020B0604030504040204" pitchFamily="50" charset="-128"/>
                <a:ea typeface="Meiryo UI" panose="020B0604030504040204" pitchFamily="50" charset="-128"/>
              </a:rPr>
              <a:t>　Habang nagsasagawa ng gas welding (gasu yousetu), may malalakas na infrared ray na nagmumula sa mga bahaging may mataas na temperatura tulad ng mga base metal at apoy.</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050">
                <a:solidFill>
                  <a:prstClr val="black"/>
                </a:solidFill>
                <a:latin typeface="Meiryo UI" panose="020B0604030504040204" pitchFamily="50" charset="-128"/>
                <a:ea typeface="Meiryo UI" panose="020B0604030504040204" pitchFamily="50" charset="-128"/>
              </a:rPr>
              <a:t>　Mga sakit kaugnay ng trabaho na sanhi ng mga infrared ray: mga sakit sa mata gaya ng mga retinal burn at katarata, mga sakit sa balat</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050">
                <a:solidFill>
                  <a:prstClr val="black"/>
                </a:solidFill>
                <a:latin typeface="Meiryo UI" panose="020B0604030504040204" pitchFamily="50" charset="-128"/>
                <a:ea typeface="Meiryo UI" panose="020B0604030504040204" pitchFamily="50" charset="-128"/>
              </a:rPr>
              <a:t>[Oxygen deficiency (sanso ketubou)]</a:t>
            </a:r>
          </a:p>
          <a:p>
            <a:pPr marL="0" indent="0" rtl="0">
              <a:lnSpc>
                <a:spcPct val="100000"/>
              </a:lnSpc>
              <a:spcBef>
                <a:spcPts val="0"/>
              </a:spcBef>
              <a:buNone/>
            </a:pPr>
            <a:r>
              <a:rPr lang="x-none" sz="1050">
                <a:solidFill>
                  <a:prstClr val="black"/>
                </a:solidFill>
                <a:latin typeface="Meiryo UI" panose="020B0604030504040204" pitchFamily="50" charset="-128"/>
                <a:ea typeface="Meiryo UI" panose="020B0604030504040204" pitchFamily="50" charset="-128"/>
              </a:rPr>
              <a:t>　Kapag isinasagawa ang gas welding (gasu yousetu) o fusing sa mga lokasyong walang sapat na ventilation, bilang karagdagan sa pagsasagawa ng sapilitang ventilation gamit ang mga portable na ventilation device, gumamit ng mga naaangkop na respiratory protection device (kokyuu hogo gu) alinsunod sa sitwasyon.</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050">
                <a:solidFill>
                  <a:prstClr val="black"/>
                </a:solidFill>
                <a:latin typeface="Meiryo UI" panose="020B0604030504040204" pitchFamily="50" charset="-128"/>
                <a:ea typeface="Meiryo UI" panose="020B0604030504040204" pitchFamily="50" charset="-128"/>
              </a:rPr>
              <a:t>　Oxygen deficiency (sanso ketubou): isang kundisyon kung saan ang concentration ng oxygen sa hangin ay mas mababa sa 18%</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45</a:t>
            </a:fld>
            <a:endParaRPr kumimoji="1" lang="ja-JP" altLang="en-US" sz="1100"/>
          </a:p>
        </p:txBody>
      </p:sp>
    </p:spTree>
    <p:extLst>
      <p:ext uri="{BB962C8B-B14F-4D97-AF65-F5344CB8AC3E}">
        <p14:creationId xmlns:p14="http://schemas.microsoft.com/office/powerpoint/2010/main" val="198515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600">
                <a:latin typeface="Meiryo UI" panose="020B0604030504040204" pitchFamily="50" charset="-128"/>
                <a:ea typeface="Meiryo UI" panose="020B0604030504040204" pitchFamily="50" charset="-128"/>
              </a:rPr>
              <a:t>Pag-iwas sa mga sakuna dahil sa gas welding (gasu yousetu) (5) Mga sakunang sanhi ng mga metal fume (hyumu)</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44477"/>
            <a:ext cx="4133964"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86, 88/Karagdagang Teksto Pahina </a:t>
            </a:r>
            <a:r>
              <a:rPr lang="x-none" sz="1100" dirty="0" smtClean="0">
                <a:solidFill>
                  <a:prstClr val="black"/>
                </a:solidFill>
              </a:rPr>
              <a:t>5</a:t>
            </a:r>
            <a:r>
              <a:rPr lang="en-US" sz="1100" dirty="0" smtClean="0">
                <a:solidFill>
                  <a:prstClr val="black"/>
                </a:solidFill>
              </a:rPr>
              <a:t>8</a:t>
            </a:r>
            <a:r>
              <a:rPr lang="x-none" sz="1100" dirty="0" smtClean="0">
                <a:solidFill>
                  <a:prstClr val="black"/>
                </a:solidFill>
              </a:rPr>
              <a:t>, 5</a:t>
            </a:r>
            <a:r>
              <a:rPr lang="en-US" sz="1100" dirty="0" smtClean="0">
                <a:solidFill>
                  <a:prstClr val="black"/>
                </a:solidFill>
              </a:rPr>
              <a:t>9</a:t>
            </a:r>
            <a:endParaRPr lang="x-none" sz="1100" dirty="0">
              <a:solidFill>
                <a:prstClr val="black"/>
              </a:solidFill>
            </a:endParaRP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x-none" sz="1200">
                <a:solidFill>
                  <a:prstClr val="black"/>
                </a:solidFill>
                <a:latin typeface="Meiryo UI" panose="020B0604030504040204" pitchFamily="50" charset="-128"/>
                <a:ea typeface="Meiryo UI" panose="020B0604030504040204" pitchFamily="50" charset="-128"/>
              </a:rPr>
              <a:t>[</a:t>
            </a:r>
            <a:r>
              <a:rPr lang="x-none" sz="1100">
                <a:solidFill>
                  <a:prstClr val="black"/>
                </a:solidFill>
                <a:latin typeface="Meiryo UI" panose="020B0604030504040204" pitchFamily="50" charset="-128"/>
                <a:ea typeface="Meiryo UI" panose="020B0604030504040204" pitchFamily="50" charset="-128"/>
              </a:rPr>
              <a:t>Pneumoconiosis (jinpai) at mga kumplikasyon]</a:t>
            </a:r>
          </a:p>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Kumakatawan ang pneumoconiosis (jinpai) at mga kumplikasyon nito sa pinakamalalang karamdaman na sanhi ng mga metal fume (hyumu).</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Mga kumplikasyong partikular na nauugnay sa pneumoconiosis (jinpai)</a:t>
            </a:r>
            <a:endParaRPr lang="en-US" altLang="ja-JP" sz="11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x-none" sz="1100">
                <a:solidFill>
                  <a:prstClr val="black"/>
                </a:solidFill>
                <a:latin typeface="Meiryo UI" panose="020B0604030504040204" pitchFamily="50" charset="-128"/>
                <a:ea typeface="Meiryo UI" panose="020B0604030504040204" pitchFamily="50" charset="-128"/>
              </a:rPr>
              <a:t>● Pulmonary tuberculosis	● Tubercious pleurisy	● Secondary bronchitis</a:t>
            </a:r>
            <a:endParaRPr lang="en-US" altLang="ja-JP" sz="11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x-none" sz="1100">
                <a:solidFill>
                  <a:prstClr val="black"/>
                </a:solidFill>
                <a:latin typeface="Meiryo UI" panose="020B0604030504040204" pitchFamily="50" charset="-128"/>
                <a:ea typeface="Meiryo UI" panose="020B0604030504040204" pitchFamily="50" charset="-128"/>
              </a:rPr>
              <a:t>● Secondary bronchiectasis	● Secondary pneumothorax	● Primary lung cancer</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x-none" sz="1200">
                <a:solidFill>
                  <a:prstClr val="black"/>
                </a:solidFill>
                <a:latin typeface="Meiryo UI" panose="020B0604030504040204" pitchFamily="50" charset="-128"/>
                <a:ea typeface="Meiryo UI" panose="020B0604030504040204" pitchFamily="50" charset="-128"/>
              </a:rPr>
              <a:t>[</a:t>
            </a:r>
            <a:r>
              <a:rPr lang="x-none" sz="1100">
                <a:solidFill>
                  <a:prstClr val="black"/>
                </a:solidFill>
                <a:latin typeface="Meiryo UI" panose="020B0604030504040204" pitchFamily="50" charset="-128"/>
                <a:ea typeface="Meiryo UI" panose="020B0604030504040204" pitchFamily="50" charset="-128"/>
              </a:rPr>
              <a:t>Pagbubuga ng mga metal fume (hyumu)]</a:t>
            </a:r>
          </a:p>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Ang mga fume (hyumu) ay mga metal na may mataas na temperatura na naging steam at napakawalan sa lugar ng trabaho, lumamig sa hangin, at tumigas. Sa gas welding (gasu yousetu) at gas cutting (gasu setudan), bilang karagdagan sa mga base material, nagiging mga fume din (hyumu) ang metal na nasa surface plating.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[Mga hakbang para makaiwas sa mga metal fume (hyumu)]</a:t>
            </a:r>
            <a:endParaRPr lang="ja-JP" altLang="en-US"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Paggamit ng low-fume (hyumu) na tunaw na material</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Mga hakbang kaugnay ng engineering</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Mga administratibong hakbang</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 Mga pang-indibidwal na protective device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46</a:t>
            </a:fld>
            <a:endParaRPr kumimoji="1" lang="ja-JP" altLang="en-US" sz="1100"/>
          </a:p>
        </p:txBody>
      </p:sp>
    </p:spTree>
    <p:extLst>
      <p:ext uri="{BB962C8B-B14F-4D97-AF65-F5344CB8AC3E}">
        <p14:creationId xmlns:p14="http://schemas.microsoft.com/office/powerpoint/2010/main" val="2153900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600">
                <a:latin typeface="Meiryo UI" panose="020B0604030504040204" pitchFamily="50" charset="-128"/>
                <a:ea typeface="Meiryo UI" panose="020B0604030504040204" pitchFamily="50" charset="-128"/>
              </a:rPr>
              <a:t>Pag-iwas sa sakuna dahil sa gas welding (gasu yousetu) (6) Heatstroke (necchuushou) at mga aksidenteng pagkahulog (tuiraku saigai)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865" y="6444477"/>
            <a:ext cx="3820912" cy="261610"/>
          </a:xfrm>
          <a:prstGeom prst="rect">
            <a:avLst/>
          </a:prstGeom>
          <a:noFill/>
          <a:ln>
            <a:solidFill>
              <a:schemeClr val="tx1"/>
            </a:solidFill>
          </a:ln>
        </p:spPr>
        <p:txBody>
          <a:bodyPr wrap="square" rtlCol="0">
            <a:spAutoFit/>
          </a:bodyPr>
          <a:lstStyle/>
          <a:p>
            <a:pPr algn="r" rtl="0"/>
            <a:r>
              <a:rPr lang="x-none" sz="1100" dirty="0">
                <a:solidFill>
                  <a:prstClr val="black"/>
                </a:solidFill>
              </a:rPr>
              <a:t>Teksto Pahina 92, 93/Karagdagang Teksto Pahina </a:t>
            </a:r>
            <a:r>
              <a:rPr lang="x-none" sz="1100" dirty="0" smtClean="0">
                <a:solidFill>
                  <a:prstClr val="black"/>
                </a:solidFill>
              </a:rPr>
              <a:t>6</a:t>
            </a:r>
            <a:r>
              <a:rPr lang="en-US" sz="1100" dirty="0" smtClean="0">
                <a:solidFill>
                  <a:prstClr val="black"/>
                </a:solidFill>
              </a:rPr>
              <a:t>0</a:t>
            </a:r>
            <a:endParaRPr lang="x-none" sz="1100" dirty="0">
              <a:solidFill>
                <a:prstClr val="black"/>
              </a:solidFill>
            </a:endParaRP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a:t>
            </a:r>
            <a:r>
              <a:rPr lang="x-none" sz="1100">
                <a:solidFill>
                  <a:prstClr val="black"/>
                </a:solidFill>
                <a:latin typeface="Meiryo UI" panose="020B0604030504040204" pitchFamily="50" charset="-128"/>
                <a:ea typeface="Meiryo UI" panose="020B0604030504040204" pitchFamily="50" charset="-128"/>
              </a:rPr>
              <a:t>Mga hakbang sa pag-iwas sa heatstroke (necchuushou)</a:t>
            </a:r>
            <a:endParaRPr lang="ja-JP" altLang="en-US"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Mahalaga rin ang pamamahala sa pang-araw-araw na kundisyon ng pangangatawan ng isang tao para sa heatstroke (nekchuushou), kaya huwag tuloy-tuloy na magtrabaho at tiyaking magpahinga nang naaangkop. Lalo na kapag nasa masisikip na lokasyon o sa labas ng gusali sa tag-araw, isinagawa ang gawain sa mga lugar na may matataas na temperatura, mataas na humidity, at tirik na sikat ng araw. Sa ilalim ng mga naturang kundisyon, mahalagang bigyan ng pansin ang WBGT (heat index) at bigyan ang sarili ng sapat na tubig at asin kapag nagtatrabaho. Ang Japanese tea at iba pang inuming may caffeine ay diuretics, at hindi ito angkop bilang isang hakbang para makaiwas sa heatstroke (nekchuushou).</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x-none" sz="1200">
                <a:solidFill>
                  <a:prstClr val="black"/>
                </a:solidFill>
                <a:latin typeface="Meiryo UI" panose="020B0604030504040204" pitchFamily="50" charset="-128"/>
                <a:ea typeface="Meiryo UI" panose="020B0604030504040204" pitchFamily="50" charset="-128"/>
              </a:rPr>
              <a:t>[</a:t>
            </a:r>
            <a:r>
              <a:rPr lang="x-none" sz="1100">
                <a:solidFill>
                  <a:prstClr val="black"/>
                </a:solidFill>
                <a:latin typeface="Meiryo UI" panose="020B0604030504040204" pitchFamily="50" charset="-128"/>
                <a:ea typeface="Meiryo UI" panose="020B0604030504040204" pitchFamily="50" charset="-128"/>
              </a:rPr>
              <a:t>Pag-iwas sa mga aksidenteng pagkahulog (tuiraku saigai)]</a:t>
            </a:r>
          </a:p>
          <a:p>
            <a:pPr marL="0" indent="180975" rtl="0">
              <a:lnSpc>
                <a:spcPct val="100000"/>
              </a:lnSpc>
              <a:spcBef>
                <a:spcPts val="0"/>
              </a:spcBef>
              <a:buNone/>
            </a:pPr>
            <a:r>
              <a:rPr lang="x-none" sz="1100">
                <a:solidFill>
                  <a:prstClr val="black"/>
                </a:solidFill>
                <a:latin typeface="Meiryo UI" panose="020B0604030504040204" pitchFamily="50" charset="-128"/>
                <a:ea typeface="Meiryo UI" panose="020B0604030504040204" pitchFamily="50" charset="-128"/>
              </a:rPr>
              <a:t>Kapag nagwe-welding sa matataas na lugar, tiyaking gumamit ng kagamitan sa pag-iwas sa pagkahulog (tuiraku seishi you kigu) nang maayos upang maiwasan ang mga aksidenteng pagkahulog (tuiraku saigai). (Kinakailangan ang espesyal na pagsasanay para sa mga full harness)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47</a:t>
            </a:fld>
            <a:endParaRPr kumimoji="1" lang="ja-JP" altLang="en-US" sz="1100"/>
          </a:p>
        </p:txBody>
      </p:sp>
    </p:spTree>
    <p:extLst>
      <p:ext uri="{BB962C8B-B14F-4D97-AF65-F5344CB8AC3E}">
        <p14:creationId xmlns:p14="http://schemas.microsoft.com/office/powerpoint/2010/main" val="3913282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x-none" sz="3200">
                <a:latin typeface="+mn-ea"/>
                <a:ea typeface="+mn-ea"/>
              </a:rPr>
              <a:t>Kabanata 3 Mga Naaangkop na Batas at Regulasyon</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x-none" sz="1800">
                <a:latin typeface="Meiryo UI" panose="020B0604030504040204" pitchFamily="50" charset="-128"/>
                <a:ea typeface="Meiryo UI" panose="020B0604030504040204" pitchFamily="50" charset="-128"/>
              </a:rPr>
              <a:t>Legal na sistemang nauugnay sa gas welding (gasu yousetu), atbp.</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4580" y="6462191"/>
            <a:ext cx="3776462" cy="261610"/>
          </a:xfrm>
          <a:prstGeom prst="rect">
            <a:avLst/>
          </a:prstGeom>
          <a:noFill/>
          <a:ln>
            <a:solidFill>
              <a:schemeClr val="tx1"/>
            </a:solidFill>
          </a:ln>
        </p:spPr>
        <p:txBody>
          <a:bodyPr wrap="square" rtlCol="0">
            <a:spAutoFit/>
          </a:bodyPr>
          <a:lstStyle/>
          <a:p>
            <a:pPr algn="r" rtl="0"/>
            <a:r>
              <a:rPr lang="x-none" sz="1050" dirty="0">
                <a:solidFill>
                  <a:prstClr val="black"/>
                </a:solidFill>
                <a:latin typeface="Meiryo UI" panose="020B0604030504040204" pitchFamily="50" charset="-128"/>
                <a:ea typeface="Meiryo UI" panose="020B0604030504040204" pitchFamily="50" charset="-128"/>
              </a:rPr>
              <a:t>Teksto Pahina 101/Karagdagang Teksto Pahina </a:t>
            </a:r>
            <a:r>
              <a:rPr lang="en-US" sz="1050" dirty="0" smtClean="0">
                <a:solidFill>
                  <a:prstClr val="black"/>
                </a:solidFill>
                <a:latin typeface="Meiryo UI" panose="020B0604030504040204" pitchFamily="50" charset="-128"/>
                <a:ea typeface="Meiryo UI" panose="020B0604030504040204" pitchFamily="50" charset="-128"/>
              </a:rPr>
              <a:t>61</a:t>
            </a:r>
            <a:endParaRPr lang="x-none" sz="105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Meiryo UI" panose="020B0604030504040204" pitchFamily="50" charset="-128"/>
                <a:ea typeface="Meiryo UI" panose="020B0604030504040204" pitchFamily="50" charset="-128"/>
              </a:rPr>
              <a:t>49</a:t>
            </a:fld>
            <a:endParaRPr kumimoji="1" lang="ja-JP" altLang="en-US" sz="105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 xmlns:a16="http://schemas.microsoft.com/office/drawing/2014/main" id="{8D8F5A91-7DBA-4945-800C-597DA74492EE}"/>
              </a:ext>
            </a:extLst>
          </p:cNvPr>
          <p:cNvSpPr txBox="1"/>
          <p:nvPr/>
        </p:nvSpPr>
        <p:spPr>
          <a:xfrm>
            <a:off x="801106" y="1152244"/>
            <a:ext cx="3969013" cy="214040"/>
          </a:xfrm>
          <a:prstGeom prst="rect">
            <a:avLst/>
          </a:prstGeom>
          <a:solidFill>
            <a:schemeClr val="bg1"/>
          </a:solidFill>
          <a:ln>
            <a:noFill/>
          </a:ln>
        </p:spPr>
        <p:txBody>
          <a:bodyPr wrap="square" lIns="0" tIns="0" rIns="0" bIns="0" rtlCol="0">
            <a:noAutofit/>
          </a:bodyPr>
          <a:lstStyle/>
          <a:p>
            <a:pPr rtl="0"/>
            <a:r>
              <a:rPr lang="x-none" sz="800">
                <a:solidFill>
                  <a:srgbClr val="FF0000"/>
                </a:solidFill>
                <a:latin typeface="Meiryo UI" panose="020B0604030504040204" pitchFamily="50" charset="-128"/>
                <a:ea typeface="Meiryo UI" panose="020B0604030504040204" pitchFamily="50" charset="-128"/>
              </a:rPr>
              <a:t>Industrial Safety and Health Act (roudou anzen eiseihou)</a:t>
            </a:r>
            <a:endParaRPr kumimoji="1" lang="en-US" altLang="ja-JP" sz="800"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61C0E8CE-39F8-44DF-B577-9C76DDB31E80}"/>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x-none" sz="800">
                <a:solidFill>
                  <a:srgbClr val="FF0000"/>
                </a:solidFill>
                <a:latin typeface="Meiryo UI" panose="020B0604030504040204" pitchFamily="50" charset="-128"/>
                <a:ea typeface="Meiryo UI" panose="020B0604030504040204" pitchFamily="50" charset="-128"/>
              </a:rPr>
              <a:t>Pneumoconiosis (jinpai)</a:t>
            </a:r>
            <a:endParaRPr kumimoji="1" lang="en-US" altLang="ja-JP" sz="8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35504798-9FB0-4334-9A9F-B4839BA322C9}"/>
              </a:ext>
            </a:extLst>
          </p:cNvPr>
          <p:cNvSpPr txBox="1"/>
          <p:nvPr/>
        </p:nvSpPr>
        <p:spPr>
          <a:xfrm>
            <a:off x="772327" y="5161689"/>
            <a:ext cx="3997792" cy="169309"/>
          </a:xfrm>
          <a:prstGeom prst="rect">
            <a:avLst/>
          </a:prstGeom>
          <a:solidFill>
            <a:schemeClr val="bg1"/>
          </a:solidFill>
          <a:ln>
            <a:noFill/>
          </a:ln>
        </p:spPr>
        <p:txBody>
          <a:bodyPr wrap="square" lIns="0" tIns="0" rIns="0" bIns="0" rtlCol="0">
            <a:noAutofit/>
          </a:bodyPr>
          <a:lstStyle/>
          <a:p>
            <a:pPr rtl="0"/>
            <a:r>
              <a:rPr lang="x-none" sz="800" dirty="0">
                <a:solidFill>
                  <a:srgbClr val="FF0000"/>
                </a:solidFill>
                <a:latin typeface="Meiryo UI" panose="020B0604030504040204" pitchFamily="50" charset="-128"/>
                <a:ea typeface="Meiryo UI" panose="020B0604030504040204" pitchFamily="50" charset="-128"/>
              </a:rPr>
              <a:t>Working Environment Measurement Law (*)</a:t>
            </a:r>
            <a:endParaRPr kumimoji="1" lang="en-US" altLang="ja-JP" sz="8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659D6E96-5E90-4F9B-BFDB-E1103BA216A1}"/>
              </a:ext>
            </a:extLst>
          </p:cNvPr>
          <p:cNvSpPr txBox="1"/>
          <p:nvPr/>
        </p:nvSpPr>
        <p:spPr>
          <a:xfrm>
            <a:off x="1046262" y="1497003"/>
            <a:ext cx="4470618" cy="189805"/>
          </a:xfrm>
          <a:prstGeom prst="rect">
            <a:avLst/>
          </a:prstGeom>
          <a:solidFill>
            <a:schemeClr val="bg1"/>
          </a:solidFill>
          <a:ln>
            <a:noFill/>
          </a:ln>
        </p:spPr>
        <p:txBody>
          <a:bodyPr wrap="square" lIns="0" tIns="0" rIns="0" bIns="0" rtlCol="0">
            <a:noAutofit/>
          </a:bodyPr>
          <a:lstStyle/>
          <a:p>
            <a:pPr rtl="0"/>
            <a:r>
              <a:rPr lang="x-none" sz="800">
                <a:solidFill>
                  <a:schemeClr val="accent5"/>
                </a:solidFill>
                <a:latin typeface="Meiryo UI" panose="020B0604030504040204" pitchFamily="50" charset="-128"/>
                <a:ea typeface="Meiryo UI" panose="020B0604030504040204" pitchFamily="50" charset="-128"/>
              </a:rPr>
              <a:t>Ordinansa sa Pagpapatupad sa Industrial Safety and Health Act</a:t>
            </a:r>
            <a:endParaRPr kumimoji="1" lang="en-US" altLang="ja-JP" sz="800" dirty="0">
              <a:solidFill>
                <a:schemeClr val="accent5"/>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D292DE9A-C3A0-4399-BEC2-6E1DFBE8E92C}"/>
              </a:ext>
            </a:extLst>
          </p:cNvPr>
          <p:cNvSpPr txBox="1"/>
          <p:nvPr/>
        </p:nvSpPr>
        <p:spPr>
          <a:xfrm>
            <a:off x="1046262" y="5458890"/>
            <a:ext cx="4562058" cy="216000"/>
          </a:xfrm>
          <a:prstGeom prst="rect">
            <a:avLst/>
          </a:prstGeom>
          <a:solidFill>
            <a:schemeClr val="bg1"/>
          </a:solidFill>
          <a:ln>
            <a:noFill/>
          </a:ln>
        </p:spPr>
        <p:txBody>
          <a:bodyPr wrap="square" lIns="0" tIns="0" rIns="0" bIns="0" rtlCol="0">
            <a:noAutofit/>
          </a:bodyPr>
          <a:lstStyle/>
          <a:p>
            <a:pPr rtl="0"/>
            <a:r>
              <a:rPr lang="x-none" sz="800">
                <a:solidFill>
                  <a:schemeClr val="accent5"/>
                </a:solidFill>
                <a:latin typeface="Meiryo UI" panose="020B0604030504040204" pitchFamily="50" charset="-128"/>
                <a:ea typeface="Meiryo UI" panose="020B0604030504040204" pitchFamily="50" charset="-128"/>
              </a:rPr>
              <a:t>Ordinansa ng Pagpapatupad ng Working Environment Measurement Law</a:t>
            </a:r>
            <a:endParaRPr kumimoji="1" lang="en-US" altLang="ja-JP" sz="800" dirty="0">
              <a:solidFill>
                <a:schemeClr val="accent5"/>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 xmlns:a16="http://schemas.microsoft.com/office/drawing/2014/main" id="{BE282014-56C3-4097-92E2-CD23077271BD}"/>
              </a:ext>
            </a:extLst>
          </p:cNvPr>
          <p:cNvSpPr txBox="1"/>
          <p:nvPr/>
        </p:nvSpPr>
        <p:spPr>
          <a:xfrm>
            <a:off x="1233962" y="1849796"/>
            <a:ext cx="3843085" cy="189806"/>
          </a:xfrm>
          <a:prstGeom prst="rect">
            <a:avLst/>
          </a:prstGeom>
          <a:solidFill>
            <a:schemeClr val="bg1"/>
          </a:solidFill>
          <a:ln>
            <a:noFill/>
          </a:ln>
        </p:spPr>
        <p:txBody>
          <a:bodyPr wrap="square" lIns="0" tIns="0" rIns="0" bIns="0" rtlCol="0">
            <a:noAutofit/>
          </a:bodyPr>
          <a:lstStyle/>
          <a:p>
            <a:pPr rtl="0"/>
            <a:r>
              <a:rPr lang="x-none" sz="800" dirty="0">
                <a:solidFill>
                  <a:srgbClr val="00B050"/>
                </a:solidFill>
                <a:latin typeface="Meiryo UI" panose="020B0604030504040204" pitchFamily="50" charset="-128"/>
                <a:ea typeface="Meiryo UI" panose="020B0604030504040204" pitchFamily="50" charset="-128"/>
              </a:rPr>
              <a:t>Mga Panuntunan sa Kaligtasan sa Industriya</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 xmlns:a16="http://schemas.microsoft.com/office/drawing/2014/main" id="{C16E2E2E-DF5F-4C25-844A-ACDAE94AA05B}"/>
              </a:ext>
            </a:extLst>
          </p:cNvPr>
          <p:cNvSpPr txBox="1"/>
          <p:nvPr/>
        </p:nvSpPr>
        <p:spPr>
          <a:xfrm>
            <a:off x="1233962" y="2170117"/>
            <a:ext cx="2508111" cy="180000"/>
          </a:xfrm>
          <a:prstGeom prst="rect">
            <a:avLst/>
          </a:prstGeom>
          <a:solidFill>
            <a:schemeClr val="bg1"/>
          </a:solidFill>
          <a:ln>
            <a:noFill/>
          </a:ln>
        </p:spPr>
        <p:txBody>
          <a:bodyPr wrap="square" lIns="0" tIns="0" rIns="0" bIns="0" rtlCol="0">
            <a:noAutofit/>
          </a:bodyPr>
          <a:lstStyle/>
          <a:p>
            <a:pPr rtl="0"/>
            <a:r>
              <a:rPr lang="x-none" sz="800" dirty="0">
                <a:solidFill>
                  <a:srgbClr val="00B050"/>
                </a:solidFill>
                <a:latin typeface="Meiryo UI" panose="020B0604030504040204" pitchFamily="50" charset="-128"/>
                <a:ea typeface="Meiryo UI" panose="020B0604030504040204" pitchFamily="50" charset="-128"/>
              </a:rPr>
              <a:t>Mga panuntunan sa pag-iwas sa lead poisoning</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7599B317-2E7A-4107-BF4B-5B28460E06B5}"/>
              </a:ext>
            </a:extLst>
          </p:cNvPr>
          <p:cNvSpPr txBox="1"/>
          <p:nvPr/>
        </p:nvSpPr>
        <p:spPr>
          <a:xfrm>
            <a:off x="1233963" y="2511737"/>
            <a:ext cx="4911655" cy="186068"/>
          </a:xfrm>
          <a:prstGeom prst="rect">
            <a:avLst/>
          </a:prstGeom>
          <a:solidFill>
            <a:schemeClr val="bg1"/>
          </a:solidFill>
          <a:ln>
            <a:noFill/>
          </a:ln>
        </p:spPr>
        <p:txBody>
          <a:bodyPr wrap="square" lIns="0" tIns="0" rIns="0" bIns="0" rtlCol="0">
            <a:noAutofit/>
          </a:bodyPr>
          <a:lstStyle/>
          <a:p>
            <a:pPr rtl="0"/>
            <a:r>
              <a:rPr lang="x-none" sz="800">
                <a:solidFill>
                  <a:srgbClr val="00B050"/>
                </a:solidFill>
                <a:latin typeface="Meiryo UI" panose="020B0604030504040204" pitchFamily="50" charset="-128"/>
                <a:ea typeface="Meiryo UI" panose="020B0604030504040204" pitchFamily="50" charset="-128"/>
              </a:rPr>
              <a:t>Ordinansa sa Pag-iwas sa Mga Panganib Dahil sa Mga Tinukoy na Chemical Substance</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C77DEC8D-7474-4A33-BA37-821828F8F4A1}"/>
              </a:ext>
            </a:extLst>
          </p:cNvPr>
          <p:cNvSpPr txBox="1"/>
          <p:nvPr/>
        </p:nvSpPr>
        <p:spPr>
          <a:xfrm>
            <a:off x="1233962" y="2822993"/>
            <a:ext cx="4911655" cy="199363"/>
          </a:xfrm>
          <a:prstGeom prst="rect">
            <a:avLst/>
          </a:prstGeom>
          <a:solidFill>
            <a:schemeClr val="bg1"/>
          </a:solidFill>
          <a:ln>
            <a:noFill/>
          </a:ln>
        </p:spPr>
        <p:txBody>
          <a:bodyPr wrap="square" lIns="0" tIns="0" rIns="0" bIns="0" rtlCol="0">
            <a:noAutofit/>
          </a:bodyPr>
          <a:lstStyle/>
          <a:p>
            <a:pPr rtl="0"/>
            <a:r>
              <a:rPr lang="x-none" sz="800">
                <a:solidFill>
                  <a:srgbClr val="00B050"/>
                </a:solidFill>
                <a:latin typeface="Meiryo UI" panose="020B0604030504040204" pitchFamily="50" charset="-128"/>
                <a:ea typeface="Meiryo UI" panose="020B0604030504040204" pitchFamily="50" charset="-128"/>
              </a:rPr>
              <a:t>Ordinansa sa Pag-iwas sa Anoxia, atbp.</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 xmlns:a16="http://schemas.microsoft.com/office/drawing/2014/main" id="{E8E2514D-05CB-488B-917E-35D1E621D3FA}"/>
              </a:ext>
            </a:extLst>
          </p:cNvPr>
          <p:cNvSpPr txBox="1"/>
          <p:nvPr/>
        </p:nvSpPr>
        <p:spPr>
          <a:xfrm>
            <a:off x="1233962" y="3163794"/>
            <a:ext cx="5039245" cy="180000"/>
          </a:xfrm>
          <a:prstGeom prst="rect">
            <a:avLst/>
          </a:prstGeom>
          <a:solidFill>
            <a:schemeClr val="bg1"/>
          </a:solidFill>
          <a:ln>
            <a:noFill/>
          </a:ln>
        </p:spPr>
        <p:txBody>
          <a:bodyPr wrap="square" lIns="0" tIns="0" rIns="0" bIns="0" rtlCol="0">
            <a:noAutofit/>
          </a:bodyPr>
          <a:lstStyle/>
          <a:p>
            <a:pPr rtl="0"/>
            <a:r>
              <a:rPr lang="x-none" sz="700">
                <a:solidFill>
                  <a:srgbClr val="00B050"/>
                </a:solidFill>
                <a:latin typeface="Meiryo UI" panose="020B0604030504040204" pitchFamily="50" charset="-128"/>
                <a:ea typeface="Meiryo UI" panose="020B0604030504040204" pitchFamily="50" charset="-128"/>
              </a:rPr>
              <a:t>Ordinansa sa Pag-iwas sa Mga Panganib Dahil sa Alikabok (*Naaangkop kapag nagsasagawa ng metal gas cutting (gasu setudan) sa mga indoor na lugar ng trabaho, atbp.)</a:t>
            </a:r>
            <a:endParaRPr kumimoji="1" lang="en-US" altLang="ja-JP" sz="7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861EF065-34D1-4B4D-941D-99B5BB026D19}"/>
              </a:ext>
            </a:extLst>
          </p:cNvPr>
          <p:cNvSpPr txBox="1"/>
          <p:nvPr/>
        </p:nvSpPr>
        <p:spPr>
          <a:xfrm>
            <a:off x="1239280" y="3506599"/>
            <a:ext cx="4811000" cy="212300"/>
          </a:xfrm>
          <a:prstGeom prst="rect">
            <a:avLst/>
          </a:prstGeom>
          <a:solidFill>
            <a:schemeClr val="bg1"/>
          </a:solidFill>
          <a:ln>
            <a:noFill/>
          </a:ln>
        </p:spPr>
        <p:txBody>
          <a:bodyPr wrap="square" lIns="0" tIns="0" rIns="0" bIns="0" rtlCol="0">
            <a:noAutofit/>
          </a:bodyPr>
          <a:lstStyle/>
          <a:p>
            <a:pPr rtl="0"/>
            <a:r>
              <a:rPr lang="x-none" sz="800">
                <a:solidFill>
                  <a:srgbClr val="00B050"/>
                </a:solidFill>
                <a:latin typeface="Meiryo UI" panose="020B0604030504040204" pitchFamily="50" charset="-128"/>
                <a:ea typeface="Meiryo UI" panose="020B0604030504040204" pitchFamily="50" charset="-128"/>
              </a:rPr>
              <a:t>Ordinansa sa Pagsusulit sa Mga Makina at Iba Pang Kagamitan</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 xmlns:a16="http://schemas.microsoft.com/office/drawing/2014/main" id="{E16FCE1B-696C-47DB-90B6-058622A69E3F}"/>
              </a:ext>
            </a:extLst>
          </p:cNvPr>
          <p:cNvSpPr txBox="1"/>
          <p:nvPr/>
        </p:nvSpPr>
        <p:spPr>
          <a:xfrm>
            <a:off x="1424861" y="3842528"/>
            <a:ext cx="4720758" cy="190191"/>
          </a:xfrm>
          <a:prstGeom prst="rect">
            <a:avLst/>
          </a:prstGeom>
          <a:solidFill>
            <a:schemeClr val="bg1"/>
          </a:solidFill>
          <a:ln>
            <a:noFill/>
          </a:ln>
        </p:spPr>
        <p:txBody>
          <a:bodyPr wrap="square" lIns="0" tIns="0" rIns="0" bIns="0" rtlCol="0">
            <a:noAutofit/>
          </a:bodyPr>
          <a:lstStyle/>
          <a:p>
            <a:pPr rtl="0"/>
            <a:r>
              <a:rPr lang="x-none" sz="700" dirty="0">
                <a:solidFill>
                  <a:srgbClr val="800000"/>
                </a:solidFill>
                <a:latin typeface="Meiryo UI" panose="020B0604030504040204" pitchFamily="50" charset="-128"/>
                <a:ea typeface="Meiryo UI" panose="020B0604030504040204" pitchFamily="50" charset="-128"/>
              </a:rPr>
              <a:t>Mga pamantayan para sa mga safety unit (anzen ki) para sa acetylene (asechiren) welding equipment at mga safety unit para sa gas welding (gasu yousetu) equipment na gumagamit ng mga manifold</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 xmlns:a16="http://schemas.microsoft.com/office/drawing/2014/main" id="{A2809B06-D08B-48D6-8600-941D8526D706}"/>
              </a:ext>
            </a:extLst>
          </p:cNvPr>
          <p:cNvSpPr txBox="1"/>
          <p:nvPr/>
        </p:nvSpPr>
        <p:spPr>
          <a:xfrm>
            <a:off x="1407138" y="4174297"/>
            <a:ext cx="4811000" cy="160449"/>
          </a:xfrm>
          <a:prstGeom prst="rect">
            <a:avLst/>
          </a:prstGeom>
          <a:solidFill>
            <a:schemeClr val="bg1"/>
          </a:solidFill>
          <a:ln>
            <a:noFill/>
          </a:ln>
        </p:spPr>
        <p:txBody>
          <a:bodyPr wrap="square" lIns="0" tIns="0" rIns="0" bIns="0" rtlCol="0">
            <a:noAutofit/>
          </a:bodyPr>
          <a:lstStyle/>
          <a:p>
            <a:pPr rtl="0"/>
            <a:r>
              <a:rPr lang="x-none" sz="700" dirty="0">
                <a:solidFill>
                  <a:srgbClr val="800000"/>
                </a:solidFill>
                <a:latin typeface="Meiryo UI" panose="020B0604030504040204" pitchFamily="50" charset="-128"/>
                <a:ea typeface="Meiryo UI" panose="020B0604030504040204" pitchFamily="50" charset="-128"/>
              </a:rPr>
              <a:t>Mga pamantayan sa istruktura ng acetylene (asechiren) generator para sa acetylene welding equipment</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 xmlns:a16="http://schemas.microsoft.com/office/drawing/2014/main" id="{2A0155DC-A53C-4130-879E-5F368056C544}"/>
              </a:ext>
            </a:extLst>
          </p:cNvPr>
          <p:cNvSpPr txBox="1"/>
          <p:nvPr/>
        </p:nvSpPr>
        <p:spPr>
          <a:xfrm>
            <a:off x="1239281" y="4840471"/>
            <a:ext cx="4757659" cy="179640"/>
          </a:xfrm>
          <a:prstGeom prst="rect">
            <a:avLst/>
          </a:prstGeom>
          <a:solidFill>
            <a:schemeClr val="bg1"/>
          </a:solidFill>
          <a:ln>
            <a:noFill/>
          </a:ln>
        </p:spPr>
        <p:txBody>
          <a:bodyPr wrap="square" lIns="0" tIns="0" rIns="0" bIns="0" rtlCol="0">
            <a:noAutofit/>
          </a:bodyPr>
          <a:lstStyle/>
          <a:p>
            <a:pPr rtl="0"/>
            <a:r>
              <a:rPr lang="x-none" sz="800">
                <a:solidFill>
                  <a:srgbClr val="00B050"/>
                </a:solidFill>
                <a:latin typeface="Meiryo UI" panose="020B0604030504040204" pitchFamily="50" charset="-128"/>
                <a:ea typeface="Meiryo UI" panose="020B0604030504040204" pitchFamily="50" charset="-128"/>
              </a:rPr>
              <a:t>Ordinansa ng Pagpapatupad ng Pneumoconiosis (jinpai) Law</a:t>
            </a:r>
            <a:endParaRPr kumimoji="1" lang="en-US" altLang="ja-JP" sz="8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 xmlns:a16="http://schemas.microsoft.com/office/drawing/2014/main" id="{7F7D2BA7-316B-435C-9A45-CB6D1B5F0F17}"/>
              </a:ext>
            </a:extLst>
          </p:cNvPr>
          <p:cNvSpPr txBox="1"/>
          <p:nvPr/>
        </p:nvSpPr>
        <p:spPr>
          <a:xfrm>
            <a:off x="1239282" y="5802782"/>
            <a:ext cx="5033925" cy="216000"/>
          </a:xfrm>
          <a:prstGeom prst="rect">
            <a:avLst/>
          </a:prstGeom>
          <a:solidFill>
            <a:schemeClr val="bg1"/>
          </a:solidFill>
          <a:ln>
            <a:noFill/>
          </a:ln>
        </p:spPr>
        <p:txBody>
          <a:bodyPr wrap="square" lIns="0" tIns="0" rIns="0" bIns="0" rtlCol="0">
            <a:noAutofit/>
          </a:bodyPr>
          <a:lstStyle/>
          <a:p>
            <a:pPr rtl="0"/>
            <a:r>
              <a:rPr lang="x-none" sz="800">
                <a:solidFill>
                  <a:srgbClr val="00B050"/>
                </a:solidFill>
                <a:latin typeface="Meiryo UI" panose="020B0604030504040204" pitchFamily="50" charset="-128"/>
                <a:ea typeface="Meiryo UI" panose="020B0604030504040204" pitchFamily="50" charset="-128"/>
              </a:rPr>
              <a:t>Mga Regulasyon sa Pagpapatupad ng Working Environment Measurement Law</a:t>
            </a:r>
            <a:endParaRPr kumimoji="1" lang="zh-TW" altLang="en-US" sz="8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 xmlns:a16="http://schemas.microsoft.com/office/drawing/2014/main" id="{36445B15-A088-41A5-8894-AA3F9D292452}"/>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x-none" sz="400">
                <a:solidFill>
                  <a:schemeClr val="tx1"/>
                </a:solidFill>
                <a:latin typeface="Meiryo UI" panose="020B0604030504040204" pitchFamily="50" charset="-128"/>
                <a:ea typeface="Meiryo UI" panose="020B0604030504040204" pitchFamily="50" charset="-128"/>
              </a:rPr>
              <a:t>*Isinasagawa ang mga pagsusukat sa lugar ng trabaho kapag may substance tulad ng manganese ang base material.</a:t>
            </a:r>
            <a:endParaRPr kumimoji="1" lang="zh-TW" altLang="en-US" sz="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748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x-none" sz="2400">
                <a:latin typeface="Meiryo UI" panose="020B0604030504040204" pitchFamily="50" charset="-128"/>
                <a:ea typeface="Meiryo UI" panose="020B0604030504040204" pitchFamily="50" charset="-128"/>
              </a:rPr>
              <a:t>Torch (tochi) (welder at cutter (setudanki))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9, 10/Karagdagang Teksto Pahina </a:t>
            </a:r>
            <a:r>
              <a:rPr lang="en-US" sz="1200" dirty="0" smtClean="0">
                <a:solidFill>
                  <a:prstClr val="black"/>
                </a:solidFill>
              </a:rPr>
              <a:t>11</a:t>
            </a:r>
            <a:endParaRPr lang="x-none" sz="1200" dirty="0">
              <a:solidFill>
                <a:prstClr val="black"/>
              </a:solidFill>
            </a:endParaRP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304184"/>
            <a:ext cx="6508774" cy="2759789"/>
          </a:xfrm>
          <a:prstGeom prst="rect">
            <a:avLst/>
          </a:prstGeom>
        </p:spPr>
      </p:pic>
      <p:sp>
        <p:nvSpPr>
          <p:cNvPr id="9" name="テキスト ボックス 8">
            <a:extLst>
              <a:ext uri="{FF2B5EF4-FFF2-40B4-BE49-F238E27FC236}">
                <a16:creationId xmlns="" xmlns:a16="http://schemas.microsoft.com/office/drawing/2014/main" id="{561D81D8-C432-49BE-A963-6C6AD4C4940C}"/>
              </a:ext>
            </a:extLst>
          </p:cNvPr>
          <p:cNvSpPr txBox="1"/>
          <p:nvPr/>
        </p:nvSpPr>
        <p:spPr>
          <a:xfrm>
            <a:off x="923649" y="2499850"/>
            <a:ext cx="2858365" cy="299321"/>
          </a:xfrm>
          <a:prstGeom prst="rect">
            <a:avLst/>
          </a:prstGeom>
          <a:solidFill>
            <a:schemeClr val="bg1"/>
          </a:solidFill>
          <a:ln>
            <a:noFill/>
          </a:ln>
        </p:spPr>
        <p:txBody>
          <a:bodyPr wrap="square" lIns="0" tIns="0" rIns="0" bIns="0" rtlCol="0">
            <a:noAutofit/>
          </a:bodyPr>
          <a:lstStyle/>
          <a:p>
            <a:pPr rtl="0"/>
            <a:r>
              <a:rPr lang="x-none" sz="1100"/>
              <a:t>Fig. 1-4 Type-B welder (French style)</a:t>
            </a:r>
            <a:endParaRPr kumimoji="1" lang="en-US" altLang="ja-JP" sz="1100" dirty="0"/>
          </a:p>
        </p:txBody>
      </p:sp>
      <p:sp>
        <p:nvSpPr>
          <p:cNvPr id="10" name="テキスト ボックス 9">
            <a:extLst>
              <a:ext uri="{FF2B5EF4-FFF2-40B4-BE49-F238E27FC236}">
                <a16:creationId xmlns="" xmlns:a16="http://schemas.microsoft.com/office/drawing/2014/main" id="{71F72DB3-5BE4-481B-88E8-287ED206C7C3}"/>
              </a:ext>
            </a:extLst>
          </p:cNvPr>
          <p:cNvSpPr txBox="1"/>
          <p:nvPr/>
        </p:nvSpPr>
        <p:spPr>
          <a:xfrm>
            <a:off x="5126890" y="2312832"/>
            <a:ext cx="1398326" cy="299321"/>
          </a:xfrm>
          <a:prstGeom prst="rect">
            <a:avLst/>
          </a:prstGeom>
          <a:solidFill>
            <a:schemeClr val="bg1"/>
          </a:solidFill>
          <a:ln>
            <a:noFill/>
          </a:ln>
        </p:spPr>
        <p:txBody>
          <a:bodyPr wrap="square" lIns="0" tIns="0" rIns="0" bIns="0" rtlCol="0">
            <a:noAutofit/>
          </a:bodyPr>
          <a:lstStyle/>
          <a:p>
            <a:pPr rtl="0"/>
            <a:r>
              <a:rPr lang="x-none" sz="800"/>
              <a:t>Source: KOIKE SANSO KOGYO Co.,LTD.</a:t>
            </a:r>
            <a:endParaRPr kumimoji="1" lang="en-US" altLang="ja-JP" sz="800" dirty="0"/>
          </a:p>
        </p:txBody>
      </p:sp>
      <p:sp>
        <p:nvSpPr>
          <p:cNvPr id="11" name="テキスト ボックス 10">
            <a:extLst>
              <a:ext uri="{FF2B5EF4-FFF2-40B4-BE49-F238E27FC236}">
                <a16:creationId xmlns="" xmlns:a16="http://schemas.microsoft.com/office/drawing/2014/main" id="{468FA42C-E071-453B-A903-87C372E9D398}"/>
              </a:ext>
            </a:extLst>
          </p:cNvPr>
          <p:cNvSpPr txBox="1"/>
          <p:nvPr/>
        </p:nvSpPr>
        <p:spPr>
          <a:xfrm>
            <a:off x="772865" y="1021494"/>
            <a:ext cx="1299565" cy="190417"/>
          </a:xfrm>
          <a:prstGeom prst="rect">
            <a:avLst/>
          </a:prstGeom>
          <a:solidFill>
            <a:schemeClr val="bg1"/>
          </a:solidFill>
          <a:ln>
            <a:noFill/>
          </a:ln>
        </p:spPr>
        <p:txBody>
          <a:bodyPr wrap="square" lIns="0" tIns="0" rIns="0" bIns="0" rtlCol="0">
            <a:noAutofit/>
          </a:bodyPr>
          <a:lstStyle/>
          <a:p>
            <a:pPr rtl="0"/>
            <a:r>
              <a:rPr lang="x-none" sz="1100"/>
              <a:t>Torch (tochi) head</a:t>
            </a:r>
            <a:endParaRPr kumimoji="1" lang="en-US" altLang="ja-JP" sz="1100" dirty="0"/>
          </a:p>
        </p:txBody>
      </p:sp>
      <p:sp>
        <p:nvSpPr>
          <p:cNvPr id="12" name="テキスト ボックス 11">
            <a:extLst>
              <a:ext uri="{FF2B5EF4-FFF2-40B4-BE49-F238E27FC236}">
                <a16:creationId xmlns="" xmlns:a16="http://schemas.microsoft.com/office/drawing/2014/main" id="{E6ABBBC5-B689-4F12-B7CF-25C62F7344AB}"/>
              </a:ext>
            </a:extLst>
          </p:cNvPr>
          <p:cNvSpPr txBox="1"/>
          <p:nvPr/>
        </p:nvSpPr>
        <p:spPr>
          <a:xfrm>
            <a:off x="1542498" y="1879660"/>
            <a:ext cx="529933" cy="347431"/>
          </a:xfrm>
          <a:prstGeom prst="rect">
            <a:avLst/>
          </a:prstGeom>
          <a:solidFill>
            <a:schemeClr val="bg1"/>
          </a:solidFill>
          <a:ln>
            <a:noFill/>
          </a:ln>
        </p:spPr>
        <p:txBody>
          <a:bodyPr wrap="square" lIns="0" tIns="0" rIns="0" bIns="0" rtlCol="0">
            <a:noAutofit/>
          </a:bodyPr>
          <a:lstStyle/>
          <a:p>
            <a:pPr rtl="0"/>
            <a:r>
              <a:rPr lang="x-none" sz="1000" dirty="0"/>
              <a:t>Nozzle (higuchi)</a:t>
            </a:r>
            <a:endParaRPr kumimoji="1" lang="en-US" altLang="ja-JP" sz="1000" dirty="0"/>
          </a:p>
        </p:txBody>
      </p:sp>
      <p:sp>
        <p:nvSpPr>
          <p:cNvPr id="13" name="テキスト ボックス 12">
            <a:extLst>
              <a:ext uri="{FF2B5EF4-FFF2-40B4-BE49-F238E27FC236}">
                <a16:creationId xmlns="" xmlns:a16="http://schemas.microsoft.com/office/drawing/2014/main" id="{E8E3A3EF-0455-4CF8-AFB4-50347996A7C9}"/>
              </a:ext>
            </a:extLst>
          </p:cNvPr>
          <p:cNvSpPr txBox="1"/>
          <p:nvPr/>
        </p:nvSpPr>
        <p:spPr>
          <a:xfrm>
            <a:off x="2243957" y="980450"/>
            <a:ext cx="1026156" cy="190417"/>
          </a:xfrm>
          <a:prstGeom prst="rect">
            <a:avLst/>
          </a:prstGeom>
          <a:solidFill>
            <a:schemeClr val="bg1"/>
          </a:solidFill>
          <a:ln>
            <a:noFill/>
          </a:ln>
        </p:spPr>
        <p:txBody>
          <a:bodyPr wrap="square" lIns="0" tIns="0" rIns="0" bIns="0" rtlCol="0">
            <a:noAutofit/>
          </a:bodyPr>
          <a:lstStyle/>
          <a:p>
            <a:pPr rtl="0"/>
            <a:r>
              <a:rPr lang="x-none" sz="1100"/>
              <a:t>Mixing tube nut</a:t>
            </a:r>
            <a:endParaRPr kumimoji="1" lang="en-US" altLang="ja-JP" sz="1100" dirty="0"/>
          </a:p>
        </p:txBody>
      </p:sp>
      <p:sp>
        <p:nvSpPr>
          <p:cNvPr id="14" name="テキスト ボックス 13">
            <a:extLst>
              <a:ext uri="{FF2B5EF4-FFF2-40B4-BE49-F238E27FC236}">
                <a16:creationId xmlns="" xmlns:a16="http://schemas.microsoft.com/office/drawing/2014/main" id="{C726CFF1-1CDC-446D-ABD6-0D927CB7AFE9}"/>
              </a:ext>
            </a:extLst>
          </p:cNvPr>
          <p:cNvSpPr txBox="1"/>
          <p:nvPr/>
        </p:nvSpPr>
        <p:spPr>
          <a:xfrm>
            <a:off x="2129354" y="1889705"/>
            <a:ext cx="919935" cy="190417"/>
          </a:xfrm>
          <a:prstGeom prst="rect">
            <a:avLst/>
          </a:prstGeom>
          <a:solidFill>
            <a:schemeClr val="bg1"/>
          </a:solidFill>
          <a:ln>
            <a:noFill/>
          </a:ln>
        </p:spPr>
        <p:txBody>
          <a:bodyPr wrap="square" lIns="0" tIns="0" rIns="0" bIns="0" rtlCol="0">
            <a:noAutofit/>
          </a:bodyPr>
          <a:lstStyle/>
          <a:p>
            <a:pPr rtl="0"/>
            <a:r>
              <a:rPr lang="x-none" sz="1100"/>
              <a:t>Mixed gas tube</a:t>
            </a:r>
            <a:endParaRPr kumimoji="1" lang="en-US" altLang="ja-JP" sz="1100" dirty="0"/>
          </a:p>
        </p:txBody>
      </p:sp>
      <p:sp>
        <p:nvSpPr>
          <p:cNvPr id="15" name="テキスト ボックス 14">
            <a:extLst>
              <a:ext uri="{FF2B5EF4-FFF2-40B4-BE49-F238E27FC236}">
                <a16:creationId xmlns="" xmlns:a16="http://schemas.microsoft.com/office/drawing/2014/main" id="{E73CFE90-2396-4B54-920B-A29E925A00F8}"/>
              </a:ext>
            </a:extLst>
          </p:cNvPr>
          <p:cNvSpPr txBox="1"/>
          <p:nvPr/>
        </p:nvSpPr>
        <p:spPr>
          <a:xfrm>
            <a:off x="3122317" y="1940684"/>
            <a:ext cx="994462" cy="299321"/>
          </a:xfrm>
          <a:prstGeom prst="rect">
            <a:avLst/>
          </a:prstGeom>
          <a:solidFill>
            <a:schemeClr val="bg1"/>
          </a:solidFill>
          <a:ln>
            <a:noFill/>
          </a:ln>
        </p:spPr>
        <p:txBody>
          <a:bodyPr wrap="square" lIns="0" tIns="0" rIns="0" bIns="0" rtlCol="0">
            <a:noAutofit/>
          </a:bodyPr>
          <a:lstStyle/>
          <a:p>
            <a:pPr rtl="0"/>
            <a:r>
              <a:rPr lang="x-none" sz="1000" dirty="0"/>
              <a:t>Oxygen (sanso) valve</a:t>
            </a:r>
            <a:endParaRPr kumimoji="1" lang="en-US" altLang="ja-JP" sz="1000" dirty="0"/>
          </a:p>
        </p:txBody>
      </p:sp>
      <p:sp>
        <p:nvSpPr>
          <p:cNvPr id="16" name="テキスト ボックス 15">
            <a:extLst>
              <a:ext uri="{FF2B5EF4-FFF2-40B4-BE49-F238E27FC236}">
                <a16:creationId xmlns="" xmlns:a16="http://schemas.microsoft.com/office/drawing/2014/main" id="{DBA35F7D-8A25-40D8-A702-58CE2CACD1E8}"/>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rtl="0"/>
            <a:r>
              <a:rPr lang="x-none" sz="1100" dirty="0"/>
              <a:t>Fuel gas valve</a:t>
            </a:r>
            <a:endParaRPr kumimoji="1" lang="en-US" altLang="ja-JP" sz="1100" dirty="0"/>
          </a:p>
        </p:txBody>
      </p:sp>
      <p:sp>
        <p:nvSpPr>
          <p:cNvPr id="17" name="テキスト ボックス 16">
            <a:extLst>
              <a:ext uri="{FF2B5EF4-FFF2-40B4-BE49-F238E27FC236}">
                <a16:creationId xmlns="" xmlns:a16="http://schemas.microsoft.com/office/drawing/2014/main" id="{46F294FE-9DAD-4843-8459-84C6210C896E}"/>
              </a:ext>
            </a:extLst>
          </p:cNvPr>
          <p:cNvSpPr txBox="1"/>
          <p:nvPr/>
        </p:nvSpPr>
        <p:spPr>
          <a:xfrm>
            <a:off x="5562473" y="1974868"/>
            <a:ext cx="1090350" cy="190417"/>
          </a:xfrm>
          <a:prstGeom prst="rect">
            <a:avLst/>
          </a:prstGeom>
          <a:solidFill>
            <a:schemeClr val="bg1"/>
          </a:solidFill>
          <a:ln>
            <a:noFill/>
          </a:ln>
        </p:spPr>
        <p:txBody>
          <a:bodyPr wrap="square" lIns="0" tIns="0" rIns="0" bIns="0" rtlCol="0">
            <a:noAutofit/>
          </a:bodyPr>
          <a:lstStyle/>
          <a:p>
            <a:pPr rtl="0"/>
            <a:r>
              <a:rPr lang="x-none" sz="1100" dirty="0"/>
              <a:t>Fuel gas inlet</a:t>
            </a:r>
            <a:endParaRPr kumimoji="1" lang="en-US" altLang="ja-JP" sz="1100" dirty="0"/>
          </a:p>
        </p:txBody>
      </p:sp>
      <p:sp>
        <p:nvSpPr>
          <p:cNvPr id="18" name="テキスト ボックス 17">
            <a:extLst>
              <a:ext uri="{FF2B5EF4-FFF2-40B4-BE49-F238E27FC236}">
                <a16:creationId xmlns="" xmlns:a16="http://schemas.microsoft.com/office/drawing/2014/main" id="{45DABEA5-A13E-4A95-89D5-099ADA4FE5E1}"/>
              </a:ext>
            </a:extLst>
          </p:cNvPr>
          <p:cNvSpPr txBox="1"/>
          <p:nvPr/>
        </p:nvSpPr>
        <p:spPr>
          <a:xfrm>
            <a:off x="762251" y="5713760"/>
            <a:ext cx="4662734" cy="299321"/>
          </a:xfrm>
          <a:prstGeom prst="rect">
            <a:avLst/>
          </a:prstGeom>
          <a:solidFill>
            <a:schemeClr val="bg1"/>
          </a:solidFill>
          <a:ln>
            <a:noFill/>
          </a:ln>
        </p:spPr>
        <p:txBody>
          <a:bodyPr wrap="square" lIns="0" tIns="0" rIns="0" bIns="0" rtlCol="0">
            <a:noAutofit/>
          </a:bodyPr>
          <a:lstStyle/>
          <a:p>
            <a:pPr rtl="0"/>
            <a:r>
              <a:rPr lang="x-none" sz="1200"/>
              <a:t>Fig. 1-5 Low-pressure (torch (tochi) mixing) cutter (setudanki) (French style)</a:t>
            </a:r>
            <a:endParaRPr kumimoji="1" lang="en-US" altLang="ja-JP" sz="1200" dirty="0"/>
          </a:p>
        </p:txBody>
      </p:sp>
      <p:sp>
        <p:nvSpPr>
          <p:cNvPr id="19" name="テキスト ボックス 18">
            <a:extLst>
              <a:ext uri="{FF2B5EF4-FFF2-40B4-BE49-F238E27FC236}">
                <a16:creationId xmlns="" xmlns:a16="http://schemas.microsoft.com/office/drawing/2014/main" id="{5AF4BB05-E3E1-4DEB-834E-7E45888BFFAF}"/>
              </a:ext>
            </a:extLst>
          </p:cNvPr>
          <p:cNvSpPr txBox="1"/>
          <p:nvPr/>
        </p:nvSpPr>
        <p:spPr>
          <a:xfrm>
            <a:off x="5424985" y="5457317"/>
            <a:ext cx="1634197" cy="299321"/>
          </a:xfrm>
          <a:prstGeom prst="rect">
            <a:avLst/>
          </a:prstGeom>
          <a:solidFill>
            <a:schemeClr val="bg1"/>
          </a:solidFill>
          <a:ln>
            <a:noFill/>
          </a:ln>
        </p:spPr>
        <p:txBody>
          <a:bodyPr wrap="square" lIns="0" tIns="0" rIns="0" bIns="0" rtlCol="0">
            <a:noAutofit/>
          </a:bodyPr>
          <a:lstStyle/>
          <a:p>
            <a:pPr rtl="0"/>
            <a:r>
              <a:rPr lang="x-none" sz="800"/>
              <a:t>Source: KOIKE SANSO KOGYO Co.,LTD.</a:t>
            </a:r>
            <a:endParaRPr kumimoji="1" lang="en-US" altLang="ja-JP" sz="800" dirty="0"/>
          </a:p>
        </p:txBody>
      </p:sp>
      <p:sp>
        <p:nvSpPr>
          <p:cNvPr id="20" name="テキスト ボックス 19">
            <a:extLst>
              <a:ext uri="{FF2B5EF4-FFF2-40B4-BE49-F238E27FC236}">
                <a16:creationId xmlns="" xmlns:a16="http://schemas.microsoft.com/office/drawing/2014/main" id="{6817736C-6970-407D-AE12-CE889BB14BD3}"/>
              </a:ext>
            </a:extLst>
          </p:cNvPr>
          <p:cNvSpPr txBox="1"/>
          <p:nvPr/>
        </p:nvSpPr>
        <p:spPr>
          <a:xfrm>
            <a:off x="980420" y="3433287"/>
            <a:ext cx="1026156" cy="357334"/>
          </a:xfrm>
          <a:prstGeom prst="rect">
            <a:avLst/>
          </a:prstGeom>
          <a:solidFill>
            <a:schemeClr val="bg1"/>
          </a:solidFill>
          <a:ln>
            <a:noFill/>
          </a:ln>
        </p:spPr>
        <p:txBody>
          <a:bodyPr wrap="square" lIns="0" tIns="0" rIns="0" bIns="0" rtlCol="0">
            <a:noAutofit/>
          </a:bodyPr>
          <a:lstStyle/>
          <a:p>
            <a:pPr rtl="0"/>
            <a:r>
              <a:rPr lang="x-none" sz="1100" dirty="0"/>
              <a:t>Torch (tochi) head</a:t>
            </a:r>
            <a:endParaRPr kumimoji="1" lang="en-US" altLang="ja-JP" sz="1100" dirty="0"/>
          </a:p>
        </p:txBody>
      </p:sp>
      <p:sp>
        <p:nvSpPr>
          <p:cNvPr id="21" name="テキスト ボックス 20">
            <a:extLst>
              <a:ext uri="{FF2B5EF4-FFF2-40B4-BE49-F238E27FC236}">
                <a16:creationId xmlns="" xmlns:a16="http://schemas.microsoft.com/office/drawing/2014/main" id="{505DCDBC-1842-4130-AC80-A25EC5D2B94C}"/>
              </a:ext>
            </a:extLst>
          </p:cNvPr>
          <p:cNvSpPr txBox="1"/>
          <p:nvPr/>
        </p:nvSpPr>
        <p:spPr>
          <a:xfrm>
            <a:off x="1764932" y="4780880"/>
            <a:ext cx="553825" cy="527255"/>
          </a:xfrm>
          <a:prstGeom prst="rect">
            <a:avLst/>
          </a:prstGeom>
          <a:solidFill>
            <a:schemeClr val="bg1"/>
          </a:solidFill>
          <a:ln>
            <a:noFill/>
          </a:ln>
        </p:spPr>
        <p:txBody>
          <a:bodyPr wrap="square" lIns="0" tIns="0" rIns="0" bIns="0" rtlCol="0">
            <a:noAutofit/>
          </a:bodyPr>
          <a:lstStyle/>
          <a:p>
            <a:pPr rtl="0"/>
            <a:r>
              <a:rPr lang="x-none" sz="1100" dirty="0"/>
              <a:t>Nozzle (higuchi)</a:t>
            </a:r>
            <a:endParaRPr kumimoji="1" lang="en-US" altLang="ja-JP" sz="1100" dirty="0"/>
          </a:p>
        </p:txBody>
      </p:sp>
      <p:sp>
        <p:nvSpPr>
          <p:cNvPr id="22" name="テキスト ボックス 21">
            <a:extLst>
              <a:ext uri="{FF2B5EF4-FFF2-40B4-BE49-F238E27FC236}">
                <a16:creationId xmlns="" xmlns:a16="http://schemas.microsoft.com/office/drawing/2014/main" id="{963748AA-03AB-4842-AD6F-A2BCD90AE998}"/>
              </a:ext>
            </a:extLst>
          </p:cNvPr>
          <p:cNvSpPr txBox="1"/>
          <p:nvPr/>
        </p:nvSpPr>
        <p:spPr>
          <a:xfrm>
            <a:off x="2385438" y="4780879"/>
            <a:ext cx="553825" cy="361472"/>
          </a:xfrm>
          <a:prstGeom prst="rect">
            <a:avLst/>
          </a:prstGeom>
          <a:solidFill>
            <a:schemeClr val="bg1"/>
          </a:solidFill>
          <a:ln>
            <a:noFill/>
          </a:ln>
        </p:spPr>
        <p:txBody>
          <a:bodyPr wrap="square" lIns="0" tIns="0" rIns="0" bIns="0" rtlCol="0">
            <a:noAutofit/>
          </a:bodyPr>
          <a:lstStyle/>
          <a:p>
            <a:pPr rtl="0"/>
            <a:r>
              <a:rPr lang="x-none" sz="1100" dirty="0"/>
              <a:t>Mixing tube</a:t>
            </a:r>
            <a:endParaRPr kumimoji="1" lang="en-US" altLang="ja-JP" sz="1100" dirty="0"/>
          </a:p>
        </p:txBody>
      </p:sp>
      <p:sp>
        <p:nvSpPr>
          <p:cNvPr id="23" name="テキスト ボックス 22">
            <a:extLst>
              <a:ext uri="{FF2B5EF4-FFF2-40B4-BE49-F238E27FC236}">
                <a16:creationId xmlns="" xmlns:a16="http://schemas.microsoft.com/office/drawing/2014/main" id="{72663735-24ED-4DA8-90D4-8B4B436D9C63}"/>
              </a:ext>
            </a:extLst>
          </p:cNvPr>
          <p:cNvSpPr txBox="1"/>
          <p:nvPr/>
        </p:nvSpPr>
        <p:spPr>
          <a:xfrm>
            <a:off x="2127855" y="3475656"/>
            <a:ext cx="1667891" cy="337896"/>
          </a:xfrm>
          <a:prstGeom prst="rect">
            <a:avLst/>
          </a:prstGeom>
          <a:solidFill>
            <a:schemeClr val="bg1"/>
          </a:solidFill>
          <a:ln>
            <a:noFill/>
          </a:ln>
        </p:spPr>
        <p:txBody>
          <a:bodyPr wrap="square" lIns="0" tIns="0" rIns="0" bIns="0" rtlCol="0">
            <a:noAutofit/>
          </a:bodyPr>
          <a:lstStyle/>
          <a:p>
            <a:pPr rtl="0"/>
            <a:r>
              <a:rPr lang="x-none" sz="1100" dirty="0"/>
              <a:t>Cutting oxygen (setudan sanso) tube</a:t>
            </a:r>
            <a:endParaRPr kumimoji="1" lang="en-US" altLang="ja-JP" sz="1100" dirty="0"/>
          </a:p>
        </p:txBody>
      </p:sp>
      <p:sp>
        <p:nvSpPr>
          <p:cNvPr id="24" name="テキスト ボックス 23">
            <a:extLst>
              <a:ext uri="{FF2B5EF4-FFF2-40B4-BE49-F238E27FC236}">
                <a16:creationId xmlns="" xmlns:a16="http://schemas.microsoft.com/office/drawing/2014/main" id="{4BB43E0E-35B1-43F1-81BE-EB890B7EBE76}"/>
              </a:ext>
            </a:extLst>
          </p:cNvPr>
          <p:cNvSpPr txBox="1"/>
          <p:nvPr/>
        </p:nvSpPr>
        <p:spPr>
          <a:xfrm>
            <a:off x="3494036" y="4941699"/>
            <a:ext cx="568110" cy="190417"/>
          </a:xfrm>
          <a:prstGeom prst="rect">
            <a:avLst/>
          </a:prstGeom>
          <a:solidFill>
            <a:schemeClr val="bg1"/>
          </a:solidFill>
          <a:ln>
            <a:noFill/>
          </a:ln>
        </p:spPr>
        <p:txBody>
          <a:bodyPr wrap="square" lIns="0" tIns="0" rIns="0" bIns="0" rtlCol="0">
            <a:noAutofit/>
          </a:bodyPr>
          <a:lstStyle/>
          <a:p>
            <a:pPr rtl="0"/>
            <a:r>
              <a:rPr lang="x-none" sz="1100" dirty="0"/>
              <a:t>Mixer</a:t>
            </a:r>
            <a:endParaRPr kumimoji="1" lang="en-US" altLang="ja-JP" sz="1100" dirty="0"/>
          </a:p>
        </p:txBody>
      </p:sp>
      <p:sp>
        <p:nvSpPr>
          <p:cNvPr id="25" name="テキスト ボックス 24">
            <a:extLst>
              <a:ext uri="{FF2B5EF4-FFF2-40B4-BE49-F238E27FC236}">
                <a16:creationId xmlns="" xmlns:a16="http://schemas.microsoft.com/office/drawing/2014/main" id="{9F121A4F-3F7E-4D4A-9BDD-5EAF2CF66451}"/>
              </a:ext>
            </a:extLst>
          </p:cNvPr>
          <p:cNvSpPr txBox="1"/>
          <p:nvPr/>
        </p:nvSpPr>
        <p:spPr>
          <a:xfrm>
            <a:off x="4182959" y="4929004"/>
            <a:ext cx="1186238" cy="361472"/>
          </a:xfrm>
          <a:prstGeom prst="rect">
            <a:avLst/>
          </a:prstGeom>
          <a:solidFill>
            <a:schemeClr val="bg1"/>
          </a:solidFill>
          <a:ln>
            <a:noFill/>
          </a:ln>
        </p:spPr>
        <p:txBody>
          <a:bodyPr wrap="square" lIns="0" tIns="0" rIns="0" bIns="0" rtlCol="0">
            <a:noAutofit/>
          </a:bodyPr>
          <a:lstStyle/>
          <a:p>
            <a:pPr rtl="0"/>
            <a:r>
              <a:rPr lang="x-none" sz="1100" dirty="0"/>
              <a:t>Preheated oxygen (sanso) valve</a:t>
            </a:r>
            <a:endParaRPr kumimoji="1" lang="en-US" altLang="ja-JP" sz="1100" dirty="0"/>
          </a:p>
        </p:txBody>
      </p:sp>
      <p:sp>
        <p:nvSpPr>
          <p:cNvPr id="26" name="テキスト ボックス 25">
            <a:extLst>
              <a:ext uri="{FF2B5EF4-FFF2-40B4-BE49-F238E27FC236}">
                <a16:creationId xmlns="" xmlns:a16="http://schemas.microsoft.com/office/drawing/2014/main" id="{4639E5E1-FF9B-41CB-8D53-E103E2A56BF3}"/>
              </a:ext>
            </a:extLst>
          </p:cNvPr>
          <p:cNvSpPr txBox="1"/>
          <p:nvPr/>
        </p:nvSpPr>
        <p:spPr>
          <a:xfrm>
            <a:off x="4873466" y="3433287"/>
            <a:ext cx="1498074" cy="367569"/>
          </a:xfrm>
          <a:prstGeom prst="rect">
            <a:avLst/>
          </a:prstGeom>
          <a:solidFill>
            <a:schemeClr val="bg1"/>
          </a:solidFill>
          <a:ln>
            <a:noFill/>
          </a:ln>
        </p:spPr>
        <p:txBody>
          <a:bodyPr wrap="square" lIns="0" tIns="0" rIns="0" bIns="0" rtlCol="0">
            <a:noAutofit/>
          </a:bodyPr>
          <a:lstStyle/>
          <a:p>
            <a:pPr rtl="0"/>
            <a:r>
              <a:rPr lang="x-none" sz="1100" dirty="0"/>
              <a:t>Cutting oxygen (setudan sanso) valve</a:t>
            </a:r>
            <a:endParaRPr kumimoji="1" lang="en-US" altLang="ja-JP" sz="1100" dirty="0"/>
          </a:p>
        </p:txBody>
      </p:sp>
      <p:sp>
        <p:nvSpPr>
          <p:cNvPr id="27" name="テキスト ボックス 26">
            <a:extLst>
              <a:ext uri="{FF2B5EF4-FFF2-40B4-BE49-F238E27FC236}">
                <a16:creationId xmlns="" xmlns:a16="http://schemas.microsoft.com/office/drawing/2014/main" id="{7591DA89-7D96-4E5A-AC0C-9672CACAE72D}"/>
              </a:ext>
            </a:extLst>
          </p:cNvPr>
          <p:cNvSpPr txBox="1"/>
          <p:nvPr/>
        </p:nvSpPr>
        <p:spPr>
          <a:xfrm>
            <a:off x="5560428" y="4903127"/>
            <a:ext cx="1283924" cy="190417"/>
          </a:xfrm>
          <a:prstGeom prst="rect">
            <a:avLst/>
          </a:prstGeom>
          <a:solidFill>
            <a:schemeClr val="bg1"/>
          </a:solidFill>
          <a:ln>
            <a:noFill/>
          </a:ln>
        </p:spPr>
        <p:txBody>
          <a:bodyPr wrap="square" lIns="0" tIns="0" rIns="0" bIns="0" rtlCol="0">
            <a:noAutofit/>
          </a:bodyPr>
          <a:lstStyle/>
          <a:p>
            <a:pPr rtl="0"/>
            <a:r>
              <a:rPr lang="x-none" sz="1100"/>
              <a:t>Fuel gas valve</a:t>
            </a:r>
            <a:endParaRPr kumimoji="1" lang="en-US" altLang="ja-JP" sz="1100" dirty="0"/>
          </a:p>
        </p:txBody>
      </p:sp>
      <p:sp>
        <p:nvSpPr>
          <p:cNvPr id="28" name="正方形/長方形 27"/>
          <p:cNvSpPr/>
          <p:nvPr/>
        </p:nvSpPr>
        <p:spPr>
          <a:xfrm>
            <a:off x="5358373" y="2827031"/>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369197" y="5970993"/>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x-none" sz="2400">
                <a:latin typeface="Meiryo UI" panose="020B0604030504040204" pitchFamily="50" charset="-128"/>
                <a:ea typeface="Meiryo UI" panose="020B0604030504040204" pitchFamily="50" charset="-128"/>
              </a:rPr>
              <a:t>Nozzle (higuchi)</a:t>
            </a: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x-none" sz="1200" dirty="0">
                <a:latin typeface="Meiryo UI" panose="020B0604030504040204" pitchFamily="50" charset="-128"/>
                <a:ea typeface="Meiryo UI" panose="020B0604030504040204" pitchFamily="50" charset="-128"/>
              </a:rPr>
              <a:t>Mga uri at nozzle ng flammable gas (higuchi)</a:t>
            </a:r>
            <a:endParaRPr lang="en-US" altLang="ja-JP" sz="1200" dirty="0">
              <a:latin typeface="Meiryo UI" panose="020B0604030504040204" pitchFamily="50" charset="-128"/>
              <a:ea typeface="Meiryo UI" panose="020B0604030504040204" pitchFamily="50" charset="-128"/>
            </a:endParaRPr>
          </a:p>
          <a:p>
            <a:pPr marL="0" indent="0" rtl="0">
              <a:buNone/>
            </a:pPr>
            <a:r>
              <a:rPr lang="x-none" sz="1200" dirty="0">
                <a:latin typeface="Meiryo UI" panose="020B0604030504040204" pitchFamily="50" charset="-128"/>
                <a:ea typeface="Meiryo UI" panose="020B0604030504040204" pitchFamily="50" charset="-128"/>
              </a:rPr>
              <a:t>　Magkakaiba ang istruktura ng nozzle (higuchi) para sa bawat flammable gas</a:t>
            </a: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14/Karagdagang Teksto Pahina </a:t>
            </a:r>
            <a:r>
              <a:rPr lang="en-US" sz="1200" dirty="0" smtClean="0">
                <a:solidFill>
                  <a:prstClr val="black"/>
                </a:solidFill>
              </a:rPr>
              <a:t>12</a:t>
            </a:r>
            <a:endParaRPr lang="x-none" sz="1200" dirty="0">
              <a:solidFill>
                <a:prstClr val="black"/>
              </a:solidFill>
            </a:endParaRP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x-none" sz="1200" dirty="0">
                <a:latin typeface="Meiryo UI" panose="020B0604030504040204" pitchFamily="50" charset="-128"/>
                <a:ea typeface="Meiryo UI" panose="020B0604030504040204" pitchFamily="50" charset="-128"/>
              </a:rPr>
              <a:t>Mga panganib ng paggamit ng mga maling uri ng flammable gas</a:t>
            </a:r>
            <a:endParaRPr lang="en-US" altLang="ja-JP" sz="1200" dirty="0">
              <a:latin typeface="Meiryo UI" panose="020B0604030504040204" pitchFamily="50" charset="-128"/>
              <a:ea typeface="Meiryo UI" panose="020B0604030504040204" pitchFamily="50" charset="-128"/>
            </a:endParaRPr>
          </a:p>
          <a:p>
            <a:pPr marL="0" indent="0" rtl="0">
              <a:spcBef>
                <a:spcPts val="600"/>
              </a:spcBef>
              <a:buNone/>
            </a:pPr>
            <a:r>
              <a:rPr lang="x-none" sz="1200" dirty="0">
                <a:latin typeface="Meiryo UI" panose="020B0604030504040204" pitchFamily="50" charset="-128"/>
                <a:ea typeface="Meiryo UI" panose="020B0604030504040204" pitchFamily="50" charset="-128"/>
              </a:rPr>
              <a:t>　Kung gagamit ng acetylene (asechiren) gas gamit ang isang nozzle (higuchi) para sa iba pang flammable gas, magkakaroon ng flashback (gyakka), na napakapanganib</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6</a:t>
            </a:fld>
            <a:endParaRPr kumimoji="1" lang="ja-JP" altLang="en-US"/>
          </a:p>
        </p:txBody>
      </p:sp>
      <p:sp>
        <p:nvSpPr>
          <p:cNvPr id="9" name="テキスト ボックス 8">
            <a:extLst>
              <a:ext uri="{FF2B5EF4-FFF2-40B4-BE49-F238E27FC236}">
                <a16:creationId xmlns="" xmlns:a16="http://schemas.microsoft.com/office/drawing/2014/main" id="{1CC6DAD3-9764-4A8F-8126-06C25B7B452C}"/>
              </a:ext>
            </a:extLst>
          </p:cNvPr>
          <p:cNvSpPr txBox="1"/>
          <p:nvPr/>
        </p:nvSpPr>
        <p:spPr>
          <a:xfrm>
            <a:off x="645903" y="2542703"/>
            <a:ext cx="4591618" cy="208879"/>
          </a:xfrm>
          <a:prstGeom prst="rect">
            <a:avLst/>
          </a:prstGeom>
          <a:solidFill>
            <a:schemeClr val="bg1"/>
          </a:solidFill>
          <a:ln>
            <a:noFill/>
          </a:ln>
        </p:spPr>
        <p:txBody>
          <a:bodyPr wrap="square" lIns="0" tIns="0" rIns="0" bIns="0" rtlCol="0">
            <a:noAutofit/>
          </a:bodyPr>
          <a:lstStyle/>
          <a:p>
            <a:pPr rtl="0"/>
            <a:r>
              <a:rPr lang="x-none" sz="1000" dirty="0"/>
              <a:t>Talahanayan 1-3 Combustion rate ng acetylene (asechiren) gas at propane (puropan) gas</a:t>
            </a:r>
            <a:endParaRPr kumimoji="1" lang="en-US" altLang="ja-JP" sz="1000" dirty="0"/>
          </a:p>
        </p:txBody>
      </p:sp>
      <p:sp>
        <p:nvSpPr>
          <p:cNvPr id="10" name="テキスト ボックス 9">
            <a:extLst>
              <a:ext uri="{FF2B5EF4-FFF2-40B4-BE49-F238E27FC236}">
                <a16:creationId xmlns="" xmlns:a16="http://schemas.microsoft.com/office/drawing/2014/main" id="{E6D068FC-DD08-4DF2-AD05-2CB8D6701D34}"/>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x-none" sz="900"/>
              <a:t>Acetylene (asechiren)</a:t>
            </a:r>
            <a:endParaRPr kumimoji="1" lang="en-US" altLang="ja-JP" sz="900" dirty="0"/>
          </a:p>
        </p:txBody>
      </p:sp>
      <p:sp>
        <p:nvSpPr>
          <p:cNvPr id="11" name="テキスト ボックス 10">
            <a:extLst>
              <a:ext uri="{FF2B5EF4-FFF2-40B4-BE49-F238E27FC236}">
                <a16:creationId xmlns="" xmlns:a16="http://schemas.microsoft.com/office/drawing/2014/main" id="{1084617C-B89C-45DC-B6C6-909C1AD9969D}"/>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x-none" sz="900" dirty="0"/>
              <a:t>Propane (puropan)</a:t>
            </a:r>
            <a:endParaRPr kumimoji="1" lang="en-US" altLang="ja-JP" sz="900" dirty="0"/>
          </a:p>
        </p:txBody>
      </p:sp>
      <p:sp>
        <p:nvSpPr>
          <p:cNvPr id="12" name="テキスト ボックス 11">
            <a:extLst>
              <a:ext uri="{FF2B5EF4-FFF2-40B4-BE49-F238E27FC236}">
                <a16:creationId xmlns="" xmlns:a16="http://schemas.microsoft.com/office/drawing/2014/main" id="{D6C25769-21E6-4876-B575-F72F00E5A703}"/>
              </a:ext>
            </a:extLst>
          </p:cNvPr>
          <p:cNvSpPr txBox="1"/>
          <p:nvPr/>
        </p:nvSpPr>
        <p:spPr>
          <a:xfrm>
            <a:off x="1991967" y="2856043"/>
            <a:ext cx="1460917" cy="530766"/>
          </a:xfrm>
          <a:prstGeom prst="rect">
            <a:avLst/>
          </a:prstGeom>
          <a:solidFill>
            <a:schemeClr val="bg1"/>
          </a:solidFill>
          <a:ln>
            <a:noFill/>
          </a:ln>
        </p:spPr>
        <p:txBody>
          <a:bodyPr wrap="square" lIns="0" tIns="0" rIns="0" bIns="0" rtlCol="0">
            <a:noAutofit/>
          </a:bodyPr>
          <a:lstStyle/>
          <a:p>
            <a:pPr algn="ctr" rtl="0"/>
            <a:r>
              <a:rPr lang="x-none" sz="1100"/>
              <a:t>Minimum ignition temperature</a:t>
            </a:r>
            <a:endParaRPr kumimoji="1" lang="en-US" altLang="ja-JP" sz="1100" dirty="0"/>
          </a:p>
          <a:p>
            <a:pPr algn="ctr" rtl="0"/>
            <a:r>
              <a:rPr lang="x-none" sz="1100"/>
              <a:t>(Sa oxygen (sanso))</a:t>
            </a:r>
            <a:endParaRPr kumimoji="1" lang="en-US" altLang="ja-JP" sz="1100" dirty="0"/>
          </a:p>
        </p:txBody>
      </p:sp>
      <p:sp>
        <p:nvSpPr>
          <p:cNvPr id="13" name="テキスト ボックス 12">
            <a:extLst>
              <a:ext uri="{FF2B5EF4-FFF2-40B4-BE49-F238E27FC236}">
                <a16:creationId xmlns="" xmlns:a16="http://schemas.microsoft.com/office/drawing/2014/main" id="{CABE1B89-F534-4016-80CC-E38740E1CF09}"/>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x-none" sz="1100"/>
              <a:t>Combustion rate</a:t>
            </a:r>
            <a:endParaRPr kumimoji="1" lang="en-US" altLang="ja-JP" sz="1100" dirty="0"/>
          </a:p>
          <a:p>
            <a:pPr algn="ctr" rtl="0"/>
            <a:r>
              <a:rPr lang="x-none" sz="1100"/>
              <a:t>(Neutral mixture ratio)</a:t>
            </a:r>
            <a:endParaRPr kumimoji="1" lang="en-US" altLang="ja-JP" sz="1100" dirty="0"/>
          </a:p>
        </p:txBody>
      </p:sp>
      <p:sp>
        <p:nvSpPr>
          <p:cNvPr id="14" name="テキスト ボックス 13">
            <a:extLst>
              <a:ext uri="{FF2B5EF4-FFF2-40B4-BE49-F238E27FC236}">
                <a16:creationId xmlns="" xmlns:a16="http://schemas.microsoft.com/office/drawing/2014/main" id="{59589F46-DDBC-4753-8EB2-B86F6F32361A}"/>
              </a:ext>
            </a:extLst>
          </p:cNvPr>
          <p:cNvSpPr txBox="1"/>
          <p:nvPr/>
        </p:nvSpPr>
        <p:spPr>
          <a:xfrm>
            <a:off x="739783" y="4309642"/>
            <a:ext cx="4480485" cy="276999"/>
          </a:xfrm>
          <a:prstGeom prst="rect">
            <a:avLst/>
          </a:prstGeom>
          <a:solidFill>
            <a:schemeClr val="bg1"/>
          </a:solidFill>
          <a:ln>
            <a:noFill/>
          </a:ln>
        </p:spPr>
        <p:txBody>
          <a:bodyPr wrap="square" lIns="0" tIns="0" rIns="0" bIns="0" rtlCol="0">
            <a:noAutofit/>
          </a:bodyPr>
          <a:lstStyle/>
          <a:p>
            <a:pPr rtl="0"/>
            <a:r>
              <a:rPr lang="x-none" sz="900" dirty="0"/>
              <a:t>*: Ang mga numero ay batay sa “Summary: Thermal Cutting Q&amp;A” mula sa Japan Welding Engineering Society.</a:t>
            </a:r>
            <a:endParaRPr kumimoji="1" lang="en-US" altLang="ja-JP" sz="900" dirty="0"/>
          </a:p>
        </p:txBody>
      </p:sp>
    </p:spTree>
    <p:extLst>
      <p:ext uri="{BB962C8B-B14F-4D97-AF65-F5344CB8AC3E}">
        <p14:creationId xmlns:p14="http://schemas.microsoft.com/office/powerpoint/2010/main" val="436477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x-none" sz="2400">
                <a:latin typeface="Meiryo UI" panose="020B0604030504040204" pitchFamily="50" charset="-128"/>
                <a:ea typeface="Meiryo UI" panose="020B0604030504040204" pitchFamily="50" charset="-128"/>
              </a:rPr>
              <a:t>Pressure regulator (aturyoku chousei ki)</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x-none" sz="1100" dirty="0">
                <a:latin typeface="Meiryo UI" panose="020B0604030504040204" pitchFamily="50" charset="-128"/>
                <a:ea typeface="Meiryo UI" panose="020B0604030504040204" pitchFamily="50" charset="-128"/>
              </a:rPr>
              <a:t>Mga acetylene (asechiren) pressure regulator (aturyoku chousei ki))</a:t>
            </a:r>
          </a:p>
        </p:txBody>
      </p:sp>
      <p:sp>
        <p:nvSpPr>
          <p:cNvPr id="7" name="テキスト ボックス 6"/>
          <p:cNvSpPr txBox="1"/>
          <p:nvPr/>
        </p:nvSpPr>
        <p:spPr>
          <a:xfrm>
            <a:off x="3783535" y="6442538"/>
            <a:ext cx="4391196"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19, 20/Karagdagang Teksto Pahina </a:t>
            </a:r>
            <a:r>
              <a:rPr lang="x-none" sz="1200" dirty="0" smtClean="0">
                <a:solidFill>
                  <a:prstClr val="black"/>
                </a:solidFill>
              </a:rPr>
              <a:t>1</a:t>
            </a:r>
            <a:r>
              <a:rPr lang="en-US" sz="1200" dirty="0" smtClean="0">
                <a:solidFill>
                  <a:prstClr val="black"/>
                </a:solidFill>
              </a:rPr>
              <a:t>4</a:t>
            </a:r>
            <a:r>
              <a:rPr lang="x-none" sz="1200" dirty="0" smtClean="0">
                <a:solidFill>
                  <a:prstClr val="black"/>
                </a:solidFill>
              </a:rPr>
              <a:t>, 1</a:t>
            </a:r>
            <a:r>
              <a:rPr lang="en-US" sz="1200" dirty="0" smtClean="0">
                <a:solidFill>
                  <a:prstClr val="black"/>
                </a:solidFill>
              </a:rPr>
              <a:t>5</a:t>
            </a:r>
            <a:endParaRPr lang="x-none" sz="1200" dirty="0">
              <a:solidFill>
                <a:prstClr val="black"/>
              </a:solidFill>
            </a:endParaRP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x-none" sz="1100" dirty="0">
                <a:latin typeface="Meiryo UI" panose="020B0604030504040204" pitchFamily="50" charset="-128"/>
                <a:ea typeface="Meiryo UI" panose="020B0604030504040204" pitchFamily="50" charset="-128"/>
              </a:rPr>
              <a:t>Mga oxygen (sanso) pressure regulator (aturyoku chousei ki))</a:t>
            </a:r>
            <a:endParaRPr lang="ja-JP" altLang="en-US" sz="11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テキスト ボックス 9">
            <a:extLst>
              <a:ext uri="{FF2B5EF4-FFF2-40B4-BE49-F238E27FC236}">
                <a16:creationId xmlns="" xmlns:a16="http://schemas.microsoft.com/office/drawing/2014/main" id="{21B44874-A80C-4C4F-AFAD-D43925606D7D}"/>
              </a:ext>
            </a:extLst>
          </p:cNvPr>
          <p:cNvSpPr txBox="1"/>
          <p:nvPr/>
        </p:nvSpPr>
        <p:spPr>
          <a:xfrm>
            <a:off x="723331" y="4534577"/>
            <a:ext cx="2788220" cy="283934"/>
          </a:xfrm>
          <a:prstGeom prst="rect">
            <a:avLst/>
          </a:prstGeom>
          <a:solidFill>
            <a:schemeClr val="bg1"/>
          </a:solidFill>
          <a:ln>
            <a:noFill/>
          </a:ln>
        </p:spPr>
        <p:txBody>
          <a:bodyPr wrap="square" lIns="0" tIns="0" rIns="0" bIns="0" rtlCol="0">
            <a:noAutofit/>
          </a:bodyPr>
          <a:lstStyle/>
          <a:p>
            <a:pPr algn="ctr" rtl="0"/>
            <a:r>
              <a:rPr lang="x-none" sz="1200" dirty="0"/>
              <a:t>Fig. 1-17: Acetylene (asechiren) gas regulator</a:t>
            </a:r>
            <a:endParaRPr kumimoji="1" lang="en-US" altLang="ja-JP" sz="1200" dirty="0"/>
          </a:p>
        </p:txBody>
      </p:sp>
      <p:sp>
        <p:nvSpPr>
          <p:cNvPr id="12" name="テキスト ボックス 11">
            <a:extLst>
              <a:ext uri="{FF2B5EF4-FFF2-40B4-BE49-F238E27FC236}">
                <a16:creationId xmlns="" xmlns:a16="http://schemas.microsoft.com/office/drawing/2014/main" id="{CABF2167-4E30-4A0B-9CDE-6586FA005787}"/>
              </a:ext>
            </a:extLst>
          </p:cNvPr>
          <p:cNvSpPr txBox="1"/>
          <p:nvPr/>
        </p:nvSpPr>
        <p:spPr>
          <a:xfrm>
            <a:off x="1743559" y="4328223"/>
            <a:ext cx="1767992" cy="206353"/>
          </a:xfrm>
          <a:prstGeom prst="rect">
            <a:avLst/>
          </a:prstGeom>
          <a:solidFill>
            <a:schemeClr val="bg1"/>
          </a:solidFill>
          <a:ln>
            <a:noFill/>
          </a:ln>
        </p:spPr>
        <p:txBody>
          <a:bodyPr wrap="square" lIns="0" tIns="0" rIns="0" bIns="0" rtlCol="0">
            <a:noAutofit/>
          </a:bodyPr>
          <a:lstStyle/>
          <a:p>
            <a:pPr algn="r" rtl="0"/>
            <a:r>
              <a:rPr lang="x-none" sz="900"/>
              <a:t>Source: NISSAN TANAKA CORPORATION</a:t>
            </a:r>
            <a:endParaRPr kumimoji="1" lang="en-US" altLang="ja-JP" sz="900" dirty="0"/>
          </a:p>
        </p:txBody>
      </p:sp>
      <p:sp>
        <p:nvSpPr>
          <p:cNvPr id="13" name="テキスト ボックス 12">
            <a:extLst>
              <a:ext uri="{FF2B5EF4-FFF2-40B4-BE49-F238E27FC236}">
                <a16:creationId xmlns="" xmlns:a16="http://schemas.microsoft.com/office/drawing/2014/main" id="{756ED528-4E44-4F48-8C9B-998C7E18DC59}"/>
              </a:ext>
            </a:extLst>
          </p:cNvPr>
          <p:cNvSpPr txBox="1"/>
          <p:nvPr/>
        </p:nvSpPr>
        <p:spPr>
          <a:xfrm>
            <a:off x="4175008" y="3980080"/>
            <a:ext cx="3645517" cy="228002"/>
          </a:xfrm>
          <a:prstGeom prst="rect">
            <a:avLst/>
          </a:prstGeom>
          <a:solidFill>
            <a:schemeClr val="bg1"/>
          </a:solidFill>
          <a:ln>
            <a:noFill/>
          </a:ln>
        </p:spPr>
        <p:txBody>
          <a:bodyPr wrap="square" lIns="0" tIns="0" rIns="0" bIns="0" rtlCol="0">
            <a:noAutofit/>
          </a:bodyPr>
          <a:lstStyle/>
          <a:p>
            <a:pPr rtl="0"/>
            <a:r>
              <a:rPr lang="x-none" sz="1200" dirty="0"/>
              <a:t>Fig. 1-18: Mga mounting screw ng oxygen (sanso) regulator</a:t>
            </a:r>
            <a:endParaRPr kumimoji="1" lang="en-US" altLang="ja-JP" sz="1200" dirty="0"/>
          </a:p>
        </p:txBody>
      </p:sp>
      <p:sp>
        <p:nvSpPr>
          <p:cNvPr id="14" name="テキスト ボックス 13">
            <a:extLst>
              <a:ext uri="{FF2B5EF4-FFF2-40B4-BE49-F238E27FC236}">
                <a16:creationId xmlns="" xmlns:a16="http://schemas.microsoft.com/office/drawing/2014/main" id="{00FAD07B-ABE3-4D0F-97FD-E98259BDFC30}"/>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rtl="0"/>
            <a:r>
              <a:rPr lang="x-none" sz="1200" dirty="0"/>
              <a:t>Uri ng mounting nut (German style)</a:t>
            </a:r>
            <a:endParaRPr kumimoji="1" lang="en-US" altLang="ja-JP" sz="1200" dirty="0"/>
          </a:p>
        </p:txBody>
      </p:sp>
      <p:sp>
        <p:nvSpPr>
          <p:cNvPr id="15" name="テキスト ボックス 14">
            <a:extLst>
              <a:ext uri="{FF2B5EF4-FFF2-40B4-BE49-F238E27FC236}">
                <a16:creationId xmlns="" xmlns:a16="http://schemas.microsoft.com/office/drawing/2014/main" id="{3665A198-2E74-4331-B04E-494423AAB760}"/>
              </a:ext>
            </a:extLst>
          </p:cNvPr>
          <p:cNvSpPr txBox="1"/>
          <p:nvPr/>
        </p:nvSpPr>
        <p:spPr>
          <a:xfrm>
            <a:off x="6234792" y="3513912"/>
            <a:ext cx="2046719" cy="207876"/>
          </a:xfrm>
          <a:prstGeom prst="rect">
            <a:avLst/>
          </a:prstGeom>
          <a:solidFill>
            <a:schemeClr val="bg1"/>
          </a:solidFill>
          <a:ln>
            <a:noFill/>
          </a:ln>
        </p:spPr>
        <p:txBody>
          <a:bodyPr wrap="square" lIns="0" tIns="0" rIns="0" bIns="0" rtlCol="0">
            <a:noAutofit/>
          </a:bodyPr>
          <a:lstStyle/>
          <a:p>
            <a:pPr rtl="0"/>
            <a:r>
              <a:rPr lang="x-none" sz="1200" dirty="0"/>
              <a:t>Uri ng mounting screw (French style)</a:t>
            </a:r>
            <a:endParaRPr kumimoji="1" lang="en-US" altLang="ja-JP" sz="1200" dirty="0"/>
          </a:p>
        </p:txBody>
      </p:sp>
      <p:sp>
        <p:nvSpPr>
          <p:cNvPr id="16" name="テキスト ボックス 15">
            <a:extLst>
              <a:ext uri="{FF2B5EF4-FFF2-40B4-BE49-F238E27FC236}">
                <a16:creationId xmlns="" xmlns:a16="http://schemas.microsoft.com/office/drawing/2014/main" id="{B29B62AB-45EE-4082-8A32-B97047F7DEA6}"/>
              </a:ext>
            </a:extLst>
          </p:cNvPr>
          <p:cNvSpPr txBox="1"/>
          <p:nvPr/>
        </p:nvSpPr>
        <p:spPr>
          <a:xfrm>
            <a:off x="7013237" y="3806452"/>
            <a:ext cx="1394545" cy="206353"/>
          </a:xfrm>
          <a:prstGeom prst="rect">
            <a:avLst/>
          </a:prstGeom>
          <a:solidFill>
            <a:schemeClr val="bg1"/>
          </a:solidFill>
          <a:ln>
            <a:noFill/>
          </a:ln>
        </p:spPr>
        <p:txBody>
          <a:bodyPr wrap="square" lIns="0" tIns="0" rIns="0" bIns="0" rtlCol="0">
            <a:noAutofit/>
          </a:bodyPr>
          <a:lstStyle/>
          <a:p>
            <a:pPr algn="r" rtl="0"/>
            <a:r>
              <a:rPr lang="x-none" sz="700" dirty="0"/>
              <a:t>Source: KOIKE SANSO KOGYO Co.,LTD.</a:t>
            </a:r>
            <a:endParaRPr kumimoji="1" lang="en-US" altLang="ja-JP" sz="700" dirty="0"/>
          </a:p>
        </p:txBody>
      </p:sp>
      <p:sp>
        <p:nvSpPr>
          <p:cNvPr id="17" name="正方形/長方形 16"/>
          <p:cNvSpPr/>
          <p:nvPr/>
        </p:nvSpPr>
        <p:spPr>
          <a:xfrm>
            <a:off x="6730725" y="4186433"/>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852472" y="4795425"/>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x-none" sz="2400">
                <a:latin typeface="Meiryo UI" panose="020B0604030504040204" pitchFamily="50" charset="-128"/>
                <a:ea typeface="Meiryo UI" panose="020B0604030504040204" pitchFamily="50" charset="-128"/>
              </a:rPr>
              <a:t>Welding hose (housu)</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x-none" sz="1200" dirty="0">
                <a:latin typeface="Meiryo UI" panose="020B0604030504040204" pitchFamily="50" charset="-128"/>
                <a:ea typeface="Meiryo UI" panose="020B0604030504040204" pitchFamily="50" charset="-128"/>
              </a:rPr>
              <a:t>Display para sa rubber hose para sa welding/cutting (yousetu/setudan you gomu housu)</a:t>
            </a:r>
          </a:p>
          <a:p>
            <a:pPr marL="268288" indent="-1588" rtl="0">
              <a:lnSpc>
                <a:spcPct val="100000"/>
              </a:lnSpc>
              <a:spcBef>
                <a:spcPts val="0"/>
              </a:spcBef>
              <a:buNone/>
            </a:pPr>
            <a:r>
              <a:rPr lang="x-none" sz="1200" dirty="0">
                <a:latin typeface="Meiryo UI" panose="020B0604030504040204" pitchFamily="50" charset="-128"/>
                <a:ea typeface="Meiryo UI" panose="020B0604030504040204" pitchFamily="50" charset="-128"/>
              </a:rPr>
              <a:t>・ Marka ng manufacturer o supplier</a:t>
            </a:r>
          </a:p>
          <a:p>
            <a:pPr marL="268288" indent="-1588" rtl="0">
              <a:lnSpc>
                <a:spcPct val="100000"/>
              </a:lnSpc>
              <a:spcBef>
                <a:spcPts val="0"/>
              </a:spcBef>
              <a:buNone/>
            </a:pPr>
            <a:r>
              <a:rPr lang="x-none" sz="1200" dirty="0">
                <a:latin typeface="Meiryo UI" panose="020B0604030504040204" pitchFamily="50" charset="-128"/>
                <a:ea typeface="Meiryo UI" panose="020B0604030504040204" pitchFamily="50" charset="-128"/>
              </a:rPr>
              <a:t>・ Numero ng uri ng hose (housu)</a:t>
            </a:r>
          </a:p>
          <a:p>
            <a:pPr marL="268288" indent="-1588" rtl="0">
              <a:lnSpc>
                <a:spcPct val="100000"/>
              </a:lnSpc>
              <a:spcBef>
                <a:spcPts val="0"/>
              </a:spcBef>
              <a:buNone/>
            </a:pPr>
            <a:r>
              <a:rPr lang="x-none" sz="1200" dirty="0">
                <a:latin typeface="Meiryo UI" panose="020B0604030504040204" pitchFamily="50" charset="-128"/>
                <a:ea typeface="Meiryo UI" panose="020B0604030504040204" pitchFamily="50" charset="-128"/>
              </a:rPr>
              <a:t>・ Maximum na working pressure</a:t>
            </a:r>
          </a:p>
          <a:p>
            <a:pPr marL="268288" indent="-1588" rtl="0">
              <a:lnSpc>
                <a:spcPct val="100000"/>
              </a:lnSpc>
              <a:spcBef>
                <a:spcPts val="0"/>
              </a:spcBef>
              <a:buNone/>
            </a:pPr>
            <a:r>
              <a:rPr lang="x-none" sz="1200" dirty="0">
                <a:latin typeface="Meiryo UI" panose="020B0604030504040204" pitchFamily="50" charset="-128"/>
                <a:ea typeface="Meiryo UI" panose="020B0604030504040204" pitchFamily="50" charset="-128"/>
              </a:rPr>
              <a:t>・ Nominal diameter (inner diameter)</a:t>
            </a:r>
          </a:p>
          <a:p>
            <a:pPr marL="268288" indent="-1588" rtl="0">
              <a:lnSpc>
                <a:spcPct val="100000"/>
              </a:lnSpc>
              <a:spcBef>
                <a:spcPts val="0"/>
              </a:spcBef>
              <a:buNone/>
            </a:pPr>
            <a:r>
              <a:rPr lang="x-none" sz="1200" dirty="0">
                <a:latin typeface="Meiryo UI" panose="020B0604030504040204" pitchFamily="50" charset="-128"/>
                <a:ea typeface="Meiryo UI" panose="020B0604030504040204" pitchFamily="50" charset="-128"/>
              </a:rPr>
              <a:t>・ Uri ng gas (Talahanayan 1-5)</a:t>
            </a:r>
          </a:p>
          <a:p>
            <a:pPr marL="268288" indent="-1588" rtl="0">
              <a:lnSpc>
                <a:spcPct val="100000"/>
              </a:lnSpc>
              <a:spcBef>
                <a:spcPts val="0"/>
              </a:spcBef>
              <a:buNone/>
            </a:pPr>
            <a:r>
              <a:rPr lang="x-none" sz="1200" dirty="0">
                <a:latin typeface="Meiryo UI" panose="020B0604030504040204" pitchFamily="50" charset="-128"/>
                <a:ea typeface="Meiryo UI" panose="020B0604030504040204" pitchFamily="50" charset="-128"/>
              </a:rPr>
              <a:t>・ Taon kung kailan nagawa</a:t>
            </a:r>
          </a:p>
        </p:txBody>
      </p:sp>
      <p:sp>
        <p:nvSpPr>
          <p:cNvPr id="7" name="テキスト ボックス 6"/>
          <p:cNvSpPr txBox="1"/>
          <p:nvPr/>
        </p:nvSpPr>
        <p:spPr>
          <a:xfrm>
            <a:off x="4762500" y="6387948"/>
            <a:ext cx="339566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a:t>
            </a:r>
            <a:r>
              <a:rPr lang="x-none" sz="1200" dirty="0" smtClean="0">
                <a:solidFill>
                  <a:prstClr val="black"/>
                </a:solidFill>
              </a:rPr>
              <a:t>24</a:t>
            </a:r>
            <a:r>
              <a:rPr lang="en-US" sz="1200" dirty="0" smtClean="0">
                <a:solidFill>
                  <a:prstClr val="black"/>
                </a:solidFill>
              </a:rPr>
              <a:t>, 25</a:t>
            </a:r>
            <a:r>
              <a:rPr lang="x-none" sz="1200" dirty="0" smtClean="0">
                <a:solidFill>
                  <a:prstClr val="black"/>
                </a:solidFill>
              </a:rPr>
              <a:t>/Karagdagang </a:t>
            </a:r>
            <a:r>
              <a:rPr lang="x-none" sz="1200" dirty="0">
                <a:solidFill>
                  <a:prstClr val="black"/>
                </a:solidFill>
              </a:rPr>
              <a:t>Teksto Pahina </a:t>
            </a:r>
            <a:r>
              <a:rPr lang="x-none" sz="1200" dirty="0" smtClean="0">
                <a:solidFill>
                  <a:prstClr val="black"/>
                </a:solidFill>
              </a:rPr>
              <a:t>1</a:t>
            </a:r>
            <a:r>
              <a:rPr lang="en-US" sz="1200" dirty="0" smtClean="0">
                <a:solidFill>
                  <a:prstClr val="black"/>
                </a:solidFill>
              </a:rPr>
              <a:t>7</a:t>
            </a:r>
            <a:endParaRPr lang="x-none" sz="1200" dirty="0">
              <a:solidFill>
                <a:prstClr val="black"/>
              </a:solidFill>
            </a:endParaRP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 xmlns:a16="http://schemas.microsoft.com/office/drawing/2014/main" id="{81E6E4B3-96F5-476C-B9EE-FB672645903C}"/>
              </a:ext>
            </a:extLst>
          </p:cNvPr>
          <p:cNvSpPr txBox="1"/>
          <p:nvPr/>
        </p:nvSpPr>
        <p:spPr>
          <a:xfrm>
            <a:off x="5292202" y="793807"/>
            <a:ext cx="1893602" cy="246129"/>
          </a:xfrm>
          <a:prstGeom prst="rect">
            <a:avLst/>
          </a:prstGeom>
          <a:solidFill>
            <a:schemeClr val="bg1"/>
          </a:solidFill>
          <a:ln>
            <a:noFill/>
          </a:ln>
        </p:spPr>
        <p:txBody>
          <a:bodyPr wrap="square" lIns="0" tIns="0" rIns="0" bIns="0" rtlCol="0">
            <a:noAutofit/>
          </a:bodyPr>
          <a:lstStyle/>
          <a:p>
            <a:pPr rtl="0"/>
            <a:r>
              <a:rPr lang="x-none" sz="1200" dirty="0"/>
              <a:t>[Halimbawa ng display]</a:t>
            </a:r>
          </a:p>
        </p:txBody>
      </p:sp>
      <p:sp>
        <p:nvSpPr>
          <p:cNvPr id="10" name="テキスト ボックス 9">
            <a:extLst>
              <a:ext uri="{FF2B5EF4-FFF2-40B4-BE49-F238E27FC236}">
                <a16:creationId xmlns="" xmlns:a16="http://schemas.microsoft.com/office/drawing/2014/main" id="{7517463D-5F2C-4698-AD17-1F05D09834A0}"/>
              </a:ext>
            </a:extLst>
          </p:cNvPr>
          <p:cNvSpPr txBox="1"/>
          <p:nvPr/>
        </p:nvSpPr>
        <p:spPr>
          <a:xfrm>
            <a:off x="5594607" y="1370600"/>
            <a:ext cx="2570991" cy="1308290"/>
          </a:xfrm>
          <a:prstGeom prst="rect">
            <a:avLst/>
          </a:prstGeom>
          <a:solidFill>
            <a:schemeClr val="bg1"/>
          </a:solidFill>
          <a:ln>
            <a:noFill/>
          </a:ln>
        </p:spPr>
        <p:txBody>
          <a:bodyPr wrap="square" lIns="0" tIns="0" rIns="0" bIns="0" rtlCol="0">
            <a:noAutofit/>
          </a:bodyPr>
          <a:lstStyle/>
          <a:p>
            <a:pPr rtl="0"/>
            <a:r>
              <a:rPr lang="x-none" sz="1000" dirty="0"/>
              <a:t>  Ibinibigay ng simbolong ito ang sumusunod na impormasyon.</a:t>
            </a:r>
            <a:endParaRPr kumimoji="1" lang="en-US" altLang="ja-JP" sz="1000" dirty="0"/>
          </a:p>
          <a:p>
            <a:pPr rtl="0"/>
            <a:r>
              <a:rPr lang="x-none" sz="1000" dirty="0"/>
              <a:t>(1) Ang manufacturer ay “XYZ.”</a:t>
            </a:r>
            <a:endParaRPr kumimoji="1" lang="en-US" altLang="ja-JP" sz="1000" dirty="0"/>
          </a:p>
          <a:p>
            <a:pPr rtl="0"/>
            <a:r>
              <a:rPr lang="x-none" sz="1000" dirty="0"/>
              <a:t>(2) Ang uri ng hose (housu) ay “Type 1.”</a:t>
            </a:r>
            <a:endParaRPr kumimoji="1" lang="en-US" altLang="ja-JP" sz="1000" dirty="0"/>
          </a:p>
          <a:p>
            <a:pPr rtl="0"/>
            <a:r>
              <a:rPr lang="x-none" sz="1000" dirty="0"/>
              <a:t>(3) Ang maximum na working pressure ay 2MPa.</a:t>
            </a:r>
            <a:endParaRPr kumimoji="1" lang="en-US" altLang="ja-JP" sz="1000" dirty="0"/>
          </a:p>
          <a:p>
            <a:pPr rtl="0"/>
            <a:r>
              <a:rPr lang="x-none" sz="1000" dirty="0"/>
              <a:t>(4) Ang nominal diameter ay 10 mm.</a:t>
            </a:r>
            <a:endParaRPr kumimoji="1" lang="en-US" altLang="ja-JP" sz="1000" dirty="0"/>
          </a:p>
          <a:p>
            <a:pPr rtl="0"/>
            <a:r>
              <a:rPr lang="x-none" sz="1000" dirty="0"/>
              <a:t>(5) Ang uri ng gas ay oxygen (sanso).</a:t>
            </a:r>
            <a:endParaRPr kumimoji="1" lang="en-US" altLang="ja-JP" sz="1000" dirty="0"/>
          </a:p>
          <a:p>
            <a:pPr rtl="0"/>
            <a:r>
              <a:rPr lang="x-none" sz="1000" dirty="0"/>
              <a:t>(6) Ang taon kung kailan nagawa ay 2019.</a:t>
            </a:r>
            <a:endParaRPr kumimoji="1" lang="en-US" altLang="ja-JP" sz="1000" dirty="0"/>
          </a:p>
        </p:txBody>
      </p:sp>
      <p:sp>
        <p:nvSpPr>
          <p:cNvPr id="11" name="テキスト ボックス 10">
            <a:extLst>
              <a:ext uri="{FF2B5EF4-FFF2-40B4-BE49-F238E27FC236}">
                <a16:creationId xmlns="" xmlns:a16="http://schemas.microsoft.com/office/drawing/2014/main" id="{612C5763-2348-4167-8F06-2B4B433D64C0}"/>
              </a:ext>
            </a:extLst>
          </p:cNvPr>
          <p:cNvSpPr txBox="1"/>
          <p:nvPr/>
        </p:nvSpPr>
        <p:spPr>
          <a:xfrm>
            <a:off x="821778" y="2901870"/>
            <a:ext cx="4668456" cy="158667"/>
          </a:xfrm>
          <a:prstGeom prst="rect">
            <a:avLst/>
          </a:prstGeom>
          <a:solidFill>
            <a:schemeClr val="bg1"/>
          </a:solidFill>
          <a:ln>
            <a:noFill/>
          </a:ln>
        </p:spPr>
        <p:txBody>
          <a:bodyPr wrap="square" lIns="0" tIns="0" rIns="0" bIns="0" rtlCol="0">
            <a:noAutofit/>
          </a:bodyPr>
          <a:lstStyle/>
          <a:p>
            <a:pPr rtl="0"/>
            <a:r>
              <a:rPr lang="x-none" sz="1100" dirty="0"/>
              <a:t>Talahanayan 1-5: Mga simbolo ng uri ng gas at mga pantukoy na kulay (JIS K 6333)</a:t>
            </a:r>
            <a:endParaRPr kumimoji="1" lang="en-US" altLang="ja-JP" sz="1100" dirty="0"/>
          </a:p>
        </p:txBody>
      </p:sp>
      <p:sp>
        <p:nvSpPr>
          <p:cNvPr id="12" name="テキスト ボックス 11">
            <a:extLst>
              <a:ext uri="{FF2B5EF4-FFF2-40B4-BE49-F238E27FC236}">
                <a16:creationId xmlns="" xmlns:a16="http://schemas.microsoft.com/office/drawing/2014/main" id="{086FA66B-27D2-404A-AFEC-D4FF3676C7A0}"/>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x-none" sz="1100" dirty="0"/>
              <a:t>Simbolo ng uri ng gas</a:t>
            </a:r>
            <a:endParaRPr kumimoji="1" lang="en-US" altLang="ja-JP" sz="1100" dirty="0"/>
          </a:p>
        </p:txBody>
      </p:sp>
      <p:sp>
        <p:nvSpPr>
          <p:cNvPr id="13" name="テキスト ボックス 12">
            <a:extLst>
              <a:ext uri="{FF2B5EF4-FFF2-40B4-BE49-F238E27FC236}">
                <a16:creationId xmlns="" xmlns:a16="http://schemas.microsoft.com/office/drawing/2014/main" id="{DB17461E-4DC7-494E-BA93-0B89FB815C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x-none" sz="1100"/>
              <a:t>Uri ng gas</a:t>
            </a:r>
            <a:endParaRPr kumimoji="1" lang="en-US" altLang="ja-JP" sz="1100" dirty="0"/>
          </a:p>
        </p:txBody>
      </p:sp>
      <p:sp>
        <p:nvSpPr>
          <p:cNvPr id="14" name="テキスト ボックス 13">
            <a:extLst>
              <a:ext uri="{FF2B5EF4-FFF2-40B4-BE49-F238E27FC236}">
                <a16:creationId xmlns="" xmlns:a16="http://schemas.microsoft.com/office/drawing/2014/main" id="{237F4E10-C69F-4AA4-92FE-73726A201882}"/>
              </a:ext>
            </a:extLst>
          </p:cNvPr>
          <p:cNvSpPr txBox="1"/>
          <p:nvPr/>
        </p:nvSpPr>
        <p:spPr>
          <a:xfrm>
            <a:off x="4604044" y="3138587"/>
            <a:ext cx="886190" cy="360000"/>
          </a:xfrm>
          <a:prstGeom prst="rect">
            <a:avLst/>
          </a:prstGeom>
          <a:solidFill>
            <a:schemeClr val="bg1"/>
          </a:solidFill>
          <a:ln>
            <a:noFill/>
          </a:ln>
        </p:spPr>
        <p:txBody>
          <a:bodyPr wrap="square" lIns="0" tIns="0" rIns="0" bIns="0" rtlCol="0">
            <a:noAutofit/>
          </a:bodyPr>
          <a:lstStyle/>
          <a:p>
            <a:pPr algn="ctr" rtl="0"/>
            <a:r>
              <a:rPr lang="x-none" sz="900" dirty="0"/>
              <a:t>Kulay ng panlabas na layer ng goma</a:t>
            </a:r>
            <a:endParaRPr kumimoji="1" lang="en-US" altLang="ja-JP" sz="900" dirty="0"/>
          </a:p>
        </p:txBody>
      </p:sp>
      <p:sp>
        <p:nvSpPr>
          <p:cNvPr id="15" name="テキスト ボックス 14">
            <a:extLst>
              <a:ext uri="{FF2B5EF4-FFF2-40B4-BE49-F238E27FC236}">
                <a16:creationId xmlns="" xmlns:a16="http://schemas.microsoft.com/office/drawing/2014/main" id="{C7145C2B-188D-4F7D-B411-5490B3564531}"/>
              </a:ext>
            </a:extLst>
          </p:cNvPr>
          <p:cNvSpPr txBox="1"/>
          <p:nvPr/>
        </p:nvSpPr>
        <p:spPr>
          <a:xfrm>
            <a:off x="1558774" y="3586141"/>
            <a:ext cx="2790881" cy="403958"/>
          </a:xfrm>
          <a:prstGeom prst="rect">
            <a:avLst/>
          </a:prstGeom>
          <a:solidFill>
            <a:schemeClr val="bg1"/>
          </a:solidFill>
          <a:ln>
            <a:noFill/>
          </a:ln>
        </p:spPr>
        <p:txBody>
          <a:bodyPr wrap="square" lIns="0" tIns="0" rIns="0" bIns="0" rtlCol="0">
            <a:noAutofit/>
          </a:bodyPr>
          <a:lstStyle/>
          <a:p>
            <a:pPr rtl="0"/>
            <a:r>
              <a:rPr lang="x-none" sz="1000" dirty="0"/>
              <a:t>Gas para sa acetylene (asechiren) at iba pang fuel (*)</a:t>
            </a:r>
            <a:endParaRPr kumimoji="1" lang="en-US" altLang="ja-JP" sz="1000" dirty="0"/>
          </a:p>
          <a:p>
            <a:pPr rtl="0"/>
            <a:r>
              <a:rPr lang="x-none" sz="1000" dirty="0"/>
              <a:t>(Hindi kasama ang LPG, MPS, natural gas, at methane)</a:t>
            </a:r>
            <a:endParaRPr kumimoji="1" lang="en-US" altLang="ja-JP" sz="1000" dirty="0"/>
          </a:p>
        </p:txBody>
      </p:sp>
      <p:sp>
        <p:nvSpPr>
          <p:cNvPr id="16" name="テキスト ボックス 15">
            <a:extLst>
              <a:ext uri="{FF2B5EF4-FFF2-40B4-BE49-F238E27FC236}">
                <a16:creationId xmlns="" xmlns:a16="http://schemas.microsoft.com/office/drawing/2014/main" id="{E3BCAC3F-EC67-49FF-BE0F-C65D7282916B}"/>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x-none" sz="1050" dirty="0"/>
              <a:t>Hangin, nitrogen, argon, carbon dioxide</a:t>
            </a:r>
            <a:endParaRPr kumimoji="1" lang="en-US" altLang="ja-JP" sz="1050" dirty="0"/>
          </a:p>
        </p:txBody>
      </p:sp>
      <p:sp>
        <p:nvSpPr>
          <p:cNvPr id="17" name="テキスト ボックス 16">
            <a:extLst>
              <a:ext uri="{FF2B5EF4-FFF2-40B4-BE49-F238E27FC236}">
                <a16:creationId xmlns="" xmlns:a16="http://schemas.microsoft.com/office/drawing/2014/main" id="{1BD726D7-5841-4270-8C98-5A0821B90000}"/>
              </a:ext>
            </a:extLst>
          </p:cNvPr>
          <p:cNvSpPr txBox="1"/>
          <p:nvPr/>
        </p:nvSpPr>
        <p:spPr>
          <a:xfrm>
            <a:off x="1546222" y="4036314"/>
            <a:ext cx="2817434" cy="172838"/>
          </a:xfrm>
          <a:prstGeom prst="rect">
            <a:avLst/>
          </a:prstGeom>
          <a:solidFill>
            <a:schemeClr val="bg1"/>
          </a:solidFill>
          <a:ln>
            <a:noFill/>
          </a:ln>
        </p:spPr>
        <p:txBody>
          <a:bodyPr wrap="square" lIns="0" tIns="0" rIns="0" bIns="0" rtlCol="0">
            <a:noAutofit/>
          </a:bodyPr>
          <a:lstStyle/>
          <a:p>
            <a:pPr rtl="0"/>
            <a:r>
              <a:rPr lang="x-none" sz="1050" dirty="0"/>
              <a:t>Oxygen (sanso)</a:t>
            </a:r>
            <a:endParaRPr kumimoji="1" lang="en-US" altLang="ja-JP" sz="1050" dirty="0"/>
          </a:p>
        </p:txBody>
      </p:sp>
      <p:sp>
        <p:nvSpPr>
          <p:cNvPr id="18" name="テキスト ボックス 17">
            <a:extLst>
              <a:ext uri="{FF2B5EF4-FFF2-40B4-BE49-F238E27FC236}">
                <a16:creationId xmlns="" xmlns:a16="http://schemas.microsoft.com/office/drawing/2014/main" id="{D77D8D19-D297-4F6F-A9BE-0CB8A93F9C2B}"/>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x-none" sz="1050" dirty="0"/>
              <a:t>LPG, MPS, natural gas, methane</a:t>
            </a:r>
            <a:endParaRPr kumimoji="1" lang="en-US" altLang="ja-JP" sz="1050" dirty="0"/>
          </a:p>
        </p:txBody>
      </p:sp>
      <p:sp>
        <p:nvSpPr>
          <p:cNvPr id="19" name="テキスト ボックス 18">
            <a:extLst>
              <a:ext uri="{FF2B5EF4-FFF2-40B4-BE49-F238E27FC236}">
                <a16:creationId xmlns="" xmlns:a16="http://schemas.microsoft.com/office/drawing/2014/main" id="{91D026D5-1DC9-4879-A0E3-6B907A783911}"/>
              </a:ext>
            </a:extLst>
          </p:cNvPr>
          <p:cNvSpPr txBox="1"/>
          <p:nvPr/>
        </p:nvSpPr>
        <p:spPr>
          <a:xfrm>
            <a:off x="1546221" y="4688368"/>
            <a:ext cx="3013079" cy="356236"/>
          </a:xfrm>
          <a:prstGeom prst="rect">
            <a:avLst/>
          </a:prstGeom>
          <a:solidFill>
            <a:schemeClr val="bg1"/>
          </a:solidFill>
          <a:ln>
            <a:noFill/>
          </a:ln>
        </p:spPr>
        <p:txBody>
          <a:bodyPr wrap="square" lIns="0" tIns="0" rIns="0" bIns="0" rtlCol="0">
            <a:noAutofit/>
          </a:bodyPr>
          <a:lstStyle/>
          <a:p>
            <a:pPr rtl="0"/>
            <a:r>
              <a:rPr lang="x-none" sz="1050" dirty="0"/>
              <a:t>Acetylene (asechiren), LPG, MPS, natural gas, methane, at iba pang fuel gas</a:t>
            </a:r>
            <a:endParaRPr kumimoji="1" lang="en-US" altLang="ja-JP" sz="1050" dirty="0"/>
          </a:p>
        </p:txBody>
      </p:sp>
      <p:sp>
        <p:nvSpPr>
          <p:cNvPr id="20" name="テキスト ボックス 19">
            <a:extLst>
              <a:ext uri="{FF2B5EF4-FFF2-40B4-BE49-F238E27FC236}">
                <a16:creationId xmlns="" xmlns:a16="http://schemas.microsoft.com/office/drawing/2014/main" id="{909D1E27-1E52-4A6E-8FB3-9F7A4F41CFC3}"/>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x-none" sz="900" dirty="0"/>
              <a:t>*Dapat isaalang-alang ng mga manufacturer ang pagiging angkop sa mga hydrogen application</a:t>
            </a:r>
            <a:endParaRPr kumimoji="1" lang="en-US" altLang="ja-JP" sz="900" dirty="0"/>
          </a:p>
        </p:txBody>
      </p:sp>
      <p:sp>
        <p:nvSpPr>
          <p:cNvPr id="21" name="テキスト ボックス 20">
            <a:extLst>
              <a:ext uri="{FF2B5EF4-FFF2-40B4-BE49-F238E27FC236}">
                <a16:creationId xmlns="" xmlns:a16="http://schemas.microsoft.com/office/drawing/2014/main" id="{B45E3FA6-0BD2-4891-8041-9DA2FABCC4D5}"/>
              </a:ext>
            </a:extLst>
          </p:cNvPr>
          <p:cNvSpPr txBox="1"/>
          <p:nvPr/>
        </p:nvSpPr>
        <p:spPr>
          <a:xfrm>
            <a:off x="4614118" y="3668403"/>
            <a:ext cx="770401" cy="180354"/>
          </a:xfrm>
          <a:prstGeom prst="rect">
            <a:avLst/>
          </a:prstGeom>
          <a:solidFill>
            <a:schemeClr val="bg1"/>
          </a:solidFill>
          <a:ln>
            <a:noFill/>
          </a:ln>
        </p:spPr>
        <p:txBody>
          <a:bodyPr wrap="square" lIns="0" tIns="0" rIns="0" bIns="0" rtlCol="0">
            <a:noAutofit/>
          </a:bodyPr>
          <a:lstStyle/>
          <a:p>
            <a:pPr rtl="0"/>
            <a:r>
              <a:rPr lang="x-none" sz="1100"/>
              <a:t>Pula</a:t>
            </a:r>
            <a:endParaRPr kumimoji="1" lang="en-US" altLang="ja-JP" sz="1100" dirty="0"/>
          </a:p>
        </p:txBody>
      </p:sp>
      <p:sp>
        <p:nvSpPr>
          <p:cNvPr id="22" name="テキスト ボックス 21">
            <a:extLst>
              <a:ext uri="{FF2B5EF4-FFF2-40B4-BE49-F238E27FC236}">
                <a16:creationId xmlns="" xmlns:a16="http://schemas.microsoft.com/office/drawing/2014/main" id="{873613AE-FFA8-491A-9EDB-67EC6E85B4CE}"/>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x-none" sz="1100"/>
              <a:t>Asul</a:t>
            </a:r>
            <a:endParaRPr kumimoji="1" lang="en-US" altLang="ja-JP" sz="1100" dirty="0"/>
          </a:p>
        </p:txBody>
      </p:sp>
      <p:sp>
        <p:nvSpPr>
          <p:cNvPr id="23" name="テキスト ボックス 22">
            <a:extLst>
              <a:ext uri="{FF2B5EF4-FFF2-40B4-BE49-F238E27FC236}">
                <a16:creationId xmlns="" xmlns:a16="http://schemas.microsoft.com/office/drawing/2014/main" id="{EBA495B8-802C-4F51-A35E-261C32322783}"/>
              </a:ext>
            </a:extLst>
          </p:cNvPr>
          <p:cNvSpPr txBox="1"/>
          <p:nvPr/>
        </p:nvSpPr>
        <p:spPr>
          <a:xfrm>
            <a:off x="4604044" y="4243197"/>
            <a:ext cx="770401" cy="170291"/>
          </a:xfrm>
          <a:prstGeom prst="rect">
            <a:avLst/>
          </a:prstGeom>
          <a:solidFill>
            <a:schemeClr val="bg1"/>
          </a:solidFill>
          <a:ln>
            <a:noFill/>
          </a:ln>
        </p:spPr>
        <p:txBody>
          <a:bodyPr wrap="square" lIns="0" tIns="0" rIns="0" bIns="0" rtlCol="0">
            <a:noAutofit/>
          </a:bodyPr>
          <a:lstStyle/>
          <a:p>
            <a:pPr rtl="0"/>
            <a:r>
              <a:rPr lang="x-none" sz="1100"/>
              <a:t>Itim</a:t>
            </a:r>
            <a:endParaRPr kumimoji="1" lang="en-US" altLang="ja-JP" sz="1100" dirty="0"/>
          </a:p>
        </p:txBody>
      </p:sp>
      <p:sp>
        <p:nvSpPr>
          <p:cNvPr id="24" name="テキスト ボックス 23">
            <a:extLst>
              <a:ext uri="{FF2B5EF4-FFF2-40B4-BE49-F238E27FC236}">
                <a16:creationId xmlns="" xmlns:a16="http://schemas.microsoft.com/office/drawing/2014/main" id="{4E518B30-E491-451E-8A19-B13544DEF108}"/>
              </a:ext>
            </a:extLst>
          </p:cNvPr>
          <p:cNvSpPr txBox="1"/>
          <p:nvPr/>
        </p:nvSpPr>
        <p:spPr>
          <a:xfrm>
            <a:off x="4603881" y="4455084"/>
            <a:ext cx="770401" cy="170291"/>
          </a:xfrm>
          <a:prstGeom prst="rect">
            <a:avLst/>
          </a:prstGeom>
          <a:solidFill>
            <a:schemeClr val="bg1"/>
          </a:solidFill>
          <a:ln>
            <a:noFill/>
          </a:ln>
        </p:spPr>
        <p:txBody>
          <a:bodyPr wrap="square" lIns="0" tIns="0" rIns="0" bIns="0" rtlCol="0">
            <a:noAutofit/>
          </a:bodyPr>
          <a:lstStyle/>
          <a:p>
            <a:pPr rtl="0"/>
            <a:r>
              <a:rPr lang="x-none" sz="1100"/>
              <a:t>Orange</a:t>
            </a:r>
            <a:endParaRPr kumimoji="1" lang="en-US" altLang="ja-JP" sz="1100" dirty="0"/>
          </a:p>
        </p:txBody>
      </p:sp>
      <p:sp>
        <p:nvSpPr>
          <p:cNvPr id="25" name="テキスト ボックス 24">
            <a:extLst>
              <a:ext uri="{FF2B5EF4-FFF2-40B4-BE49-F238E27FC236}">
                <a16:creationId xmlns="" xmlns:a16="http://schemas.microsoft.com/office/drawing/2014/main" id="{A13FB2F6-9D4A-4256-9363-C7E65758C678}"/>
              </a:ext>
            </a:extLst>
          </p:cNvPr>
          <p:cNvSpPr txBox="1"/>
          <p:nvPr/>
        </p:nvSpPr>
        <p:spPr>
          <a:xfrm>
            <a:off x="4596866" y="4726456"/>
            <a:ext cx="854654" cy="300128"/>
          </a:xfrm>
          <a:prstGeom prst="rect">
            <a:avLst/>
          </a:prstGeom>
          <a:solidFill>
            <a:schemeClr val="bg1"/>
          </a:solidFill>
          <a:ln>
            <a:noFill/>
          </a:ln>
        </p:spPr>
        <p:txBody>
          <a:bodyPr wrap="square" lIns="0" tIns="0" rIns="0" bIns="0" rtlCol="0">
            <a:noAutofit/>
          </a:bodyPr>
          <a:lstStyle/>
          <a:p>
            <a:pPr rtl="0"/>
            <a:r>
              <a:rPr lang="x-none" sz="1100" dirty="0"/>
              <a:t>Pula at orange</a:t>
            </a:r>
            <a:endParaRPr kumimoji="1" lang="en-US" altLang="ja-JP" sz="1100" dirty="0"/>
          </a:p>
        </p:txBody>
      </p:sp>
    </p:spTree>
    <p:extLst>
      <p:ext uri="{BB962C8B-B14F-4D97-AF65-F5344CB8AC3E}">
        <p14:creationId xmlns:p14="http://schemas.microsoft.com/office/powerpoint/2010/main" val="3432395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Autofit/>
          </a:bodyPr>
          <a:lstStyle/>
          <a:p>
            <a:pPr rtl="0"/>
            <a:r>
              <a:rPr lang="x-none" sz="1400" dirty="0">
                <a:latin typeface="Meiryo UI" panose="020B0604030504040204" pitchFamily="50" charset="-128"/>
                <a:ea typeface="Meiryo UI" panose="020B0604030504040204" pitchFamily="50" charset="-128"/>
              </a:rPr>
              <a:t>Iba’t ibang gas container (cylinder (bonbe)) at acetylene (asechiren) gas generator (1) Mga display at kulay ng gas container</a:t>
            </a:r>
            <a:endParaRPr kumimoji="1" lang="ja-JP" altLang="en-US" sz="1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x-none" sz="1100" dirty="0">
                <a:latin typeface="Meiryo UI" panose="020B0604030504040204" pitchFamily="50" charset="-128"/>
                <a:ea typeface="Meiryo UI" panose="020B0604030504040204" pitchFamily="50" charset="-128"/>
              </a:rPr>
              <a:t>Paglalagay ng label para sa mga gas container</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Paglalagay ng pangalan ng gas</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Paglalagay ng pressure o mass sa panahon ng paglalagay</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Paglalagay ng date/manufacturing lot identifier</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Impormasyon sa pakikipag-ugnayan ng tindahan (seller)/impormasyon sa pakikipag-ugnayan ng pabrika (manufacturer)</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Paglalagay ng mga katangian ng gas</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Mga pangkalahatang tala</a:t>
            </a: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 Naglalaman ng mga paliwanag ng mga priority item,　　</a:t>
            </a:r>
            <a:endParaRPr lang="en-US" altLang="ja-JP" sz="11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x-none" sz="1100" dirty="0">
                <a:latin typeface="Meiryo UI" panose="020B0604030504040204" pitchFamily="50" charset="-128"/>
                <a:ea typeface="Meiryo UI" panose="020B0604030504040204" pitchFamily="50" charset="-128"/>
              </a:rPr>
              <a:t>atbp.</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rtl="0"/>
            <a:r>
              <a:rPr lang="x-none" sz="1200" dirty="0">
                <a:solidFill>
                  <a:prstClr val="black"/>
                </a:solidFill>
              </a:rPr>
              <a:t>Teksto Pahina 27, 28/Karagdagang Teksto Pahina </a:t>
            </a:r>
            <a:r>
              <a:rPr lang="x-none" sz="1200" dirty="0" smtClean="0">
                <a:solidFill>
                  <a:prstClr val="black"/>
                </a:solidFill>
              </a:rPr>
              <a:t>1</a:t>
            </a:r>
            <a:r>
              <a:rPr lang="en-US" sz="1200" dirty="0" smtClean="0">
                <a:solidFill>
                  <a:prstClr val="black"/>
                </a:solidFill>
              </a:rPr>
              <a:t>8</a:t>
            </a:r>
            <a:endParaRPr lang="x-none" sz="1200" dirty="0">
              <a:solidFill>
                <a:prstClr val="black"/>
              </a:solidFill>
            </a:endParaRP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9</a:t>
            </a:fld>
            <a:endParaRPr kumimoji="1" lang="ja-JP" altLang="en-US"/>
          </a:p>
        </p:txBody>
      </p:sp>
      <p:sp>
        <p:nvSpPr>
          <p:cNvPr id="8" name="テキスト ボックス 10">
            <a:extLst>
              <a:ext uri="{FF2B5EF4-FFF2-40B4-BE49-F238E27FC236}">
                <a16:creationId xmlns="" xmlns:a16="http://schemas.microsoft.com/office/drawing/2014/main" id="{3630566C-1B56-46CB-A5EA-CFA23B567DD6}"/>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x-none"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Filling gas</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9">
            <a:extLst>
              <a:ext uri="{FF2B5EF4-FFF2-40B4-BE49-F238E27FC236}">
                <a16:creationId xmlns="" xmlns:a16="http://schemas.microsoft.com/office/drawing/2014/main" id="{41914917-9EA1-462A-BA2A-E2A9DDB2C01F}"/>
              </a:ext>
            </a:extLst>
          </p:cNvPr>
          <p:cNvSpPr txBox="1"/>
          <p:nvPr/>
        </p:nvSpPr>
        <p:spPr>
          <a:xfrm>
            <a:off x="5937250" y="1095846"/>
            <a:ext cx="2419350" cy="217567"/>
          </a:xfrm>
          <a:prstGeom prst="rect">
            <a:avLst/>
          </a:prstGeom>
          <a:solidFill>
            <a:schemeClr val="bg1"/>
          </a:solidFill>
          <a:ln>
            <a:noFill/>
          </a:ln>
        </p:spPr>
        <p:txBody>
          <a:bodyPr wrap="square" lIns="0" tIns="0" rIns="0" bIns="0" rtlCol="0">
            <a:noAutofit/>
          </a:bodyPr>
          <a:lstStyle/>
          <a:p>
            <a:pPr algn="ctr" rtl="0"/>
            <a:r>
              <a:rPr lang="x-none"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Talahanayan </a:t>
            </a:r>
            <a:r>
              <a:rPr lang="x-none" sz="8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1-9</a:t>
            </a:r>
            <a:r>
              <a:rPr lang="x-none"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Mga kulay ng gas container</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0">
            <a:extLst>
              <a:ext uri="{FF2B5EF4-FFF2-40B4-BE49-F238E27FC236}">
                <a16:creationId xmlns="" xmlns:a16="http://schemas.microsoft.com/office/drawing/2014/main" id="{2824E310-11DF-4724-94A3-9077A04E2308}"/>
              </a:ext>
            </a:extLst>
          </p:cNvPr>
          <p:cNvSpPr txBox="1"/>
          <p:nvPr/>
        </p:nvSpPr>
        <p:spPr>
          <a:xfrm>
            <a:off x="7463001" y="1360238"/>
            <a:ext cx="750570" cy="216000"/>
          </a:xfrm>
          <a:prstGeom prst="rect">
            <a:avLst/>
          </a:prstGeom>
          <a:solidFill>
            <a:schemeClr val="bg1"/>
          </a:solidFill>
          <a:ln>
            <a:noFill/>
          </a:ln>
        </p:spPr>
        <p:txBody>
          <a:bodyPr wrap="square" lIns="0" tIns="0" rIns="0" bIns="0" rtlCol="0">
            <a:noAutofit/>
          </a:bodyPr>
          <a:lstStyle/>
          <a:p>
            <a:pPr algn="ctr" rtl="0"/>
            <a:r>
              <a:rPr lang="x-none" sz="8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Kulay ng container</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0">
            <a:extLst>
              <a:ext uri="{FF2B5EF4-FFF2-40B4-BE49-F238E27FC236}">
                <a16:creationId xmlns="" xmlns:a16="http://schemas.microsoft.com/office/drawing/2014/main" id="{4C0E36A8-3120-4470-BBD8-C44DC107239E}"/>
              </a:ext>
            </a:extLst>
          </p:cNvPr>
          <p:cNvSpPr txBox="1"/>
          <p:nvPr/>
        </p:nvSpPr>
        <p:spPr>
          <a:xfrm>
            <a:off x="6024970" y="1647932"/>
            <a:ext cx="1080135" cy="216000"/>
          </a:xfrm>
          <a:prstGeom prst="rect">
            <a:avLst/>
          </a:prstGeom>
          <a:solidFill>
            <a:schemeClr val="bg1"/>
          </a:solidFill>
          <a:ln>
            <a:noFill/>
          </a:ln>
        </p:spPr>
        <p:txBody>
          <a:bodyPr wrap="square" lIns="0" tIns="0" rIns="0" bIns="0" rtlCol="0" anchor="ctr">
            <a:noAutofit/>
          </a:bodyPr>
          <a:lstStyle/>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Oxygen (sanso)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0">
            <a:extLst>
              <a:ext uri="{FF2B5EF4-FFF2-40B4-BE49-F238E27FC236}">
                <a16:creationId xmlns="" xmlns:a16="http://schemas.microsoft.com/office/drawing/2014/main" id="{40AC2036-C11B-440C-AC23-2A9EB66A8CA7}"/>
              </a:ext>
            </a:extLst>
          </p:cNvPr>
          <p:cNvSpPr txBox="1"/>
          <p:nvPr/>
        </p:nvSpPr>
        <p:spPr>
          <a:xfrm>
            <a:off x="6024968" y="1893754"/>
            <a:ext cx="1233081" cy="244660"/>
          </a:xfrm>
          <a:prstGeom prst="rect">
            <a:avLst/>
          </a:prstGeom>
          <a:solidFill>
            <a:schemeClr val="bg1"/>
          </a:solidFill>
          <a:ln>
            <a:noFill/>
          </a:ln>
        </p:spPr>
        <p:txBody>
          <a:bodyPr wrap="square" lIns="0" tIns="0" rIns="0" bIns="0" rtlCol="0" anchor="ctr">
            <a:noAutofit/>
          </a:bodyPr>
          <a:lstStyle/>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Acetylene (asechiren)</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0">
            <a:extLst>
              <a:ext uri="{FF2B5EF4-FFF2-40B4-BE49-F238E27FC236}">
                <a16:creationId xmlns="" xmlns:a16="http://schemas.microsoft.com/office/drawing/2014/main" id="{BBF27B4E-FCA4-4A86-8338-FB165D1FCF2F}"/>
              </a:ext>
            </a:extLst>
          </p:cNvPr>
          <p:cNvSpPr txBox="1"/>
          <p:nvPr/>
        </p:nvSpPr>
        <p:spPr>
          <a:xfrm>
            <a:off x="6024969" y="2183385"/>
            <a:ext cx="1080135" cy="216000"/>
          </a:xfrm>
          <a:prstGeom prst="rect">
            <a:avLst/>
          </a:prstGeom>
          <a:solidFill>
            <a:schemeClr val="bg1"/>
          </a:solidFill>
          <a:ln>
            <a:noFill/>
          </a:ln>
        </p:spPr>
        <p:txBody>
          <a:bodyPr wrap="square" lIns="0" tIns="0" rIns="0" bIns="0" rtlCol="0" anchor="ctr">
            <a:noAutofit/>
          </a:bodyPr>
          <a:lstStyle/>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Hydrogen</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4" name="テキスト ボックス 10">
            <a:extLst>
              <a:ext uri="{FF2B5EF4-FFF2-40B4-BE49-F238E27FC236}">
                <a16:creationId xmlns="" xmlns:a16="http://schemas.microsoft.com/office/drawing/2014/main" id="{929F8E71-43E8-458B-903F-51221E46FA85}"/>
              </a:ext>
            </a:extLst>
          </p:cNvPr>
          <p:cNvSpPr txBox="1"/>
          <p:nvPr/>
        </p:nvSpPr>
        <p:spPr>
          <a:xfrm>
            <a:off x="6024969" y="2700098"/>
            <a:ext cx="1187817" cy="216000"/>
          </a:xfrm>
          <a:prstGeom prst="rect">
            <a:avLst/>
          </a:prstGeom>
          <a:solidFill>
            <a:schemeClr val="bg1"/>
          </a:solidFill>
          <a:ln>
            <a:noFill/>
          </a:ln>
        </p:spPr>
        <p:txBody>
          <a:bodyPr wrap="square" lIns="0" tIns="0" rIns="0" bIns="0" rtlCol="0" anchor="ctr">
            <a:noAutofit/>
          </a:bodyPr>
          <a:lstStyle/>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Liquefied ammonia</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5" name="テキスト ボックス 10">
            <a:extLst>
              <a:ext uri="{FF2B5EF4-FFF2-40B4-BE49-F238E27FC236}">
                <a16:creationId xmlns="" xmlns:a16="http://schemas.microsoft.com/office/drawing/2014/main" id="{E4420A7A-35E7-4CD0-B6D1-30059E537C92}"/>
              </a:ext>
            </a:extLst>
          </p:cNvPr>
          <p:cNvSpPr txBox="1"/>
          <p:nvPr/>
        </p:nvSpPr>
        <p:spPr>
          <a:xfrm>
            <a:off x="6028940" y="2446827"/>
            <a:ext cx="1080135" cy="216000"/>
          </a:xfrm>
          <a:prstGeom prst="rect">
            <a:avLst/>
          </a:prstGeom>
          <a:solidFill>
            <a:schemeClr val="bg1"/>
          </a:solidFill>
          <a:ln>
            <a:noFill/>
          </a:ln>
        </p:spPr>
        <p:txBody>
          <a:bodyPr wrap="square" lIns="0" tIns="0" rIns="0" bIns="0" rtlCol="0" anchor="ctr">
            <a:noAutofit/>
          </a:bodyPr>
          <a:lstStyle/>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Liquefied carbon dioxide gas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6" name="テキスト ボックス 10">
            <a:extLst>
              <a:ext uri="{FF2B5EF4-FFF2-40B4-BE49-F238E27FC236}">
                <a16:creationId xmlns="" xmlns:a16="http://schemas.microsoft.com/office/drawing/2014/main" id="{7382A4AA-5883-4214-AD92-EEAF2265FE3E}"/>
              </a:ext>
            </a:extLst>
          </p:cNvPr>
          <p:cNvSpPr txBox="1"/>
          <p:nvPr/>
        </p:nvSpPr>
        <p:spPr>
          <a:xfrm>
            <a:off x="6024969" y="2963416"/>
            <a:ext cx="1080135" cy="216000"/>
          </a:xfrm>
          <a:prstGeom prst="rect">
            <a:avLst/>
          </a:prstGeom>
          <a:solidFill>
            <a:schemeClr val="bg1"/>
          </a:solidFill>
          <a:ln>
            <a:noFill/>
          </a:ln>
        </p:spPr>
        <p:txBody>
          <a:bodyPr wrap="square" lIns="0" tIns="0" rIns="0" bIns="0" rtlCol="0" anchor="ctr">
            <a:noAutofit/>
          </a:bodyPr>
          <a:lstStyle/>
          <a:p>
            <a:pPr algn="l" rtl="0"/>
            <a:r>
              <a:rPr lang="x-none"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Liquefied chlorine</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7" name="テキスト ボックス 10">
            <a:extLst>
              <a:ext uri="{FF2B5EF4-FFF2-40B4-BE49-F238E27FC236}">
                <a16:creationId xmlns="" xmlns:a16="http://schemas.microsoft.com/office/drawing/2014/main" id="{7D90F166-0F97-4617-9E9E-0ACE76379696}"/>
              </a:ext>
            </a:extLst>
          </p:cNvPr>
          <p:cNvSpPr txBox="1"/>
          <p:nvPr/>
        </p:nvSpPr>
        <p:spPr>
          <a:xfrm>
            <a:off x="6024969" y="3250273"/>
            <a:ext cx="1080135" cy="461266"/>
          </a:xfrm>
          <a:prstGeom prst="rect">
            <a:avLst/>
          </a:prstGeom>
          <a:solidFill>
            <a:schemeClr val="bg1"/>
          </a:solidFill>
          <a:ln>
            <a:noFill/>
          </a:ln>
        </p:spPr>
        <p:txBody>
          <a:bodyPr wrap="square" lIns="0" tIns="0" rIns="0" bIns="0" rtlCol="0" anchor="ctr">
            <a:noAutofit/>
          </a:bodyPr>
          <a:lstStyle/>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Iba pang gas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a:p>
            <a:pPr algn="l" rtl="0"/>
            <a:r>
              <a:rPr lang="x-none"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(LPG, atbp.)</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8" name="テキスト ボックス 10">
            <a:extLst>
              <a:ext uri="{FF2B5EF4-FFF2-40B4-BE49-F238E27FC236}">
                <a16:creationId xmlns="" xmlns:a16="http://schemas.microsoft.com/office/drawing/2014/main" id="{D58D1696-D345-480B-BA98-B755E7D65F97}"/>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Itim</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9" name="テキスト ボックス 10">
            <a:extLst>
              <a:ext uri="{FF2B5EF4-FFF2-40B4-BE49-F238E27FC236}">
                <a16:creationId xmlns="" xmlns:a16="http://schemas.microsoft.com/office/drawing/2014/main" id="{CA4507C0-F4F4-4191-BD1B-0A68210DD643}"/>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Brown</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0" name="テキスト ボックス 10">
            <a:extLst>
              <a:ext uri="{FF2B5EF4-FFF2-40B4-BE49-F238E27FC236}">
                <a16:creationId xmlns="" xmlns:a16="http://schemas.microsoft.com/office/drawing/2014/main" id="{1FF2AD10-037D-48C8-A703-A3B4A19D16A3}"/>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Pula</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1" name="テキスト ボックス 10">
            <a:extLst>
              <a:ext uri="{FF2B5EF4-FFF2-40B4-BE49-F238E27FC236}">
                <a16:creationId xmlns="" xmlns:a16="http://schemas.microsoft.com/office/drawing/2014/main" id="{80682A27-8A63-4334-978D-8AA8A48C911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Puti</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2" name="テキスト ボックス 10">
            <a:extLst>
              <a:ext uri="{FF2B5EF4-FFF2-40B4-BE49-F238E27FC236}">
                <a16:creationId xmlns="" xmlns:a16="http://schemas.microsoft.com/office/drawing/2014/main" id="{3728E467-B8A6-485F-B249-B99B40E03435}"/>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Berde</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3" name="テキスト ボックス 10">
            <a:extLst>
              <a:ext uri="{FF2B5EF4-FFF2-40B4-BE49-F238E27FC236}">
                <a16:creationId xmlns="" xmlns:a16="http://schemas.microsoft.com/office/drawing/2014/main" id="{42BE816B-24F6-4B1F-8AC4-48F0449C5E0E}"/>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Dilaw</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4" name="テキスト ボックス 10">
            <a:extLst>
              <a:ext uri="{FF2B5EF4-FFF2-40B4-BE49-F238E27FC236}">
                <a16:creationId xmlns="" xmlns:a16="http://schemas.microsoft.com/office/drawing/2014/main" id="{DE5DE9D3-3614-43B4-A042-14AECC91EE45}"/>
              </a:ext>
            </a:extLst>
          </p:cNvPr>
          <p:cNvSpPr txBox="1"/>
          <p:nvPr/>
        </p:nvSpPr>
        <p:spPr>
          <a:xfrm>
            <a:off x="7452602" y="3241714"/>
            <a:ext cx="431800" cy="216000"/>
          </a:xfrm>
          <a:prstGeom prst="rect">
            <a:avLst/>
          </a:prstGeom>
          <a:solidFill>
            <a:schemeClr val="bg1"/>
          </a:solidFill>
          <a:ln>
            <a:noFill/>
          </a:ln>
        </p:spPr>
        <p:txBody>
          <a:bodyPr wrap="square" lIns="0" tIns="0" rIns="0" bIns="0" rtlCol="0">
            <a:noAutofit/>
          </a:bodyPr>
          <a:lstStyle/>
          <a:p>
            <a:pPr algn="l" rtl="0"/>
            <a:r>
              <a:rPr lang="x-none"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Gray</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7310</Words>
  <PresentationFormat>画面に合わせる (4:3)</PresentationFormat>
  <Paragraphs>709</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Meiryo UI</vt:lpstr>
      <vt:lpstr>ＭＳ Ｐゴシック</vt:lpstr>
      <vt:lpstr>ＭＳ ゴシック</vt:lpstr>
      <vt:lpstr>ＭＳ 明朝</vt:lpstr>
      <vt:lpstr>游ゴシック</vt:lpstr>
      <vt:lpstr>Arial</vt:lpstr>
      <vt:lpstr>Calibri</vt:lpstr>
      <vt:lpstr>Calibri Light</vt:lpstr>
      <vt:lpstr>Wingdings</vt:lpstr>
      <vt:lpstr>Office テーマ</vt:lpstr>
      <vt:lpstr>Office Theme</vt:lpstr>
      <vt:lpstr>Karagdagang Teksto para sa Pagsasanay sa Gas Welding (Gasu Yousetsu) Mga Materyales sa Pagsasanay sa PowerPoint</vt:lpstr>
      <vt:lpstr>Kabanata 1 Kagamitan para sa Gas Welding (Gasu Yousetsu), atbp.</vt:lpstr>
      <vt:lpstr>Mga katangian ng gas welding (Gasu Yousetu)</vt:lpstr>
      <vt:lpstr>Kagamitan para sa gas welding (gasu yousetu)/gas cutting (gasu setudan))</vt:lpstr>
      <vt:lpstr>Torch (tochi) (welder at cutter (setudanki))</vt:lpstr>
      <vt:lpstr>Nozzle (higuchi)</vt:lpstr>
      <vt:lpstr>Pressure regulator (aturyoku chousei ki)</vt:lpstr>
      <vt:lpstr>Welding hose (housu)</vt:lpstr>
      <vt:lpstr>Iba’t ibang gas container (cylinder (bonbe)) at acetylene (asechiren) gas generator (1) Mga display at kulay ng gas container</vt:lpstr>
      <vt:lpstr>Iba’t ibang gas container (cylinder (bonbe)) at acetylene (asechiren) gas generator (2) Mga acetylene gas cylinder</vt:lpstr>
      <vt:lpstr>Iba’t ibang gas container (cylinders (bonbe)) at acetylene (asechiren) gas generator (3) Iba pang cylinder</vt:lpstr>
      <vt:lpstr>Iba’t ibang gas container (mga cylinder (bonbe)) at acetylene (asechiren) gas generator (4) Gas manifold</vt:lpstr>
      <vt:lpstr>Cylinder (bonbe) at acetylene (asechiren) generator (1) Mga tala para sa transportasyon at paggamit ng mga cylinder</vt:lpstr>
      <vt:lpstr>Cylinder (bonbe) at acetylene (asechiren) generator (2) Mga paalala para sa disposal at pagsasauli ng cylinder</vt:lpstr>
      <vt:lpstr>Pressure regulator (aturyoku chousei ki) (1) Fitting procedure</vt:lpstr>
      <vt:lpstr>Mga pressure regulator (aturyoku chousei ki) (2) Mga paalala para sa paggamit</vt:lpstr>
      <vt:lpstr>Mga welder, atbp. (1) Fitting</vt:lpstr>
      <vt:lpstr>Mga welder, atbp. (2) Pag-adjust sa pressure sa low-pressure na bahagi para sa pressure regulator (aturyoku chousei ki)</vt:lpstr>
      <vt:lpstr>Mga welder, atbp. (3) Ignition at flame control</vt:lpstr>
      <vt:lpstr>Mga welder, atbp. (3) Welding</vt:lpstr>
      <vt:lpstr>Mga welder, atbp. (4) Cutting</vt:lpstr>
      <vt:lpstr>Mga welder, atbp. (5) Mga paalala para sa welding/cutting work</vt:lpstr>
      <vt:lpstr>Mga welder, atbp. (6) Pamamaraan ng pagpatay ng apoy</vt:lpstr>
      <vt:lpstr>Nozzle (higuchi)</vt:lpstr>
      <vt:lpstr>Hose (housu) (1) One-touch joint (wantacchi tugite) fitting</vt:lpstr>
      <vt:lpstr>Hose (housu) (2) Visual na inspeksyon ng gas hose</vt:lpstr>
      <vt:lpstr>Hose (housu) (2) Mga pag-iingat kapag gumagamit ng mga gas hose</vt:lpstr>
      <vt:lpstr>Inspeksyon ng kagamitan para sa gas welding (gasu yousetu) (1) Ang pangangailangan para sa mga inspeksyon</vt:lpstr>
      <vt:lpstr>Inspeksyon ng kagamitan para sa gas welding (gasu yousetu) (2) Inspeksyon ng blowpipe (suikan) (torch (tochi))</vt:lpstr>
      <vt:lpstr>Inspeksyon ng kagamitan para sa gas welding (gasu yousetu) (3) Inspeksyon ng pressure regulator (aturyoku chousei ki) </vt:lpstr>
      <vt:lpstr>Kabanata 2 Pangunahing Kaalaman tungkol sa Mga Flammable Gas at Oxygen (sanso)</vt:lpstr>
      <vt:lpstr>Mga peligro sa oxygen (sanso)</vt:lpstr>
      <vt:lpstr>Mga flammable gas (1) Ang 3 elemento ng combustion</vt:lpstr>
      <vt:lpstr>Mga flammable gas (2) Lower explosive limit (bakuhatu kagen kai) at upper explosive limit</vt:lpstr>
      <vt:lpstr>Pangkalahatang-ideya ng mga flammable gas (3) Combustion rate</vt:lpstr>
      <vt:lpstr>Pangkalahatang-ideya ng flammable gas (4) Minimum ignition energy at ignition source</vt:lpstr>
      <vt:lpstr>Mga flammable gas na ginagamit para sa welding, atbp. (1) Mga pisikal na katangian, atbp.</vt:lpstr>
      <vt:lpstr>PowerPoint プレゼンテーション</vt:lpstr>
      <vt:lpstr>High-pressure na gas (1) Mga uri ng high-pressure na gas</vt:lpstr>
      <vt:lpstr>High-pressure na gas (2) Mga peligro kaugnay ng high-pressure na gas</vt:lpstr>
      <vt:lpstr>Mga sakunang nangyayari dahil sa gas welding (gasu yousetu)</vt:lpstr>
      <vt:lpstr>Pag-iwas sa mga sakunang dahil sa gas welding (gasu yousetu) (1) Pag-iwas na mapaso</vt:lpstr>
      <vt:lpstr>Pag-iwas sa mga sakuna dahil sa gas welding (gasu yousetu) (2) Mga kundisyong nakapalibot sa mga pagsabog at sunog</vt:lpstr>
      <vt:lpstr>Pag-iwas sa mga sakunang dahil sa gas welding (gasu yousetu) (3) Pag-iwas sa mga pagsabog at sunog</vt:lpstr>
      <vt:lpstr>Pag-iwas sa mga sakuna dahil sa gas welding (gasu yousetu) (4) Mga mapanganib na ray (yuugai kousen) at oxygen deficiency (sanso ketubou)</vt:lpstr>
      <vt:lpstr>Pag-iwas sa mga sakuna dahil sa gas welding (gasu yousetu) (5) Mga sakunang sanhi ng mga metal fume (hyumu)</vt:lpstr>
      <vt:lpstr>Pag-iwas sa sakuna dahil sa gas welding (gasu yousetu) (6) Heatstroke (necchuushou) at mga aksidenteng pagkahulog (tuiraku saigai)</vt:lpstr>
      <vt:lpstr>Kabanata 3 Mga Naaangkop na Batas at Regulasyon</vt:lpstr>
      <vt:lpstr>Legal na sistemang nauugnay sa gas welding (gasu yousetu), atbp.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2021-03-15T03:22:45Z</dcterms:modified>
</cp:coreProperties>
</file>