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vi-V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t-52" initials="A5" lastIdx="1" clrIdx="0">
    <p:extLst>
      <p:ext uri="{19B8F6BF-5375-455C-9EA6-DF929625EA0E}">
        <p15:presenceInfo xmlns:p15="http://schemas.microsoft.com/office/powerpoint/2012/main" userId="Amitt-5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4660"/>
  </p:normalViewPr>
  <p:slideViewPr>
    <p:cSldViewPr snapToGrid="0">
      <p:cViewPr varScale="1">
        <p:scale>
          <a:sx n="93" d="100"/>
          <a:sy n="93"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rtl="0"/>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vi"/>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vi"/>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vi"/>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Content Placeholder 2"/>
          <p:cNvSpPr>
            <a:spLocks noGrp="1"/>
          </p:cNvSpPr>
          <p:nvPr>
            <p:ph idx="1"/>
          </p:nvPr>
        </p:nvSpPr>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vi"/>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vi"/>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vi"/>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Content Placeholder 2"/>
          <p:cNvSpPr>
            <a:spLocks noGrp="1"/>
          </p:cNvSpPr>
          <p:nvPr>
            <p:ph idx="1"/>
          </p:nvPr>
        </p:nvSpPr>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vi"/>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vi"/>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vi"/>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vi"/>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vi"/>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vi"/>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vi"/>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vi"/>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rmAutofit fontScale="90000"/>
          </a:bodyPr>
          <a:lstStyle/>
          <a:p>
            <a:pPr rtl="0"/>
            <a:r>
              <a:rPr lang="vi" sz="3200" dirty="0"/>
              <a:t>Giáo trình hỗ trợ đào tạo kỹ năng hàn khí (gasu yousetu)</a:t>
            </a:r>
            <a:r>
              <a:rPr lang="en-US" altLang="ja-JP" sz="3200" dirty="0"/>
              <a:t/>
            </a:r>
            <a:br>
              <a:rPr lang="en-US" altLang="ja-JP" sz="3200" dirty="0"/>
            </a:br>
            <a:r>
              <a:rPr lang="vi" sz="3200" dirty="0"/>
              <a:t>Tài liệu PowerPoint dùng cho </a:t>
            </a:r>
            <a:r>
              <a:rPr lang="vi" sz="3200"/>
              <a:t>đào </a:t>
            </a:r>
            <a:r>
              <a:rPr lang="vi" sz="3200" smtClean="0"/>
              <a:t>tạo</a:t>
            </a:r>
            <a:endParaRPr kumimoji="1" lang="ja-JP" altLang="en-US" sz="3200" dirty="0"/>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2822"/>
            <a:ext cx="7886700" cy="465413"/>
          </a:xfrm>
          <a:ln>
            <a:solidFill>
              <a:schemeClr val="tx1"/>
            </a:solidFill>
          </a:ln>
        </p:spPr>
        <p:txBody>
          <a:bodyPr rtlCol="0">
            <a:normAutofit fontScale="90000"/>
          </a:bodyPr>
          <a:lstStyle/>
          <a:p>
            <a:pPr rtl="0"/>
            <a:r>
              <a:rPr lang="vi" sz="1800" dirty="0">
                <a:latin typeface="Meiryo UI" panose="020B0604030504040204" pitchFamily="50" charset="-128"/>
                <a:ea typeface="Meiryo UI" panose="020B0604030504040204" pitchFamily="50" charset="-128"/>
              </a:rPr>
              <a:t>Các loại bình (bonbe) chứa khí và thiết bị tạo khí axetylen (asechiren) (2) Bình axetylen</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0041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28 / Giáo trình hỗ trợ trang </a:t>
            </a:r>
            <a:r>
              <a:rPr lang="vi" sz="1200" dirty="0" smtClean="0">
                <a:solidFill>
                  <a:prstClr val="black"/>
                </a:solidFill>
              </a:rPr>
              <a:t>1</a:t>
            </a:r>
            <a:r>
              <a:rPr lang="en-US" sz="1200" dirty="0" smtClean="0">
                <a:solidFill>
                  <a:prstClr val="black"/>
                </a:solidFill>
              </a:rPr>
              <a:t>9</a:t>
            </a:r>
            <a:endParaRPr lang="vi"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10</a:t>
            </a:fld>
            <a:endParaRPr kumimoji="1" lang="ja-JP" altLang="en-US"/>
          </a:p>
        </p:txBody>
      </p:sp>
      <p:pic>
        <p:nvPicPr>
          <p:cNvPr id="6" name="図 5"/>
          <p:cNvPicPr>
            <a:picLocks noChangeAspect="1"/>
          </p:cNvPicPr>
          <p:nvPr/>
        </p:nvPicPr>
        <p:blipFill>
          <a:blip r:embed="rId3"/>
          <a:stretch>
            <a:fillRect/>
          </a:stretch>
        </p:blipFill>
        <p:spPr>
          <a:xfrm>
            <a:off x="628650" y="818664"/>
            <a:ext cx="6790584" cy="4688463"/>
          </a:xfrm>
          <a:prstGeom prst="rect">
            <a:avLst/>
          </a:prstGeom>
        </p:spPr>
      </p:pic>
      <p:sp>
        <p:nvSpPr>
          <p:cNvPr id="25" name="テキスト ボックス 110">
            <a:extLst>
              <a:ext uri="{FF2B5EF4-FFF2-40B4-BE49-F238E27FC236}">
                <a16:creationId xmlns="" xmlns:a16="http://schemas.microsoft.com/office/drawing/2014/main" id="{0BFC4D9B-6376-4AFD-9993-9D1D7ABB450F}"/>
              </a:ext>
            </a:extLst>
          </p:cNvPr>
          <p:cNvSpPr txBox="1"/>
          <p:nvPr/>
        </p:nvSpPr>
        <p:spPr>
          <a:xfrm>
            <a:off x="2717895" y="873243"/>
            <a:ext cx="919480" cy="27960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Van bình chứa</a:t>
            </a:r>
          </a:p>
        </p:txBody>
      </p:sp>
      <p:sp>
        <p:nvSpPr>
          <p:cNvPr id="26" name="テキスト ボックス 111">
            <a:extLst>
              <a:ext uri="{FF2B5EF4-FFF2-40B4-BE49-F238E27FC236}">
                <a16:creationId xmlns="" xmlns:a16="http://schemas.microsoft.com/office/drawing/2014/main" id="{B6943E29-1115-480C-B077-80B011D79325}"/>
              </a:ext>
            </a:extLst>
          </p:cNvPr>
          <p:cNvSpPr txBox="1"/>
          <p:nvPr/>
        </p:nvSpPr>
        <p:spPr>
          <a:xfrm>
            <a:off x="773722" y="871551"/>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vi" sz="1600">
                <a:effectLst/>
                <a:latin typeface="Meiryo UI" panose="020B0604030504040204" pitchFamily="50" charset="-128"/>
                <a:ea typeface="Meiryo UI" panose="020B0604030504040204" pitchFamily="50" charset="-128"/>
                <a:cs typeface="ＭＳ ゴシック" panose="020B0609070205080204" pitchFamily="49" charset="-128"/>
              </a:rPr>
              <a:t>Nắp</a:t>
            </a:r>
          </a:p>
        </p:txBody>
      </p:sp>
      <p:sp>
        <p:nvSpPr>
          <p:cNvPr id="27" name="テキスト ボックス 112">
            <a:extLst>
              <a:ext uri="{FF2B5EF4-FFF2-40B4-BE49-F238E27FC236}">
                <a16:creationId xmlns="" xmlns:a16="http://schemas.microsoft.com/office/drawing/2014/main" id="{E87480EF-EF1B-44E8-9EB1-561A911E5618}"/>
              </a:ext>
            </a:extLst>
          </p:cNvPr>
          <p:cNvSpPr txBox="1"/>
          <p:nvPr/>
        </p:nvSpPr>
        <p:spPr>
          <a:xfrm>
            <a:off x="683336" y="1213166"/>
            <a:ext cx="1041430"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Nút hợp kim hòa tan</a:t>
            </a:r>
          </a:p>
          <a:p>
            <a:pPr algn="r" rtl="0"/>
            <a:endParaRPr lang="ja-JP" sz="16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8" name="テキスト ボックス 113">
            <a:extLst>
              <a:ext uri="{FF2B5EF4-FFF2-40B4-BE49-F238E27FC236}">
                <a16:creationId xmlns="" xmlns:a16="http://schemas.microsoft.com/office/drawing/2014/main" id="{F9289B55-68EF-4112-B448-6B0E15937571}"/>
              </a:ext>
            </a:extLst>
          </p:cNvPr>
          <p:cNvSpPr txBox="1"/>
          <p:nvPr/>
        </p:nvSpPr>
        <p:spPr>
          <a:xfrm>
            <a:off x="2907074" y="2022460"/>
            <a:ext cx="983178"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Thân bình chứa</a:t>
            </a:r>
          </a:p>
        </p:txBody>
      </p:sp>
      <p:sp>
        <p:nvSpPr>
          <p:cNvPr id="29" name="テキスト ボックス 114">
            <a:extLst>
              <a:ext uri="{FF2B5EF4-FFF2-40B4-BE49-F238E27FC236}">
                <a16:creationId xmlns="" xmlns:a16="http://schemas.microsoft.com/office/drawing/2014/main" id="{781B709A-D30D-4C39-B543-E31EC2F29711}"/>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Masu</a:t>
            </a:r>
          </a:p>
        </p:txBody>
      </p:sp>
      <p:sp>
        <p:nvSpPr>
          <p:cNvPr id="30" name="テキスト ボックス 115">
            <a:extLst>
              <a:ext uri="{FF2B5EF4-FFF2-40B4-BE49-F238E27FC236}">
                <a16:creationId xmlns="" xmlns:a16="http://schemas.microsoft.com/office/drawing/2014/main" id="{581543E2-2D06-4C1D-A0AF-0B9C2C5157F9}"/>
              </a:ext>
            </a:extLst>
          </p:cNvPr>
          <p:cNvSpPr txBox="1"/>
          <p:nvPr/>
        </p:nvSpPr>
        <p:spPr>
          <a:xfrm>
            <a:off x="2807267" y="3784038"/>
            <a:ext cx="830108" cy="52292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Lỗ thông gió</a:t>
            </a:r>
          </a:p>
        </p:txBody>
      </p:sp>
      <p:sp>
        <p:nvSpPr>
          <p:cNvPr id="31" name="テキスト ボックス 116">
            <a:extLst>
              <a:ext uri="{FF2B5EF4-FFF2-40B4-BE49-F238E27FC236}">
                <a16:creationId xmlns="" xmlns:a16="http://schemas.microsoft.com/office/drawing/2014/main" id="{3651D653-8449-4DA6-A2E0-BF83D8E16A88}"/>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O-Rings</a:t>
            </a:r>
          </a:p>
        </p:txBody>
      </p:sp>
      <p:sp>
        <p:nvSpPr>
          <p:cNvPr id="32" name="テキスト ボックス 118">
            <a:extLst>
              <a:ext uri="{FF2B5EF4-FFF2-40B4-BE49-F238E27FC236}">
                <a16:creationId xmlns="" xmlns:a16="http://schemas.microsoft.com/office/drawing/2014/main" id="{9B00243F-6DFA-4357-94F2-16A2B434C98E}"/>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400" dirty="0">
                <a:effectLst/>
                <a:latin typeface="Meiryo UI" panose="020B0604030504040204" pitchFamily="50" charset="-128"/>
                <a:ea typeface="Meiryo UI" panose="020B0604030504040204" pitchFamily="50" charset="-128"/>
                <a:cs typeface="ＭＳ ゴシック" panose="020B0609070205080204" pitchFamily="49" charset="-128"/>
              </a:rPr>
              <a:t>Đai ốc đệm</a:t>
            </a:r>
          </a:p>
        </p:txBody>
      </p:sp>
      <p:sp>
        <p:nvSpPr>
          <p:cNvPr id="33" name="テキスト ボックス 119">
            <a:extLst>
              <a:ext uri="{FF2B5EF4-FFF2-40B4-BE49-F238E27FC236}">
                <a16:creationId xmlns="" xmlns:a16="http://schemas.microsoft.com/office/drawing/2014/main" id="{BBCE896B-DE32-45D1-AA64-D8AD954CC94E}"/>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vi" sz="1200" dirty="0">
                <a:effectLst/>
                <a:latin typeface="Meiryo UI" panose="020B0604030504040204" pitchFamily="50" charset="-128"/>
                <a:ea typeface="Meiryo UI" panose="020B0604030504040204" pitchFamily="50" charset="-128"/>
                <a:cs typeface="ＭＳ ゴシック" panose="020B0609070205080204" pitchFamily="49" charset="-128"/>
              </a:rPr>
              <a:t>Trục, con quay, trụ</a:t>
            </a:r>
          </a:p>
        </p:txBody>
      </p:sp>
      <p:sp>
        <p:nvSpPr>
          <p:cNvPr id="34" name="テキスト ボックス 120">
            <a:extLst>
              <a:ext uri="{FF2B5EF4-FFF2-40B4-BE49-F238E27FC236}">
                <a16:creationId xmlns="" xmlns:a16="http://schemas.microsoft.com/office/drawing/2014/main" id="{731E6D8C-5AAC-4A2D-80B7-D478294E16AA}"/>
              </a:ext>
            </a:extLst>
          </p:cNvPr>
          <p:cNvSpPr txBox="1"/>
          <p:nvPr/>
        </p:nvSpPr>
        <p:spPr>
          <a:xfrm>
            <a:off x="3768437" y="3265697"/>
            <a:ext cx="1019287"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Van an toàn nút hợp kim hòa tan</a:t>
            </a:r>
          </a:p>
        </p:txBody>
      </p:sp>
      <p:sp>
        <p:nvSpPr>
          <p:cNvPr id="35" name="テキスト ボックス 121">
            <a:extLst>
              <a:ext uri="{FF2B5EF4-FFF2-40B4-BE49-F238E27FC236}">
                <a16:creationId xmlns="" xmlns:a16="http://schemas.microsoft.com/office/drawing/2014/main" id="{E193665A-0998-48CC-B9A9-62A87E51E7FB}"/>
              </a:ext>
            </a:extLst>
          </p:cNvPr>
          <p:cNvSpPr txBox="1"/>
          <p:nvPr/>
        </p:nvSpPr>
        <p:spPr>
          <a:xfrm>
            <a:off x="6151860" y="2569044"/>
            <a:ext cx="1190636"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vi" sz="1200" dirty="0">
                <a:effectLst/>
                <a:latin typeface="Meiryo UI" panose="020B0604030504040204" pitchFamily="50" charset="-128"/>
                <a:ea typeface="Meiryo UI" panose="020B0604030504040204" pitchFamily="50" charset="-128"/>
                <a:cs typeface="ＭＳ ゴシック" panose="020B0609070205080204" pitchFamily="49" charset="-128"/>
              </a:rPr>
              <a:t>Cửa thoát khí</a:t>
            </a:r>
          </a:p>
        </p:txBody>
      </p:sp>
      <p:sp>
        <p:nvSpPr>
          <p:cNvPr id="36" name="テキスト ボックス 122">
            <a:extLst>
              <a:ext uri="{FF2B5EF4-FFF2-40B4-BE49-F238E27FC236}">
                <a16:creationId xmlns="" xmlns:a16="http://schemas.microsoft.com/office/drawing/2014/main" id="{4B4CAF54-6353-432B-9069-C151C34C1779}"/>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Gioăng</a:t>
            </a:r>
          </a:p>
        </p:txBody>
      </p:sp>
      <p:sp>
        <p:nvSpPr>
          <p:cNvPr id="37" name="テキスト ボックス 123">
            <a:extLst>
              <a:ext uri="{FF2B5EF4-FFF2-40B4-BE49-F238E27FC236}">
                <a16:creationId xmlns="" xmlns:a16="http://schemas.microsoft.com/office/drawing/2014/main" id="{A4013DF7-C65D-4945-B10A-FDB35BF907BF}"/>
              </a:ext>
            </a:extLst>
          </p:cNvPr>
          <p:cNvSpPr txBox="1"/>
          <p:nvPr/>
        </p:nvSpPr>
        <p:spPr>
          <a:xfrm>
            <a:off x="6068017" y="3903652"/>
            <a:ext cx="1185767"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Bộ lọc</a:t>
            </a:r>
          </a:p>
        </p:txBody>
      </p:sp>
      <p:sp>
        <p:nvSpPr>
          <p:cNvPr id="38" name="テキスト ボックス 124">
            <a:extLst>
              <a:ext uri="{FF2B5EF4-FFF2-40B4-BE49-F238E27FC236}">
                <a16:creationId xmlns="" xmlns:a16="http://schemas.microsoft.com/office/drawing/2014/main" id="{C1C0CB36-398A-4365-AFD4-1BAFE694AA2D}"/>
              </a:ext>
            </a:extLst>
          </p:cNvPr>
          <p:cNvSpPr txBox="1"/>
          <p:nvPr/>
        </p:nvSpPr>
        <p:spPr>
          <a:xfrm>
            <a:off x="1547446" y="4687557"/>
            <a:ext cx="5617629" cy="31385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vi" sz="1050" dirty="0">
                <a:effectLst/>
                <a:latin typeface="Meiryo UI" panose="020B0604030504040204" pitchFamily="50" charset="-128"/>
                <a:ea typeface="Meiryo UI" panose="020B0604030504040204" pitchFamily="50" charset="-128"/>
                <a:cs typeface="ＭＳ ゴシック" panose="020B0609070205080204" pitchFamily="49" charset="-128"/>
              </a:rPr>
              <a:t>Tài liệu: Hướng dẫn kỹ thuật - Viện Nghiên cứu Tổng hợp về An toàn Vệ sinh Lao động</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39" name="テキスト ボックス 125">
            <a:extLst>
              <a:ext uri="{FF2B5EF4-FFF2-40B4-BE49-F238E27FC236}">
                <a16:creationId xmlns="" xmlns:a16="http://schemas.microsoft.com/office/drawing/2014/main" id="{15DBA98B-9BCE-403C-9DD2-752FD6F601B9}"/>
              </a:ext>
            </a:extLst>
          </p:cNvPr>
          <p:cNvSpPr txBox="1"/>
          <p:nvPr/>
        </p:nvSpPr>
        <p:spPr>
          <a:xfrm>
            <a:off x="978466" y="5086361"/>
            <a:ext cx="6078825"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vi" sz="1600" dirty="0">
                <a:effectLst/>
                <a:latin typeface="Meiryo UI" panose="020B0604030504040204" pitchFamily="50" charset="-128"/>
                <a:ea typeface="Meiryo UI" panose="020B0604030504040204" pitchFamily="50" charset="-128"/>
                <a:cs typeface="ＭＳ ゴシック" panose="020B0609070205080204" pitchFamily="49" charset="-128"/>
              </a:rPr>
              <a:t>Hình 1-25: Bình chứa axetylen (asechiren) và van bình chứa</a:t>
            </a:r>
            <a:endParaRPr lang="ja-JP" sz="12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41" name="テキスト ボックス 116">
            <a:extLst>
              <a:ext uri="{FF2B5EF4-FFF2-40B4-BE49-F238E27FC236}">
                <a16:creationId xmlns="" xmlns:a16="http://schemas.microsoft.com/office/drawing/2014/main" id="{1A484FDC-9ACF-4317-BAD6-24C449D6BC3B}"/>
              </a:ext>
            </a:extLst>
          </p:cNvPr>
          <p:cNvSpPr txBox="1"/>
          <p:nvPr/>
        </p:nvSpPr>
        <p:spPr>
          <a:xfrm>
            <a:off x="4075124" y="2167338"/>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vi" sz="1600">
                <a:latin typeface="Meiryo UI" panose="020B0604030504040204" pitchFamily="50" charset="-128"/>
                <a:ea typeface="Meiryo UI" panose="020B0604030504040204" pitchFamily="50" charset="-128"/>
                <a:cs typeface="ＭＳ ゴシック" panose="020B0609070205080204" pitchFamily="49" charset="-128"/>
              </a:rPr>
              <a:t>Nắp đệm kín</a:t>
            </a:r>
            <a:endParaRPr lang="ja-JP" sz="16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Các loại bình (bonbe) chứa khí và thiết bị tạo khí axetylen (asechiren) (3) Các loại bình khác</a:t>
            </a:r>
            <a:endParaRPr kumimoji="1" lang="ja-JP" altLang="en-US" sz="16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vi" sz="1200">
                <a:latin typeface="Meiryo UI" panose="020B0604030504040204" pitchFamily="50" charset="-128"/>
                <a:ea typeface="Meiryo UI" panose="020B0604030504040204" pitchFamily="50" charset="-128"/>
              </a:rPr>
              <a:t>Bình (bonbe) khí dễ cháy khác</a:t>
            </a:r>
          </a:p>
          <a:p>
            <a:pPr marL="268288" indent="-1588" rtl="0">
              <a:lnSpc>
                <a:spcPct val="100000"/>
              </a:lnSpc>
              <a:spcBef>
                <a:spcPts val="0"/>
              </a:spcBef>
              <a:buNone/>
            </a:pPr>
            <a:r>
              <a:rPr lang="vi" sz="1200">
                <a:latin typeface="Meiryo UI" panose="020B0604030504040204" pitchFamily="50" charset="-128"/>
                <a:ea typeface="Meiryo UI" panose="020B0604030504040204" pitchFamily="50" charset="-128"/>
              </a:rPr>
              <a:t>Nạp vào các bình (bonbe) như propan (puropan) và butan v.v. ở trạng thái chất lỏng cao áp.</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vi" sz="1200">
                <a:latin typeface="Meiryo UI" panose="020B0604030504040204" pitchFamily="50" charset="-128"/>
                <a:ea typeface="Meiryo UI" panose="020B0604030504040204" pitchFamily="50" charset="-128"/>
              </a:rPr>
              <a:t>Chuôi khóa của bình (bonbe) khí dễ cháy (và heli) là vít xoắn bên trái</a:t>
            </a: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30 / Giáo trình hỗ trợ trang </a:t>
            </a:r>
            <a:r>
              <a:rPr lang="en-US" sz="1200" dirty="0" smtClean="0">
                <a:solidFill>
                  <a:prstClr val="black"/>
                </a:solidFill>
              </a:rPr>
              <a:t>20</a:t>
            </a:r>
            <a:endParaRPr lang="vi" sz="1200" dirty="0">
              <a:solidFill>
                <a:prstClr val="black"/>
              </a:solidFill>
            </a:endParaRP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vi" sz="1200" dirty="0">
                <a:latin typeface="Meiryo UI" panose="020B0604030504040204" pitchFamily="50" charset="-128"/>
                <a:ea typeface="Meiryo UI" panose="020B0604030504040204" pitchFamily="50" charset="-128"/>
              </a:rPr>
              <a:t>Bình ôxy (sanso bonbe)</a:t>
            </a:r>
          </a:p>
          <a:p>
            <a:pPr marL="268288" indent="-1588" rtl="0">
              <a:lnSpc>
                <a:spcPct val="100000"/>
              </a:lnSpc>
              <a:spcBef>
                <a:spcPts val="0"/>
              </a:spcBef>
              <a:buNone/>
            </a:pPr>
            <a:r>
              <a:rPr lang="vi" sz="1200" dirty="0">
                <a:latin typeface="Meiryo UI" panose="020B0604030504040204" pitchFamily="50" charset="-128"/>
                <a:ea typeface="Meiryo UI" panose="020B0604030504040204" pitchFamily="50" charset="-128"/>
              </a:rPr>
              <a:t>Ôxy (sanso) được vào bình (bonbe) ở trạng thái khí</a:t>
            </a:r>
          </a:p>
          <a:p>
            <a:pPr marL="268288" indent="-1588" rtl="0">
              <a:lnSpc>
                <a:spcPct val="100000"/>
              </a:lnSpc>
              <a:spcBef>
                <a:spcPts val="0"/>
              </a:spcBef>
              <a:buNone/>
            </a:pPr>
            <a:r>
              <a:rPr lang="vi" sz="1200" dirty="0">
                <a:latin typeface="Meiryo UI" panose="020B0604030504040204" pitchFamily="50" charset="-128"/>
                <a:ea typeface="Meiryo UI" panose="020B0604030504040204" pitchFamily="50" charset="-128"/>
              </a:rPr>
              <a:t>Chuôi khóa (miệng nạp) của bình ôxy (sanso bonbe) là vít xoắn bên phải, ngược với khí dễ cháy.</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vi" sz="1200" dirty="0">
                <a:latin typeface="Meiryo UI" panose="020B0604030504040204" pitchFamily="50" charset="-128"/>
                <a:ea typeface="Meiryo UI" panose="020B0604030504040204" pitchFamily="50" charset="-128"/>
              </a:rPr>
              <a:t>Ôxy (sanso) có chức năng giúp vật cháy nên cực kỳ nguy hiểm.</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11</a:t>
            </a:fld>
            <a:endParaRPr kumimoji="1" lang="ja-JP" altLang="en-US"/>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10945"/>
          </a:xfrm>
          <a:ln>
            <a:solidFill>
              <a:schemeClr val="tx1"/>
            </a:solidFill>
          </a:ln>
        </p:spPr>
        <p:txBody>
          <a:bodyPr rtlCol="0">
            <a:normAutofit fontScale="90000"/>
          </a:bodyPr>
          <a:lstStyle/>
          <a:p>
            <a:pPr rtl="0"/>
            <a:r>
              <a:rPr lang="vi" sz="2000" dirty="0">
                <a:latin typeface="Meiryo UI" panose="020B0604030504040204" pitchFamily="50" charset="-128"/>
                <a:ea typeface="Meiryo UI" panose="020B0604030504040204" pitchFamily="50" charset="-128"/>
              </a:rPr>
              <a:t>Các loại bình chứa khí (bonbe) và thiết bị tạo khí axetylen (asechiren)  (4) Thiết bị thu khí</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8156" y="6429565"/>
            <a:ext cx="371931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3</a:t>
            </a:r>
            <a:r>
              <a:rPr lang="en-US" sz="1200" dirty="0" smtClean="0">
                <a:solidFill>
                  <a:prstClr val="black"/>
                </a:solidFill>
              </a:rPr>
              <a:t>1</a:t>
            </a:r>
            <a:r>
              <a:rPr lang="vi" sz="1200" dirty="0" smtClean="0">
                <a:solidFill>
                  <a:prstClr val="black"/>
                </a:solidFill>
              </a:rPr>
              <a:t> </a:t>
            </a:r>
            <a:r>
              <a:rPr lang="vi" sz="1200" dirty="0">
                <a:solidFill>
                  <a:prstClr val="black"/>
                </a:solidFill>
              </a:rPr>
              <a:t>/ Giáo trình hỗ trợ trang </a:t>
            </a:r>
            <a:r>
              <a:rPr lang="en-US" sz="1200" dirty="0" smtClean="0">
                <a:solidFill>
                  <a:prstClr val="black"/>
                </a:solidFill>
              </a:rPr>
              <a:t>21</a:t>
            </a:r>
            <a:endParaRPr lang="vi"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12</a:t>
            </a:fld>
            <a:endParaRPr kumimoji="1" lang="ja-JP" altLang="en-US"/>
          </a:p>
        </p:txBody>
      </p:sp>
      <p:pic>
        <p:nvPicPr>
          <p:cNvPr id="5" name="図 4"/>
          <p:cNvPicPr>
            <a:picLocks noChangeAspect="1"/>
          </p:cNvPicPr>
          <p:nvPr/>
        </p:nvPicPr>
        <p:blipFill>
          <a:blip r:embed="rId3"/>
          <a:stretch>
            <a:fillRect/>
          </a:stretch>
        </p:blipFill>
        <p:spPr>
          <a:xfrm>
            <a:off x="628650" y="1017861"/>
            <a:ext cx="4484613" cy="3505200"/>
          </a:xfrm>
          <a:prstGeom prst="rect">
            <a:avLst/>
          </a:prstGeom>
        </p:spPr>
      </p:pic>
      <p:sp>
        <p:nvSpPr>
          <p:cNvPr id="6" name="テキスト ボックス 123">
            <a:extLst>
              <a:ext uri="{FF2B5EF4-FFF2-40B4-BE49-F238E27FC236}">
                <a16:creationId xmlns="" xmlns:a16="http://schemas.microsoft.com/office/drawing/2014/main" id="{E6FA952A-6C84-457F-9F94-F83CC4C91DFF}"/>
              </a:ext>
            </a:extLst>
          </p:cNvPr>
          <p:cNvSpPr txBox="1"/>
          <p:nvPr/>
        </p:nvSpPr>
        <p:spPr>
          <a:xfrm>
            <a:off x="2135083" y="1073135"/>
            <a:ext cx="2676525" cy="22565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000" dirty="0">
                <a:effectLst/>
                <a:latin typeface="Meiryo UI" panose="020B0604030504040204" pitchFamily="50" charset="-128"/>
                <a:ea typeface="Meiryo UI" panose="020B0604030504040204" pitchFamily="50" charset="-128"/>
                <a:cs typeface="ＭＳ ゴシック" panose="020B0609070205080204" pitchFamily="49" charset="-128"/>
              </a:rPr>
              <a:t>Bộ điều chỉnh áp suất (aturyoku chousei ki)</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8" name="テキスト ボックス 124">
            <a:extLst>
              <a:ext uri="{FF2B5EF4-FFF2-40B4-BE49-F238E27FC236}">
                <a16:creationId xmlns="" xmlns:a16="http://schemas.microsoft.com/office/drawing/2014/main" id="{E912AB5F-82C7-42D9-BFE8-9969267B1AF3}"/>
              </a:ext>
            </a:extLst>
          </p:cNvPr>
          <p:cNvSpPr txBox="1"/>
          <p:nvPr/>
        </p:nvSpPr>
        <p:spPr>
          <a:xfrm>
            <a:off x="2319337" y="3897391"/>
            <a:ext cx="2676525"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vi" sz="800" dirty="0">
                <a:effectLst/>
                <a:latin typeface="Meiryo UI" panose="020B0604030504040204" pitchFamily="50" charset="-128"/>
                <a:ea typeface="Meiryo UI" panose="020B0604030504040204" pitchFamily="50" charset="-128"/>
                <a:cs typeface="ＭＳ ゴシック" panose="020B0609070205080204" pitchFamily="49" charset="-128"/>
              </a:rPr>
              <a:t>Tài liệu: Hướng dẫn kỹ thuật - Viện Nghiên cứu Tổng hợp về An toàn Vệ sinh Lao động</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123">
            <a:extLst>
              <a:ext uri="{FF2B5EF4-FFF2-40B4-BE49-F238E27FC236}">
                <a16:creationId xmlns="" xmlns:a16="http://schemas.microsoft.com/office/drawing/2014/main" id="{42E2F3B9-78E5-4950-AB3E-5982C3378D9C}"/>
              </a:ext>
            </a:extLst>
          </p:cNvPr>
          <p:cNvSpPr txBox="1"/>
          <p:nvPr/>
        </p:nvSpPr>
        <p:spPr>
          <a:xfrm>
            <a:off x="659119" y="1679444"/>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100">
                <a:effectLst/>
                <a:latin typeface="Meiryo UI" panose="020B0604030504040204" pitchFamily="50" charset="-128"/>
                <a:ea typeface="Meiryo UI" panose="020B0604030504040204" pitchFamily="50" charset="-128"/>
                <a:cs typeface="ＭＳ ゴシック" panose="020B0609070205080204" pitchFamily="49" charset="-128"/>
              </a:rPr>
              <a:t>Van an toàn</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23">
            <a:extLst>
              <a:ext uri="{FF2B5EF4-FFF2-40B4-BE49-F238E27FC236}">
                <a16:creationId xmlns="" xmlns:a16="http://schemas.microsoft.com/office/drawing/2014/main" id="{C9F66032-27C4-4916-8175-EF28701AE24A}"/>
              </a:ext>
            </a:extLst>
          </p:cNvPr>
          <p:cNvSpPr txBox="1"/>
          <p:nvPr/>
        </p:nvSpPr>
        <p:spPr>
          <a:xfrm>
            <a:off x="2593853" y="1338348"/>
            <a:ext cx="1088521" cy="1939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000" dirty="0">
                <a:effectLst/>
                <a:latin typeface="Meiryo UI" panose="020B0604030504040204" pitchFamily="50" charset="-128"/>
                <a:ea typeface="Meiryo UI" panose="020B0604030504040204" pitchFamily="50" charset="-128"/>
                <a:cs typeface="ＭＳ ゴシック" panose="020B0609070205080204" pitchFamily="49" charset="-128"/>
              </a:rPr>
              <a:t>Đến nhà máy</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23">
            <a:extLst>
              <a:ext uri="{FF2B5EF4-FFF2-40B4-BE49-F238E27FC236}">
                <a16:creationId xmlns="" xmlns:a16="http://schemas.microsoft.com/office/drawing/2014/main" id="{C88238F9-1C97-4EE9-A7D4-A736541A86B6}"/>
              </a:ext>
            </a:extLst>
          </p:cNvPr>
          <p:cNvSpPr txBox="1"/>
          <p:nvPr/>
        </p:nvSpPr>
        <p:spPr>
          <a:xfrm>
            <a:off x="2326939" y="1556737"/>
            <a:ext cx="566908"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800" dirty="0">
                <a:effectLst/>
                <a:latin typeface="Meiryo UI" panose="020B0604030504040204" pitchFamily="50" charset="-128"/>
                <a:ea typeface="Meiryo UI" panose="020B0604030504040204" pitchFamily="50" charset="-128"/>
                <a:cs typeface="ＭＳ ゴシック" panose="020B0609070205080204" pitchFamily="49" charset="-128"/>
              </a:rPr>
              <a:t>Đường ống</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23">
            <a:extLst>
              <a:ext uri="{FF2B5EF4-FFF2-40B4-BE49-F238E27FC236}">
                <a16:creationId xmlns="" xmlns:a16="http://schemas.microsoft.com/office/drawing/2014/main" id="{2CC30CFB-EAB5-4180-A2CD-5A86AE3AA129}"/>
              </a:ext>
            </a:extLst>
          </p:cNvPr>
          <p:cNvSpPr txBox="1"/>
          <p:nvPr/>
        </p:nvSpPr>
        <p:spPr>
          <a:xfrm>
            <a:off x="3091115" y="1495936"/>
            <a:ext cx="1824880" cy="233457"/>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vi" sz="1100" dirty="0">
                <a:effectLst/>
                <a:latin typeface="Meiryo UI" panose="020B0604030504040204" pitchFamily="50" charset="-128"/>
                <a:ea typeface="Meiryo UI" panose="020B0604030504040204" pitchFamily="50" charset="-128"/>
                <a:cs typeface="ＭＳ ゴシック" panose="020B0609070205080204" pitchFamily="49" charset="-128"/>
              </a:rPr>
              <a:t>Ống liên kết</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25">
            <a:extLst>
              <a:ext uri="{FF2B5EF4-FFF2-40B4-BE49-F238E27FC236}">
                <a16:creationId xmlns="" xmlns:a16="http://schemas.microsoft.com/office/drawing/2014/main" id="{0B5D47FD-B56B-4EFD-8DB1-945C69F78572}"/>
              </a:ext>
            </a:extLst>
          </p:cNvPr>
          <p:cNvSpPr txBox="1"/>
          <p:nvPr/>
        </p:nvSpPr>
        <p:spPr>
          <a:xfrm>
            <a:off x="867017" y="4172651"/>
            <a:ext cx="4048978" cy="32592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vi" sz="1100" dirty="0">
                <a:effectLst/>
                <a:latin typeface="Meiryo UI" panose="020B0604030504040204" pitchFamily="50" charset="-128"/>
                <a:ea typeface="Meiryo UI" panose="020B0604030504040204" pitchFamily="50" charset="-128"/>
                <a:cs typeface="ＭＳ ゴシック" panose="020B0609070205080204" pitchFamily="49" charset="-128"/>
              </a:rPr>
              <a:t>Hình 1-28: Sơ đồ khái niệm của thiết bị thu khí ôxy (sanso)</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Bình (bonbe) và thiết bị tạo axetylen (asechiren) (1) Các điều mục chú ý khi vận chuyển và sử dụng bình</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30223" y="6444477"/>
            <a:ext cx="4528196"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34</a:t>
            </a:r>
            <a:r>
              <a:rPr lang="en-US" sz="1200" dirty="0" smtClean="0">
                <a:solidFill>
                  <a:prstClr val="black"/>
                </a:solidFill>
              </a:rPr>
              <a:t>, </a:t>
            </a:r>
            <a:r>
              <a:rPr lang="vi" sz="1200" dirty="0" smtClean="0">
                <a:solidFill>
                  <a:prstClr val="black"/>
                </a:solidFill>
              </a:rPr>
              <a:t>36</a:t>
            </a:r>
            <a:r>
              <a:rPr lang="en-US" sz="1200" dirty="0" smtClean="0">
                <a:solidFill>
                  <a:prstClr val="black"/>
                </a:solidFill>
              </a:rPr>
              <a:t>, </a:t>
            </a:r>
            <a:r>
              <a:rPr lang="vi" sz="1200" dirty="0" smtClean="0">
                <a:solidFill>
                  <a:prstClr val="black"/>
                </a:solidFill>
              </a:rPr>
              <a:t>37 </a:t>
            </a:r>
            <a:r>
              <a:rPr lang="vi" sz="1200" dirty="0">
                <a:solidFill>
                  <a:prstClr val="black"/>
                </a:solidFill>
              </a:rPr>
              <a:t>/ Giáo trình hỗ trợ trang </a:t>
            </a:r>
            <a:r>
              <a:rPr lang="en-US" sz="1200" dirty="0" smtClean="0">
                <a:solidFill>
                  <a:prstClr val="black"/>
                </a:solidFill>
              </a:rPr>
              <a:t>23, </a:t>
            </a:r>
            <a:r>
              <a:rPr lang="vi" sz="1200" dirty="0" smtClean="0">
                <a:solidFill>
                  <a:prstClr val="black"/>
                </a:solidFill>
              </a:rPr>
              <a:t>2</a:t>
            </a:r>
            <a:r>
              <a:rPr lang="en-US" sz="1200" dirty="0" smtClean="0">
                <a:solidFill>
                  <a:prstClr val="black"/>
                </a:solidFill>
              </a:rPr>
              <a:t>4</a:t>
            </a:r>
            <a:endParaRPr lang="vi" sz="1200" dirty="0">
              <a:solidFill>
                <a:prstClr val="black"/>
              </a:solidFill>
            </a:endParaRP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vi" sz="1200" dirty="0">
                <a:latin typeface="Meiryo UI" panose="020B0604030504040204" pitchFamily="50" charset="-128"/>
                <a:ea typeface="Meiryo UI" panose="020B0604030504040204" pitchFamily="50" charset="-128"/>
              </a:rPr>
              <a:t>Các điều mục chú ý khi vận chuyển bình (bonbe)</a:t>
            </a:r>
          </a:p>
          <a:p>
            <a:pPr marL="268288" indent="-1588">
              <a:lnSpc>
                <a:spcPct val="100000"/>
              </a:lnSpc>
              <a:spcBef>
                <a:spcPts val="0"/>
              </a:spcBef>
              <a:buNone/>
            </a:pPr>
            <a:r>
              <a:rPr lang="ja-JP" altLang="en-US" sz="1200" dirty="0">
                <a:latin typeface="Meiryo UI" panose="020B0604030504040204" pitchFamily="50" charset="-128"/>
                <a:ea typeface="Meiryo UI" panose="020B0604030504040204" pitchFamily="50" charset="-128"/>
              </a:rPr>
              <a:t>・</a:t>
            </a:r>
            <a:r>
              <a:rPr lang="vi" sz="1200" dirty="0" smtClean="0">
                <a:latin typeface="Meiryo UI" panose="020B0604030504040204" pitchFamily="50" charset="-128"/>
                <a:ea typeface="Meiryo UI" panose="020B0604030504040204" pitchFamily="50" charset="-128"/>
              </a:rPr>
              <a:t> </a:t>
            </a:r>
            <a:r>
              <a:rPr lang="vi" sz="1200" dirty="0">
                <a:latin typeface="Meiryo UI" panose="020B0604030504040204" pitchFamily="50" charset="-128"/>
                <a:ea typeface="Meiryo UI" panose="020B0604030504040204" pitchFamily="50" charset="-128"/>
              </a:rPr>
              <a:t>Khi vận chuyển bằng xe, bắt buộc phải trong tình trạng thẳng đứng hoặc nghiêng và phải được cố định trực tiếp vào dụng cụ hoặc xe chuyên dụng.</a:t>
            </a:r>
            <a:endParaRPr lang="en-US" altLang="ja-JP" sz="1200" dirty="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200" dirty="0">
                <a:latin typeface="Meiryo UI" panose="020B0604030504040204" pitchFamily="50" charset="-128"/>
                <a:ea typeface="Meiryo UI" panose="020B0604030504040204" pitchFamily="50" charset="-128"/>
              </a:rPr>
              <a:t>・ </a:t>
            </a:r>
            <a:r>
              <a:rPr lang="vi" sz="1200" dirty="0" smtClean="0">
                <a:latin typeface="Meiryo UI" panose="020B0604030504040204" pitchFamily="50" charset="-128"/>
                <a:ea typeface="Meiryo UI" panose="020B0604030504040204" pitchFamily="50" charset="-128"/>
              </a:rPr>
              <a:t>Sử </a:t>
            </a:r>
            <a:r>
              <a:rPr lang="vi" sz="1200" dirty="0">
                <a:latin typeface="Meiryo UI" panose="020B0604030504040204" pitchFamily="50" charset="-128"/>
                <a:ea typeface="Meiryo UI" panose="020B0604030504040204" pitchFamily="50" charset="-128"/>
              </a:rPr>
              <a:t>dụng xe vận chuyển bình (bonbe) chuyên dụng để vận chuyển trong nhà máy hoặc công trường xây dựng.</a:t>
            </a:r>
          </a:p>
          <a:p>
            <a:pPr marL="268288" indent="-1588">
              <a:lnSpc>
                <a:spcPct val="100000"/>
              </a:lnSpc>
              <a:spcBef>
                <a:spcPts val="0"/>
              </a:spcBef>
              <a:buNone/>
            </a:pPr>
            <a:r>
              <a:rPr lang="ja-JP" altLang="en-US" sz="1200" dirty="0">
                <a:latin typeface="Meiryo UI" panose="020B0604030504040204" pitchFamily="50" charset="-128"/>
                <a:ea typeface="Meiryo UI" panose="020B0604030504040204" pitchFamily="50" charset="-128"/>
              </a:rPr>
              <a:t>・ </a:t>
            </a:r>
            <a:r>
              <a:rPr lang="vi" sz="1200" dirty="0" smtClean="0">
                <a:latin typeface="Meiryo UI" panose="020B0604030504040204" pitchFamily="50" charset="-128"/>
                <a:ea typeface="Meiryo UI" panose="020B0604030504040204" pitchFamily="50" charset="-128"/>
              </a:rPr>
              <a:t>Khi </a:t>
            </a:r>
            <a:r>
              <a:rPr lang="vi" sz="1200" dirty="0">
                <a:latin typeface="Meiryo UI" panose="020B0604030504040204" pitchFamily="50" charset="-128"/>
                <a:ea typeface="Meiryo UI" panose="020B0604030504040204" pitchFamily="50" charset="-128"/>
              </a:rPr>
              <a:t>vận chuyển bằng tay thì không được giữ phần van của bình chứa để vận chuyển.</a:t>
            </a: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vi" sz="1200" dirty="0">
                <a:latin typeface="Meiryo UI" panose="020B0604030504040204" pitchFamily="50" charset="-128"/>
                <a:ea typeface="Meiryo UI" panose="020B0604030504040204" pitchFamily="50" charset="-128"/>
              </a:rPr>
              <a:t>Điều mục lưu ý khi sử dụng bình (bonbe)</a:t>
            </a:r>
          </a:p>
          <a:p>
            <a:pPr marL="466725" lvl="1" indent="-285750" rtl="0">
              <a:lnSpc>
                <a:spcPct val="100000"/>
              </a:lnSpc>
              <a:spcBef>
                <a:spcPts val="0"/>
              </a:spcBef>
            </a:pPr>
            <a:r>
              <a:rPr lang="vi" sz="1200" dirty="0">
                <a:latin typeface="Meiryo UI" panose="020B0604030504040204" pitchFamily="50" charset="-128"/>
                <a:ea typeface="Meiryo UI" panose="020B0604030504040204" pitchFamily="50" charset="-128"/>
              </a:rPr>
              <a:t>Bắt buộc phải cố định bình (bonbe)</a:t>
            </a:r>
          </a:p>
          <a:p>
            <a:pPr marL="466725" lvl="1" indent="-285750" rtl="0">
              <a:lnSpc>
                <a:spcPct val="100000"/>
              </a:lnSpc>
              <a:spcBef>
                <a:spcPts val="0"/>
              </a:spcBef>
            </a:pPr>
            <a:r>
              <a:rPr lang="vi" sz="1200" dirty="0">
                <a:latin typeface="Meiryo UI" panose="020B0604030504040204" pitchFamily="50" charset="-128"/>
                <a:ea typeface="Meiryo UI" panose="020B0604030504040204" pitchFamily="50" charset="-128"/>
              </a:rPr>
              <a:t>Không để nguyên trên thùng xe hơi dùng để vận chuyển để sử dụng.</a:t>
            </a:r>
          </a:p>
          <a:p>
            <a:pPr marL="466725" lvl="1" indent="-285750" rtl="0">
              <a:lnSpc>
                <a:spcPct val="100000"/>
              </a:lnSpc>
              <a:spcBef>
                <a:spcPts val="0"/>
              </a:spcBef>
            </a:pPr>
            <a:r>
              <a:rPr lang="vi" sz="1200" dirty="0">
                <a:latin typeface="Meiryo UI" panose="020B0604030504040204" pitchFamily="50" charset="-128"/>
                <a:ea typeface="Meiryo UI" panose="020B0604030504040204" pitchFamily="50" charset="-128"/>
              </a:rPr>
              <a:t>Không cố định ở phần cổ của bình (bonbe).</a:t>
            </a:r>
          </a:p>
          <a:p>
            <a:pPr marL="466725" lvl="1" indent="-285750" rtl="0">
              <a:lnSpc>
                <a:spcPct val="100000"/>
              </a:lnSpc>
              <a:spcBef>
                <a:spcPts val="0"/>
              </a:spcBef>
            </a:pPr>
            <a:r>
              <a:rPr lang="vi" sz="1200" dirty="0">
                <a:latin typeface="Meiryo UI" panose="020B0604030504040204" pitchFamily="50" charset="-128"/>
                <a:ea typeface="Meiryo UI" panose="020B0604030504040204" pitchFamily="50" charset="-128"/>
              </a:rPr>
              <a:t>Không chạm vào bình ôxy (sanso bonbe) bằng găng tay có dính dầu. Ngoài ra, không để các loại dầu gần bình (bonbe).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13</a:t>
            </a:fld>
            <a:endParaRPr kumimoji="1" lang="ja-JP" altLang="en-US" dirty="0"/>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Bình (bonbe) và thiết bị tạo axetylen (asechiren) (2) Các điều mục chú ý khi vứt bỏ hoặc trả lại bình</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0041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37 / Giáo trình hỗ trợ trang </a:t>
            </a:r>
            <a:r>
              <a:rPr lang="vi" sz="1200" dirty="0" smtClean="0">
                <a:solidFill>
                  <a:prstClr val="black"/>
                </a:solidFill>
              </a:rPr>
              <a:t>2</a:t>
            </a:r>
            <a:r>
              <a:rPr lang="en-US" sz="1200" dirty="0" smtClean="0">
                <a:solidFill>
                  <a:prstClr val="black"/>
                </a:solidFill>
              </a:rPr>
              <a:t>5</a:t>
            </a:r>
            <a:endParaRPr lang="vi" sz="1200" dirty="0">
              <a:solidFill>
                <a:prstClr val="black"/>
              </a:solidFill>
            </a:endParaRP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vi" sz="1600" dirty="0">
                <a:latin typeface="Meiryo UI" panose="020B0604030504040204" pitchFamily="50" charset="-128"/>
                <a:ea typeface="Meiryo UI" panose="020B0604030504040204" pitchFamily="50" charset="-128"/>
              </a:rPr>
              <a:t>-Không được để nguyên trong nhà máy hoặc xử lý như chất thải công nghiệp thông thường.</a:t>
            </a:r>
            <a:endParaRPr lang="en-US" altLang="ja-JP" sz="16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vi" sz="1600" dirty="0">
                <a:latin typeface="Meiryo UI" panose="020B0604030504040204" pitchFamily="50" charset="-128"/>
                <a:ea typeface="Meiryo UI" panose="020B0604030504040204" pitchFamily="50" charset="-128"/>
              </a:rPr>
              <a:t>-Nhất định không được cắt bình chứa ôxy (sanso) hoặc khí dễ cháy.</a:t>
            </a:r>
          </a:p>
          <a:p>
            <a:pPr marL="268288" indent="-1588" rtl="0">
              <a:lnSpc>
                <a:spcPct val="100000"/>
              </a:lnSpc>
              <a:spcBef>
                <a:spcPts val="0"/>
              </a:spcBef>
              <a:buNone/>
            </a:pPr>
            <a:r>
              <a:rPr lang="vi" sz="1600" dirty="0">
                <a:latin typeface="Meiryo UI" panose="020B0604030504040204" pitchFamily="50" charset="-128"/>
                <a:ea typeface="Meiryo UI" panose="020B0604030504040204" pitchFamily="50" charset="-128"/>
              </a:rPr>
              <a:t>-Phải trả lại bình chứa khí cho nhà sản xuất mà không sử dụng hết khí.</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14</a:t>
            </a:fld>
            <a:endParaRPr kumimoji="1" lang="ja-JP" altLang="en-US"/>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vi" sz="2000" dirty="0">
                <a:latin typeface="Meiryo UI" panose="020B0604030504040204" pitchFamily="50" charset="-128"/>
                <a:ea typeface="Meiryo UI" panose="020B0604030504040204" pitchFamily="50" charset="-128"/>
              </a:rPr>
              <a:t>Bộ điều chỉnh áp suất (aturyoku chousei ki) (1) Quy trình lắp đặt</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41 / Giáo trình hỗ trợ trang </a:t>
            </a:r>
            <a:r>
              <a:rPr lang="vi" sz="1200" dirty="0" smtClean="0">
                <a:solidFill>
                  <a:prstClr val="black"/>
                </a:solidFill>
              </a:rPr>
              <a:t>2</a:t>
            </a:r>
            <a:r>
              <a:rPr lang="en-US" sz="1200" dirty="0" smtClean="0">
                <a:solidFill>
                  <a:prstClr val="black"/>
                </a:solidFill>
              </a:rPr>
              <a:t>6</a:t>
            </a:r>
            <a:endParaRPr lang="vi" sz="1200" dirty="0">
              <a:solidFill>
                <a:prstClr val="black"/>
              </a:solidFill>
            </a:endParaRP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vi" sz="1600" dirty="0">
                <a:solidFill>
                  <a:prstClr val="black"/>
                </a:solidFill>
                <a:latin typeface="Meiryo UI" panose="020B0604030504040204" pitchFamily="50" charset="-128"/>
                <a:ea typeface="Meiryo UI" panose="020B0604030504040204" pitchFamily="50" charset="-128"/>
              </a:rPr>
              <a:t>[Quy trình lắp đặt bộ điều chỉnh áp suất (aturyoku chousei ki)]</a:t>
            </a: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① Loại bỏ bụi, v.v.</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② Kiểm tra gioăng</a:t>
            </a: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③ Lắp đặt đồng hồ đo áp suất</a:t>
            </a: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④ Kiểm tra tay cầm điều chỉnh áp suất (aturyoku chousei handoru)</a:t>
            </a: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⑤ Mở van</a:t>
            </a: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⑥ Kiểm tra rò rỉ khí</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15</a:t>
            </a:fld>
            <a:endParaRPr kumimoji="1" lang="ja-JP" altLang="en-US"/>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Autofit/>
          </a:bodyPr>
          <a:lstStyle/>
          <a:p>
            <a:pPr rtl="0"/>
            <a:r>
              <a:rPr lang="vi" sz="1600">
                <a:latin typeface="Meiryo UI" panose="020B0604030504040204" pitchFamily="50" charset="-128"/>
                <a:ea typeface="Meiryo UI" panose="020B0604030504040204" pitchFamily="50" charset="-128"/>
              </a:rPr>
              <a:t>Các điều mục chú ý khi sử dụng bộ điều chỉnh áp suất (aturyoku chousei ki) (2)</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43 / Giáo trình hỗ trợ trang </a:t>
            </a:r>
            <a:r>
              <a:rPr lang="vi" sz="1200" dirty="0" smtClean="0">
                <a:solidFill>
                  <a:prstClr val="black"/>
                </a:solidFill>
              </a:rPr>
              <a:t>2</a:t>
            </a:r>
            <a:r>
              <a:rPr lang="en-US" sz="1200" dirty="0" smtClean="0">
                <a:solidFill>
                  <a:prstClr val="black"/>
                </a:solidFill>
              </a:rPr>
              <a:t>7</a:t>
            </a:r>
            <a:endParaRPr lang="vi" sz="1200" dirty="0">
              <a:solidFill>
                <a:prstClr val="black"/>
              </a:solidFill>
            </a:endParaRP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[Các điều mục chú ý khi sử dụng bộ điều chỉnh áp suất (aturyoku chousei ki)]</a:t>
            </a:r>
            <a:endParaRPr lang="ja-JP" altLang="en-US" sz="1200" dirty="0">
              <a:solidFill>
                <a:prstClr val="black"/>
              </a:solidFill>
              <a:latin typeface="Meiryo UI" panose="020B0604030504040204" pitchFamily="50" charset="-128"/>
              <a:ea typeface="Meiryo UI" panose="020B0604030504040204" pitchFamily="50" charset="-128"/>
            </a:endParaRPr>
          </a:p>
          <a:p>
            <a:pPr marL="542925" indent="-276225"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① Khi không sử dụng, xoay hết tay cầm điều chỉnh sang trái để nới lỏng.</a:t>
            </a:r>
          </a:p>
          <a:p>
            <a:pPr marL="542925" indent="-276225"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② Không bôi mỡ hoặc dầu vào các bộ phận của bộ điều chỉnh, không xử lý bằng tay hay găng tay có dính dầu. Đặc biệt, không để dầu dính vào bộ điều chỉnh áp suất (aturyoku chousei ki) ôxy (sanso).</a:t>
            </a:r>
          </a:p>
          <a:p>
            <a:pPr marL="542925" indent="-276225"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③ Khi vít lắp của bộ điều chỉnh áp suất (aturyoku chousei ki) bị hỏng, không được cố lắp vào.</a:t>
            </a:r>
          </a:p>
          <a:p>
            <a:pPr marL="542925" indent="-276225"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④ Không di chuyển bình (bonbe) mà lắp nguyên bộ điều chỉnh áp suất (aturyoku chousei ki) vào bình.</a:t>
            </a:r>
          </a:p>
          <a:p>
            <a:pPr marL="542925" indent="-276225"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⑤ Khi áp suất của axetylen (asechiren) giảm xuống trong lúc làm việc, hãy kiểm tra lượng còn lại trong bình (bonbe).</a:t>
            </a:r>
          </a:p>
          <a:p>
            <a:pPr marL="542925" indent="-276225"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⑥ Khi công việc kết thúc hoặc bị gián đoạn, đóng van của bình (bonbe) và xoay tay cầm điều chỉnh hết cỡ sang trái để nới lỏng.</a:t>
            </a:r>
          </a:p>
          <a:p>
            <a:pPr marL="542925" indent="-276225"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⑦ Không tháo rời hoặc sửa chữa bộ điều chỉnh áp suất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rtl="0"/>
              <a:t>16</a:t>
            </a:fld>
            <a:endParaRPr lang="ja-JP" altLang="en-US">
              <a:solidFill>
                <a:prstClr val="black">
                  <a:tint val="75000"/>
                </a:prstClr>
              </a:solidFill>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Máy hàn, v.v. (1) Lắp đặt</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43 / Giáo trình hỗ trợ trang </a:t>
            </a:r>
            <a:r>
              <a:rPr lang="vi" sz="1200" dirty="0" smtClean="0">
                <a:solidFill>
                  <a:prstClr val="black"/>
                </a:solidFill>
              </a:rPr>
              <a:t>2</a:t>
            </a:r>
            <a:r>
              <a:rPr lang="en-US" sz="1200" dirty="0" smtClean="0">
                <a:solidFill>
                  <a:prstClr val="black"/>
                </a:solidFill>
              </a:rPr>
              <a:t>8</a:t>
            </a:r>
            <a:endParaRPr lang="vi" sz="1200" dirty="0">
              <a:solidFill>
                <a:prstClr val="black"/>
              </a:solidFill>
            </a:endParaRP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vi" sz="1400" dirty="0">
                <a:solidFill>
                  <a:prstClr val="black"/>
                </a:solidFill>
                <a:latin typeface="Meiryo UI" panose="020B0604030504040204" pitchFamily="50" charset="-128"/>
                <a:ea typeface="Meiryo UI" panose="020B0604030504040204" pitchFamily="50" charset="-128"/>
              </a:rPr>
              <a:t>[Quy trình kết nối bộ điều chỉnh áp suất (aturyoku chousei ki) và máy hàn]</a:t>
            </a: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① Trước khi kết nối, hãy kiểm tra để đảm bảo rằng ống (housu) không bị xuống cấp hoặc rạn nứt.</a:t>
            </a: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② Kiểm tra để đảm bảo rằng không có rác, côn trùng hoặc nước bên trong ống (housu).</a:t>
            </a: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③ Kiểm tra để đảm bảo rằng van của ống thổi (suikan) được đóng.</a:t>
            </a: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④ Sử dụng ống (housu) màu xanh dương cho khí ôxy (sanso) và màu đỏ cho axetylen (asechiren). Không được sử dụng chung ống (housu) cho các loại khí khác nhau.</a:t>
            </a: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⑤ Nếu các đầu nối kiểu một chạm được gắn vào cả hai đầu của ống (housu), kết nối an toàn phía đầu ra của bộ điều chỉnh áp suất (aturyoku chousei ki) với ống thổi (suikan). Lúc này, nếu bộ điều chỉnh áp suất (aturyoku chousei ki) khí dễ cháy không có bộ chống cháy ngược khô (kanshiki anzen ki), thì lắp bộ chống cháy ngược khô ở phía ống (housu) của khí dễ cháy.</a:t>
            </a: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⑥ Sau khi hoàn thành tất cả các kết nối thì đặt áp suất ôxy (sanso) trong khoảng 0,3 ~ 0,5 MPa và kiểm tra rò rỉ khí bằng nước xà phòng v.v. Sau khi kiểm tra rò rỉ khí ôxy (sanso), đặt áp suất của khí dễ cháy vào khoảng 0,03 ~ 0,05 MPa và thực hiện kiểm tra rò rỉ khí theo cách tương tự.</a:t>
            </a: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⑦ Nếu không có rò rỉ khí, mở van của khí dễ cháy trong ống thổi (suikan) trong 2 ~ 3 giây để xả khí và lặp lại điều này 2 lần. Tiếp theo, đóng van khí dễ cháy, mở van khí ôxy (sanso) trong khoảng 5 giây để xả ôxy (sanso).</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⑧ Cuối cùng, đóng van của ống thổi (suikan), đóng van bình (bonbe), nới lỏng hoàn toàn bộ điều chỉnh áp suất (aturyoku chousei ki), đợi khoảng 5 phút. Sau đó, kiểm tra áp suất bên cao áp và bên áp thấp của bộ điều chỉnh áp suất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17</a:t>
            </a:fld>
            <a:endParaRPr kumimoji="1" lang="ja-JP" altLang="en-US"/>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Máy hàn, v.v. (2) Điều chỉnh áp suất phía áp suất thấp của bộ điều chỉnh áp suất (aturyoku chousei ki)</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44 / Giáo trình hỗ trợ trang </a:t>
            </a:r>
            <a:r>
              <a:rPr lang="vi" sz="1200" dirty="0" smtClean="0">
                <a:solidFill>
                  <a:prstClr val="black"/>
                </a:solidFill>
              </a:rPr>
              <a:t>2</a:t>
            </a:r>
            <a:r>
              <a:rPr lang="en-US" sz="1200" dirty="0" smtClean="0">
                <a:solidFill>
                  <a:prstClr val="black"/>
                </a:solidFill>
              </a:rPr>
              <a:t>9</a:t>
            </a:r>
            <a:endParaRPr lang="vi" sz="1200" dirty="0">
              <a:solidFill>
                <a:prstClr val="black"/>
              </a:solidFill>
            </a:endParaRP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vi" sz="1400" dirty="0">
                <a:solidFill>
                  <a:prstClr val="black"/>
                </a:solidFill>
                <a:latin typeface="Meiryo UI" panose="020B0604030504040204" pitchFamily="50" charset="-128"/>
                <a:ea typeface="Meiryo UI" panose="020B0604030504040204" pitchFamily="50" charset="-128"/>
              </a:rPr>
              <a:t>[Quy trình điều chỉnh áp suất phía áp suất thấp của bộ điều chỉnh áp suất (aturyoku chousei ki)]</a:t>
            </a:r>
          </a:p>
          <a:p>
            <a:pPr marL="0" indent="0"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① Kiểm tra lại để đảm bảo rằng van của ống thổi (suikan) được đóng.</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② Để điều chỉnh áp suất ở phía áp suất thấp, xoay từ từ tay cầm điều chỉnh ôxy (sanso) và khí dễ cháy với bộ điều chỉnh áp suất (aturyoku chousei ki).　</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vi" sz="1200" dirty="0">
                <a:solidFill>
                  <a:prstClr val="black"/>
                </a:solidFill>
                <a:latin typeface="Meiryo UI" panose="020B0604030504040204" pitchFamily="50" charset="-128"/>
                <a:ea typeface="Meiryo UI" panose="020B0604030504040204" pitchFamily="50" charset="-128"/>
              </a:rPr>
              <a:t>　　　Áp suất thích hợp khác nhau tùy thuộc vào miệng lửa (higuchi) và được ghi trong sách hướng dẫn của nhà sản xuất miệng lửa. Nói chung, ôxy (sanso) là 0,2 ~ 0,3 MPa và khí dễ cháy là 0,02 ~ 0,03 MPa.</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rtl="0"/>
              <a:t>18</a:t>
            </a:fld>
            <a:endParaRPr lang="ja-JP" altLang="en-US">
              <a:solidFill>
                <a:prstClr val="black">
                  <a:tint val="75000"/>
                </a:prstClr>
              </a:solidFill>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1800">
                <a:latin typeface="Meiryo UI" panose="020B0604030504040204" pitchFamily="50" charset="-128"/>
                <a:ea typeface="Meiryo UI" panose="020B0604030504040204" pitchFamily="50" charset="-128"/>
              </a:rPr>
              <a:t>Máy hàn v.v. (3) Đánh lửa và điều chỉnh ngọn lửa</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3" y="6444477"/>
            <a:ext cx="3340451" cy="261610"/>
          </a:xfrm>
          <a:prstGeom prst="rect">
            <a:avLst/>
          </a:prstGeom>
          <a:noFill/>
          <a:ln>
            <a:solidFill>
              <a:schemeClr val="tx1"/>
            </a:solidFill>
          </a:ln>
        </p:spPr>
        <p:txBody>
          <a:bodyPr wrap="square" rtlCol="0">
            <a:spAutoFit/>
          </a:bodyPr>
          <a:lstStyle/>
          <a:p>
            <a:pPr algn="r" rtl="0"/>
            <a:r>
              <a:rPr lang="vi" sz="1050" dirty="0">
                <a:solidFill>
                  <a:prstClr val="black"/>
                </a:solidFill>
              </a:rPr>
              <a:t>Giáo trình trang </a:t>
            </a:r>
            <a:r>
              <a:rPr lang="vi" sz="1050" dirty="0" smtClean="0">
                <a:solidFill>
                  <a:prstClr val="black"/>
                </a:solidFill>
              </a:rPr>
              <a:t>44</a:t>
            </a:r>
            <a:r>
              <a:rPr lang="en-US" sz="1050" dirty="0" smtClean="0">
                <a:solidFill>
                  <a:prstClr val="black"/>
                </a:solidFill>
              </a:rPr>
              <a:t>, 45</a:t>
            </a:r>
            <a:r>
              <a:rPr lang="vi" sz="1050" dirty="0" smtClean="0">
                <a:solidFill>
                  <a:prstClr val="black"/>
                </a:solidFill>
              </a:rPr>
              <a:t> </a:t>
            </a:r>
            <a:r>
              <a:rPr lang="vi" sz="1050" dirty="0">
                <a:solidFill>
                  <a:prstClr val="black"/>
                </a:solidFill>
              </a:rPr>
              <a:t>/ Giáo trình hỗ trợ trang </a:t>
            </a:r>
            <a:r>
              <a:rPr lang="en-US" sz="1050" dirty="0" smtClean="0">
                <a:solidFill>
                  <a:prstClr val="black"/>
                </a:solidFill>
              </a:rPr>
              <a:t>30</a:t>
            </a:r>
            <a:endParaRPr lang="vi" sz="1050" dirty="0">
              <a:solidFill>
                <a:prstClr val="black"/>
              </a:solidFill>
            </a:endParaRP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vi" sz="1200">
                <a:solidFill>
                  <a:prstClr val="black"/>
                </a:solidFill>
                <a:latin typeface="Meiryo UI" panose="020B0604030504040204" pitchFamily="50" charset="-128"/>
                <a:ea typeface="Meiryo UI" panose="020B0604030504040204" pitchFamily="50" charset="-128"/>
              </a:rPr>
              <a:t>[Quy trình đánh lửa và điều chỉnh ngọn lửa</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①</a:t>
            </a:r>
            <a:r>
              <a:rPr lang="vi" sz="1200">
                <a:latin typeface="Meiryo UI" panose="020B0604030504040204" pitchFamily="50" charset="-128"/>
                <a:ea typeface="Meiryo UI" panose="020B0604030504040204" pitchFamily="50" charset="-128"/>
              </a:rPr>
              <a:t>Phải đeo dụng cụ bảo hộ hàn và kính bảo vệ che chắn ánh sáng dùng cho hàn khí (gasu yousetu) đúng cách.</a:t>
            </a:r>
          </a:p>
          <a:p>
            <a:pPr marL="628650" indent="-361950"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② Mở van khí dễ cháy của ống thổi (suikan).</a:t>
            </a:r>
          </a:p>
          <a:p>
            <a:pPr marL="628650" indent="-361950"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③ Đánh lửa bằng dụng cụ đánh lửa chuyên dụng (Bật lửa khò hàn (yousetu you raita).</a:t>
            </a:r>
          </a:p>
          <a:p>
            <a:pPr marL="628650" indent="-361950"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④ Mở van ôxy (sanso) đã được làm nóng sơ bộ càng sớm càng tốt. Vận hành các van theo thứ tự khí dễ cháy, ôxy (sanso) để tạo ngọn lửa trắng xanh. Lúc này, phần hình nón màu trắng (phần trắng của ngọn lửa (đốm trắng)) được hình thành ở miệng của miệng lửa (higuchi) trong ngọn lửa khí sẽ đi ra từ đầu miệng lửa như trong hình ② của hình 1-30. Ngọn lửa ở trạng thái thích hợp lúc này được gọi là ngọn lửa trung tính hay ngọn lửa tiêu chuẩn.</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19</a:t>
            </a:fld>
            <a:endParaRPr kumimoji="1" lang="ja-JP" altLang="en-US" sz="1050"/>
          </a:p>
        </p:txBody>
      </p:sp>
      <p:pic>
        <p:nvPicPr>
          <p:cNvPr id="5" name="図 4"/>
          <p:cNvPicPr>
            <a:picLocks noChangeAspect="1"/>
          </p:cNvPicPr>
          <p:nvPr/>
        </p:nvPicPr>
        <p:blipFill>
          <a:blip r:embed="rId3"/>
          <a:stretch>
            <a:fillRect/>
          </a:stretch>
        </p:blipFill>
        <p:spPr>
          <a:xfrm>
            <a:off x="628650" y="2920396"/>
            <a:ext cx="5694158" cy="3017782"/>
          </a:xfrm>
          <a:prstGeom prst="rect">
            <a:avLst/>
          </a:prstGeom>
        </p:spPr>
      </p:pic>
      <p:sp>
        <p:nvSpPr>
          <p:cNvPr id="8" name="テキスト ボックス 7">
            <a:extLst>
              <a:ext uri="{FF2B5EF4-FFF2-40B4-BE49-F238E27FC236}">
                <a16:creationId xmlns="" xmlns:a16="http://schemas.microsoft.com/office/drawing/2014/main" id="{19AA07F5-8B97-4217-B9E6-B97C0A744ED1}"/>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vi" sz="1400" dirty="0"/>
              <a:t>Hình 1-30: Điều chỉnh ngọn lửa</a:t>
            </a:r>
            <a:endParaRPr kumimoji="1" lang="en-US" altLang="ja-JP" sz="1400" dirty="0"/>
          </a:p>
        </p:txBody>
      </p:sp>
      <p:sp>
        <p:nvSpPr>
          <p:cNvPr id="9" name="テキスト ボックス 8">
            <a:extLst>
              <a:ext uri="{FF2B5EF4-FFF2-40B4-BE49-F238E27FC236}">
                <a16:creationId xmlns="" xmlns:a16="http://schemas.microsoft.com/office/drawing/2014/main" id="{8CA41A50-234B-4139-B2FD-44BA1BCFFA0F}"/>
              </a:ext>
            </a:extLst>
          </p:cNvPr>
          <p:cNvSpPr txBox="1"/>
          <p:nvPr/>
        </p:nvSpPr>
        <p:spPr>
          <a:xfrm>
            <a:off x="688604" y="5149072"/>
            <a:ext cx="2821190" cy="384220"/>
          </a:xfrm>
          <a:prstGeom prst="rect">
            <a:avLst/>
          </a:prstGeom>
          <a:solidFill>
            <a:schemeClr val="bg1"/>
          </a:solidFill>
          <a:ln>
            <a:noFill/>
          </a:ln>
        </p:spPr>
        <p:txBody>
          <a:bodyPr wrap="square" lIns="0" tIns="0" rIns="0" bIns="0" rtlCol="0">
            <a:noAutofit/>
          </a:bodyPr>
          <a:lstStyle/>
          <a:p>
            <a:pPr rtl="0"/>
            <a:r>
              <a:rPr lang="vi" sz="1100" dirty="0"/>
              <a:t>① Ngọn lửa ngay sau khi đánh lửa (ngọn lửa cacbon hóa)</a:t>
            </a:r>
            <a:endParaRPr kumimoji="1" lang="en-US" altLang="ja-JP" sz="1100" dirty="0"/>
          </a:p>
        </p:txBody>
      </p:sp>
      <p:sp>
        <p:nvSpPr>
          <p:cNvPr id="10" name="テキスト ボックス 9">
            <a:extLst>
              <a:ext uri="{FF2B5EF4-FFF2-40B4-BE49-F238E27FC236}">
                <a16:creationId xmlns="" xmlns:a16="http://schemas.microsoft.com/office/drawing/2014/main" id="{50365EE6-DAE4-4166-BBD0-068DCE10557D}"/>
              </a:ext>
            </a:extLst>
          </p:cNvPr>
          <p:cNvSpPr txBox="1"/>
          <p:nvPr/>
        </p:nvSpPr>
        <p:spPr>
          <a:xfrm>
            <a:off x="3622872" y="5154400"/>
            <a:ext cx="2586858" cy="299321"/>
          </a:xfrm>
          <a:prstGeom prst="rect">
            <a:avLst/>
          </a:prstGeom>
          <a:solidFill>
            <a:schemeClr val="bg1"/>
          </a:solidFill>
          <a:ln>
            <a:noFill/>
          </a:ln>
        </p:spPr>
        <p:txBody>
          <a:bodyPr wrap="square" lIns="0" tIns="0" rIns="0" bIns="0" rtlCol="0">
            <a:noAutofit/>
          </a:bodyPr>
          <a:lstStyle/>
          <a:p>
            <a:pPr rtl="0"/>
            <a:r>
              <a:rPr lang="vi" sz="1100" dirty="0"/>
              <a:t>② Sau khi điều chỉnh lượng ôxy (sanso) (ngọn lửa tiêu chuẩn)</a:t>
            </a:r>
            <a:endParaRPr kumimoji="1" lang="en-US" altLang="ja-JP" sz="1100" dirty="0"/>
          </a:p>
        </p:txBody>
      </p:sp>
      <p:sp>
        <p:nvSpPr>
          <p:cNvPr id="11" name="テキスト ボックス 10">
            <a:extLst>
              <a:ext uri="{FF2B5EF4-FFF2-40B4-BE49-F238E27FC236}">
                <a16:creationId xmlns="" xmlns:a16="http://schemas.microsoft.com/office/drawing/2014/main" id="{6F336B27-F405-464C-9C92-95BAC9A1AF59}"/>
              </a:ext>
            </a:extLst>
          </p:cNvPr>
          <p:cNvSpPr txBox="1"/>
          <p:nvPr/>
        </p:nvSpPr>
        <p:spPr>
          <a:xfrm>
            <a:off x="3895827" y="5452308"/>
            <a:ext cx="2313903" cy="299321"/>
          </a:xfrm>
          <a:prstGeom prst="rect">
            <a:avLst/>
          </a:prstGeom>
          <a:solidFill>
            <a:schemeClr val="bg1"/>
          </a:solidFill>
          <a:ln>
            <a:noFill/>
          </a:ln>
        </p:spPr>
        <p:txBody>
          <a:bodyPr wrap="square" lIns="0" tIns="0" rIns="0" bIns="0" rtlCol="0" anchor="ctr">
            <a:noAutofit/>
          </a:bodyPr>
          <a:lstStyle/>
          <a:p>
            <a:pPr algn="r" rtl="0"/>
            <a:r>
              <a:rPr lang="vi" sz="900" dirty="0"/>
              <a:t>Tài liệu: Koike Oxygen Industry Co., Ltd</a:t>
            </a:r>
            <a:endParaRPr kumimoji="1" lang="en-US" altLang="ja-JP" sz="900" dirty="0"/>
          </a:p>
        </p:txBody>
      </p:sp>
      <p:sp>
        <p:nvSpPr>
          <p:cNvPr id="12" name="正方形/長方形 11"/>
          <p:cNvSpPr/>
          <p:nvPr/>
        </p:nvSpPr>
        <p:spPr>
          <a:xfrm>
            <a:off x="4531903" y="5812435"/>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vi" sz="3200">
                <a:latin typeface="+mn-ea"/>
                <a:ea typeface="+mn-ea"/>
              </a:rPr>
              <a:t>Chương 1 Thiết bị sử dụng trong hàn khí (gasu yousetu) v.v.</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Máy hàn, v.v. (3) Hàn</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45 / Giáo trình hỗ trợ trang </a:t>
            </a:r>
            <a:r>
              <a:rPr lang="en-US" sz="1200" dirty="0" smtClean="0">
                <a:solidFill>
                  <a:prstClr val="black"/>
                </a:solidFill>
              </a:rPr>
              <a:t>31</a:t>
            </a:r>
            <a:endParaRPr lang="vi" sz="1200" dirty="0">
              <a:solidFill>
                <a:prstClr val="black"/>
              </a:solidFill>
            </a:endParaRP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vi" sz="1200">
                <a:solidFill>
                  <a:prstClr val="black"/>
                </a:solidFill>
                <a:latin typeface="Meiryo UI" panose="020B0604030504040204" pitchFamily="50" charset="-128"/>
                <a:ea typeface="Meiryo UI" panose="020B0604030504040204" pitchFamily="50" charset="-128"/>
              </a:rPr>
              <a:t>[Quy trình của hàn khí (gasu yousetu)]</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① Đặt vật liệu cơ bản được hàn trong khớp nối.</a:t>
            </a:r>
          </a:p>
          <a:p>
            <a:pPr marL="6286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② Nung nóng một đầu của khớp nối kim loại cơ bản sao cho khoảng cách giữa bề mặt của vật liệu cơ bản và đầu của phần trắng của ngọn lửa khoảng 2 ~ 3 cm. Sau một thời gian, bề mặt của vật liệu cơ bản tiếp xúc với ngọn lửa chuyển sang màu đỏ và hình thành một bể nóng chảy ở phần chính giữa. Bể nóng chảy trông như tỏa sáng. Nếu cả hai vật liệu cơ bản không hợp nhất, thì thêm que hàn để làm cho chúng hợp nhất.</a:t>
            </a:r>
          </a:p>
          <a:p>
            <a:pPr marL="6286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③ Khi hợp nhất một đầu của khớp nối vật liệu cơ bản, thì hàn đầu của phía ngược lại của khớp nối theo cách tương tự. Điều này là để cố định tạm thời khớp nối của vật liệu cơ bản, được gọi là hàn tạm. Trong quá trình hàn các tấm mỏng, có thể phòng ngừa biến dạng trở nên lớn bằng cách tăng số mối hàn tạm.</a:t>
            </a:r>
          </a:p>
          <a:p>
            <a:pPr marL="6286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④ Tiếp theo, bể nóng chảy được hình thành ở một đầu của mối nối vật liệu cơ bản, và việc hàn được thực hiện trong khi di chuyển đèn xì (tochi) về phía khớp nối để duy trì bể nóng chảy ở độ lớn nhất định. Lưu ý, khi hàn các tấm mỏng, không được thêm nhiều que hàn hơn mức cần thiết. Ngược lại, khi chiều dày tấm của vật liệu cơ bản lớn, làm cho vật liệu cơ bản bị nóng chảy ở vị trí gần với phần trắng của ngọn lửa và vừa thêm que hàn vừa hàn.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20</a:t>
            </a:fld>
            <a:endParaRPr kumimoji="1" lang="ja-JP" altLang="en-US"/>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Máy hàn, v.v. (4) Cắt</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0041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en-US" sz="1200" dirty="0" smtClean="0">
                <a:solidFill>
                  <a:prstClr val="black"/>
                </a:solidFill>
              </a:rPr>
              <a:t>46</a:t>
            </a:r>
            <a:r>
              <a:rPr lang="vi" sz="1200" dirty="0" smtClean="0">
                <a:solidFill>
                  <a:prstClr val="black"/>
                </a:solidFill>
              </a:rPr>
              <a:t> </a:t>
            </a:r>
            <a:r>
              <a:rPr lang="vi" sz="1200" dirty="0">
                <a:solidFill>
                  <a:prstClr val="black"/>
                </a:solidFill>
              </a:rPr>
              <a:t>/ Giáo trình hỗ trợ trang </a:t>
            </a:r>
            <a:r>
              <a:rPr lang="en-US" sz="1200" dirty="0" smtClean="0">
                <a:solidFill>
                  <a:prstClr val="black"/>
                </a:solidFill>
              </a:rPr>
              <a:t>32</a:t>
            </a:r>
            <a:endParaRPr lang="vi" sz="1200" dirty="0">
              <a:solidFill>
                <a:prstClr val="black"/>
              </a:solidFill>
            </a:endParaRP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vi" sz="1200" dirty="0">
                <a:solidFill>
                  <a:prstClr val="black"/>
                </a:solidFill>
                <a:latin typeface="Meiryo UI" panose="020B0604030504040204" pitchFamily="50" charset="-128"/>
                <a:ea typeface="Meiryo UI" panose="020B0604030504040204" pitchFamily="50" charset="-128"/>
              </a:rPr>
              <a:t>[Quy trình của cắt khí (gasu setudan)]</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① Đặt vật liệu cơ bản cần cắt.</a:t>
            </a:r>
          </a:p>
          <a:p>
            <a:pPr marL="628650" indent="-36195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② Đầu tiên làm cho vật liệu cơ bản có màu đỏ rực nóng sơ bộ (yonetu en) bằng cách đặt phần trắng của ngọn lửa vào nơi muốn cắt bằng ngọn lửa làm nóng sơ bộ.</a:t>
            </a:r>
            <a:endParaRPr lang="en-US" altLang="ja-JP" sz="1200" dirty="0">
              <a:solidFill>
                <a:prstClr val="black"/>
              </a:solidFill>
              <a:latin typeface="Meiryo UI" panose="020B0604030504040204" pitchFamily="50" charset="-128"/>
              <a:ea typeface="Meiryo UI" panose="020B0604030504040204" pitchFamily="50" charset="-128"/>
            </a:endParaRPr>
          </a:p>
          <a:p>
            <a:pPr marL="449263" indent="-182563"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③ Trong khi giữ ống thổi (suikan) hơi nghiêng, di chuyển nó từ từ dọc theo đường muốn cắt. Lúc này, chú ý để khoảng cách giữa miệng lửa (higuchi) và vật liệu cơ bản không đổi, và di chuyển với tốc độ không đổi để tia lửa (supatta) cắt bay ngay bên dưới.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21</a:t>
            </a:fld>
            <a:endParaRPr kumimoji="1" lang="ja-JP" altLang="en-US"/>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vi" sz="2000" dirty="0">
                <a:latin typeface="Meiryo UI" panose="020B0604030504040204" pitchFamily="50" charset="-128"/>
                <a:ea typeface="Meiryo UI" panose="020B0604030504040204" pitchFamily="50" charset="-128"/>
              </a:rPr>
              <a:t>Máy hàn v.v. (5) Điều mục chú ý trong công việc hàn / cắt</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46 / Giáo trình hỗ trợ trang </a:t>
            </a:r>
            <a:r>
              <a:rPr lang="en-US" sz="1200" dirty="0" smtClean="0">
                <a:solidFill>
                  <a:prstClr val="black"/>
                </a:solidFill>
              </a:rPr>
              <a:t>33</a:t>
            </a:r>
            <a:endParaRPr lang="vi" sz="1200" dirty="0">
              <a:solidFill>
                <a:prstClr val="black"/>
              </a:solidFill>
            </a:endParaRP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vi" sz="1400">
                <a:latin typeface="Meiryo UI" panose="020B0604030504040204" pitchFamily="50" charset="-128"/>
                <a:ea typeface="Meiryo UI" panose="020B0604030504040204" pitchFamily="50" charset="-128"/>
              </a:rPr>
              <a:t>[Điều mục chú ý trong công việc hàn / cắt]</a:t>
            </a:r>
          </a:p>
          <a:p>
            <a:pPr marL="87313" indent="-87313" rtl="0">
              <a:spcBef>
                <a:spcPts val="600"/>
              </a:spcBef>
              <a:buNone/>
            </a:pPr>
            <a:r>
              <a:rPr lang="vi" sz="1400" dirty="0">
                <a:latin typeface="Meiryo UI" panose="020B0604030504040204" pitchFamily="50" charset="-128"/>
                <a:ea typeface="Meiryo UI" panose="020B0604030504040204" pitchFamily="50" charset="-128"/>
              </a:rPr>
              <a:t>-Nếu thỉnh thoảng nghe tiếng lách cách sau khi đánh lửa, có nguy cơ miệng lửa (higuchi) siết bị lỏng hoặc bị xước ở miệng lửa (higuchi). Hãy dập tắt ngọn lửa ngay lập tức, vặn chặt miệng lửa (higuchi) và thay miệng lửa nếu tình trạng không thay đổi.</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vi" sz="1400" dirty="0">
                <a:latin typeface="Meiryo UI" panose="020B0604030504040204" pitchFamily="50" charset="-128"/>
                <a:ea typeface="Meiryo UI" panose="020B0604030504040204" pitchFamily="50" charset="-128"/>
              </a:rPr>
              <a:t>-Nếu có tiếng lách tách từ ống thổi (suikan) trong khi làm công việc hàn hoặc cắt, thì có khả năng đang bị hiện tượng ngược lửa (gyakka). Ngay lập tức dừng công việc, làm sạch và vặn lại miệng lửa (higuchi), kiểm tra rò rỉ khí, v.v.</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vi" sz="1400" dirty="0">
                <a:latin typeface="Meiryo UI" panose="020B0604030504040204" pitchFamily="50" charset="-128"/>
                <a:ea typeface="Meiryo UI" panose="020B0604030504040204" pitchFamily="50" charset="-128"/>
              </a:rPr>
              <a:t>-Sau đây là những nguyên nhân có thể gây ra hiện tượng ngược lửa (gyakka).</a:t>
            </a:r>
            <a:endParaRPr lang="en-US" altLang="ja-JP" sz="14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9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400" dirty="0">
                <a:latin typeface="Meiryo UI" panose="020B0604030504040204" pitchFamily="50" charset="-128"/>
                <a:ea typeface="Meiryo UI" panose="020B0604030504040204" pitchFamily="50" charset="-128"/>
              </a:rPr>
              <a:t>[Nguyên nhân của hiện tượng ngược lửa (gyakka)]</a:t>
            </a:r>
          </a:p>
          <a:p>
            <a:pPr marL="542925" indent="-276225" rtl="0">
              <a:lnSpc>
                <a:spcPct val="100000"/>
              </a:lnSpc>
              <a:spcBef>
                <a:spcPts val="0"/>
              </a:spcBef>
              <a:buFont typeface="Wingdings" panose="05000000000000000000" pitchFamily="2" charset="2"/>
              <a:buChar char="l"/>
            </a:pPr>
            <a:r>
              <a:rPr lang="vi" sz="1400" dirty="0">
                <a:latin typeface="Meiryo UI" panose="020B0604030504040204" pitchFamily="50" charset="-128"/>
                <a:ea typeface="Meiryo UI" panose="020B0604030504040204" pitchFamily="50" charset="-128"/>
              </a:rPr>
              <a:t>Tỷ lệ trộn giữa ôxy (sanso) và khí dễ cháy đã bị thay đổi.</a:t>
            </a:r>
          </a:p>
          <a:p>
            <a:pPr marL="542925" indent="-276225" rtl="0">
              <a:lnSpc>
                <a:spcPct val="100000"/>
              </a:lnSpc>
              <a:spcBef>
                <a:spcPts val="0"/>
              </a:spcBef>
              <a:buFont typeface="Wingdings" panose="05000000000000000000" pitchFamily="2" charset="2"/>
              <a:buChar char="l"/>
            </a:pPr>
            <a:r>
              <a:rPr lang="vi" sz="1400" dirty="0">
                <a:latin typeface="Meiryo UI" panose="020B0604030504040204" pitchFamily="50" charset="-128"/>
                <a:ea typeface="Meiryo UI" panose="020B0604030504040204" pitchFamily="50" charset="-128"/>
              </a:rPr>
              <a:t>Vật chất lạ như tia lửa (supatta) v.v. rơi vào miệng lửa (higuchi).</a:t>
            </a:r>
          </a:p>
          <a:p>
            <a:pPr marL="542925" indent="-276225" rtl="0">
              <a:lnSpc>
                <a:spcPct val="100000"/>
              </a:lnSpc>
              <a:spcBef>
                <a:spcPts val="0"/>
              </a:spcBef>
              <a:buFont typeface="Wingdings" panose="05000000000000000000" pitchFamily="2" charset="2"/>
              <a:buChar char="l"/>
            </a:pPr>
            <a:r>
              <a:rPr lang="vi" sz="1400" dirty="0">
                <a:latin typeface="Meiryo UI" panose="020B0604030504040204" pitchFamily="50" charset="-128"/>
                <a:ea typeface="Meiryo UI" panose="020B0604030504040204" pitchFamily="50" charset="-128"/>
              </a:rPr>
              <a:t>Đầu của miệng lửa (higuchi) bị chặn lại do va vào vật liệu cơ bản v.v.</a:t>
            </a:r>
          </a:p>
          <a:p>
            <a:pPr marL="542925" indent="-276225" rtl="0">
              <a:lnSpc>
                <a:spcPct val="100000"/>
              </a:lnSpc>
              <a:spcBef>
                <a:spcPts val="0"/>
              </a:spcBef>
              <a:buFont typeface="Wingdings" panose="05000000000000000000" pitchFamily="2" charset="2"/>
              <a:buChar char="l"/>
            </a:pPr>
            <a:r>
              <a:rPr lang="vi" sz="1400" dirty="0">
                <a:latin typeface="Meiryo UI" panose="020B0604030504040204" pitchFamily="50" charset="-128"/>
                <a:ea typeface="Meiryo UI" panose="020B0604030504040204" pitchFamily="50" charset="-128"/>
              </a:rPr>
              <a:t>Nhiệt độ của miệng lửa (higuchi) đã tăng lên.</a:t>
            </a:r>
          </a:p>
          <a:p>
            <a:pPr marL="542925" indent="-276225" rtl="0">
              <a:lnSpc>
                <a:spcPct val="100000"/>
              </a:lnSpc>
              <a:spcBef>
                <a:spcPts val="0"/>
              </a:spcBef>
              <a:buFont typeface="Wingdings" panose="05000000000000000000" pitchFamily="2" charset="2"/>
              <a:buChar char="l"/>
            </a:pPr>
            <a:r>
              <a:rPr lang="vi" sz="1400" dirty="0">
                <a:latin typeface="Meiryo UI" panose="020B0604030504040204" pitchFamily="50" charset="-128"/>
                <a:ea typeface="Meiryo UI" panose="020B0604030504040204" pitchFamily="50" charset="-128"/>
              </a:rPr>
              <a:t>Cách thắt chặt miệng lửa (higuchi) không đủ.</a:t>
            </a:r>
          </a:p>
          <a:p>
            <a:pPr marL="542925" indent="-276225" rtl="0">
              <a:lnSpc>
                <a:spcPct val="100000"/>
              </a:lnSpc>
              <a:spcBef>
                <a:spcPts val="0"/>
              </a:spcBef>
              <a:buFont typeface="Wingdings" panose="05000000000000000000" pitchFamily="2" charset="2"/>
              <a:buChar char="l"/>
            </a:pPr>
            <a:r>
              <a:rPr lang="vi" sz="1400" dirty="0">
                <a:latin typeface="Meiryo UI" panose="020B0604030504040204" pitchFamily="50" charset="-128"/>
                <a:ea typeface="Meiryo UI" panose="020B0604030504040204" pitchFamily="50" charset="-128"/>
              </a:rPr>
              <a:t>Không khí lọt vào hệ thống cấp khí dễ cháy.</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22</a:t>
            </a:fld>
            <a:endParaRPr kumimoji="1" lang="ja-JP" altLang="en-US"/>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Máy hàn, v.v. (6) Phương pháp dập lửa</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47 / Giáo trình hỗ trợ trang </a:t>
            </a:r>
            <a:r>
              <a:rPr lang="vi" sz="1200" dirty="0" smtClean="0">
                <a:solidFill>
                  <a:prstClr val="black"/>
                </a:solidFill>
              </a:rPr>
              <a:t>3</a:t>
            </a:r>
            <a:r>
              <a:rPr lang="en-US" sz="1200" dirty="0" smtClean="0">
                <a:solidFill>
                  <a:prstClr val="black"/>
                </a:solidFill>
              </a:rPr>
              <a:t>4</a:t>
            </a:r>
            <a:endParaRPr lang="ja-JP" altLang="en-US" sz="1200" dirty="0">
              <a:solidFill>
                <a:prstClr val="black"/>
              </a:solidFill>
            </a:endParaRP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vi" sz="1200" dirty="0">
                <a:solidFill>
                  <a:prstClr val="black"/>
                </a:solidFill>
                <a:latin typeface="Meiryo UI" panose="020B0604030504040204" pitchFamily="50" charset="-128"/>
                <a:ea typeface="Meiryo UI" panose="020B0604030504040204" pitchFamily="50" charset="-128"/>
              </a:rPr>
              <a:t>[Phương pháp dập lửa]</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Khi dập lửa, trước tiên hãy đóng van ôxy (sanso) làm nóng sơ bộ và tiếp theo đóng khí nhiên liệu.</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Đối với công việc cắt, đóng van theo thứ tự van cắt ôxy (setudan sanso), ôxy (sanso) làm nóng sơ bộ, khí nhiên liệu.</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Ngay cả trường hợp ngọn lửa tắt trong lúc làm công việc hàn / cắt, hãy đóng các van ngay lập tức theo thứ tự giống như vậy.</a:t>
            </a: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Tuy nhiên, nếu hiện tượng ngược lửa (gyakka) xảy ra trong quá trình làm việc, ngay lập tức đóng van cắt ôxy (setudan sanso) làm nóng sơ bộ, tiếp theo đóng van khí nhiên liệu, và cuối cùng đóng van cắt ôxy. Tiếp theo, đóng van bình chứa khí ôxy (sanso) / nhiên liệu và nới lỏng tay cầm điều chỉnh áp suất (aturyoku chousei handoru).</a:t>
            </a:r>
          </a:p>
          <a:p>
            <a:pPr marL="0" indent="180975" rtl="0">
              <a:lnSpc>
                <a:spcPct val="100000"/>
              </a:lnSpc>
              <a:spcBef>
                <a:spcPts val="0"/>
              </a:spcBef>
              <a:buNone/>
            </a:pPr>
            <a:endParaRPr lang="en-US" altLang="ja-JP" sz="800" dirty="0">
              <a:solidFill>
                <a:srgbClr val="FF0000"/>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latin typeface="Meiryo UI" panose="020B0604030504040204" pitchFamily="50" charset="-128"/>
                <a:ea typeface="Meiryo UI" panose="020B0604030504040204" pitchFamily="50" charset="-128"/>
              </a:rPr>
              <a:t>Nếu đã dập lửa do hiện tượng ngược lửa (gyakka), phải xác định nguyên nhân phát sinh và thực hiện các biện pháp xử lý trước khi tiếp tục công việc. Không được tiếp tục khi chưa xác định được nguyên nhân.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23</a:t>
            </a:fld>
            <a:endParaRPr kumimoji="1" lang="ja-JP" altLang="en-US"/>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Miệng lửa (higuchi)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18394" y="6418387"/>
            <a:ext cx="3345499"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47 / Giáo trình hỗ trợ trang </a:t>
            </a:r>
            <a:r>
              <a:rPr lang="vi" sz="1200" dirty="0" smtClean="0">
                <a:solidFill>
                  <a:prstClr val="black"/>
                </a:solidFill>
              </a:rPr>
              <a:t>3</a:t>
            </a:r>
            <a:r>
              <a:rPr lang="en-US" sz="1200" dirty="0" smtClean="0">
                <a:solidFill>
                  <a:prstClr val="black"/>
                </a:solidFill>
              </a:rPr>
              <a:t>5</a:t>
            </a:r>
            <a:endParaRPr lang="vi" sz="1200" dirty="0">
              <a:solidFill>
                <a:prstClr val="black"/>
              </a:solidFill>
            </a:endParaRP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[Quy trình lắp miệng lửa (higuchi)]</a:t>
            </a:r>
          </a:p>
          <a:p>
            <a:pPr marL="449263" indent="-268288"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① Trước tiên phải kiểm tra để đảm bảo rằng các bộ phận tiếp xúc giữa miệng lửa và ống thổi (suikan) không bị trầy xước, không có bụi hoặc dầu trên đó.</a:t>
            </a:r>
          </a:p>
          <a:p>
            <a:pPr marL="449263" indent="-268288"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② Nới lỏng đai ốc phía chặn (đai ốc lót) ở hình 1-31 (cho đến khi nó chạm vào phần hình lục giác của thân chính).</a:t>
            </a:r>
          </a:p>
          <a:p>
            <a:pPr marL="449263" indent="-268288"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③ Vặn miệng lửa (higuchi) vào ống thổi (suikan).</a:t>
            </a:r>
          </a:p>
          <a:p>
            <a:pPr marL="449263" indent="-268288"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④ Siết chặt phần lục giác của thân chính của miệng lửa (higuchi) bằng cờ lê chuyên dụng. Nếu sử dụng mỏ lết vào lúc này, đai ốc ống bên ngoài có thể xoay, vì vậy không nên sử dụng mỏ lết đầu vuông.</a:t>
            </a:r>
          </a:p>
          <a:p>
            <a:pPr marL="449263" indent="-268288"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⑤Xoay đai ốc chặn bằng tay cho đến khi cảm thấy có lực cản.</a:t>
            </a:r>
          </a:p>
          <a:p>
            <a:pPr marL="449263" indent="-268288"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⑥ Xoay đai ốc chặn bằng cờ lê chuyên dụng. Lần lắp đầu tiên nên xoay 1/2 vòng, và lần thứ hai trở đi thì xoay khoảng 1/4.</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vi" sz="1400" dirty="0">
                <a:solidFill>
                  <a:prstClr val="black"/>
                </a:solidFill>
                <a:latin typeface="Meiryo UI" panose="020B0604030504040204" pitchFamily="50" charset="-128"/>
                <a:ea typeface="Meiryo UI" panose="020B0604030504040204" pitchFamily="50" charset="-128"/>
              </a:rPr>
              <a:t>[Lựa chọn miệng lửa (higuchi)]</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400" dirty="0">
                <a:latin typeface="Meiryo UI" panose="020B0604030504040204" pitchFamily="50" charset="-128"/>
                <a:ea typeface="Meiryo UI" panose="020B0604030504040204" pitchFamily="50" charset="-128"/>
              </a:rPr>
              <a:t>Cần chọn miệng lửa (higuchi) phù hợp ứng với loại khí dễ cháy được sử dụng và độ dày của vật liệu cơ bản.</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24</a:t>
            </a:fld>
            <a:endParaRPr kumimoji="1" lang="ja-JP" altLang="en-US"/>
          </a:p>
        </p:txBody>
      </p:sp>
      <p:pic>
        <p:nvPicPr>
          <p:cNvPr id="8" name="図 7"/>
          <p:cNvPicPr>
            <a:picLocks noChangeAspect="1"/>
          </p:cNvPicPr>
          <p:nvPr/>
        </p:nvPicPr>
        <p:blipFill>
          <a:blip r:embed="rId3"/>
          <a:stretch>
            <a:fillRect/>
          </a:stretch>
        </p:blipFill>
        <p:spPr>
          <a:xfrm>
            <a:off x="6517480" y="1620640"/>
            <a:ext cx="1997870" cy="3208995"/>
          </a:xfrm>
          <a:prstGeom prst="rect">
            <a:avLst/>
          </a:prstGeom>
        </p:spPr>
      </p:pic>
      <p:sp>
        <p:nvSpPr>
          <p:cNvPr id="9" name="テキスト ボックス 8">
            <a:extLst>
              <a:ext uri="{FF2B5EF4-FFF2-40B4-BE49-F238E27FC236}">
                <a16:creationId xmlns="" xmlns:a16="http://schemas.microsoft.com/office/drawing/2014/main" id="{6A135E08-56BE-487B-9039-877F96ADAFC4}"/>
              </a:ext>
            </a:extLst>
          </p:cNvPr>
          <p:cNvSpPr txBox="1"/>
          <p:nvPr/>
        </p:nvSpPr>
        <p:spPr>
          <a:xfrm>
            <a:off x="6548468" y="4594849"/>
            <a:ext cx="1864477" cy="191242"/>
          </a:xfrm>
          <a:prstGeom prst="rect">
            <a:avLst/>
          </a:prstGeom>
          <a:solidFill>
            <a:schemeClr val="bg1"/>
          </a:solidFill>
          <a:ln>
            <a:noFill/>
          </a:ln>
        </p:spPr>
        <p:txBody>
          <a:bodyPr wrap="square" lIns="0" tIns="0" rIns="0" bIns="0" rtlCol="0">
            <a:noAutofit/>
          </a:bodyPr>
          <a:lstStyle/>
          <a:p>
            <a:pPr rtl="0"/>
            <a:r>
              <a:rPr lang="vi" sz="900" dirty="0"/>
              <a:t>Hình 1-31: Lắp miệng lửa (higuchi)</a:t>
            </a:r>
            <a:endParaRPr kumimoji="1" lang="en-US" altLang="ja-JP" sz="900" dirty="0"/>
          </a:p>
        </p:txBody>
      </p:sp>
      <p:sp>
        <p:nvSpPr>
          <p:cNvPr id="10" name="テキスト ボックス 9">
            <a:extLst>
              <a:ext uri="{FF2B5EF4-FFF2-40B4-BE49-F238E27FC236}">
                <a16:creationId xmlns="" xmlns:a16="http://schemas.microsoft.com/office/drawing/2014/main" id="{77491DC7-08F5-475E-9D59-0180A3837451}"/>
              </a:ext>
            </a:extLst>
          </p:cNvPr>
          <p:cNvSpPr txBox="1"/>
          <p:nvPr/>
        </p:nvSpPr>
        <p:spPr>
          <a:xfrm>
            <a:off x="6670431" y="4341261"/>
            <a:ext cx="1742515" cy="217332"/>
          </a:xfrm>
          <a:prstGeom prst="rect">
            <a:avLst/>
          </a:prstGeom>
          <a:solidFill>
            <a:schemeClr val="bg1"/>
          </a:solidFill>
          <a:ln>
            <a:noFill/>
          </a:ln>
        </p:spPr>
        <p:txBody>
          <a:bodyPr wrap="square" lIns="0" tIns="0" rIns="0" bIns="0" rtlCol="0">
            <a:noAutofit/>
          </a:bodyPr>
          <a:lstStyle/>
          <a:p>
            <a:pPr algn="r" rtl="0"/>
            <a:r>
              <a:rPr lang="vi" sz="700" dirty="0"/>
              <a:t>Tài liệu: Koike Oxygen Industry Co., Ltd</a:t>
            </a:r>
            <a:endParaRPr kumimoji="1" lang="en-US" altLang="ja-JP" sz="700" dirty="0"/>
          </a:p>
        </p:txBody>
      </p:sp>
      <p:sp>
        <p:nvSpPr>
          <p:cNvPr id="11" name="テキスト ボックス 10">
            <a:extLst>
              <a:ext uri="{FF2B5EF4-FFF2-40B4-BE49-F238E27FC236}">
                <a16:creationId xmlns="" xmlns:a16="http://schemas.microsoft.com/office/drawing/2014/main" id="{7D810B74-44C3-496A-A49C-E8B87B4F986D}"/>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vi" sz="1200">
                <a:solidFill>
                  <a:srgbClr val="C00000"/>
                </a:solidFill>
              </a:rPr>
              <a:t>Đai ốc chặn</a:t>
            </a:r>
            <a:endParaRPr kumimoji="1" lang="en-US" altLang="ja-JP" sz="1200" dirty="0">
              <a:solidFill>
                <a:srgbClr val="C00000"/>
              </a:solidFill>
            </a:endParaRPr>
          </a:p>
        </p:txBody>
      </p:sp>
      <p:sp>
        <p:nvSpPr>
          <p:cNvPr id="12" name="テキスト ボックス 11">
            <a:extLst>
              <a:ext uri="{FF2B5EF4-FFF2-40B4-BE49-F238E27FC236}">
                <a16:creationId xmlns="" xmlns:a16="http://schemas.microsoft.com/office/drawing/2014/main" id="{71B30F62-0951-4B78-92E9-00D9A7367001}"/>
              </a:ext>
            </a:extLst>
          </p:cNvPr>
          <p:cNvSpPr txBox="1"/>
          <p:nvPr/>
        </p:nvSpPr>
        <p:spPr>
          <a:xfrm>
            <a:off x="7486650" y="2408074"/>
            <a:ext cx="926296" cy="343034"/>
          </a:xfrm>
          <a:prstGeom prst="rect">
            <a:avLst/>
          </a:prstGeom>
          <a:solidFill>
            <a:schemeClr val="bg1"/>
          </a:solidFill>
          <a:ln>
            <a:noFill/>
          </a:ln>
        </p:spPr>
        <p:txBody>
          <a:bodyPr wrap="square" lIns="0" tIns="0" rIns="0" bIns="0" rtlCol="0">
            <a:noAutofit/>
          </a:bodyPr>
          <a:lstStyle/>
          <a:p>
            <a:pPr rtl="0"/>
            <a:r>
              <a:rPr lang="vi" sz="1100" dirty="0">
                <a:solidFill>
                  <a:srgbClr val="C00000"/>
                </a:solidFill>
              </a:rPr>
              <a:t>Phần lục giác của thân chính</a:t>
            </a:r>
            <a:endParaRPr kumimoji="1" lang="en-US" altLang="ja-JP" sz="1100" dirty="0">
              <a:solidFill>
                <a:srgbClr val="C00000"/>
              </a:solidFill>
            </a:endParaRPr>
          </a:p>
        </p:txBody>
      </p:sp>
      <p:sp>
        <p:nvSpPr>
          <p:cNvPr id="13" name="テキスト ボックス 12">
            <a:extLst>
              <a:ext uri="{FF2B5EF4-FFF2-40B4-BE49-F238E27FC236}">
                <a16:creationId xmlns="" xmlns:a16="http://schemas.microsoft.com/office/drawing/2014/main" id="{9A8C50F0-3AEC-4E30-B39C-B37CD9CFBE3E}"/>
              </a:ext>
            </a:extLst>
          </p:cNvPr>
          <p:cNvSpPr txBox="1"/>
          <p:nvPr/>
        </p:nvSpPr>
        <p:spPr>
          <a:xfrm>
            <a:off x="7392976" y="3525089"/>
            <a:ext cx="1019970" cy="343034"/>
          </a:xfrm>
          <a:prstGeom prst="rect">
            <a:avLst/>
          </a:prstGeom>
          <a:solidFill>
            <a:schemeClr val="bg1"/>
          </a:solidFill>
          <a:ln>
            <a:noFill/>
          </a:ln>
        </p:spPr>
        <p:txBody>
          <a:bodyPr wrap="square" lIns="0" tIns="0" rIns="0" bIns="0" rtlCol="0">
            <a:noAutofit/>
          </a:bodyPr>
          <a:lstStyle/>
          <a:p>
            <a:pPr rtl="0"/>
            <a:r>
              <a:rPr lang="vi" sz="1200" dirty="0">
                <a:solidFill>
                  <a:srgbClr val="C00000"/>
                </a:solidFill>
              </a:rPr>
              <a:t>Cờ lê chuyên dụng</a:t>
            </a:r>
            <a:endParaRPr kumimoji="1" lang="en-US" altLang="ja-JP" sz="1200" dirty="0">
              <a:solidFill>
                <a:srgbClr val="C00000"/>
              </a:solidFill>
            </a:endParaRPr>
          </a:p>
        </p:txBody>
      </p:sp>
      <p:sp>
        <p:nvSpPr>
          <p:cNvPr id="14" name="正方形/長方形 13"/>
          <p:cNvSpPr/>
          <p:nvPr/>
        </p:nvSpPr>
        <p:spPr>
          <a:xfrm>
            <a:off x="6746029" y="4719283"/>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vi" sz="2000" dirty="0">
                <a:latin typeface="Meiryo UI" panose="020B0604030504040204" pitchFamily="50" charset="-128"/>
                <a:ea typeface="Meiryo UI" panose="020B0604030504040204" pitchFamily="50" charset="-128"/>
              </a:rPr>
              <a:t>Ống (housu) (1) Lắp khớp nối một chạm (wantacchi tugite))</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501872"/>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50 / Giáo trình hỗ trợ trang </a:t>
            </a:r>
            <a:r>
              <a:rPr lang="vi" sz="1200" dirty="0" smtClean="0">
                <a:solidFill>
                  <a:prstClr val="black"/>
                </a:solidFill>
              </a:rPr>
              <a:t>3</a:t>
            </a:r>
            <a:r>
              <a:rPr lang="en-US" sz="1200" dirty="0" smtClean="0">
                <a:solidFill>
                  <a:prstClr val="black"/>
                </a:solidFill>
              </a:rPr>
              <a:t>6</a:t>
            </a:r>
            <a:endParaRPr lang="vi" sz="1200" dirty="0">
              <a:solidFill>
                <a:prstClr val="black"/>
              </a:solidFill>
            </a:endParaRP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[Quy trình lắp khớp nối một chạm (wantacchi tugite) vào hai đầu ống (housu)]</a:t>
            </a:r>
          </a:p>
          <a:p>
            <a:pPr marL="449263" indent="-268288"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① Cố định chắc chắn bằng cách sử dụng kẹp nối ống (housu bando). Lúc làm công việc này, </a:t>
            </a:r>
            <a:r>
              <a:rPr lang="vi" sz="1200" dirty="0">
                <a:latin typeface="Meiryo UI" panose="020B0604030504040204" pitchFamily="50" charset="-128"/>
                <a:ea typeface="Meiryo UI" panose="020B0604030504040204" pitchFamily="50" charset="-128"/>
              </a:rPr>
              <a:t>không được sử dụng dầu hoặc mỡ, ráng vặn quá sức, hay cạo bề mặt bên trong hoặc gõ để làm mềm.</a:t>
            </a:r>
          </a:p>
          <a:p>
            <a:pPr marL="449263" indent="-268288" rtl="0">
              <a:lnSpc>
                <a:spcPct val="100000"/>
              </a:lnSpc>
              <a:spcBef>
                <a:spcPts val="0"/>
              </a:spcBef>
              <a:buNone/>
            </a:pPr>
            <a:r>
              <a:rPr lang="vi" sz="1200" dirty="0">
                <a:latin typeface="Meiryo UI" panose="020B0604030504040204" pitchFamily="50" charset="-128"/>
                <a:ea typeface="Meiryo UI" panose="020B0604030504040204" pitchFamily="50" charset="-128"/>
              </a:rPr>
              <a:t>② Cắm chặt khớp nối ống (housu), nhúng vào bể nước, tạo áp suất gấp 2 áp suất sử dụng tối đa trong 5 phút bằng nitơ hoặc không khí khô (chỉ những loại không có khí dầu), và kiểm tra để đảm bảo không bị rò rỉ hoặc sút khớp nối.</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25</a:t>
            </a:fld>
            <a:endParaRPr kumimoji="1" lang="ja-JP" altLang="en-US"/>
          </a:p>
        </p:txBody>
      </p:sp>
      <p:pic>
        <p:nvPicPr>
          <p:cNvPr id="5" name="図 4"/>
          <p:cNvPicPr>
            <a:picLocks noChangeAspect="1"/>
          </p:cNvPicPr>
          <p:nvPr/>
        </p:nvPicPr>
        <p:blipFill>
          <a:blip r:embed="rId3"/>
          <a:stretch>
            <a:fillRect/>
          </a:stretch>
        </p:blipFill>
        <p:spPr>
          <a:xfrm>
            <a:off x="5461177" y="971018"/>
            <a:ext cx="3054173" cy="2138352"/>
          </a:xfrm>
          <a:prstGeom prst="rect">
            <a:avLst/>
          </a:prstGeom>
        </p:spPr>
      </p:pic>
      <p:sp>
        <p:nvSpPr>
          <p:cNvPr id="9" name="テキスト ボックス 8">
            <a:extLst>
              <a:ext uri="{FF2B5EF4-FFF2-40B4-BE49-F238E27FC236}">
                <a16:creationId xmlns="" xmlns:a16="http://schemas.microsoft.com/office/drawing/2014/main" id="{86B1D190-4A18-46A4-8444-712586EA57F2}"/>
              </a:ext>
            </a:extLst>
          </p:cNvPr>
          <p:cNvSpPr txBox="1"/>
          <p:nvPr/>
        </p:nvSpPr>
        <p:spPr>
          <a:xfrm>
            <a:off x="5791903" y="2721685"/>
            <a:ext cx="2620978" cy="198014"/>
          </a:xfrm>
          <a:prstGeom prst="rect">
            <a:avLst/>
          </a:prstGeom>
          <a:solidFill>
            <a:schemeClr val="bg1"/>
          </a:solidFill>
          <a:ln>
            <a:noFill/>
          </a:ln>
        </p:spPr>
        <p:txBody>
          <a:bodyPr wrap="square" lIns="0" tIns="0" rIns="0" bIns="0" rtlCol="0">
            <a:noAutofit/>
          </a:bodyPr>
          <a:lstStyle/>
          <a:p>
            <a:pPr algn="r" rtl="0"/>
            <a:r>
              <a:rPr lang="vi" sz="600"/>
              <a:t>Tài liệu: NISSAN TANAKA CORPORATION</a:t>
            </a:r>
            <a:endParaRPr kumimoji="1" lang="en-US" altLang="ja-JP" sz="600" dirty="0"/>
          </a:p>
        </p:txBody>
      </p:sp>
      <p:sp>
        <p:nvSpPr>
          <p:cNvPr id="8" name="テキスト ボックス 7">
            <a:extLst>
              <a:ext uri="{FF2B5EF4-FFF2-40B4-BE49-F238E27FC236}">
                <a16:creationId xmlns="" xmlns:a16="http://schemas.microsoft.com/office/drawing/2014/main" id="{1A86C988-49E3-49EC-AE15-F759D545B274}"/>
              </a:ext>
            </a:extLst>
          </p:cNvPr>
          <p:cNvSpPr txBox="1"/>
          <p:nvPr/>
        </p:nvSpPr>
        <p:spPr>
          <a:xfrm>
            <a:off x="5507197" y="2849390"/>
            <a:ext cx="2620978" cy="198014"/>
          </a:xfrm>
          <a:prstGeom prst="rect">
            <a:avLst/>
          </a:prstGeom>
          <a:solidFill>
            <a:schemeClr val="bg1"/>
          </a:solidFill>
          <a:ln>
            <a:noFill/>
          </a:ln>
        </p:spPr>
        <p:txBody>
          <a:bodyPr wrap="square" lIns="0" tIns="0" rIns="0" bIns="0" rtlCol="0">
            <a:noAutofit/>
          </a:bodyPr>
          <a:lstStyle/>
          <a:p>
            <a:pPr rtl="0"/>
            <a:r>
              <a:rPr lang="vi" sz="800" dirty="0"/>
              <a:t>Hình 1-36: Ví dụ về khớp nối một chạm (wantacchi tugite) hàn khí (gasu yousetu)</a:t>
            </a:r>
            <a:endParaRPr kumimoji="1" lang="en-US" altLang="ja-JP" sz="800" dirty="0"/>
          </a:p>
        </p:txBody>
      </p:sp>
      <p:sp>
        <p:nvSpPr>
          <p:cNvPr id="10" name="正方形/長方形 9"/>
          <p:cNvSpPr/>
          <p:nvPr/>
        </p:nvSpPr>
        <p:spPr>
          <a:xfrm>
            <a:off x="6715243" y="2985188"/>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vi" sz="2000" dirty="0">
                <a:latin typeface="Meiryo UI" panose="020B0604030504040204" pitchFamily="50" charset="-128"/>
                <a:ea typeface="Meiryo UI" panose="020B0604030504040204" pitchFamily="50" charset="-128"/>
              </a:rPr>
              <a:t>Ống (housu) (2) Kiểm tra trực quan ống (housu) dẫn khí)</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25312" y="6429338"/>
            <a:ext cx="3372877"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51 / Giáo trình hỗ trợ trang </a:t>
            </a:r>
            <a:r>
              <a:rPr lang="vi" sz="1200" dirty="0" smtClean="0">
                <a:solidFill>
                  <a:prstClr val="black"/>
                </a:solidFill>
              </a:rPr>
              <a:t>3</a:t>
            </a:r>
            <a:r>
              <a:rPr lang="en-US" sz="1200" dirty="0" smtClean="0">
                <a:solidFill>
                  <a:prstClr val="black"/>
                </a:solidFill>
              </a:rPr>
              <a:t>7</a:t>
            </a:r>
            <a:endParaRPr lang="vi" sz="1200" dirty="0">
              <a:solidFill>
                <a:prstClr val="black"/>
              </a:solidFill>
            </a:endParaRP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dirty="0">
                <a:latin typeface="Meiryo UI" panose="020B0604030504040204" pitchFamily="50" charset="-128"/>
                <a:ea typeface="Meiryo UI" panose="020B0604030504040204" pitchFamily="50" charset="-128"/>
              </a:rPr>
              <a:t>[Điều mục kiểm tra trực quan ống (housu) dẫn khí trước khi sử dụng]</a:t>
            </a:r>
          </a:p>
          <a:p>
            <a:pPr lvl="1" rtl="0">
              <a:lnSpc>
                <a:spcPct val="100000"/>
              </a:lnSpc>
              <a:spcBef>
                <a:spcPts val="0"/>
              </a:spcBef>
            </a:pPr>
            <a:r>
              <a:rPr lang="vi" sz="1400" dirty="0">
                <a:latin typeface="Meiryo UI" panose="020B0604030504040204" pitchFamily="50" charset="-128"/>
                <a:ea typeface="Meiryo UI" panose="020B0604030504040204" pitchFamily="50" charset="-128"/>
              </a:rPr>
              <a:t>Các vết nứt chạm đến lớp gia cố trên bề mặt ống (housu)</a:t>
            </a:r>
          </a:p>
          <a:p>
            <a:pPr lvl="1" rtl="0">
              <a:lnSpc>
                <a:spcPct val="100000"/>
              </a:lnSpc>
              <a:spcBef>
                <a:spcPts val="0"/>
              </a:spcBef>
            </a:pPr>
            <a:r>
              <a:rPr lang="vi" sz="1400" dirty="0">
                <a:latin typeface="Meiryo UI" panose="020B0604030504040204" pitchFamily="50" charset="-128"/>
                <a:ea typeface="Meiryo UI" panose="020B0604030504040204" pitchFamily="50" charset="-128"/>
              </a:rPr>
              <a:t>Mòn hoặc phồng</a:t>
            </a:r>
          </a:p>
          <a:p>
            <a:pPr lvl="1" rtl="0">
              <a:lnSpc>
                <a:spcPct val="100000"/>
              </a:lnSpc>
              <a:spcBef>
                <a:spcPts val="0"/>
              </a:spcBef>
            </a:pPr>
            <a:r>
              <a:rPr lang="vi" sz="1400" dirty="0">
                <a:latin typeface="Meiryo UI" panose="020B0604030504040204" pitchFamily="50" charset="-128"/>
                <a:ea typeface="Meiryo UI" panose="020B0604030504040204" pitchFamily="50" charset="-128"/>
              </a:rPr>
              <a:t>Bị đổi màu / bị cứng</a:t>
            </a:r>
          </a:p>
          <a:p>
            <a:pPr lvl="1" rtl="0">
              <a:lnSpc>
                <a:spcPct val="100000"/>
              </a:lnSpc>
              <a:spcBef>
                <a:spcPts val="0"/>
              </a:spcBef>
            </a:pPr>
            <a:r>
              <a:rPr lang="vi" sz="1400" dirty="0">
                <a:latin typeface="Meiryo UI" panose="020B0604030504040204" pitchFamily="50" charset="-128"/>
                <a:ea typeface="Meiryo UI" panose="020B0604030504040204" pitchFamily="50" charset="-128"/>
              </a:rPr>
              <a:t>Không khớp với chuôi khóa mối nối</a:t>
            </a:r>
          </a:p>
          <a:p>
            <a:pPr lvl="1" rtl="0">
              <a:lnSpc>
                <a:spcPct val="100000"/>
              </a:lnSpc>
              <a:spcBef>
                <a:spcPts val="0"/>
              </a:spcBef>
            </a:pPr>
            <a:r>
              <a:rPr lang="vi" sz="1400" dirty="0">
                <a:latin typeface="Meiryo UI" panose="020B0604030504040204" pitchFamily="50" charset="-128"/>
                <a:ea typeface="Meiryo UI" panose="020B0604030504040204" pitchFamily="50" charset="-128"/>
              </a:rPr>
              <a:t>Đối với ống (housu) ôxy (sanso), vật lạ bên trong (rác, côn trùng v.v.)</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600"/>
              </a:spcBef>
              <a:buNone/>
            </a:pPr>
            <a:r>
              <a:rPr lang="vi" sz="1400" dirty="0">
                <a:latin typeface="Meiryo UI" panose="020B0604030504040204" pitchFamily="50" charset="-128"/>
                <a:ea typeface="Meiryo UI" panose="020B0604030504040204" pitchFamily="50" charset="-128"/>
              </a:rPr>
              <a:t>* Đặc biệt, nếu ống (housu) ôxy (sanso) có hiện tượng ngược lửa (gyakka) lại dù chỉ một lần, bồ hóng sẽ bám vào bên trong và nếu bị hiện tượng ngược lửa lần nữa thì có thể đốt cháy dữ dội nên phải chú ý.</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0"/>
              </a:spcBef>
              <a:buNone/>
            </a:pPr>
            <a:r>
              <a:rPr lang="vi" sz="1400" dirty="0">
                <a:latin typeface="Meiryo UI" panose="020B0604030504040204" pitchFamily="50" charset="-128"/>
                <a:ea typeface="Meiryo UI" panose="020B0604030504040204" pitchFamily="50" charset="-128"/>
              </a:rPr>
              <a:t>* Chỉ cần có 1 điểm bất thường thì phải thay thế bằng một ống (housu) mới và không được sửa chữa. Không được sửa chữa phần bị rò rỉ khí của ống (housu) bằng băng cách điện v.v.</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26</a:t>
            </a:fld>
            <a:endParaRPr kumimoji="1" lang="ja-JP" altLang="en-US"/>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Ống (housu) (2) Chú ý khi xử lý ống dẫn khí</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14362" y="6429338"/>
            <a:ext cx="3383828"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52 / Giáo trình hỗ trợ trang </a:t>
            </a:r>
            <a:r>
              <a:rPr lang="vi" sz="1200" dirty="0" smtClean="0">
                <a:solidFill>
                  <a:prstClr val="black"/>
                </a:solidFill>
              </a:rPr>
              <a:t>3</a:t>
            </a:r>
            <a:r>
              <a:rPr lang="en-US" sz="1200" dirty="0" smtClean="0">
                <a:solidFill>
                  <a:prstClr val="black"/>
                </a:solidFill>
              </a:rPr>
              <a:t>7</a:t>
            </a:r>
            <a:endParaRPr lang="vi" sz="1200" dirty="0">
              <a:solidFill>
                <a:prstClr val="black"/>
              </a:solidFill>
            </a:endParaRP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[Điều mục chú ý khi sử dụng ống (housu) dẫn khí]</a:t>
            </a:r>
          </a:p>
          <a:p>
            <a:pPr marL="449263" lvl="1" indent="-180975" rtl="0">
              <a:lnSpc>
                <a:spcPct val="100000"/>
              </a:lnSpc>
              <a:spcBef>
                <a:spcPts val="0"/>
              </a:spcBef>
            </a:pPr>
            <a:r>
              <a:rPr lang="vi" sz="1400" dirty="0">
                <a:solidFill>
                  <a:prstClr val="black"/>
                </a:solidFill>
                <a:latin typeface="Meiryo UI" panose="020B0604030504040204" pitchFamily="50" charset="-128"/>
                <a:ea typeface="Meiryo UI" panose="020B0604030504040204" pitchFamily="50" charset="-128"/>
              </a:rPr>
              <a:t>Không được sử dụng dưới bán kính uốn tối thiểu.</a:t>
            </a:r>
          </a:p>
          <a:p>
            <a:pPr marL="449263" lvl="1" indent="-180975" rtl="0">
              <a:lnSpc>
                <a:spcPct val="100000"/>
              </a:lnSpc>
              <a:spcBef>
                <a:spcPts val="0"/>
              </a:spcBef>
            </a:pPr>
            <a:r>
              <a:rPr lang="vi" sz="1400" dirty="0">
                <a:solidFill>
                  <a:prstClr val="black"/>
                </a:solidFill>
                <a:latin typeface="Meiryo UI" panose="020B0604030504040204" pitchFamily="50" charset="-128"/>
                <a:ea typeface="Meiryo UI" panose="020B0604030504040204" pitchFamily="50" charset="-128"/>
              </a:rPr>
              <a:t>Không được vắt lên cổ của bình (bonbe) hoặc vai người điều khiển để sử dụng.</a:t>
            </a:r>
          </a:p>
          <a:p>
            <a:pPr marL="449263" lvl="1" indent="-180975" rtl="0">
              <a:lnSpc>
                <a:spcPct val="100000"/>
              </a:lnSpc>
              <a:spcBef>
                <a:spcPts val="0"/>
              </a:spcBef>
            </a:pPr>
            <a:r>
              <a:rPr lang="vi" sz="1400" dirty="0">
                <a:solidFill>
                  <a:prstClr val="black"/>
                </a:solidFill>
                <a:latin typeface="Meiryo UI" panose="020B0604030504040204" pitchFamily="50" charset="-128"/>
                <a:ea typeface="Meiryo UI" panose="020B0604030504040204" pitchFamily="50" charset="-128"/>
              </a:rPr>
              <a:t>Không được bôi các loại dầu mỡ vào ống (housu)</a:t>
            </a:r>
          </a:p>
          <a:p>
            <a:pPr marL="449263" lvl="1" indent="-180975" rtl="0">
              <a:lnSpc>
                <a:spcPct val="100000"/>
              </a:lnSpc>
              <a:spcBef>
                <a:spcPts val="0"/>
              </a:spcBef>
            </a:pPr>
            <a:r>
              <a:rPr lang="vi" sz="1400" dirty="0">
                <a:solidFill>
                  <a:prstClr val="black"/>
                </a:solidFill>
                <a:latin typeface="Meiryo UI" panose="020B0604030504040204" pitchFamily="50" charset="-128"/>
                <a:ea typeface="Meiryo UI" panose="020B0604030504040204" pitchFamily="50" charset="-128"/>
              </a:rPr>
              <a:t>Không được sửa chữa để sử dụng các vật dụng bị trầy xước</a:t>
            </a:r>
          </a:p>
          <a:p>
            <a:pPr marL="449263" lvl="1" indent="-180975" rtl="0">
              <a:lnSpc>
                <a:spcPct val="100000"/>
              </a:lnSpc>
              <a:spcBef>
                <a:spcPts val="0"/>
              </a:spcBef>
            </a:pPr>
            <a:r>
              <a:rPr lang="vi" sz="1400" dirty="0">
                <a:solidFill>
                  <a:prstClr val="black"/>
                </a:solidFill>
                <a:latin typeface="Meiryo UI" panose="020B0604030504040204" pitchFamily="50" charset="-128"/>
                <a:ea typeface="Meiryo UI" panose="020B0604030504040204" pitchFamily="50" charset="-128"/>
              </a:rPr>
              <a:t>Không được treo trên đinh để bảo quản.</a:t>
            </a:r>
          </a:p>
          <a:p>
            <a:pPr marL="449263" lvl="1" indent="-180975" rtl="0">
              <a:lnSpc>
                <a:spcPct val="100000"/>
              </a:lnSpc>
              <a:spcBef>
                <a:spcPts val="0"/>
              </a:spcBef>
            </a:pPr>
            <a:r>
              <a:rPr lang="vi" sz="1400" dirty="0">
                <a:solidFill>
                  <a:prstClr val="black"/>
                </a:solidFill>
                <a:latin typeface="Meiryo UI" panose="020B0604030504040204" pitchFamily="50" charset="-128"/>
                <a:ea typeface="Meiryo UI" panose="020B0604030504040204" pitchFamily="50" charset="-128"/>
              </a:rPr>
              <a:t>Không được bảo quản ở nơi phát sinh ôzôn.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rtl="0"/>
              <a:t>27</a:t>
            </a:fld>
            <a:endParaRPr lang="ja-JP" altLang="en-US">
              <a:solidFill>
                <a:prstClr val="black">
                  <a:tint val="75000"/>
                </a:prstClr>
              </a:solidFill>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 Kiểm tra máy móc dùng để hàn khí (gasu yousetu) (1) Sự cần thiết của kiểm tra</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4477"/>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5</a:t>
            </a:r>
            <a:r>
              <a:rPr lang="en-US" sz="1200" dirty="0" smtClean="0">
                <a:solidFill>
                  <a:prstClr val="black"/>
                </a:solidFill>
              </a:rPr>
              <a:t>3</a:t>
            </a:r>
            <a:r>
              <a:rPr lang="vi" sz="1200" dirty="0" smtClean="0">
                <a:solidFill>
                  <a:prstClr val="black"/>
                </a:solidFill>
              </a:rPr>
              <a:t> </a:t>
            </a:r>
            <a:r>
              <a:rPr lang="vi" sz="1200" dirty="0">
                <a:solidFill>
                  <a:prstClr val="black"/>
                </a:solidFill>
              </a:rPr>
              <a:t>/ Giáo trình hỗ trợ trang </a:t>
            </a:r>
            <a:r>
              <a:rPr lang="vi" sz="1200" dirty="0" smtClean="0">
                <a:solidFill>
                  <a:prstClr val="black"/>
                </a:solidFill>
              </a:rPr>
              <a:t>3</a:t>
            </a:r>
            <a:r>
              <a:rPr lang="en-US" sz="1200" dirty="0" smtClean="0">
                <a:solidFill>
                  <a:prstClr val="black"/>
                </a:solidFill>
              </a:rPr>
              <a:t>8</a:t>
            </a:r>
            <a:endParaRPr lang="vi" sz="1200" dirty="0">
              <a:solidFill>
                <a:prstClr val="black"/>
              </a:solidFill>
            </a:endParaRPr>
          </a:p>
        </p:txBody>
      </p:sp>
      <p:pic>
        <p:nvPicPr>
          <p:cNvPr id="3" name="図 2"/>
          <p:cNvPicPr>
            <a:picLocks noChangeAspect="1"/>
          </p:cNvPicPr>
          <p:nvPr/>
        </p:nvPicPr>
        <p:blipFill>
          <a:blip r:embed="rId3"/>
          <a:stretch>
            <a:fillRect/>
          </a:stretch>
        </p:blipFill>
        <p:spPr>
          <a:xfrm>
            <a:off x="628650" y="1013868"/>
            <a:ext cx="7886700" cy="2424956"/>
          </a:xfrm>
          <a:prstGeom prst="rect">
            <a:avLst/>
          </a:prstGeom>
        </p:spPr>
      </p:pic>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28</a:t>
            </a:fld>
            <a:endParaRPr kumimoji="1" lang="ja-JP" altLang="en-US"/>
          </a:p>
        </p:txBody>
      </p:sp>
      <p:sp>
        <p:nvSpPr>
          <p:cNvPr id="6" name="テキスト ボックス 5">
            <a:extLst>
              <a:ext uri="{FF2B5EF4-FFF2-40B4-BE49-F238E27FC236}">
                <a16:creationId xmlns="" xmlns:a16="http://schemas.microsoft.com/office/drawing/2014/main" id="{5C189E2E-B08A-4E94-A6A6-210C568A1B3B}"/>
              </a:ext>
            </a:extLst>
          </p:cNvPr>
          <p:cNvSpPr txBox="1"/>
          <p:nvPr/>
        </p:nvSpPr>
        <p:spPr>
          <a:xfrm>
            <a:off x="1002824" y="1045680"/>
            <a:ext cx="7007796" cy="299321"/>
          </a:xfrm>
          <a:prstGeom prst="rect">
            <a:avLst/>
          </a:prstGeom>
          <a:solidFill>
            <a:schemeClr val="bg1"/>
          </a:solidFill>
          <a:ln>
            <a:noFill/>
          </a:ln>
        </p:spPr>
        <p:txBody>
          <a:bodyPr wrap="square" lIns="0" tIns="0" rIns="0" bIns="0" rtlCol="0" anchor="ctr">
            <a:noAutofit/>
          </a:bodyPr>
          <a:lstStyle/>
          <a:p>
            <a:pPr rtl="0"/>
            <a:r>
              <a:rPr lang="vi" sz="1200" dirty="0"/>
              <a:t>Bảng 1-17: Thời gian thải bỏ máy móc được sử dụng trong các loại hàn hoặc kiểm tra bởi nhà sản xuất</a:t>
            </a:r>
            <a:endParaRPr kumimoji="1" lang="en-US" altLang="ja-JP" sz="1200" dirty="0"/>
          </a:p>
        </p:txBody>
      </p:sp>
      <p:sp>
        <p:nvSpPr>
          <p:cNvPr id="8" name="テキスト ボックス 7">
            <a:extLst>
              <a:ext uri="{FF2B5EF4-FFF2-40B4-BE49-F238E27FC236}">
                <a16:creationId xmlns="" xmlns:a16="http://schemas.microsoft.com/office/drawing/2014/main" id="{FCB18CB3-9997-499B-9F92-F50DD33935E2}"/>
              </a:ext>
            </a:extLst>
          </p:cNvPr>
          <p:cNvSpPr txBox="1"/>
          <p:nvPr/>
        </p:nvSpPr>
        <p:spPr>
          <a:xfrm>
            <a:off x="982890" y="1536697"/>
            <a:ext cx="1004570" cy="461194"/>
          </a:xfrm>
          <a:prstGeom prst="rect">
            <a:avLst/>
          </a:prstGeom>
          <a:solidFill>
            <a:schemeClr val="bg1"/>
          </a:solidFill>
          <a:ln>
            <a:noFill/>
          </a:ln>
        </p:spPr>
        <p:txBody>
          <a:bodyPr wrap="square" lIns="0" tIns="0" rIns="0" bIns="0" rtlCol="0">
            <a:noAutofit/>
          </a:bodyPr>
          <a:lstStyle/>
          <a:p>
            <a:pPr algn="ctr" rtl="0"/>
            <a:r>
              <a:rPr lang="vi" sz="1100" dirty="0"/>
              <a:t>Máy móc là đối tượng kiểm tra</a:t>
            </a:r>
            <a:endParaRPr kumimoji="1" lang="en-US" altLang="ja-JP" sz="1100" dirty="0"/>
          </a:p>
        </p:txBody>
      </p:sp>
      <p:sp>
        <p:nvSpPr>
          <p:cNvPr id="9" name="テキスト ボックス 8">
            <a:extLst>
              <a:ext uri="{FF2B5EF4-FFF2-40B4-BE49-F238E27FC236}">
                <a16:creationId xmlns="" xmlns:a16="http://schemas.microsoft.com/office/drawing/2014/main" id="{8FE52CAC-13ED-42E1-9E00-56DAE6A21DD7}"/>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vi" sz="1600" dirty="0"/>
              <a:t>Kiểm tra đầu tiên</a:t>
            </a:r>
            <a:endParaRPr kumimoji="1" lang="en-US" altLang="ja-JP" sz="1600" dirty="0"/>
          </a:p>
        </p:txBody>
      </p:sp>
      <p:sp>
        <p:nvSpPr>
          <p:cNvPr id="10" name="テキスト ボックス 9">
            <a:extLst>
              <a:ext uri="{FF2B5EF4-FFF2-40B4-BE49-F238E27FC236}">
                <a16:creationId xmlns="" xmlns:a16="http://schemas.microsoft.com/office/drawing/2014/main" id="{68F58A7B-335A-49BE-A632-6A0C22B1752C}"/>
              </a:ext>
            </a:extLst>
          </p:cNvPr>
          <p:cNvSpPr txBox="1"/>
          <p:nvPr/>
        </p:nvSpPr>
        <p:spPr>
          <a:xfrm>
            <a:off x="5377090" y="1403789"/>
            <a:ext cx="2615006" cy="252000"/>
          </a:xfrm>
          <a:prstGeom prst="rect">
            <a:avLst/>
          </a:prstGeom>
          <a:solidFill>
            <a:schemeClr val="bg1"/>
          </a:solidFill>
          <a:ln>
            <a:noFill/>
          </a:ln>
        </p:spPr>
        <p:txBody>
          <a:bodyPr wrap="square" lIns="0" tIns="0" rIns="0" bIns="0" rtlCol="0">
            <a:noAutofit/>
          </a:bodyPr>
          <a:lstStyle/>
          <a:p>
            <a:pPr algn="ctr" rtl="0"/>
            <a:r>
              <a:rPr lang="vi" sz="1600" dirty="0"/>
              <a:t>Kiểm tra lần thứ 2 trở đi</a:t>
            </a:r>
            <a:endParaRPr kumimoji="1" lang="en-US" altLang="ja-JP" sz="1600" dirty="0"/>
          </a:p>
        </p:txBody>
      </p:sp>
      <p:sp>
        <p:nvSpPr>
          <p:cNvPr id="11" name="テキスト ボックス 10">
            <a:extLst>
              <a:ext uri="{FF2B5EF4-FFF2-40B4-BE49-F238E27FC236}">
                <a16:creationId xmlns="" xmlns:a16="http://schemas.microsoft.com/office/drawing/2014/main" id="{96A84E99-F17D-4B14-978A-C52FED60DDCF}"/>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vi" sz="1400" dirty="0"/>
              <a:t>Thời gian bắt đầu</a:t>
            </a:r>
            <a:endParaRPr kumimoji="1" lang="en-US" altLang="ja-JP" sz="1400" dirty="0"/>
          </a:p>
        </p:txBody>
      </p:sp>
      <p:sp>
        <p:nvSpPr>
          <p:cNvPr id="12" name="テキスト ボックス 11">
            <a:extLst>
              <a:ext uri="{FF2B5EF4-FFF2-40B4-BE49-F238E27FC236}">
                <a16:creationId xmlns="" xmlns:a16="http://schemas.microsoft.com/office/drawing/2014/main" id="{DF76B463-3E4B-45C9-BFB2-3145E8DA7441}"/>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vi" sz="1600" dirty="0"/>
              <a:t>Thời gian</a:t>
            </a:r>
            <a:endParaRPr kumimoji="1" lang="en-US" altLang="ja-JP" sz="1600" dirty="0"/>
          </a:p>
        </p:txBody>
      </p:sp>
      <p:sp>
        <p:nvSpPr>
          <p:cNvPr id="13" name="テキスト ボックス 12">
            <a:extLst>
              <a:ext uri="{FF2B5EF4-FFF2-40B4-BE49-F238E27FC236}">
                <a16:creationId xmlns="" xmlns:a16="http://schemas.microsoft.com/office/drawing/2014/main" id="{571E830C-ED5A-4FA2-B53D-4F1165D5C7FA}"/>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vi" sz="1600" dirty="0"/>
              <a:t>Thời gian</a:t>
            </a:r>
            <a:endParaRPr kumimoji="1" lang="en-US" altLang="ja-JP" sz="1600" dirty="0"/>
          </a:p>
        </p:txBody>
      </p:sp>
      <p:sp>
        <p:nvSpPr>
          <p:cNvPr id="14" name="テキスト ボックス 13">
            <a:extLst>
              <a:ext uri="{FF2B5EF4-FFF2-40B4-BE49-F238E27FC236}">
                <a16:creationId xmlns="" xmlns:a16="http://schemas.microsoft.com/office/drawing/2014/main" id="{99D2FBB5-562B-44DC-B723-BC5E0D9F05DC}"/>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vi" sz="1400" dirty="0"/>
              <a:t>Thời gian do nhà sản xuất chỉ định</a:t>
            </a:r>
            <a:endParaRPr kumimoji="1" lang="en-US" altLang="ja-JP" sz="1400" dirty="0"/>
          </a:p>
        </p:txBody>
      </p:sp>
      <p:sp>
        <p:nvSpPr>
          <p:cNvPr id="15" name="テキスト ボックス 14">
            <a:extLst>
              <a:ext uri="{FF2B5EF4-FFF2-40B4-BE49-F238E27FC236}">
                <a16:creationId xmlns="" xmlns:a16="http://schemas.microsoft.com/office/drawing/2014/main" id="{5FE60F86-A3C0-4E57-9506-F6985D73304D}"/>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rtl="0"/>
            <a:r>
              <a:rPr lang="vi" sz="1000"/>
              <a:t>Bộ điều chỉnh áp suất (aturyoku chousei ki)</a:t>
            </a:r>
            <a:endParaRPr kumimoji="1" lang="en-US" altLang="ja-JP" sz="1000" dirty="0"/>
          </a:p>
        </p:txBody>
      </p:sp>
      <p:sp>
        <p:nvSpPr>
          <p:cNvPr id="16" name="テキスト ボックス 15">
            <a:extLst>
              <a:ext uri="{FF2B5EF4-FFF2-40B4-BE49-F238E27FC236}">
                <a16:creationId xmlns="" xmlns:a16="http://schemas.microsoft.com/office/drawing/2014/main" id="{67B578A6-4927-4A02-BE9B-A6EB4597CEE3}"/>
              </a:ext>
            </a:extLst>
          </p:cNvPr>
          <p:cNvSpPr txBox="1"/>
          <p:nvPr/>
        </p:nvSpPr>
        <p:spPr>
          <a:xfrm>
            <a:off x="5377090" y="2801177"/>
            <a:ext cx="2872045" cy="252000"/>
          </a:xfrm>
          <a:prstGeom prst="rect">
            <a:avLst/>
          </a:prstGeom>
          <a:solidFill>
            <a:schemeClr val="bg1"/>
          </a:solidFill>
          <a:ln>
            <a:noFill/>
          </a:ln>
        </p:spPr>
        <p:txBody>
          <a:bodyPr wrap="square" lIns="0" tIns="0" rIns="0" bIns="0" rtlCol="0">
            <a:noAutofit/>
          </a:bodyPr>
          <a:lstStyle/>
          <a:p>
            <a:pPr algn="ctr" rtl="0"/>
            <a:r>
              <a:rPr lang="vi" sz="1400" dirty="0"/>
              <a:t>Thời gian do nhà sản xuất chỉ định</a:t>
            </a:r>
            <a:endParaRPr kumimoji="1" lang="en-US" altLang="ja-JP" sz="1400" dirty="0"/>
          </a:p>
        </p:txBody>
      </p:sp>
      <p:sp>
        <p:nvSpPr>
          <p:cNvPr id="17" name="テキスト ボックス 16">
            <a:extLst>
              <a:ext uri="{FF2B5EF4-FFF2-40B4-BE49-F238E27FC236}">
                <a16:creationId xmlns="" xmlns:a16="http://schemas.microsoft.com/office/drawing/2014/main" id="{9D130532-A016-49F5-AE50-81C3EA5694F6}"/>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vi" sz="1000" dirty="0"/>
              <a:t>Ống thổi (suikan)</a:t>
            </a:r>
            <a:endParaRPr kumimoji="1" lang="en-US" altLang="ja-JP" sz="1000" dirty="0"/>
          </a:p>
        </p:txBody>
      </p:sp>
      <p:sp>
        <p:nvSpPr>
          <p:cNvPr id="18" name="テキスト ボックス 17">
            <a:extLst>
              <a:ext uri="{FF2B5EF4-FFF2-40B4-BE49-F238E27FC236}">
                <a16:creationId xmlns="" xmlns:a16="http://schemas.microsoft.com/office/drawing/2014/main" id="{FCA8BB4F-F3AC-4127-BD27-015B2B4AC349}"/>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vi" sz="1000" dirty="0"/>
              <a:t>Bộ chống cháy ngược khô (kanshiki anzen ki)</a:t>
            </a:r>
            <a:endParaRPr kumimoji="1" lang="en-US" altLang="ja-JP" sz="1000" dirty="0"/>
          </a:p>
        </p:txBody>
      </p:sp>
      <p:sp>
        <p:nvSpPr>
          <p:cNvPr id="19" name="テキスト ボックス 18">
            <a:extLst>
              <a:ext uri="{FF2B5EF4-FFF2-40B4-BE49-F238E27FC236}">
                <a16:creationId xmlns="" xmlns:a16="http://schemas.microsoft.com/office/drawing/2014/main" id="{BCDB952C-A495-42C0-A843-140BCEE28C4F}"/>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vi" sz="1400"/>
              <a:t>Thời gian do nhà sản xuất chỉ định</a:t>
            </a:r>
            <a:endParaRPr kumimoji="1" lang="en-US" altLang="ja-JP" sz="1400" dirty="0"/>
          </a:p>
        </p:txBody>
      </p:sp>
      <p:sp>
        <p:nvSpPr>
          <p:cNvPr id="20" name="テキスト ボックス 19">
            <a:extLst>
              <a:ext uri="{FF2B5EF4-FFF2-40B4-BE49-F238E27FC236}">
                <a16:creationId xmlns="" xmlns:a16="http://schemas.microsoft.com/office/drawing/2014/main" id="{670A6610-C74D-4B3A-A32C-13682CD4EBD5}"/>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vi" sz="900" dirty="0"/>
              <a:t>Sau năm tháng sản xuất</a:t>
            </a:r>
            <a:endParaRPr kumimoji="1" lang="en-US" altLang="ja-JP" sz="900" dirty="0"/>
          </a:p>
        </p:txBody>
      </p:sp>
      <p:sp>
        <p:nvSpPr>
          <p:cNvPr id="21" name="テキスト ボックス 20">
            <a:extLst>
              <a:ext uri="{FF2B5EF4-FFF2-40B4-BE49-F238E27FC236}">
                <a16:creationId xmlns="" xmlns:a16="http://schemas.microsoft.com/office/drawing/2014/main" id="{B0786B89-7B79-492C-AA61-A5868620FB62}"/>
              </a:ext>
            </a:extLst>
          </p:cNvPr>
          <p:cNvSpPr txBox="1"/>
          <p:nvPr/>
        </p:nvSpPr>
        <p:spPr>
          <a:xfrm>
            <a:off x="2468654" y="2803765"/>
            <a:ext cx="1306281" cy="252000"/>
          </a:xfrm>
          <a:prstGeom prst="rect">
            <a:avLst/>
          </a:prstGeom>
          <a:solidFill>
            <a:schemeClr val="bg1"/>
          </a:solidFill>
          <a:ln>
            <a:noFill/>
          </a:ln>
        </p:spPr>
        <p:txBody>
          <a:bodyPr wrap="square" lIns="0" tIns="0" rIns="0" bIns="0" rtlCol="0">
            <a:noAutofit/>
          </a:bodyPr>
          <a:lstStyle/>
          <a:p>
            <a:pPr algn="ctr" rtl="0"/>
            <a:r>
              <a:rPr lang="vi" sz="900" dirty="0"/>
              <a:t>Sau khi bắt đầu sử dụng</a:t>
            </a:r>
            <a:endParaRPr kumimoji="1" lang="en-US" altLang="ja-JP" sz="900" dirty="0"/>
          </a:p>
        </p:txBody>
      </p:sp>
      <p:sp>
        <p:nvSpPr>
          <p:cNvPr id="22" name="テキスト ボックス 21">
            <a:extLst>
              <a:ext uri="{FF2B5EF4-FFF2-40B4-BE49-F238E27FC236}">
                <a16:creationId xmlns="" xmlns:a16="http://schemas.microsoft.com/office/drawing/2014/main" id="{CA08C8AE-4258-4C05-8383-BD6539638228}"/>
              </a:ext>
            </a:extLst>
          </p:cNvPr>
          <p:cNvSpPr txBox="1"/>
          <p:nvPr/>
        </p:nvSpPr>
        <p:spPr>
          <a:xfrm>
            <a:off x="2468654" y="2446542"/>
            <a:ext cx="1306281" cy="252000"/>
          </a:xfrm>
          <a:prstGeom prst="rect">
            <a:avLst/>
          </a:prstGeom>
          <a:solidFill>
            <a:schemeClr val="bg1"/>
          </a:solidFill>
          <a:ln>
            <a:noFill/>
          </a:ln>
        </p:spPr>
        <p:txBody>
          <a:bodyPr wrap="square" lIns="0" tIns="0" rIns="0" bIns="0" rtlCol="0">
            <a:noAutofit/>
          </a:bodyPr>
          <a:lstStyle/>
          <a:p>
            <a:pPr algn="ctr" rtl="0"/>
            <a:r>
              <a:rPr lang="vi" sz="900" dirty="0"/>
              <a:t>Sau năm tháng sản xuất</a:t>
            </a:r>
            <a:endParaRPr kumimoji="1" lang="en-US" altLang="ja-JP" sz="900" dirty="0"/>
          </a:p>
        </p:txBody>
      </p:sp>
      <p:sp>
        <p:nvSpPr>
          <p:cNvPr id="23" name="テキスト ボックス 22">
            <a:extLst>
              <a:ext uri="{FF2B5EF4-FFF2-40B4-BE49-F238E27FC236}">
                <a16:creationId xmlns="" xmlns:a16="http://schemas.microsoft.com/office/drawing/2014/main" id="{DD28D168-53B1-4A54-9E70-7936D669D614}"/>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vi" sz="1600"/>
              <a:t>5 năm</a:t>
            </a:r>
            <a:endParaRPr kumimoji="1" lang="en-US" altLang="ja-JP" sz="1600" dirty="0"/>
          </a:p>
        </p:txBody>
      </p:sp>
      <p:sp>
        <p:nvSpPr>
          <p:cNvPr id="24" name="テキスト ボックス 23">
            <a:extLst>
              <a:ext uri="{FF2B5EF4-FFF2-40B4-BE49-F238E27FC236}">
                <a16:creationId xmlns="" xmlns:a16="http://schemas.microsoft.com/office/drawing/2014/main" id="{8471214D-A94C-4468-B081-1F8F7D8101C8}"/>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vi" sz="1600"/>
              <a:t>3 năm</a:t>
            </a:r>
            <a:endParaRPr kumimoji="1" lang="en-US" altLang="ja-JP" sz="1600" dirty="0"/>
          </a:p>
        </p:txBody>
      </p:sp>
      <p:sp>
        <p:nvSpPr>
          <p:cNvPr id="25" name="テキスト ボックス 24">
            <a:extLst>
              <a:ext uri="{FF2B5EF4-FFF2-40B4-BE49-F238E27FC236}">
                <a16:creationId xmlns="" xmlns:a16="http://schemas.microsoft.com/office/drawing/2014/main" id="{6A4ACB04-7E35-49E4-939E-F0641C5EA8CE}"/>
              </a:ext>
            </a:extLst>
          </p:cNvPr>
          <p:cNvSpPr txBox="1"/>
          <p:nvPr/>
        </p:nvSpPr>
        <p:spPr>
          <a:xfrm>
            <a:off x="4156498" y="2469968"/>
            <a:ext cx="1051456" cy="252000"/>
          </a:xfrm>
          <a:prstGeom prst="rect">
            <a:avLst/>
          </a:prstGeom>
          <a:solidFill>
            <a:schemeClr val="bg1"/>
          </a:solidFill>
          <a:ln>
            <a:noFill/>
          </a:ln>
        </p:spPr>
        <p:txBody>
          <a:bodyPr wrap="square" lIns="0" tIns="0" rIns="0" bIns="0" rtlCol="0">
            <a:noAutofit/>
          </a:bodyPr>
          <a:lstStyle/>
          <a:p>
            <a:pPr algn="ctr" rtl="0"/>
            <a:r>
              <a:rPr lang="vi" sz="1600"/>
              <a:t>7 năm</a:t>
            </a:r>
            <a:endParaRPr kumimoji="1" lang="en-US" altLang="ja-JP" sz="1600" dirty="0"/>
          </a:p>
        </p:txBody>
      </p:sp>
      <p:sp>
        <p:nvSpPr>
          <p:cNvPr id="26" name="テキスト ボックス 25">
            <a:extLst>
              <a:ext uri="{FF2B5EF4-FFF2-40B4-BE49-F238E27FC236}">
                <a16:creationId xmlns="" xmlns:a16="http://schemas.microsoft.com/office/drawing/2014/main" id="{5D6EB998-F676-4EC0-AAB3-7FC477C14DDD}"/>
              </a:ext>
            </a:extLst>
          </p:cNvPr>
          <p:cNvSpPr txBox="1"/>
          <p:nvPr/>
        </p:nvSpPr>
        <p:spPr>
          <a:xfrm>
            <a:off x="1724025" y="3149085"/>
            <a:ext cx="6737155" cy="233252"/>
          </a:xfrm>
          <a:prstGeom prst="rect">
            <a:avLst/>
          </a:prstGeom>
          <a:solidFill>
            <a:schemeClr val="bg1"/>
          </a:solidFill>
          <a:ln>
            <a:noFill/>
          </a:ln>
        </p:spPr>
        <p:txBody>
          <a:bodyPr wrap="square" lIns="0" tIns="0" rIns="0" bIns="0" rtlCol="0">
            <a:noAutofit/>
          </a:bodyPr>
          <a:lstStyle/>
          <a:p>
            <a:pPr algn="r" rtl="0"/>
            <a:r>
              <a:rPr lang="vi" sz="1100" dirty="0"/>
              <a:t>Tài liệu: Hướng dẫn kỹ thuật - Viện Nghiên cứu Tổng hợp về An toàn Vệ sinh Lao động</a:t>
            </a:r>
            <a:endParaRPr kumimoji="1" lang="en-US" altLang="ja-JP" sz="1100" dirty="0"/>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Kiểm tra máy móc dùng để hàn khí (gasu yousetu) (2) Kiểm tra ống thổi (suikan) (đèn xì (tochi))</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9448"/>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53 / Giáo trình hỗ trợ trang </a:t>
            </a:r>
            <a:r>
              <a:rPr lang="vi" sz="1200" dirty="0" smtClean="0">
                <a:solidFill>
                  <a:prstClr val="black"/>
                </a:solidFill>
              </a:rPr>
              <a:t>3</a:t>
            </a:r>
            <a:r>
              <a:rPr lang="en-US" sz="1200" dirty="0" smtClean="0">
                <a:solidFill>
                  <a:prstClr val="black"/>
                </a:solidFill>
              </a:rPr>
              <a:t>9</a:t>
            </a:r>
            <a:endParaRPr lang="vi" sz="1200" dirty="0">
              <a:solidFill>
                <a:prstClr val="black"/>
              </a:solidFill>
            </a:endParaRPr>
          </a:p>
        </p:txBody>
      </p:sp>
      <p:pic>
        <p:nvPicPr>
          <p:cNvPr id="2" name="図 1"/>
          <p:cNvPicPr>
            <a:picLocks noChangeAspect="1"/>
          </p:cNvPicPr>
          <p:nvPr/>
        </p:nvPicPr>
        <p:blipFill>
          <a:blip r:embed="rId3"/>
          <a:stretch>
            <a:fillRect/>
          </a:stretch>
        </p:blipFill>
        <p:spPr>
          <a:xfrm>
            <a:off x="628650" y="940362"/>
            <a:ext cx="5706445" cy="4463635"/>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29</a:t>
            </a:fld>
            <a:endParaRPr kumimoji="1" lang="ja-JP" altLang="en-US"/>
          </a:p>
        </p:txBody>
      </p:sp>
      <p:sp>
        <p:nvSpPr>
          <p:cNvPr id="6" name="テキスト ボックス 5">
            <a:extLst>
              <a:ext uri="{FF2B5EF4-FFF2-40B4-BE49-F238E27FC236}">
                <a16:creationId xmlns="" xmlns:a16="http://schemas.microsoft.com/office/drawing/2014/main" id="{2D0B6573-2FC1-41AC-AEB8-42DA2144851D}"/>
              </a:ext>
            </a:extLst>
          </p:cNvPr>
          <p:cNvSpPr txBox="1"/>
          <p:nvPr/>
        </p:nvSpPr>
        <p:spPr>
          <a:xfrm>
            <a:off x="1057276" y="984140"/>
            <a:ext cx="4867274" cy="181828"/>
          </a:xfrm>
          <a:prstGeom prst="rect">
            <a:avLst/>
          </a:prstGeom>
          <a:solidFill>
            <a:schemeClr val="bg1"/>
          </a:solidFill>
          <a:ln>
            <a:noFill/>
          </a:ln>
        </p:spPr>
        <p:txBody>
          <a:bodyPr wrap="square" lIns="0" tIns="0" rIns="0" bIns="0" rtlCol="0">
            <a:noAutofit/>
          </a:bodyPr>
          <a:lstStyle/>
          <a:p>
            <a:pPr algn="ctr" rtl="0"/>
            <a:r>
              <a:rPr lang="vi" sz="1200" dirty="0"/>
              <a:t>Bảng 1-18: Hạng mục kiểm tra (ví dụ)</a:t>
            </a:r>
            <a:endParaRPr kumimoji="1" lang="en-US" altLang="ja-JP" sz="1200" dirty="0"/>
          </a:p>
        </p:txBody>
      </p:sp>
      <p:sp>
        <p:nvSpPr>
          <p:cNvPr id="8" name="テキスト ボックス 7">
            <a:extLst>
              <a:ext uri="{FF2B5EF4-FFF2-40B4-BE49-F238E27FC236}">
                <a16:creationId xmlns="" xmlns:a16="http://schemas.microsoft.com/office/drawing/2014/main" id="{EEEE58F2-164F-493E-8F6F-51AC80CFF73A}"/>
              </a:ext>
            </a:extLst>
          </p:cNvPr>
          <p:cNvSpPr txBox="1"/>
          <p:nvPr/>
        </p:nvSpPr>
        <p:spPr>
          <a:xfrm>
            <a:off x="777314" y="1347784"/>
            <a:ext cx="786805" cy="330891"/>
          </a:xfrm>
          <a:prstGeom prst="rect">
            <a:avLst/>
          </a:prstGeom>
          <a:solidFill>
            <a:schemeClr val="bg1"/>
          </a:solidFill>
          <a:ln>
            <a:noFill/>
          </a:ln>
        </p:spPr>
        <p:txBody>
          <a:bodyPr wrap="square" lIns="0" tIns="0" rIns="0" bIns="0" rtlCol="0">
            <a:noAutofit/>
          </a:bodyPr>
          <a:lstStyle/>
          <a:p>
            <a:pPr algn="ctr" rtl="0"/>
            <a:r>
              <a:rPr lang="vi" sz="1200" dirty="0"/>
              <a:t>Hạng mục kiểm tra</a:t>
            </a:r>
            <a:endParaRPr kumimoji="1" lang="en-US" altLang="ja-JP" sz="1200" dirty="0"/>
          </a:p>
        </p:txBody>
      </p:sp>
      <p:sp>
        <p:nvSpPr>
          <p:cNvPr id="9" name="テキスト ボックス 8">
            <a:extLst>
              <a:ext uri="{FF2B5EF4-FFF2-40B4-BE49-F238E27FC236}">
                <a16:creationId xmlns="" xmlns:a16="http://schemas.microsoft.com/office/drawing/2014/main" id="{442D9331-DBEA-4CD4-B815-08BBF854DB6B}"/>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vi" sz="1200" dirty="0"/>
              <a:t>Kiểm tra ngoại quan</a:t>
            </a:r>
            <a:endParaRPr kumimoji="1" lang="en-US" altLang="ja-JP" sz="1200" dirty="0"/>
          </a:p>
        </p:txBody>
      </p:sp>
      <p:sp>
        <p:nvSpPr>
          <p:cNvPr id="10" name="テキスト ボックス 9">
            <a:extLst>
              <a:ext uri="{FF2B5EF4-FFF2-40B4-BE49-F238E27FC236}">
                <a16:creationId xmlns="" xmlns:a16="http://schemas.microsoft.com/office/drawing/2014/main" id="{E8C58CB3-4784-4D37-ADAB-3305C3E38EE5}"/>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vi" sz="1200"/>
              <a:t>Kiểm tra độ kín khí</a:t>
            </a:r>
            <a:endParaRPr kumimoji="1" lang="en-US" altLang="ja-JP" sz="1200" dirty="0"/>
          </a:p>
        </p:txBody>
      </p:sp>
      <p:sp>
        <p:nvSpPr>
          <p:cNvPr id="11" name="テキスト ボックス 10">
            <a:extLst>
              <a:ext uri="{FF2B5EF4-FFF2-40B4-BE49-F238E27FC236}">
                <a16:creationId xmlns="" xmlns:a16="http://schemas.microsoft.com/office/drawing/2014/main" id="{2E00F072-3DDD-4014-AEBA-66F36BC9D83F}"/>
              </a:ext>
            </a:extLst>
          </p:cNvPr>
          <p:cNvSpPr txBox="1"/>
          <p:nvPr/>
        </p:nvSpPr>
        <p:spPr>
          <a:xfrm>
            <a:off x="757036" y="4670822"/>
            <a:ext cx="797556" cy="455929"/>
          </a:xfrm>
          <a:prstGeom prst="rect">
            <a:avLst/>
          </a:prstGeom>
          <a:solidFill>
            <a:schemeClr val="bg1"/>
          </a:solidFill>
          <a:ln>
            <a:noFill/>
          </a:ln>
        </p:spPr>
        <p:txBody>
          <a:bodyPr wrap="square" lIns="0" tIns="0" rIns="0" bIns="0" rtlCol="0">
            <a:noAutofit/>
          </a:bodyPr>
          <a:lstStyle/>
          <a:p>
            <a:pPr rtl="0"/>
            <a:r>
              <a:rPr lang="vi" sz="1200" dirty="0"/>
              <a:t>Kiểm tra trạng thái ngọn lửa</a:t>
            </a:r>
            <a:endParaRPr kumimoji="1" lang="en-US" altLang="ja-JP" sz="1200" dirty="0"/>
          </a:p>
        </p:txBody>
      </p:sp>
      <p:sp>
        <p:nvSpPr>
          <p:cNvPr id="12" name="テキスト ボックス 11">
            <a:extLst>
              <a:ext uri="{FF2B5EF4-FFF2-40B4-BE49-F238E27FC236}">
                <a16:creationId xmlns="" xmlns:a16="http://schemas.microsoft.com/office/drawing/2014/main" id="{7B6BC88C-7258-46AC-B5EA-6EBC92D8E0F0}"/>
              </a:ext>
            </a:extLst>
          </p:cNvPr>
          <p:cNvSpPr txBox="1"/>
          <p:nvPr/>
        </p:nvSpPr>
        <p:spPr>
          <a:xfrm>
            <a:off x="1642229" y="1761037"/>
            <a:ext cx="1305688" cy="432168"/>
          </a:xfrm>
          <a:prstGeom prst="rect">
            <a:avLst/>
          </a:prstGeom>
          <a:solidFill>
            <a:schemeClr val="bg1"/>
          </a:solidFill>
          <a:ln>
            <a:noFill/>
          </a:ln>
        </p:spPr>
        <p:txBody>
          <a:bodyPr wrap="square" lIns="0" tIns="0" rIns="0" bIns="0" rtlCol="0">
            <a:noAutofit/>
          </a:bodyPr>
          <a:lstStyle/>
          <a:p>
            <a:pPr rtl="0"/>
            <a:r>
              <a:rPr lang="vi" sz="1000" dirty="0"/>
              <a:t>Thân máy, ống (housu), giá đỡ khớp nối và ống</a:t>
            </a:r>
            <a:endParaRPr kumimoji="1" lang="en-US" altLang="ja-JP" sz="1000" dirty="0"/>
          </a:p>
        </p:txBody>
      </p:sp>
      <p:sp>
        <p:nvSpPr>
          <p:cNvPr id="13" name="テキスト ボックス 12">
            <a:extLst>
              <a:ext uri="{FF2B5EF4-FFF2-40B4-BE49-F238E27FC236}">
                <a16:creationId xmlns="" xmlns:a16="http://schemas.microsoft.com/office/drawing/2014/main" id="{7D976DD0-E008-4EDE-A94D-E986ADE6A133}"/>
              </a:ext>
            </a:extLst>
          </p:cNvPr>
          <p:cNvSpPr txBox="1"/>
          <p:nvPr/>
        </p:nvSpPr>
        <p:spPr>
          <a:xfrm>
            <a:off x="1844391" y="1339703"/>
            <a:ext cx="874063" cy="183917"/>
          </a:xfrm>
          <a:prstGeom prst="rect">
            <a:avLst/>
          </a:prstGeom>
          <a:solidFill>
            <a:schemeClr val="bg1"/>
          </a:solidFill>
          <a:ln>
            <a:noFill/>
          </a:ln>
        </p:spPr>
        <p:txBody>
          <a:bodyPr wrap="square" lIns="0" tIns="0" rIns="0" bIns="0" rtlCol="0">
            <a:noAutofit/>
          </a:bodyPr>
          <a:lstStyle/>
          <a:p>
            <a:pPr algn="ctr" rtl="0"/>
            <a:r>
              <a:rPr lang="vi" sz="1200" dirty="0"/>
              <a:t>Chỗ kiểm tra</a:t>
            </a:r>
            <a:endParaRPr kumimoji="1" lang="en-US" altLang="ja-JP" sz="1200" dirty="0"/>
          </a:p>
        </p:txBody>
      </p:sp>
      <p:sp>
        <p:nvSpPr>
          <p:cNvPr id="14" name="テキスト ボックス 13">
            <a:extLst>
              <a:ext uri="{FF2B5EF4-FFF2-40B4-BE49-F238E27FC236}">
                <a16:creationId xmlns="" xmlns:a16="http://schemas.microsoft.com/office/drawing/2014/main" id="{1AC828A1-735D-4A2B-86AC-98EAE66278B7}"/>
              </a:ext>
            </a:extLst>
          </p:cNvPr>
          <p:cNvSpPr txBox="1"/>
          <p:nvPr/>
        </p:nvSpPr>
        <p:spPr>
          <a:xfrm>
            <a:off x="3377213" y="1345985"/>
            <a:ext cx="874063" cy="340806"/>
          </a:xfrm>
          <a:prstGeom prst="rect">
            <a:avLst/>
          </a:prstGeom>
          <a:solidFill>
            <a:schemeClr val="bg1"/>
          </a:solidFill>
          <a:ln>
            <a:noFill/>
          </a:ln>
        </p:spPr>
        <p:txBody>
          <a:bodyPr wrap="square" lIns="0" tIns="0" rIns="0" bIns="0" rtlCol="0">
            <a:noAutofit/>
          </a:bodyPr>
          <a:lstStyle/>
          <a:p>
            <a:pPr algn="ctr" rtl="0"/>
            <a:r>
              <a:rPr lang="vi" sz="1200" dirty="0"/>
              <a:t>Nội dung kiểm tra</a:t>
            </a:r>
            <a:endParaRPr kumimoji="1" lang="en-US" altLang="ja-JP" sz="1200" dirty="0"/>
          </a:p>
        </p:txBody>
      </p:sp>
      <p:sp>
        <p:nvSpPr>
          <p:cNvPr id="15" name="テキスト ボックス 14">
            <a:extLst>
              <a:ext uri="{FF2B5EF4-FFF2-40B4-BE49-F238E27FC236}">
                <a16:creationId xmlns="" xmlns:a16="http://schemas.microsoft.com/office/drawing/2014/main" id="{F8B4ED73-7A98-4095-B99A-5E7CCACE6BE5}"/>
              </a:ext>
            </a:extLst>
          </p:cNvPr>
          <p:cNvSpPr txBox="1"/>
          <p:nvPr/>
        </p:nvSpPr>
        <p:spPr>
          <a:xfrm>
            <a:off x="4685304" y="1308491"/>
            <a:ext cx="675565" cy="370184"/>
          </a:xfrm>
          <a:prstGeom prst="rect">
            <a:avLst/>
          </a:prstGeom>
          <a:solidFill>
            <a:schemeClr val="bg1"/>
          </a:solidFill>
          <a:ln>
            <a:noFill/>
          </a:ln>
        </p:spPr>
        <p:txBody>
          <a:bodyPr wrap="square" lIns="0" tIns="0" rIns="0" bIns="0" rtlCol="0">
            <a:noAutofit/>
          </a:bodyPr>
          <a:lstStyle/>
          <a:p>
            <a:pPr algn="ctr" rtl="0"/>
            <a:r>
              <a:rPr lang="vi" sz="800" dirty="0"/>
              <a:t>Kiểm tra hàng ngày (nichijou tenken)</a:t>
            </a:r>
            <a:endParaRPr kumimoji="1" lang="en-US" altLang="ja-JP" sz="800" dirty="0"/>
          </a:p>
        </p:txBody>
      </p:sp>
      <p:sp>
        <p:nvSpPr>
          <p:cNvPr id="16" name="テキスト ボックス 15">
            <a:extLst>
              <a:ext uri="{FF2B5EF4-FFF2-40B4-BE49-F238E27FC236}">
                <a16:creationId xmlns="" xmlns:a16="http://schemas.microsoft.com/office/drawing/2014/main" id="{53B456C9-005F-4385-9CC9-AED2FA998E10}"/>
              </a:ext>
            </a:extLst>
          </p:cNvPr>
          <p:cNvSpPr txBox="1"/>
          <p:nvPr/>
        </p:nvSpPr>
        <p:spPr>
          <a:xfrm>
            <a:off x="5476164" y="1254177"/>
            <a:ext cx="675565" cy="399651"/>
          </a:xfrm>
          <a:prstGeom prst="rect">
            <a:avLst/>
          </a:prstGeom>
          <a:solidFill>
            <a:schemeClr val="bg1"/>
          </a:solidFill>
          <a:ln>
            <a:noFill/>
          </a:ln>
        </p:spPr>
        <p:txBody>
          <a:bodyPr wrap="square" lIns="0" tIns="0" rIns="0" bIns="0" rtlCol="0">
            <a:noAutofit/>
          </a:bodyPr>
          <a:lstStyle/>
          <a:p>
            <a:pPr algn="ctr" rtl="0"/>
            <a:r>
              <a:rPr lang="vi" sz="900" dirty="0"/>
              <a:t>Kiểm tra định kỳ hàng tháng</a:t>
            </a:r>
            <a:endParaRPr kumimoji="1" lang="en-US" altLang="ja-JP" sz="900" dirty="0"/>
          </a:p>
        </p:txBody>
      </p:sp>
      <p:sp>
        <p:nvSpPr>
          <p:cNvPr id="17" name="テキスト ボックス 16">
            <a:extLst>
              <a:ext uri="{FF2B5EF4-FFF2-40B4-BE49-F238E27FC236}">
                <a16:creationId xmlns="" xmlns:a16="http://schemas.microsoft.com/office/drawing/2014/main" id="{254C05DD-7F90-4678-8691-72FE8F3B75DA}"/>
              </a:ext>
            </a:extLst>
          </p:cNvPr>
          <p:cNvSpPr txBox="1"/>
          <p:nvPr/>
        </p:nvSpPr>
        <p:spPr>
          <a:xfrm>
            <a:off x="1635405" y="2278981"/>
            <a:ext cx="918474" cy="183918"/>
          </a:xfrm>
          <a:prstGeom prst="rect">
            <a:avLst/>
          </a:prstGeom>
          <a:solidFill>
            <a:schemeClr val="bg1"/>
          </a:solidFill>
          <a:ln>
            <a:noFill/>
          </a:ln>
        </p:spPr>
        <p:txBody>
          <a:bodyPr wrap="square" lIns="0" tIns="0" rIns="0" bIns="0" rtlCol="0">
            <a:noAutofit/>
          </a:bodyPr>
          <a:lstStyle/>
          <a:p>
            <a:pPr rtl="0"/>
            <a:r>
              <a:rPr lang="vi" sz="1200" dirty="0"/>
              <a:t>Van v.v.</a:t>
            </a:r>
            <a:endParaRPr kumimoji="1" lang="en-US" altLang="ja-JP" sz="1200" dirty="0"/>
          </a:p>
        </p:txBody>
      </p:sp>
      <p:sp>
        <p:nvSpPr>
          <p:cNvPr id="18" name="テキスト ボックス 17">
            <a:extLst>
              <a:ext uri="{FF2B5EF4-FFF2-40B4-BE49-F238E27FC236}">
                <a16:creationId xmlns="" xmlns:a16="http://schemas.microsoft.com/office/drawing/2014/main" id="{21106A15-083F-4ECC-9D1F-AC017571D8A5}"/>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vi" sz="1200" dirty="0"/>
              <a:t>Miệng lửa (higuchi)</a:t>
            </a:r>
            <a:endParaRPr kumimoji="1" lang="en-US" altLang="ja-JP" sz="1200" dirty="0"/>
          </a:p>
        </p:txBody>
      </p:sp>
      <p:sp>
        <p:nvSpPr>
          <p:cNvPr id="19" name="テキスト ボックス 18">
            <a:extLst>
              <a:ext uri="{FF2B5EF4-FFF2-40B4-BE49-F238E27FC236}">
                <a16:creationId xmlns="" xmlns:a16="http://schemas.microsoft.com/office/drawing/2014/main" id="{0CCE6B56-4412-4346-89F1-A9D38BDBFAEB}"/>
              </a:ext>
            </a:extLst>
          </p:cNvPr>
          <p:cNvSpPr txBox="1"/>
          <p:nvPr/>
        </p:nvSpPr>
        <p:spPr>
          <a:xfrm>
            <a:off x="1642229" y="2511618"/>
            <a:ext cx="1305688" cy="710176"/>
          </a:xfrm>
          <a:prstGeom prst="rect">
            <a:avLst/>
          </a:prstGeom>
          <a:solidFill>
            <a:schemeClr val="bg1"/>
          </a:solidFill>
          <a:ln>
            <a:noFill/>
          </a:ln>
        </p:spPr>
        <p:txBody>
          <a:bodyPr wrap="square" lIns="0" tIns="0" rIns="0" bIns="0" rtlCol="0">
            <a:noAutofit/>
          </a:bodyPr>
          <a:lstStyle/>
          <a:p>
            <a:pPr rtl="0"/>
            <a:r>
              <a:rPr lang="vi" sz="1200" dirty="0"/>
              <a:t>Phần chạm miệng lửa (higuchi), phần chạm đế khớp nối ống (housu)</a:t>
            </a:r>
            <a:endParaRPr kumimoji="1" lang="en-US" altLang="ja-JP" sz="1200" dirty="0"/>
          </a:p>
        </p:txBody>
      </p:sp>
      <p:sp>
        <p:nvSpPr>
          <p:cNvPr id="20" name="テキスト ボックス 19">
            <a:extLst>
              <a:ext uri="{FF2B5EF4-FFF2-40B4-BE49-F238E27FC236}">
                <a16:creationId xmlns="" xmlns:a16="http://schemas.microsoft.com/office/drawing/2014/main" id="{6E5BDFA9-5920-4807-8AFD-C33D424AF1EB}"/>
              </a:ext>
            </a:extLst>
          </p:cNvPr>
          <p:cNvSpPr txBox="1"/>
          <p:nvPr/>
        </p:nvSpPr>
        <p:spPr>
          <a:xfrm>
            <a:off x="1628579" y="4036761"/>
            <a:ext cx="1305688" cy="490213"/>
          </a:xfrm>
          <a:prstGeom prst="rect">
            <a:avLst/>
          </a:prstGeom>
          <a:solidFill>
            <a:schemeClr val="bg1"/>
          </a:solidFill>
          <a:ln>
            <a:noFill/>
          </a:ln>
        </p:spPr>
        <p:txBody>
          <a:bodyPr wrap="square" lIns="0" tIns="0" rIns="0" bIns="0" rtlCol="0">
            <a:noAutofit/>
          </a:bodyPr>
          <a:lstStyle/>
          <a:p>
            <a:pPr rtl="0"/>
            <a:r>
              <a:rPr lang="vi" sz="1200" dirty="0"/>
              <a:t>Phần lắp van và các linh kiện</a:t>
            </a:r>
            <a:endParaRPr kumimoji="1" lang="en-US" altLang="ja-JP" sz="1200" dirty="0"/>
          </a:p>
        </p:txBody>
      </p:sp>
      <p:sp>
        <p:nvSpPr>
          <p:cNvPr id="21" name="テキスト ボックス 20">
            <a:extLst>
              <a:ext uri="{FF2B5EF4-FFF2-40B4-BE49-F238E27FC236}">
                <a16:creationId xmlns="" xmlns:a16="http://schemas.microsoft.com/office/drawing/2014/main" id="{10CD4592-A3E1-4D01-B20B-BF9ED25EB5E5}"/>
              </a:ext>
            </a:extLst>
          </p:cNvPr>
          <p:cNvSpPr txBox="1"/>
          <p:nvPr/>
        </p:nvSpPr>
        <p:spPr>
          <a:xfrm>
            <a:off x="1654726" y="3777357"/>
            <a:ext cx="1305688" cy="197277"/>
          </a:xfrm>
          <a:prstGeom prst="rect">
            <a:avLst/>
          </a:prstGeom>
          <a:solidFill>
            <a:schemeClr val="bg1"/>
          </a:solidFill>
          <a:ln>
            <a:noFill/>
          </a:ln>
        </p:spPr>
        <p:txBody>
          <a:bodyPr wrap="square" lIns="0" tIns="0" rIns="0" bIns="0" rtlCol="0">
            <a:noAutofit/>
          </a:bodyPr>
          <a:lstStyle/>
          <a:p>
            <a:pPr rtl="0"/>
            <a:r>
              <a:rPr lang="vi" sz="800" dirty="0"/>
              <a:t>Phần lắp miệng lửa (higuchi)</a:t>
            </a:r>
            <a:endParaRPr kumimoji="1" lang="en-US" altLang="ja-JP" sz="800" dirty="0"/>
          </a:p>
        </p:txBody>
      </p:sp>
      <p:sp>
        <p:nvSpPr>
          <p:cNvPr id="22" name="テキスト ボックス 21">
            <a:extLst>
              <a:ext uri="{FF2B5EF4-FFF2-40B4-BE49-F238E27FC236}">
                <a16:creationId xmlns="" xmlns:a16="http://schemas.microsoft.com/office/drawing/2014/main" id="{38728CD6-BC8B-4745-BD51-6D3A12E6681B}"/>
              </a:ext>
            </a:extLst>
          </p:cNvPr>
          <p:cNvSpPr txBox="1"/>
          <p:nvPr/>
        </p:nvSpPr>
        <p:spPr>
          <a:xfrm>
            <a:off x="1654726" y="3555852"/>
            <a:ext cx="918474" cy="197277"/>
          </a:xfrm>
          <a:prstGeom prst="rect">
            <a:avLst/>
          </a:prstGeom>
          <a:solidFill>
            <a:schemeClr val="bg1"/>
          </a:solidFill>
          <a:ln>
            <a:noFill/>
          </a:ln>
        </p:spPr>
        <p:txBody>
          <a:bodyPr wrap="square" lIns="0" tIns="0" rIns="0" bIns="0" rtlCol="0">
            <a:noAutofit/>
          </a:bodyPr>
          <a:lstStyle/>
          <a:p>
            <a:pPr rtl="0"/>
            <a:r>
              <a:rPr lang="vi" sz="1200"/>
              <a:t>Van</a:t>
            </a:r>
            <a:endParaRPr kumimoji="1" lang="en-US" altLang="ja-JP" sz="1200" dirty="0"/>
          </a:p>
        </p:txBody>
      </p:sp>
      <p:sp>
        <p:nvSpPr>
          <p:cNvPr id="23" name="テキスト ボックス 22">
            <a:extLst>
              <a:ext uri="{FF2B5EF4-FFF2-40B4-BE49-F238E27FC236}">
                <a16:creationId xmlns="" xmlns:a16="http://schemas.microsoft.com/office/drawing/2014/main" id="{6400D355-B023-484F-87A7-CA64718D9D3A}"/>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vi" sz="1200" dirty="0"/>
              <a:t>Ngọn lửa</a:t>
            </a:r>
            <a:endParaRPr kumimoji="1" lang="en-US" altLang="ja-JP" sz="1200" dirty="0"/>
          </a:p>
        </p:txBody>
      </p:sp>
      <p:sp>
        <p:nvSpPr>
          <p:cNvPr id="24" name="テキスト ボックス 23">
            <a:extLst>
              <a:ext uri="{FF2B5EF4-FFF2-40B4-BE49-F238E27FC236}">
                <a16:creationId xmlns="" xmlns:a16="http://schemas.microsoft.com/office/drawing/2014/main" id="{6CE02974-AEED-4C59-967E-21A1A46E5B10}"/>
              </a:ext>
            </a:extLst>
          </p:cNvPr>
          <p:cNvSpPr txBox="1"/>
          <p:nvPr/>
        </p:nvSpPr>
        <p:spPr>
          <a:xfrm>
            <a:off x="1642229" y="5051056"/>
            <a:ext cx="1242554" cy="215074"/>
          </a:xfrm>
          <a:prstGeom prst="rect">
            <a:avLst/>
          </a:prstGeom>
          <a:solidFill>
            <a:schemeClr val="bg1"/>
          </a:solidFill>
          <a:ln>
            <a:noFill/>
          </a:ln>
        </p:spPr>
        <p:txBody>
          <a:bodyPr wrap="square" lIns="0" tIns="0" rIns="0" bIns="0" rtlCol="0">
            <a:noAutofit/>
          </a:bodyPr>
          <a:lstStyle/>
          <a:p>
            <a:pPr rtl="0"/>
            <a:r>
              <a:rPr lang="vi" sz="800" dirty="0"/>
              <a:t>Khí lưu ôxy được cắt (setudan sanso)</a:t>
            </a:r>
            <a:endParaRPr kumimoji="1" lang="en-US" altLang="ja-JP" sz="800" dirty="0"/>
          </a:p>
        </p:txBody>
      </p:sp>
      <p:sp>
        <p:nvSpPr>
          <p:cNvPr id="25" name="テキスト ボックス 24">
            <a:extLst>
              <a:ext uri="{FF2B5EF4-FFF2-40B4-BE49-F238E27FC236}">
                <a16:creationId xmlns="" xmlns:a16="http://schemas.microsoft.com/office/drawing/2014/main" id="{2EB523A7-1CE6-49FD-9B06-50D1653AF2A6}"/>
              </a:ext>
            </a:extLst>
          </p:cNvPr>
          <p:cNvSpPr txBox="1"/>
          <p:nvPr/>
        </p:nvSpPr>
        <p:spPr>
          <a:xfrm>
            <a:off x="3013684" y="1752193"/>
            <a:ext cx="1597940" cy="417289"/>
          </a:xfrm>
          <a:prstGeom prst="rect">
            <a:avLst/>
          </a:prstGeom>
          <a:solidFill>
            <a:schemeClr val="bg1"/>
          </a:solidFill>
          <a:ln>
            <a:noFill/>
          </a:ln>
        </p:spPr>
        <p:txBody>
          <a:bodyPr wrap="square" lIns="0" tIns="0" rIns="0" bIns="0" rtlCol="0">
            <a:noAutofit/>
          </a:bodyPr>
          <a:lstStyle/>
          <a:p>
            <a:pPr rtl="0"/>
            <a:r>
              <a:rPr lang="vi" sz="1200" dirty="0"/>
              <a:t>Có vết nứt và ăn mòn không</a:t>
            </a:r>
            <a:endParaRPr kumimoji="1" lang="en-US" altLang="ja-JP" sz="1200" dirty="0"/>
          </a:p>
        </p:txBody>
      </p:sp>
      <p:sp>
        <p:nvSpPr>
          <p:cNvPr id="26" name="テキスト ボックス 25">
            <a:extLst>
              <a:ext uri="{FF2B5EF4-FFF2-40B4-BE49-F238E27FC236}">
                <a16:creationId xmlns="" xmlns:a16="http://schemas.microsoft.com/office/drawing/2014/main" id="{7BA9EC7E-400F-455B-8E58-728FD3F327DD}"/>
              </a:ext>
            </a:extLst>
          </p:cNvPr>
          <p:cNvSpPr txBox="1"/>
          <p:nvPr/>
        </p:nvSpPr>
        <p:spPr>
          <a:xfrm>
            <a:off x="2994532" y="2261037"/>
            <a:ext cx="1597940" cy="183917"/>
          </a:xfrm>
          <a:prstGeom prst="rect">
            <a:avLst/>
          </a:prstGeom>
          <a:solidFill>
            <a:schemeClr val="bg1"/>
          </a:solidFill>
          <a:ln>
            <a:noFill/>
          </a:ln>
        </p:spPr>
        <p:txBody>
          <a:bodyPr wrap="square" lIns="0" tIns="0" rIns="0" bIns="0" rtlCol="0">
            <a:noAutofit/>
          </a:bodyPr>
          <a:lstStyle/>
          <a:p>
            <a:pPr rtl="0"/>
            <a:r>
              <a:rPr lang="vi" sz="800" dirty="0"/>
              <a:t>Có hư hỏng hoặc biến dạng không</a:t>
            </a:r>
            <a:endParaRPr kumimoji="1" lang="en-US" altLang="ja-JP" sz="800" dirty="0"/>
          </a:p>
        </p:txBody>
      </p:sp>
      <p:sp>
        <p:nvSpPr>
          <p:cNvPr id="27" name="テキスト ボックス 26">
            <a:extLst>
              <a:ext uri="{FF2B5EF4-FFF2-40B4-BE49-F238E27FC236}">
                <a16:creationId xmlns="" xmlns:a16="http://schemas.microsoft.com/office/drawing/2014/main" id="{08CB44C2-2AC2-46DB-AA51-506F62B70666}"/>
              </a:ext>
            </a:extLst>
          </p:cNvPr>
          <p:cNvSpPr txBox="1"/>
          <p:nvPr/>
        </p:nvSpPr>
        <p:spPr>
          <a:xfrm>
            <a:off x="2994532" y="3280864"/>
            <a:ext cx="1597940" cy="183917"/>
          </a:xfrm>
          <a:prstGeom prst="rect">
            <a:avLst/>
          </a:prstGeom>
          <a:solidFill>
            <a:schemeClr val="bg1"/>
          </a:solidFill>
          <a:ln>
            <a:noFill/>
          </a:ln>
        </p:spPr>
        <p:txBody>
          <a:bodyPr wrap="square" lIns="0" tIns="0" rIns="0" bIns="0" rtlCol="0">
            <a:noAutofit/>
          </a:bodyPr>
          <a:lstStyle/>
          <a:p>
            <a:pPr rtl="0"/>
            <a:r>
              <a:rPr lang="vi" sz="800" dirty="0"/>
              <a:t>Có bị biến dạng hoặc hư hỏng nóng chảy không </a:t>
            </a:r>
            <a:endParaRPr kumimoji="1" lang="en-US" altLang="ja-JP" sz="800" dirty="0"/>
          </a:p>
        </p:txBody>
      </p:sp>
      <p:sp>
        <p:nvSpPr>
          <p:cNvPr id="28" name="テキスト ボックス 27">
            <a:extLst>
              <a:ext uri="{FF2B5EF4-FFF2-40B4-BE49-F238E27FC236}">
                <a16:creationId xmlns="" xmlns:a16="http://schemas.microsoft.com/office/drawing/2014/main" id="{97B54A57-598B-4B1F-89DC-6A8A418B9A7F}"/>
              </a:ext>
            </a:extLst>
          </p:cNvPr>
          <p:cNvSpPr txBox="1"/>
          <p:nvPr/>
        </p:nvSpPr>
        <p:spPr>
          <a:xfrm>
            <a:off x="2997748" y="2757939"/>
            <a:ext cx="1540000" cy="399155"/>
          </a:xfrm>
          <a:prstGeom prst="rect">
            <a:avLst/>
          </a:prstGeom>
          <a:solidFill>
            <a:schemeClr val="bg1"/>
          </a:solidFill>
          <a:ln>
            <a:noFill/>
          </a:ln>
        </p:spPr>
        <p:txBody>
          <a:bodyPr wrap="square" lIns="0" tIns="0" rIns="0" bIns="0" rtlCol="0">
            <a:noAutofit/>
          </a:bodyPr>
          <a:lstStyle/>
          <a:p>
            <a:pPr rtl="0"/>
            <a:r>
              <a:rPr lang="vi" sz="1200" dirty="0"/>
              <a:t>Có bị xước hoặc biến dạng không </a:t>
            </a:r>
            <a:endParaRPr kumimoji="1" lang="en-US" altLang="ja-JP" sz="1200" dirty="0"/>
          </a:p>
        </p:txBody>
      </p:sp>
      <p:sp>
        <p:nvSpPr>
          <p:cNvPr id="29" name="テキスト ボックス 28">
            <a:extLst>
              <a:ext uri="{FF2B5EF4-FFF2-40B4-BE49-F238E27FC236}">
                <a16:creationId xmlns="" xmlns:a16="http://schemas.microsoft.com/office/drawing/2014/main" id="{3BBD3EF6-DF3E-4D85-A058-C7EEE33117F7}"/>
              </a:ext>
            </a:extLst>
          </p:cNvPr>
          <p:cNvSpPr txBox="1"/>
          <p:nvPr/>
        </p:nvSpPr>
        <p:spPr>
          <a:xfrm>
            <a:off x="3001356" y="4146095"/>
            <a:ext cx="1540000" cy="346386"/>
          </a:xfrm>
          <a:prstGeom prst="rect">
            <a:avLst/>
          </a:prstGeom>
          <a:solidFill>
            <a:schemeClr val="bg1"/>
          </a:solidFill>
          <a:ln>
            <a:noFill/>
          </a:ln>
        </p:spPr>
        <p:txBody>
          <a:bodyPr wrap="square" lIns="0" tIns="0" rIns="0" bIns="0" rtlCol="0">
            <a:noAutofit/>
          </a:bodyPr>
          <a:lstStyle/>
          <a:p>
            <a:pPr rtl="0"/>
            <a:r>
              <a:rPr lang="vi" sz="1200" dirty="0"/>
              <a:t>Có bị rò rỉ khí ra ngoài không</a:t>
            </a:r>
            <a:endParaRPr kumimoji="1" lang="en-US" altLang="ja-JP" sz="1200" dirty="0"/>
          </a:p>
        </p:txBody>
      </p:sp>
      <p:sp>
        <p:nvSpPr>
          <p:cNvPr id="30" name="テキスト ボックス 29">
            <a:extLst>
              <a:ext uri="{FF2B5EF4-FFF2-40B4-BE49-F238E27FC236}">
                <a16:creationId xmlns="" xmlns:a16="http://schemas.microsoft.com/office/drawing/2014/main" id="{5210527F-17F9-4374-9437-9561881D6C2E}"/>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vi" sz="1200" dirty="0"/>
              <a:t>Có bị rò rỉ khí không</a:t>
            </a:r>
            <a:endParaRPr kumimoji="1" lang="en-US" altLang="ja-JP" sz="1200" dirty="0"/>
          </a:p>
        </p:txBody>
      </p:sp>
      <p:sp>
        <p:nvSpPr>
          <p:cNvPr id="31" name="テキスト ボックス 30">
            <a:extLst>
              <a:ext uri="{FF2B5EF4-FFF2-40B4-BE49-F238E27FC236}">
                <a16:creationId xmlns="" xmlns:a16="http://schemas.microsoft.com/office/drawing/2014/main" id="{CA1F60D7-3822-480F-B450-09D58AE5A8C9}"/>
              </a:ext>
            </a:extLst>
          </p:cNvPr>
          <p:cNvSpPr txBox="1"/>
          <p:nvPr/>
        </p:nvSpPr>
        <p:spPr>
          <a:xfrm>
            <a:off x="3004963" y="3553927"/>
            <a:ext cx="1532785" cy="183917"/>
          </a:xfrm>
          <a:prstGeom prst="rect">
            <a:avLst/>
          </a:prstGeom>
          <a:solidFill>
            <a:schemeClr val="bg1"/>
          </a:solidFill>
          <a:ln>
            <a:noFill/>
          </a:ln>
        </p:spPr>
        <p:txBody>
          <a:bodyPr wrap="square" lIns="0" tIns="0" rIns="0" bIns="0" rtlCol="0">
            <a:noAutofit/>
          </a:bodyPr>
          <a:lstStyle/>
          <a:p>
            <a:pPr rtl="0"/>
            <a:r>
              <a:rPr lang="vi" sz="800" dirty="0"/>
              <a:t>Có bị rò rỉ khí miếng van không </a:t>
            </a:r>
            <a:endParaRPr kumimoji="1" lang="en-US" altLang="ja-JP" sz="800" dirty="0"/>
          </a:p>
        </p:txBody>
      </p:sp>
      <p:sp>
        <p:nvSpPr>
          <p:cNvPr id="32" name="テキスト ボックス 31">
            <a:extLst>
              <a:ext uri="{FF2B5EF4-FFF2-40B4-BE49-F238E27FC236}">
                <a16:creationId xmlns="" xmlns:a16="http://schemas.microsoft.com/office/drawing/2014/main" id="{1486CC43-1050-4183-8704-845F9FC16FAD}"/>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vi" sz="1200" dirty="0"/>
              <a:t>Có thể điều chỉnh một cách trơn tru không?</a:t>
            </a:r>
            <a:endParaRPr kumimoji="1" lang="en-US" altLang="ja-JP" sz="1200" dirty="0"/>
          </a:p>
        </p:txBody>
      </p:sp>
      <p:sp>
        <p:nvSpPr>
          <p:cNvPr id="33" name="テキスト ボックス 32">
            <a:extLst>
              <a:ext uri="{FF2B5EF4-FFF2-40B4-BE49-F238E27FC236}">
                <a16:creationId xmlns="" xmlns:a16="http://schemas.microsoft.com/office/drawing/2014/main" id="{E12C2AF7-3B5B-4C16-9F54-D8E7D0DA0155}"/>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vi" sz="1200" dirty="0"/>
              <a:t>Có bình thường không</a:t>
            </a:r>
            <a:endParaRPr kumimoji="1" lang="en-US" altLang="ja-JP" sz="1200" dirty="0"/>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vi" sz="2400">
                <a:latin typeface="Meiryo UI" panose="020B0604030504040204" pitchFamily="50" charset="-128"/>
                <a:ea typeface="Meiryo UI" panose="020B0604030504040204" pitchFamily="50" charset="-128"/>
              </a:rPr>
              <a:t>Đặc điểm của hàn khí (gasu yousetu)</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rtlCol="0">
            <a:noAutofit/>
          </a:bodyPr>
          <a:lstStyle/>
          <a:p>
            <a:pPr rtl="0">
              <a:lnSpc>
                <a:spcPct val="110000"/>
              </a:lnSpc>
              <a:spcBef>
                <a:spcPts val="0"/>
              </a:spcBef>
            </a:pPr>
            <a:r>
              <a:rPr lang="vi" sz="1200" b="1" dirty="0">
                <a:latin typeface="Meiryo UI" panose="020B0604030504040204" pitchFamily="50" charset="-128"/>
                <a:ea typeface="Meiryo UI" panose="020B0604030504040204" pitchFamily="50" charset="-128"/>
              </a:rPr>
              <a:t>Ưu điểm</a:t>
            </a:r>
            <a:endParaRPr kumimoji="1" lang="en-US" altLang="ja-JP" sz="1200" b="1"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r>
              <a:rPr lang="vi" sz="1200" dirty="0">
                <a:latin typeface="Meiryo UI" panose="020B0604030504040204" pitchFamily="50" charset="-128"/>
                <a:ea typeface="Meiryo UI" panose="020B0604030504040204" pitchFamily="50" charset="-128"/>
              </a:rPr>
              <a:t>　-Có thể làm việc ở bất cứ đâu nếu có bình (bonbe) khí.</a:t>
            </a:r>
          </a:p>
          <a:p>
            <a:pPr marL="268288" indent="-268288" rtl="0">
              <a:lnSpc>
                <a:spcPct val="100000"/>
              </a:lnSpc>
              <a:spcBef>
                <a:spcPts val="0"/>
              </a:spcBef>
              <a:buNone/>
            </a:pPr>
            <a:r>
              <a:rPr lang="vi" sz="1200" dirty="0">
                <a:latin typeface="Meiryo UI" panose="020B0604030504040204" pitchFamily="50" charset="-128"/>
                <a:ea typeface="Meiryo UI" panose="020B0604030504040204" pitchFamily="50" charset="-128"/>
              </a:rPr>
              <a:t>　-Có thể hàn mà không cần dùng que hàn.</a:t>
            </a:r>
          </a:p>
          <a:p>
            <a:pPr marL="268288" indent="-268288" rtl="0">
              <a:lnSpc>
                <a:spcPct val="100000"/>
              </a:lnSpc>
              <a:spcBef>
                <a:spcPts val="0"/>
              </a:spcBef>
              <a:buNone/>
            </a:pPr>
            <a:r>
              <a:rPr lang="vi" sz="1200" dirty="0">
                <a:latin typeface="Meiryo UI" panose="020B0604030504040204" pitchFamily="50" charset="-128"/>
                <a:ea typeface="Meiryo UI" panose="020B0604030504040204" pitchFamily="50" charset="-128"/>
              </a:rPr>
              <a:t>　-Ít tạo khói (hyumu) và tia lửa (supatta) v.v.</a:t>
            </a:r>
            <a:endParaRPr lang="en-US" altLang="ja-JP" sz="1200"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endParaRPr lang="en-US" altLang="ja-JP" sz="7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2 / Giáo trình hỗ trợ trang </a:t>
            </a:r>
            <a:r>
              <a:rPr lang="en-US" sz="1200" dirty="0" smtClean="0">
                <a:solidFill>
                  <a:prstClr val="black"/>
                </a:solidFill>
              </a:rPr>
              <a:t>6</a:t>
            </a:r>
            <a:endParaRPr lang="vi" sz="1200" dirty="0">
              <a:solidFill>
                <a:prstClr val="black"/>
              </a:solidFill>
            </a:endParaRP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vi" sz="2400">
                <a:latin typeface="Meiryo UI" panose="020B0604030504040204" pitchFamily="50" charset="-128"/>
                <a:ea typeface="Meiryo UI" panose="020B0604030504040204" pitchFamily="50" charset="-128"/>
              </a:rPr>
              <a:t>Đặc điểm của cắt khí (gasu setudan)</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vi" sz="1200" b="1">
                <a:latin typeface="Meiryo UI" panose="020B0604030504040204" pitchFamily="50" charset="-128"/>
                <a:ea typeface="Meiryo UI" panose="020B0604030504040204" pitchFamily="50" charset="-128"/>
              </a:rPr>
              <a:t>Ưu điểm</a:t>
            </a:r>
            <a:endParaRPr lang="en-US" altLang="ja-JP" sz="1200" b="1" dirty="0">
              <a:latin typeface="Meiryo UI" panose="020B0604030504040204" pitchFamily="50" charset="-128"/>
              <a:ea typeface="Meiryo UI" panose="020B0604030504040204" pitchFamily="50" charset="-128"/>
            </a:endParaRPr>
          </a:p>
          <a:p>
            <a:pPr marL="85725" indent="-85725" rtl="0">
              <a:spcBef>
                <a:spcPts val="0"/>
              </a:spcBef>
              <a:buNone/>
            </a:pPr>
            <a:r>
              <a:rPr lang="vi" sz="1200">
                <a:latin typeface="Meiryo UI" panose="020B0604030504040204" pitchFamily="50" charset="-128"/>
                <a:ea typeface="Meiryo UI" panose="020B0604030504040204" pitchFamily="50" charset="-128"/>
              </a:rPr>
              <a:t>　-Có thể cắt cả tấm dày.</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a:t>
            </a:fld>
            <a:endParaRPr kumimoji="1" lang="ja-JP" altLang="en-US"/>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vi" sz="1200" b="1" dirty="0">
                <a:latin typeface="Meiryo UI" panose="020B0604030504040204" pitchFamily="50" charset="-128"/>
                <a:ea typeface="Meiryo UI" panose="020B0604030504040204" pitchFamily="50" charset="-128"/>
              </a:rPr>
              <a:t>Nhược điểm</a:t>
            </a:r>
            <a:endParaRPr lang="en-US" altLang="ja-JP" sz="1200" b="1" dirty="0">
              <a:latin typeface="Meiryo UI" panose="020B0604030504040204" pitchFamily="50" charset="-128"/>
              <a:ea typeface="Meiryo UI" panose="020B0604030504040204" pitchFamily="50" charset="-128"/>
            </a:endParaRPr>
          </a:p>
          <a:p>
            <a:pPr marL="180975" indent="0" rtl="0">
              <a:lnSpc>
                <a:spcPct val="100000"/>
              </a:lnSpc>
              <a:spcBef>
                <a:spcPts val="0"/>
              </a:spcBef>
              <a:buFont typeface="Arial" panose="020B0604020202020204" pitchFamily="34" charset="0"/>
              <a:buNone/>
            </a:pPr>
            <a:r>
              <a:rPr lang="vi" sz="1200" dirty="0">
                <a:latin typeface="Meiryo UI" panose="020B0604030504040204" pitchFamily="50" charset="-128"/>
                <a:ea typeface="Meiryo UI" panose="020B0604030504040204" pitchFamily="50" charset="-128"/>
              </a:rPr>
              <a:t>-Nhiệt độ của nguồn nhiệt thấp.</a:t>
            </a:r>
          </a:p>
          <a:p>
            <a:pPr marL="180975" indent="0" rtl="0">
              <a:lnSpc>
                <a:spcPct val="100000"/>
              </a:lnSpc>
              <a:spcBef>
                <a:spcPts val="0"/>
              </a:spcBef>
              <a:buFont typeface="Arial" panose="020B0604020202020204" pitchFamily="34" charset="0"/>
              <a:buNone/>
            </a:pPr>
            <a:r>
              <a:rPr lang="vi" sz="1200" dirty="0">
                <a:latin typeface="Meiryo UI" panose="020B0604030504040204" pitchFamily="50" charset="-128"/>
                <a:ea typeface="Meiryo UI" panose="020B0604030504040204" pitchFamily="50" charset="-128"/>
              </a:rPr>
              <a:t>-Phải mất một thời gian dài để nung kim loại cho đến khi nóng chảy.</a:t>
            </a:r>
          </a:p>
          <a:p>
            <a:pPr marL="180975" indent="0" rtl="0">
              <a:lnSpc>
                <a:spcPct val="100000"/>
              </a:lnSpc>
              <a:spcBef>
                <a:spcPts val="0"/>
              </a:spcBef>
              <a:buFont typeface="Arial" panose="020B0604020202020204" pitchFamily="34" charset="0"/>
              <a:buNone/>
            </a:pPr>
            <a:r>
              <a:rPr lang="vi" sz="1200" dirty="0">
                <a:latin typeface="Meiryo UI" panose="020B0604030504040204" pitchFamily="50" charset="-128"/>
                <a:ea typeface="Meiryo UI" panose="020B0604030504040204" pitchFamily="50" charset="-128"/>
              </a:rPr>
              <a:t>-Khó làm nóng cục bộ phần được hàn.</a:t>
            </a:r>
          </a:p>
          <a:p>
            <a:pPr marL="180975" indent="0" rtl="0">
              <a:lnSpc>
                <a:spcPct val="100000"/>
              </a:lnSpc>
              <a:spcBef>
                <a:spcPts val="0"/>
              </a:spcBef>
              <a:buFont typeface="Arial" panose="020B0604020202020204" pitchFamily="34" charset="0"/>
              <a:buNone/>
            </a:pPr>
            <a:r>
              <a:rPr lang="vi" sz="1200" dirty="0">
                <a:latin typeface="Meiryo UI" panose="020B0604030504040204" pitchFamily="50" charset="-128"/>
                <a:ea typeface="Meiryo UI" panose="020B0604030504040204" pitchFamily="50" charset="-128"/>
              </a:rPr>
              <a:t>-Phát sinh biến dạng lớn.</a:t>
            </a:r>
          </a:p>
          <a:p>
            <a:pPr marL="180975" indent="0" rtl="0">
              <a:lnSpc>
                <a:spcPct val="100000"/>
              </a:lnSpc>
              <a:spcBef>
                <a:spcPts val="0"/>
              </a:spcBef>
              <a:buFont typeface="Arial" panose="020B0604020202020204" pitchFamily="34" charset="0"/>
              <a:buNone/>
            </a:pPr>
            <a:r>
              <a:rPr lang="vi" sz="1200" dirty="0">
                <a:latin typeface="Meiryo UI" panose="020B0604030504040204" pitchFamily="50" charset="-128"/>
                <a:ea typeface="Meiryo UI" panose="020B0604030504040204" pitchFamily="50" charset="-128"/>
              </a:rPr>
              <a:t>-Phạm vi vùng ảnh hưởng nhiệt rộng.</a:t>
            </a:r>
          </a:p>
          <a:p>
            <a:pPr marL="180975" indent="0" rtl="0">
              <a:lnSpc>
                <a:spcPct val="110000"/>
              </a:lnSpc>
              <a:spcBef>
                <a:spcPts val="0"/>
              </a:spcBef>
              <a:buFont typeface="Arial" panose="020B0604020202020204" pitchFamily="34" charset="0"/>
              <a:buNone/>
            </a:pPr>
            <a:r>
              <a:rPr lang="vi" sz="1200" dirty="0">
                <a:latin typeface="Meiryo UI" panose="020B0604030504040204" pitchFamily="50" charset="-128"/>
                <a:ea typeface="Meiryo UI" panose="020B0604030504040204" pitchFamily="50" charset="-128"/>
              </a:rPr>
              <a:t>-Không thích hợp để hàn các kim loại khác nhau hoặc các tấm dày.</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vi" sz="1200" b="1">
                <a:latin typeface="Meiryo UI" panose="020B0604030504040204" pitchFamily="50" charset="-128"/>
                <a:ea typeface="Meiryo UI" panose="020B0604030504040204" pitchFamily="50" charset="-128"/>
              </a:rPr>
              <a:t>Nhược điểm</a:t>
            </a:r>
            <a:endParaRPr lang="en-US" altLang="ja-JP" sz="1200" b="1" dirty="0">
              <a:latin typeface="Meiryo UI" panose="020B0604030504040204" pitchFamily="50" charset="-128"/>
              <a:ea typeface="Meiryo UI" panose="020B0604030504040204" pitchFamily="50" charset="-128"/>
            </a:endParaRPr>
          </a:p>
          <a:p>
            <a:pPr marL="180975" indent="0" rtl="0">
              <a:spcBef>
                <a:spcPts val="0"/>
              </a:spcBef>
              <a:buNone/>
            </a:pPr>
            <a:r>
              <a:rPr lang="vi" sz="1200">
                <a:latin typeface="Meiryo UI" panose="020B0604030504040204" pitchFamily="50" charset="-128"/>
                <a:ea typeface="Meiryo UI" panose="020B0604030504040204" pitchFamily="50" charset="-128"/>
              </a:rPr>
              <a:t>-Chỉ có thể cắt các vật liệu v.v. làm từ sắt.</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fontScale="90000"/>
          </a:bodyPr>
          <a:lstStyle/>
          <a:p>
            <a:pPr rtl="0"/>
            <a:r>
              <a:rPr lang="vi" sz="2400">
                <a:latin typeface="Meiryo UI" panose="020B0604030504040204" pitchFamily="50" charset="-128"/>
                <a:ea typeface="Meiryo UI" panose="020B0604030504040204" pitchFamily="50" charset="-128"/>
              </a:rPr>
              <a:t>Kiểm tra máy móc dùng để hàn khí (gasu yousetu) (3) Kiểm tra bộ điều chỉnh áp suất (aturyoku chousei ki)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50820" y="6444477"/>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54</a:t>
            </a:r>
            <a:r>
              <a:rPr lang="en-US" sz="1200" dirty="0" smtClean="0">
                <a:solidFill>
                  <a:prstClr val="black"/>
                </a:solidFill>
              </a:rPr>
              <a:t>, 55</a:t>
            </a:r>
            <a:r>
              <a:rPr lang="vi" sz="1200" dirty="0" smtClean="0">
                <a:solidFill>
                  <a:prstClr val="black"/>
                </a:solidFill>
              </a:rPr>
              <a:t> </a:t>
            </a:r>
            <a:r>
              <a:rPr lang="vi" sz="1200" dirty="0">
                <a:solidFill>
                  <a:prstClr val="black"/>
                </a:solidFill>
              </a:rPr>
              <a:t>/ Giáo trình hỗ trợ trang </a:t>
            </a:r>
            <a:r>
              <a:rPr lang="en-US" sz="1200" dirty="0" smtClean="0">
                <a:solidFill>
                  <a:prstClr val="black"/>
                </a:solidFill>
              </a:rPr>
              <a:t>40</a:t>
            </a:r>
            <a:endParaRPr lang="vi" sz="1200" dirty="0">
              <a:solidFill>
                <a:prstClr val="black"/>
              </a:solidFill>
            </a:endParaRPr>
          </a:p>
        </p:txBody>
      </p:sp>
      <p:pic>
        <p:nvPicPr>
          <p:cNvPr id="2" name="図 1"/>
          <p:cNvPicPr>
            <a:picLocks noChangeAspect="1"/>
          </p:cNvPicPr>
          <p:nvPr/>
        </p:nvPicPr>
        <p:blipFill>
          <a:blip r:embed="rId3"/>
          <a:stretch>
            <a:fillRect/>
          </a:stretch>
        </p:blipFill>
        <p:spPr>
          <a:xfrm>
            <a:off x="3750283" y="935391"/>
            <a:ext cx="4765067" cy="50925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30</a:t>
            </a:fld>
            <a:endParaRPr kumimoji="1" lang="ja-JP" altLang="en-US"/>
          </a:p>
        </p:txBody>
      </p:sp>
      <p:pic>
        <p:nvPicPr>
          <p:cNvPr id="6" name="図 5"/>
          <p:cNvPicPr>
            <a:picLocks noChangeAspect="1"/>
          </p:cNvPicPr>
          <p:nvPr/>
        </p:nvPicPr>
        <p:blipFill>
          <a:blip r:embed="rId4"/>
          <a:stretch>
            <a:fillRect/>
          </a:stretch>
        </p:blipFill>
        <p:spPr>
          <a:xfrm>
            <a:off x="628650" y="935391"/>
            <a:ext cx="3037741" cy="3118006"/>
          </a:xfrm>
          <a:prstGeom prst="rect">
            <a:avLst/>
          </a:prstGeom>
        </p:spPr>
      </p:pic>
      <p:sp>
        <p:nvSpPr>
          <p:cNvPr id="8" name="テキスト ボックス 7">
            <a:extLst>
              <a:ext uri="{FF2B5EF4-FFF2-40B4-BE49-F238E27FC236}">
                <a16:creationId xmlns="" xmlns:a16="http://schemas.microsoft.com/office/drawing/2014/main" id="{ACC5C7D1-F34C-4975-8169-217474F2E220}"/>
              </a:ext>
            </a:extLst>
          </p:cNvPr>
          <p:cNvSpPr txBox="1"/>
          <p:nvPr/>
        </p:nvSpPr>
        <p:spPr>
          <a:xfrm>
            <a:off x="967962" y="3760928"/>
            <a:ext cx="2188144" cy="250270"/>
          </a:xfrm>
          <a:prstGeom prst="rect">
            <a:avLst/>
          </a:prstGeom>
          <a:solidFill>
            <a:schemeClr val="bg1"/>
          </a:solidFill>
          <a:ln>
            <a:noFill/>
          </a:ln>
        </p:spPr>
        <p:txBody>
          <a:bodyPr wrap="square" lIns="0" tIns="0" rIns="0" bIns="0" rtlCol="0">
            <a:noAutofit/>
          </a:bodyPr>
          <a:lstStyle/>
          <a:p>
            <a:pPr algn="ctr" rtl="0"/>
            <a:r>
              <a:rPr lang="vi" sz="1200" baseline="-25000" dirty="0"/>
              <a:t>Hình 1-40: Tên gọi của từng bộ phận của bộ điều chỉnh áp suất (aturyoku chousei ki)</a:t>
            </a:r>
            <a:endParaRPr kumimoji="1" lang="en-US" altLang="ja-JP" sz="1200" baseline="-25000" dirty="0"/>
          </a:p>
        </p:txBody>
      </p:sp>
      <p:sp>
        <p:nvSpPr>
          <p:cNvPr id="9" name="テキスト ボックス 8">
            <a:extLst>
              <a:ext uri="{FF2B5EF4-FFF2-40B4-BE49-F238E27FC236}">
                <a16:creationId xmlns="" xmlns:a16="http://schemas.microsoft.com/office/drawing/2014/main" id="{4D3DC20F-9B5F-407A-BA6E-8C981832F006}"/>
              </a:ext>
            </a:extLst>
          </p:cNvPr>
          <p:cNvSpPr txBox="1"/>
          <p:nvPr/>
        </p:nvSpPr>
        <p:spPr>
          <a:xfrm>
            <a:off x="726156" y="1009893"/>
            <a:ext cx="1078080" cy="249730"/>
          </a:xfrm>
          <a:prstGeom prst="rect">
            <a:avLst/>
          </a:prstGeom>
          <a:solidFill>
            <a:schemeClr val="bg1"/>
          </a:solidFill>
          <a:ln>
            <a:noFill/>
          </a:ln>
        </p:spPr>
        <p:txBody>
          <a:bodyPr wrap="square" lIns="0" tIns="0" rIns="0" bIns="0" rtlCol="0">
            <a:noAutofit/>
          </a:bodyPr>
          <a:lstStyle/>
          <a:p>
            <a:pPr algn="ctr" rtl="0"/>
            <a:r>
              <a:rPr lang="vi" sz="1400" baseline="-25000" dirty="0">
                <a:solidFill>
                  <a:schemeClr val="accent5"/>
                </a:solidFill>
              </a:rPr>
              <a:t>Đồng hồ đo áp suất phía áp suất thấp</a:t>
            </a:r>
            <a:endParaRPr kumimoji="1" lang="en-US" altLang="ja-JP" sz="1400" baseline="-25000" dirty="0">
              <a:solidFill>
                <a:schemeClr val="accent5"/>
              </a:solidFill>
            </a:endParaRPr>
          </a:p>
        </p:txBody>
      </p:sp>
      <p:sp>
        <p:nvSpPr>
          <p:cNvPr id="10" name="テキスト ボックス 9">
            <a:extLst>
              <a:ext uri="{FF2B5EF4-FFF2-40B4-BE49-F238E27FC236}">
                <a16:creationId xmlns="" xmlns:a16="http://schemas.microsoft.com/office/drawing/2014/main" id="{734EAF47-F4E7-4060-A90B-CEE215353BB1}"/>
              </a:ext>
            </a:extLst>
          </p:cNvPr>
          <p:cNvSpPr txBox="1"/>
          <p:nvPr/>
        </p:nvSpPr>
        <p:spPr>
          <a:xfrm>
            <a:off x="2492033" y="1080858"/>
            <a:ext cx="1078080" cy="249730"/>
          </a:xfrm>
          <a:prstGeom prst="rect">
            <a:avLst/>
          </a:prstGeom>
          <a:solidFill>
            <a:schemeClr val="bg1"/>
          </a:solidFill>
          <a:ln>
            <a:noFill/>
          </a:ln>
        </p:spPr>
        <p:txBody>
          <a:bodyPr wrap="square" lIns="0" tIns="0" rIns="0" bIns="0" rtlCol="0">
            <a:noAutofit/>
          </a:bodyPr>
          <a:lstStyle/>
          <a:p>
            <a:pPr algn="ctr" rtl="0"/>
            <a:r>
              <a:rPr lang="vi" sz="1400" baseline="-25000" dirty="0">
                <a:solidFill>
                  <a:schemeClr val="accent5"/>
                </a:solidFill>
              </a:rPr>
              <a:t>Đồng hồ đo áp suất phía áp suất cao</a:t>
            </a:r>
            <a:endParaRPr kumimoji="1" lang="en-US" altLang="ja-JP" sz="1400" baseline="-25000" dirty="0">
              <a:solidFill>
                <a:schemeClr val="accent5"/>
              </a:solidFill>
            </a:endParaRPr>
          </a:p>
        </p:txBody>
      </p:sp>
      <p:sp>
        <p:nvSpPr>
          <p:cNvPr id="11" name="テキスト ボックス 10">
            <a:extLst>
              <a:ext uri="{FF2B5EF4-FFF2-40B4-BE49-F238E27FC236}">
                <a16:creationId xmlns="" xmlns:a16="http://schemas.microsoft.com/office/drawing/2014/main" id="{5D128544-1370-4B21-9B7E-74C01D1F6C2A}"/>
              </a:ext>
            </a:extLst>
          </p:cNvPr>
          <p:cNvSpPr txBox="1"/>
          <p:nvPr/>
        </p:nvSpPr>
        <p:spPr>
          <a:xfrm>
            <a:off x="726156" y="2375885"/>
            <a:ext cx="830447" cy="249730"/>
          </a:xfrm>
          <a:prstGeom prst="rect">
            <a:avLst/>
          </a:prstGeom>
          <a:solidFill>
            <a:schemeClr val="bg1"/>
          </a:solidFill>
          <a:ln>
            <a:noFill/>
          </a:ln>
        </p:spPr>
        <p:txBody>
          <a:bodyPr wrap="square" lIns="0" tIns="0" rIns="0" bIns="0" rtlCol="0">
            <a:noAutofit/>
          </a:bodyPr>
          <a:lstStyle/>
          <a:p>
            <a:pPr algn="ctr" rtl="0"/>
            <a:r>
              <a:rPr lang="vi" sz="1400" baseline="-25000" dirty="0">
                <a:solidFill>
                  <a:schemeClr val="accent5"/>
                </a:solidFill>
              </a:rPr>
              <a:t>Mối nối đầu ra</a:t>
            </a:r>
            <a:endParaRPr kumimoji="1" lang="en-US" altLang="ja-JP" sz="1400" baseline="-25000" dirty="0">
              <a:solidFill>
                <a:schemeClr val="accent5"/>
              </a:solidFill>
            </a:endParaRPr>
          </a:p>
        </p:txBody>
      </p:sp>
      <p:sp>
        <p:nvSpPr>
          <p:cNvPr id="12" name="テキスト ボックス 11">
            <a:extLst>
              <a:ext uri="{FF2B5EF4-FFF2-40B4-BE49-F238E27FC236}">
                <a16:creationId xmlns="" xmlns:a16="http://schemas.microsoft.com/office/drawing/2014/main" id="{60601F8F-CC67-4D07-9B5A-CBFE6F0BCF8E}"/>
              </a:ext>
            </a:extLst>
          </p:cNvPr>
          <p:cNvSpPr txBox="1"/>
          <p:nvPr/>
        </p:nvSpPr>
        <p:spPr>
          <a:xfrm>
            <a:off x="2762384" y="2417463"/>
            <a:ext cx="751702" cy="249730"/>
          </a:xfrm>
          <a:prstGeom prst="rect">
            <a:avLst/>
          </a:prstGeom>
          <a:solidFill>
            <a:schemeClr val="bg1"/>
          </a:solidFill>
          <a:ln>
            <a:noFill/>
          </a:ln>
        </p:spPr>
        <p:txBody>
          <a:bodyPr wrap="square" lIns="0" tIns="0" rIns="0" bIns="0" rtlCol="0">
            <a:noAutofit/>
          </a:bodyPr>
          <a:lstStyle/>
          <a:p>
            <a:pPr algn="ctr" rtl="0"/>
            <a:r>
              <a:rPr lang="vi" sz="1400" baseline="-25000" dirty="0">
                <a:solidFill>
                  <a:schemeClr val="accent5"/>
                </a:solidFill>
              </a:rPr>
              <a:t>Mối nối đầu vào</a:t>
            </a:r>
            <a:endParaRPr kumimoji="1" lang="en-US" altLang="ja-JP" sz="1400" baseline="-25000" dirty="0">
              <a:solidFill>
                <a:schemeClr val="accent5"/>
              </a:solidFill>
            </a:endParaRPr>
          </a:p>
        </p:txBody>
      </p:sp>
      <p:sp>
        <p:nvSpPr>
          <p:cNvPr id="13" name="テキスト ボックス 12">
            <a:extLst>
              <a:ext uri="{FF2B5EF4-FFF2-40B4-BE49-F238E27FC236}">
                <a16:creationId xmlns="" xmlns:a16="http://schemas.microsoft.com/office/drawing/2014/main" id="{55600220-3FA0-4CBD-9439-A0E0C013C3A7}"/>
              </a:ext>
            </a:extLst>
          </p:cNvPr>
          <p:cNvSpPr txBox="1"/>
          <p:nvPr/>
        </p:nvSpPr>
        <p:spPr>
          <a:xfrm>
            <a:off x="1265197" y="3481650"/>
            <a:ext cx="775144" cy="249730"/>
          </a:xfrm>
          <a:prstGeom prst="rect">
            <a:avLst/>
          </a:prstGeom>
          <a:solidFill>
            <a:schemeClr val="bg1"/>
          </a:solidFill>
          <a:ln>
            <a:noFill/>
          </a:ln>
        </p:spPr>
        <p:txBody>
          <a:bodyPr wrap="square" lIns="0" tIns="0" rIns="0" bIns="0" rtlCol="0">
            <a:noAutofit/>
          </a:bodyPr>
          <a:lstStyle/>
          <a:p>
            <a:pPr algn="ctr" rtl="0"/>
            <a:r>
              <a:rPr lang="vi" sz="1800" baseline="-25000" dirty="0">
                <a:solidFill>
                  <a:schemeClr val="accent5"/>
                </a:solidFill>
              </a:rPr>
              <a:t>Vít ấn</a:t>
            </a:r>
            <a:endParaRPr kumimoji="1" lang="en-US" altLang="ja-JP" sz="1800" baseline="-25000" dirty="0">
              <a:solidFill>
                <a:schemeClr val="accent5"/>
              </a:solidFill>
            </a:endParaRPr>
          </a:p>
        </p:txBody>
      </p:sp>
      <p:sp>
        <p:nvSpPr>
          <p:cNvPr id="14" name="テキスト ボックス 13">
            <a:extLst>
              <a:ext uri="{FF2B5EF4-FFF2-40B4-BE49-F238E27FC236}">
                <a16:creationId xmlns="" xmlns:a16="http://schemas.microsoft.com/office/drawing/2014/main" id="{88B454FB-89F9-4367-8A92-64C96936483D}"/>
              </a:ext>
            </a:extLst>
          </p:cNvPr>
          <p:cNvSpPr txBox="1"/>
          <p:nvPr/>
        </p:nvSpPr>
        <p:spPr>
          <a:xfrm>
            <a:off x="2316408" y="3492585"/>
            <a:ext cx="617861" cy="249730"/>
          </a:xfrm>
          <a:prstGeom prst="rect">
            <a:avLst/>
          </a:prstGeom>
          <a:solidFill>
            <a:schemeClr val="bg1"/>
          </a:solidFill>
          <a:ln>
            <a:noFill/>
          </a:ln>
        </p:spPr>
        <p:txBody>
          <a:bodyPr wrap="square" lIns="0" tIns="0" rIns="0" bIns="0" rtlCol="0">
            <a:noAutofit/>
          </a:bodyPr>
          <a:lstStyle/>
          <a:p>
            <a:pPr algn="ctr" rtl="0"/>
            <a:r>
              <a:rPr lang="vi" sz="1800" baseline="-25000" dirty="0">
                <a:solidFill>
                  <a:schemeClr val="accent5"/>
                </a:solidFill>
              </a:rPr>
              <a:t>Đai ốc</a:t>
            </a:r>
            <a:endParaRPr kumimoji="1" lang="en-US" altLang="ja-JP" sz="1800" baseline="-25000" dirty="0">
              <a:solidFill>
                <a:schemeClr val="accent5"/>
              </a:solidFill>
            </a:endParaRPr>
          </a:p>
        </p:txBody>
      </p:sp>
      <p:sp>
        <p:nvSpPr>
          <p:cNvPr id="45" name="テキスト ボックス 44">
            <a:extLst>
              <a:ext uri="{FF2B5EF4-FFF2-40B4-BE49-F238E27FC236}">
                <a16:creationId xmlns="" xmlns:a16="http://schemas.microsoft.com/office/drawing/2014/main" id="{1C8860C0-E976-4844-9081-7F602801057F}"/>
              </a:ext>
            </a:extLst>
          </p:cNvPr>
          <p:cNvSpPr txBox="1"/>
          <p:nvPr/>
        </p:nvSpPr>
        <p:spPr>
          <a:xfrm>
            <a:off x="4762364" y="967857"/>
            <a:ext cx="3002415" cy="162652"/>
          </a:xfrm>
          <a:prstGeom prst="rect">
            <a:avLst/>
          </a:prstGeom>
          <a:solidFill>
            <a:schemeClr val="bg1"/>
          </a:solidFill>
          <a:ln>
            <a:noFill/>
          </a:ln>
        </p:spPr>
        <p:txBody>
          <a:bodyPr wrap="square" lIns="0" tIns="0" rIns="0" bIns="0" rtlCol="0">
            <a:noAutofit/>
          </a:bodyPr>
          <a:lstStyle/>
          <a:p>
            <a:pPr algn="ctr" rtl="0"/>
            <a:r>
              <a:rPr lang="vi" sz="900" dirty="0"/>
              <a:t>Bảng 1-19: Hạng mục kiểm tra (ví dụ)</a:t>
            </a:r>
            <a:endParaRPr kumimoji="1" lang="en-US" altLang="ja-JP" sz="900" dirty="0"/>
          </a:p>
        </p:txBody>
      </p:sp>
      <p:sp>
        <p:nvSpPr>
          <p:cNvPr id="46" name="テキスト ボックス 45">
            <a:extLst>
              <a:ext uri="{FF2B5EF4-FFF2-40B4-BE49-F238E27FC236}">
                <a16:creationId xmlns="" xmlns:a16="http://schemas.microsoft.com/office/drawing/2014/main" id="{A6106952-B5B8-4F35-9B98-495D4C1D7E7C}"/>
              </a:ext>
            </a:extLst>
          </p:cNvPr>
          <p:cNvSpPr txBox="1"/>
          <p:nvPr/>
        </p:nvSpPr>
        <p:spPr>
          <a:xfrm>
            <a:off x="3873554" y="1240079"/>
            <a:ext cx="596507" cy="251367"/>
          </a:xfrm>
          <a:prstGeom prst="rect">
            <a:avLst/>
          </a:prstGeom>
          <a:solidFill>
            <a:schemeClr val="bg1"/>
          </a:solidFill>
          <a:ln>
            <a:noFill/>
          </a:ln>
        </p:spPr>
        <p:txBody>
          <a:bodyPr wrap="square" lIns="0" tIns="0" rIns="0" bIns="0" rtlCol="0">
            <a:noAutofit/>
          </a:bodyPr>
          <a:lstStyle/>
          <a:p>
            <a:pPr algn="ctr" rtl="0"/>
            <a:r>
              <a:rPr lang="vi" sz="900" dirty="0"/>
              <a:t>Hạng mục kiểm tra</a:t>
            </a:r>
            <a:endParaRPr kumimoji="1" lang="en-US" altLang="ja-JP" sz="900" dirty="0"/>
          </a:p>
        </p:txBody>
      </p:sp>
      <p:sp>
        <p:nvSpPr>
          <p:cNvPr id="47" name="テキスト ボックス 46">
            <a:extLst>
              <a:ext uri="{FF2B5EF4-FFF2-40B4-BE49-F238E27FC236}">
                <a16:creationId xmlns="" xmlns:a16="http://schemas.microsoft.com/office/drawing/2014/main" id="{58D09668-B0E7-4958-B16C-91DAAA6A198D}"/>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vi" sz="900" dirty="0"/>
              <a:t>Kiểm tra ngoại quan</a:t>
            </a:r>
            <a:endParaRPr kumimoji="1" lang="en-US" altLang="ja-JP" sz="900" dirty="0"/>
          </a:p>
        </p:txBody>
      </p:sp>
      <p:sp>
        <p:nvSpPr>
          <p:cNvPr id="48" name="テキスト ボックス 47">
            <a:extLst>
              <a:ext uri="{FF2B5EF4-FFF2-40B4-BE49-F238E27FC236}">
                <a16:creationId xmlns="" xmlns:a16="http://schemas.microsoft.com/office/drawing/2014/main" id="{5DB5AF61-AC73-444C-8F57-EC27C1D4A971}"/>
              </a:ext>
            </a:extLst>
          </p:cNvPr>
          <p:cNvSpPr txBox="1"/>
          <p:nvPr/>
        </p:nvSpPr>
        <p:spPr>
          <a:xfrm>
            <a:off x="3850065" y="3808524"/>
            <a:ext cx="539868" cy="183917"/>
          </a:xfrm>
          <a:prstGeom prst="rect">
            <a:avLst/>
          </a:prstGeom>
          <a:solidFill>
            <a:schemeClr val="bg1"/>
          </a:solidFill>
          <a:ln>
            <a:noFill/>
          </a:ln>
        </p:spPr>
        <p:txBody>
          <a:bodyPr wrap="square" lIns="0" tIns="0" rIns="0" bIns="0" rtlCol="0">
            <a:noAutofit/>
          </a:bodyPr>
          <a:lstStyle/>
          <a:p>
            <a:pPr rtl="0"/>
            <a:r>
              <a:rPr lang="vi" sz="900" dirty="0"/>
              <a:t>Kiểm tra độ kín khí</a:t>
            </a:r>
            <a:endParaRPr kumimoji="1" lang="en-US" altLang="ja-JP" sz="900" dirty="0"/>
          </a:p>
        </p:txBody>
      </p:sp>
      <p:sp>
        <p:nvSpPr>
          <p:cNvPr id="49" name="テキスト ボックス 48">
            <a:extLst>
              <a:ext uri="{FF2B5EF4-FFF2-40B4-BE49-F238E27FC236}">
                <a16:creationId xmlns="" xmlns:a16="http://schemas.microsoft.com/office/drawing/2014/main" id="{2CA28252-B06A-4560-B7B8-15223C236732}"/>
              </a:ext>
            </a:extLst>
          </p:cNvPr>
          <p:cNvSpPr txBox="1"/>
          <p:nvPr/>
        </p:nvSpPr>
        <p:spPr>
          <a:xfrm>
            <a:off x="3848412" y="5040582"/>
            <a:ext cx="619996" cy="396921"/>
          </a:xfrm>
          <a:prstGeom prst="rect">
            <a:avLst/>
          </a:prstGeom>
          <a:solidFill>
            <a:schemeClr val="bg1"/>
          </a:solidFill>
          <a:ln>
            <a:noFill/>
          </a:ln>
        </p:spPr>
        <p:txBody>
          <a:bodyPr wrap="square" lIns="0" tIns="0" rIns="0" bIns="0" rtlCol="0">
            <a:noAutofit/>
          </a:bodyPr>
          <a:lstStyle/>
          <a:p>
            <a:pPr rtl="0"/>
            <a:r>
              <a:rPr lang="vi" sz="800" dirty="0"/>
              <a:t>Kiểm tra phạm vi áp suất thông số kỹ thuật</a:t>
            </a:r>
            <a:endParaRPr kumimoji="1" lang="en-US" altLang="ja-JP" sz="800" dirty="0"/>
          </a:p>
        </p:txBody>
      </p:sp>
      <p:sp>
        <p:nvSpPr>
          <p:cNvPr id="50" name="テキスト ボックス 49">
            <a:extLst>
              <a:ext uri="{FF2B5EF4-FFF2-40B4-BE49-F238E27FC236}">
                <a16:creationId xmlns="" xmlns:a16="http://schemas.microsoft.com/office/drawing/2014/main" id="{9278AB20-1F4B-4990-B9C8-F77DF96AFA3C}"/>
              </a:ext>
            </a:extLst>
          </p:cNvPr>
          <p:cNvSpPr txBox="1"/>
          <p:nvPr/>
        </p:nvSpPr>
        <p:spPr>
          <a:xfrm>
            <a:off x="4566536" y="1547794"/>
            <a:ext cx="1302636" cy="139529"/>
          </a:xfrm>
          <a:prstGeom prst="rect">
            <a:avLst/>
          </a:prstGeom>
          <a:solidFill>
            <a:schemeClr val="bg1"/>
          </a:solidFill>
          <a:ln>
            <a:noFill/>
          </a:ln>
        </p:spPr>
        <p:txBody>
          <a:bodyPr wrap="square" lIns="0" tIns="0" rIns="0" bIns="0" rtlCol="0">
            <a:noAutofit/>
          </a:bodyPr>
          <a:lstStyle/>
          <a:p>
            <a:pPr rtl="0"/>
            <a:r>
              <a:rPr lang="vi" sz="900" dirty="0"/>
              <a:t>Thân, vỏ bọc</a:t>
            </a:r>
            <a:endParaRPr kumimoji="1" lang="en-US" altLang="ja-JP" sz="900" dirty="0"/>
          </a:p>
        </p:txBody>
      </p:sp>
      <p:sp>
        <p:nvSpPr>
          <p:cNvPr id="51" name="テキスト ボックス 50">
            <a:extLst>
              <a:ext uri="{FF2B5EF4-FFF2-40B4-BE49-F238E27FC236}">
                <a16:creationId xmlns="" xmlns:a16="http://schemas.microsoft.com/office/drawing/2014/main" id="{3326799B-DCEA-4AE1-8191-DEE7D65593A2}"/>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vi" sz="900" dirty="0"/>
              <a:t>Chỗ kiểm tra</a:t>
            </a:r>
            <a:endParaRPr kumimoji="1" lang="en-US" altLang="ja-JP" sz="900" dirty="0"/>
          </a:p>
        </p:txBody>
      </p:sp>
      <p:sp>
        <p:nvSpPr>
          <p:cNvPr id="52" name="テキスト ボックス 51">
            <a:extLst>
              <a:ext uri="{FF2B5EF4-FFF2-40B4-BE49-F238E27FC236}">
                <a16:creationId xmlns="" xmlns:a16="http://schemas.microsoft.com/office/drawing/2014/main" id="{A28E3AFC-1F83-4DA3-BF70-D6B3512C0786}"/>
              </a:ext>
            </a:extLst>
          </p:cNvPr>
          <p:cNvSpPr txBox="1"/>
          <p:nvPr/>
        </p:nvSpPr>
        <p:spPr>
          <a:xfrm>
            <a:off x="6204826" y="1243387"/>
            <a:ext cx="874063" cy="246390"/>
          </a:xfrm>
          <a:prstGeom prst="rect">
            <a:avLst/>
          </a:prstGeom>
          <a:solidFill>
            <a:schemeClr val="bg1"/>
          </a:solidFill>
          <a:ln>
            <a:noFill/>
          </a:ln>
        </p:spPr>
        <p:txBody>
          <a:bodyPr wrap="square" lIns="0" tIns="0" rIns="0" bIns="0" rtlCol="0">
            <a:noAutofit/>
          </a:bodyPr>
          <a:lstStyle/>
          <a:p>
            <a:pPr algn="ctr" rtl="0"/>
            <a:r>
              <a:rPr lang="vi" sz="900" dirty="0"/>
              <a:t>Nội dung kiểm tra</a:t>
            </a:r>
            <a:endParaRPr kumimoji="1" lang="en-US" altLang="ja-JP" sz="900" dirty="0"/>
          </a:p>
        </p:txBody>
      </p:sp>
      <p:sp>
        <p:nvSpPr>
          <p:cNvPr id="53" name="テキスト ボックス 52">
            <a:extLst>
              <a:ext uri="{FF2B5EF4-FFF2-40B4-BE49-F238E27FC236}">
                <a16:creationId xmlns="" xmlns:a16="http://schemas.microsoft.com/office/drawing/2014/main" id="{7B9D495E-E61E-4747-8CA6-EB0D4A85F608}"/>
              </a:ext>
            </a:extLst>
          </p:cNvPr>
          <p:cNvSpPr txBox="1"/>
          <p:nvPr/>
        </p:nvSpPr>
        <p:spPr>
          <a:xfrm>
            <a:off x="7386446" y="1193170"/>
            <a:ext cx="494726" cy="296607"/>
          </a:xfrm>
          <a:prstGeom prst="rect">
            <a:avLst/>
          </a:prstGeom>
          <a:solidFill>
            <a:schemeClr val="bg1"/>
          </a:solidFill>
          <a:ln>
            <a:noFill/>
          </a:ln>
        </p:spPr>
        <p:txBody>
          <a:bodyPr wrap="square" lIns="0" tIns="0" rIns="0" bIns="0" rtlCol="0">
            <a:noAutofit/>
          </a:bodyPr>
          <a:lstStyle/>
          <a:p>
            <a:pPr algn="ctr" rtl="0"/>
            <a:r>
              <a:rPr lang="vi" sz="600" dirty="0"/>
              <a:t>Kiểm tra hàng ngày (nichijou tenken)</a:t>
            </a:r>
            <a:endParaRPr kumimoji="1" lang="en-US" altLang="ja-JP" sz="600" dirty="0"/>
          </a:p>
        </p:txBody>
      </p:sp>
      <p:sp>
        <p:nvSpPr>
          <p:cNvPr id="54" name="テキスト ボックス 53">
            <a:extLst>
              <a:ext uri="{FF2B5EF4-FFF2-40B4-BE49-F238E27FC236}">
                <a16:creationId xmlns="" xmlns:a16="http://schemas.microsoft.com/office/drawing/2014/main" id="{6E017591-8869-4AF3-9F5E-2D88027C07C6}"/>
              </a:ext>
            </a:extLst>
          </p:cNvPr>
          <p:cNvSpPr txBox="1"/>
          <p:nvPr/>
        </p:nvSpPr>
        <p:spPr>
          <a:xfrm>
            <a:off x="7923118" y="1157200"/>
            <a:ext cx="494726" cy="334246"/>
          </a:xfrm>
          <a:prstGeom prst="rect">
            <a:avLst/>
          </a:prstGeom>
          <a:solidFill>
            <a:schemeClr val="bg1"/>
          </a:solidFill>
          <a:ln>
            <a:noFill/>
          </a:ln>
        </p:spPr>
        <p:txBody>
          <a:bodyPr wrap="square" lIns="0" tIns="0" rIns="0" bIns="0" rtlCol="0">
            <a:noAutofit/>
          </a:bodyPr>
          <a:lstStyle/>
          <a:p>
            <a:pPr algn="ctr" rtl="0"/>
            <a:r>
              <a:rPr lang="vi" sz="700" dirty="0"/>
              <a:t>Kiểm tra định kỳ hàng tháng</a:t>
            </a:r>
            <a:endParaRPr kumimoji="1" lang="en-US" altLang="ja-JP" sz="700" dirty="0"/>
          </a:p>
        </p:txBody>
      </p:sp>
      <p:sp>
        <p:nvSpPr>
          <p:cNvPr id="55" name="テキスト ボックス 54">
            <a:extLst>
              <a:ext uri="{FF2B5EF4-FFF2-40B4-BE49-F238E27FC236}">
                <a16:creationId xmlns="" xmlns:a16="http://schemas.microsoft.com/office/drawing/2014/main" id="{999BC1F2-3837-4E6F-8969-036C39BBB513}"/>
              </a:ext>
            </a:extLst>
          </p:cNvPr>
          <p:cNvSpPr txBox="1"/>
          <p:nvPr/>
        </p:nvSpPr>
        <p:spPr>
          <a:xfrm>
            <a:off x="4566536" y="2141978"/>
            <a:ext cx="1302636" cy="328750"/>
          </a:xfrm>
          <a:prstGeom prst="rect">
            <a:avLst/>
          </a:prstGeom>
          <a:solidFill>
            <a:schemeClr val="bg1"/>
          </a:solidFill>
          <a:ln>
            <a:noFill/>
          </a:ln>
        </p:spPr>
        <p:txBody>
          <a:bodyPr wrap="square" lIns="0" tIns="0" rIns="0" bIns="0" rtlCol="0">
            <a:noAutofit/>
          </a:bodyPr>
          <a:lstStyle/>
          <a:p>
            <a:pPr rtl="0"/>
            <a:r>
              <a:rPr lang="vi" sz="800" dirty="0"/>
              <a:t>Phần tiếp hợp giữa mối nối đầu vào và van bình chứa và vít</a:t>
            </a:r>
            <a:endParaRPr kumimoji="1" lang="en-US" altLang="ja-JP" sz="800" dirty="0"/>
          </a:p>
        </p:txBody>
      </p:sp>
      <p:sp>
        <p:nvSpPr>
          <p:cNvPr id="56" name="テキスト ボックス 55">
            <a:extLst>
              <a:ext uri="{FF2B5EF4-FFF2-40B4-BE49-F238E27FC236}">
                <a16:creationId xmlns="" xmlns:a16="http://schemas.microsoft.com/office/drawing/2014/main" id="{E93142E1-749B-45C4-9E9C-E7564E828702}"/>
              </a:ext>
            </a:extLst>
          </p:cNvPr>
          <p:cNvSpPr txBox="1"/>
          <p:nvPr/>
        </p:nvSpPr>
        <p:spPr>
          <a:xfrm>
            <a:off x="4566536" y="2908149"/>
            <a:ext cx="1302636" cy="711022"/>
          </a:xfrm>
          <a:prstGeom prst="rect">
            <a:avLst/>
          </a:prstGeom>
          <a:solidFill>
            <a:schemeClr val="bg1"/>
          </a:solidFill>
          <a:ln>
            <a:noFill/>
          </a:ln>
        </p:spPr>
        <p:txBody>
          <a:bodyPr wrap="square" lIns="0" tIns="0" rIns="0" bIns="0" rtlCol="0">
            <a:noAutofit/>
          </a:bodyPr>
          <a:lstStyle/>
          <a:p>
            <a:pPr marL="90488" indent="-90488" rtl="0"/>
            <a:r>
              <a:rPr lang="vi" sz="800" dirty="0"/>
              <a:t>① Phần vít khớp nối đầu vào</a:t>
            </a:r>
            <a:endParaRPr kumimoji="1" lang="en-US" altLang="ja-JP" sz="800" dirty="0"/>
          </a:p>
          <a:p>
            <a:pPr marL="90488" indent="-90488" rtl="0"/>
            <a:r>
              <a:rPr lang="vi" sz="800" dirty="0"/>
              <a:t>② Phần vặn của đồng hồ đo áp suất cao</a:t>
            </a:r>
            <a:endParaRPr kumimoji="1" lang="en-US" altLang="ja-JP" sz="800" dirty="0"/>
          </a:p>
          <a:p>
            <a:pPr marL="90488" indent="-90488" rtl="0"/>
            <a:r>
              <a:rPr lang="vi" sz="800" dirty="0"/>
              <a:t>③ Phần vít vào vặn nắp chặn</a:t>
            </a:r>
            <a:endParaRPr kumimoji="1" lang="en-US" altLang="ja-JP" sz="800" dirty="0"/>
          </a:p>
        </p:txBody>
      </p:sp>
      <p:sp>
        <p:nvSpPr>
          <p:cNvPr id="57" name="テキスト ボックス 56">
            <a:extLst>
              <a:ext uri="{FF2B5EF4-FFF2-40B4-BE49-F238E27FC236}">
                <a16:creationId xmlns="" xmlns:a16="http://schemas.microsoft.com/office/drawing/2014/main" id="{DD11598F-DE70-4C49-BE53-B603051797F7}"/>
              </a:ext>
            </a:extLst>
          </p:cNvPr>
          <p:cNvSpPr txBox="1"/>
          <p:nvPr/>
        </p:nvSpPr>
        <p:spPr>
          <a:xfrm>
            <a:off x="4552559" y="2510785"/>
            <a:ext cx="1170926" cy="162651"/>
          </a:xfrm>
          <a:prstGeom prst="rect">
            <a:avLst/>
          </a:prstGeom>
          <a:solidFill>
            <a:schemeClr val="bg1"/>
          </a:solidFill>
          <a:ln>
            <a:noFill/>
          </a:ln>
        </p:spPr>
        <p:txBody>
          <a:bodyPr wrap="square" lIns="0" tIns="0" rIns="0" bIns="0" rtlCol="0">
            <a:noAutofit/>
          </a:bodyPr>
          <a:lstStyle/>
          <a:p>
            <a:pPr rtl="0"/>
            <a:r>
              <a:rPr lang="vi" sz="800" dirty="0"/>
              <a:t>Hộp đồng hồ đo áp suất</a:t>
            </a:r>
            <a:endParaRPr kumimoji="1" lang="en-US" altLang="ja-JP" sz="800" dirty="0"/>
          </a:p>
        </p:txBody>
      </p:sp>
      <p:sp>
        <p:nvSpPr>
          <p:cNvPr id="58" name="テキスト ボックス 57">
            <a:extLst>
              <a:ext uri="{FF2B5EF4-FFF2-40B4-BE49-F238E27FC236}">
                <a16:creationId xmlns="" xmlns:a16="http://schemas.microsoft.com/office/drawing/2014/main" id="{F0AD6347-C394-4B02-934F-7CC55D81AB1C}"/>
              </a:ext>
            </a:extLst>
          </p:cNvPr>
          <p:cNvSpPr txBox="1"/>
          <p:nvPr/>
        </p:nvSpPr>
        <p:spPr>
          <a:xfrm>
            <a:off x="4566536" y="5030275"/>
            <a:ext cx="2747986" cy="314589"/>
          </a:xfrm>
          <a:prstGeom prst="rect">
            <a:avLst/>
          </a:prstGeom>
          <a:solidFill>
            <a:schemeClr val="bg1"/>
          </a:solidFill>
          <a:ln>
            <a:noFill/>
          </a:ln>
        </p:spPr>
        <p:txBody>
          <a:bodyPr wrap="square" lIns="0" tIns="0" rIns="0" bIns="0" rtlCol="0">
            <a:noAutofit/>
          </a:bodyPr>
          <a:lstStyle/>
          <a:p>
            <a:pPr rtl="0"/>
            <a:r>
              <a:rPr lang="vi" sz="700" dirty="0"/>
              <a:t>Có thể cấp khí và vận hành tay cầm điều chỉnh áp suất (aturyoku chousei handoru) để đặt áp suất tối đa bình thường không?</a:t>
            </a:r>
            <a:endParaRPr kumimoji="1" lang="en-US" altLang="ja-JP" sz="700" dirty="0"/>
          </a:p>
        </p:txBody>
      </p:sp>
      <p:sp>
        <p:nvSpPr>
          <p:cNvPr id="59" name="テキスト ボックス 58">
            <a:extLst>
              <a:ext uri="{FF2B5EF4-FFF2-40B4-BE49-F238E27FC236}">
                <a16:creationId xmlns="" xmlns:a16="http://schemas.microsoft.com/office/drawing/2014/main" id="{4B7FF980-3EBC-43F5-802E-381B3F175DB2}"/>
              </a:ext>
            </a:extLst>
          </p:cNvPr>
          <p:cNvSpPr txBox="1"/>
          <p:nvPr/>
        </p:nvSpPr>
        <p:spPr>
          <a:xfrm>
            <a:off x="4555621" y="4064069"/>
            <a:ext cx="1313551" cy="905202"/>
          </a:xfrm>
          <a:prstGeom prst="rect">
            <a:avLst/>
          </a:prstGeom>
          <a:solidFill>
            <a:schemeClr val="bg1"/>
          </a:solidFill>
          <a:ln>
            <a:noFill/>
          </a:ln>
        </p:spPr>
        <p:txBody>
          <a:bodyPr wrap="square" lIns="0" tIns="0" rIns="0" bIns="0" rtlCol="0">
            <a:noAutofit/>
          </a:bodyPr>
          <a:lstStyle/>
          <a:p>
            <a:pPr marL="90488" indent="-90488" rtl="0"/>
            <a:r>
              <a:rPr lang="vi" sz="900" dirty="0"/>
              <a:t>④ Thân và vít nắp</a:t>
            </a:r>
            <a:endParaRPr kumimoji="1" lang="en-US" altLang="ja-JP" sz="900" dirty="0"/>
          </a:p>
          <a:p>
            <a:pPr marL="90488" indent="-90488" rtl="0"/>
            <a:r>
              <a:rPr lang="vi" sz="900" dirty="0"/>
              <a:t>⑤ Phận vít vào của đồng hồ đo áp suất thấp</a:t>
            </a:r>
            <a:endParaRPr kumimoji="1" lang="en-US" altLang="ja-JP" sz="900" dirty="0"/>
          </a:p>
          <a:p>
            <a:pPr marL="90488" indent="-90488" rtl="0"/>
            <a:r>
              <a:rPr lang="vi" sz="900" dirty="0"/>
              <a:t>⑥ Phần vít vào khớp nối đầu ra</a:t>
            </a:r>
            <a:endParaRPr kumimoji="1" lang="en-US" altLang="ja-JP" sz="900" dirty="0"/>
          </a:p>
          <a:p>
            <a:pPr marL="90488" indent="-90488" rtl="0"/>
            <a:r>
              <a:rPr lang="vi" sz="900" dirty="0"/>
              <a:t>⑦ Phần van an toàn</a:t>
            </a:r>
            <a:endParaRPr kumimoji="1" lang="en-US" altLang="ja-JP" sz="900" dirty="0"/>
          </a:p>
        </p:txBody>
      </p:sp>
      <p:sp>
        <p:nvSpPr>
          <p:cNvPr id="60" name="テキスト ボックス 59">
            <a:extLst>
              <a:ext uri="{FF2B5EF4-FFF2-40B4-BE49-F238E27FC236}">
                <a16:creationId xmlns="" xmlns:a16="http://schemas.microsoft.com/office/drawing/2014/main" id="{CA273CC0-8820-4804-BDEF-CA71CEDCBFC4}"/>
              </a:ext>
            </a:extLst>
          </p:cNvPr>
          <p:cNvSpPr txBox="1"/>
          <p:nvPr/>
        </p:nvSpPr>
        <p:spPr>
          <a:xfrm>
            <a:off x="4566536" y="3763173"/>
            <a:ext cx="539868" cy="183917"/>
          </a:xfrm>
          <a:prstGeom prst="rect">
            <a:avLst/>
          </a:prstGeom>
          <a:solidFill>
            <a:schemeClr val="bg1"/>
          </a:solidFill>
          <a:ln>
            <a:noFill/>
          </a:ln>
        </p:spPr>
        <p:txBody>
          <a:bodyPr wrap="square" lIns="0" tIns="0" rIns="0" bIns="0" rtlCol="0">
            <a:noAutofit/>
          </a:bodyPr>
          <a:lstStyle/>
          <a:p>
            <a:pPr rtl="0"/>
            <a:r>
              <a:rPr lang="vi" sz="900"/>
              <a:t>Đầu ra</a:t>
            </a:r>
            <a:endParaRPr kumimoji="1" lang="en-US" altLang="ja-JP" sz="900" dirty="0"/>
          </a:p>
        </p:txBody>
      </p:sp>
      <p:sp>
        <p:nvSpPr>
          <p:cNvPr id="61" name="テキスト ボックス 60">
            <a:extLst>
              <a:ext uri="{FF2B5EF4-FFF2-40B4-BE49-F238E27FC236}">
                <a16:creationId xmlns="" xmlns:a16="http://schemas.microsoft.com/office/drawing/2014/main" id="{76BF1059-B1EC-4BEE-8A8D-394C46111717}"/>
              </a:ext>
            </a:extLst>
          </p:cNvPr>
          <p:cNvSpPr txBox="1"/>
          <p:nvPr/>
        </p:nvSpPr>
        <p:spPr>
          <a:xfrm>
            <a:off x="5908085" y="1547079"/>
            <a:ext cx="1406439" cy="162652"/>
          </a:xfrm>
          <a:prstGeom prst="rect">
            <a:avLst/>
          </a:prstGeom>
          <a:solidFill>
            <a:schemeClr val="bg1"/>
          </a:solidFill>
          <a:ln>
            <a:noFill/>
          </a:ln>
        </p:spPr>
        <p:txBody>
          <a:bodyPr wrap="square" lIns="0" tIns="0" rIns="0" bIns="0" rtlCol="0">
            <a:noAutofit/>
          </a:bodyPr>
          <a:lstStyle/>
          <a:p>
            <a:pPr rtl="0"/>
            <a:r>
              <a:rPr lang="vi" sz="800" dirty="0"/>
              <a:t>Có vết nứt và ăn mòn không</a:t>
            </a:r>
            <a:endParaRPr kumimoji="1" lang="en-US" altLang="ja-JP" sz="800" dirty="0"/>
          </a:p>
        </p:txBody>
      </p:sp>
      <p:sp>
        <p:nvSpPr>
          <p:cNvPr id="62" name="テキスト ボックス 61">
            <a:extLst>
              <a:ext uri="{FF2B5EF4-FFF2-40B4-BE49-F238E27FC236}">
                <a16:creationId xmlns="" xmlns:a16="http://schemas.microsoft.com/office/drawing/2014/main" id="{4F9C32FF-054A-46C7-84A5-6D5F7F5E9B4E}"/>
              </a:ext>
            </a:extLst>
          </p:cNvPr>
          <p:cNvSpPr txBox="1"/>
          <p:nvPr/>
        </p:nvSpPr>
        <p:spPr>
          <a:xfrm>
            <a:off x="5908083" y="1777018"/>
            <a:ext cx="1406439" cy="231481"/>
          </a:xfrm>
          <a:prstGeom prst="rect">
            <a:avLst/>
          </a:prstGeom>
          <a:solidFill>
            <a:schemeClr val="bg1"/>
          </a:solidFill>
          <a:ln>
            <a:noFill/>
          </a:ln>
        </p:spPr>
        <p:txBody>
          <a:bodyPr wrap="square" lIns="0" tIns="0" rIns="0" bIns="0" rtlCol="0">
            <a:noAutofit/>
          </a:bodyPr>
          <a:lstStyle/>
          <a:p>
            <a:pPr rtl="0"/>
            <a:r>
              <a:rPr lang="vi" sz="900" dirty="0"/>
              <a:t>Có hư hỏng hoặc biến dạng không</a:t>
            </a:r>
            <a:endParaRPr kumimoji="1" lang="en-US" altLang="ja-JP" sz="900" dirty="0"/>
          </a:p>
        </p:txBody>
      </p:sp>
      <p:sp>
        <p:nvSpPr>
          <p:cNvPr id="63" name="テキスト ボックス 62">
            <a:extLst>
              <a:ext uri="{FF2B5EF4-FFF2-40B4-BE49-F238E27FC236}">
                <a16:creationId xmlns="" xmlns:a16="http://schemas.microsoft.com/office/drawing/2014/main" id="{25B43A8D-E87E-4295-91BE-186036F57DF9}"/>
              </a:ext>
            </a:extLst>
          </p:cNvPr>
          <p:cNvSpPr txBox="1"/>
          <p:nvPr/>
        </p:nvSpPr>
        <p:spPr>
          <a:xfrm>
            <a:off x="5908083" y="2903105"/>
            <a:ext cx="1406439" cy="709199"/>
          </a:xfrm>
          <a:prstGeom prst="rect">
            <a:avLst/>
          </a:prstGeom>
          <a:solidFill>
            <a:schemeClr val="bg1"/>
          </a:solidFill>
          <a:ln>
            <a:noFill/>
          </a:ln>
        </p:spPr>
        <p:txBody>
          <a:bodyPr wrap="square" lIns="0" tIns="0" rIns="0" bIns="0" rtlCol="0">
            <a:noAutofit/>
          </a:bodyPr>
          <a:lstStyle/>
          <a:p>
            <a:pPr rtl="0"/>
            <a:r>
              <a:rPr lang="vi" sz="800" dirty="0"/>
              <a:t>Cấp khí ở trạng thái tay cầm điều chỉnh áp suất (aturyoku chousei handoru) được nới lỏng và kiểm tra bằng nước xà phòng xem có rò rỉ khí hay không.</a:t>
            </a:r>
            <a:endParaRPr kumimoji="1" lang="en-US" altLang="ja-JP" sz="800" dirty="0"/>
          </a:p>
        </p:txBody>
      </p:sp>
      <p:sp>
        <p:nvSpPr>
          <p:cNvPr id="64" name="テキスト ボックス 63">
            <a:extLst>
              <a:ext uri="{FF2B5EF4-FFF2-40B4-BE49-F238E27FC236}">
                <a16:creationId xmlns="" xmlns:a16="http://schemas.microsoft.com/office/drawing/2014/main" id="{F464D4B4-064C-41B9-B34A-D96EF2F30095}"/>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vi" sz="900" dirty="0"/>
              <a:t>Có vết xước, biến dạng hoặc dính nhẹ v.v. không</a:t>
            </a:r>
            <a:endParaRPr kumimoji="1" lang="en-US" altLang="ja-JP" sz="900" dirty="0"/>
          </a:p>
        </p:txBody>
      </p:sp>
      <p:sp>
        <p:nvSpPr>
          <p:cNvPr id="65" name="テキスト ボックス 64">
            <a:extLst>
              <a:ext uri="{FF2B5EF4-FFF2-40B4-BE49-F238E27FC236}">
                <a16:creationId xmlns="" xmlns:a16="http://schemas.microsoft.com/office/drawing/2014/main" id="{1E1AFE06-694C-4F0F-8244-21B274A161C3}"/>
              </a:ext>
            </a:extLst>
          </p:cNvPr>
          <p:cNvSpPr txBox="1"/>
          <p:nvPr/>
        </p:nvSpPr>
        <p:spPr>
          <a:xfrm>
            <a:off x="5908083" y="3678854"/>
            <a:ext cx="1358697" cy="307297"/>
          </a:xfrm>
          <a:prstGeom prst="rect">
            <a:avLst/>
          </a:prstGeom>
          <a:solidFill>
            <a:schemeClr val="bg1"/>
          </a:solidFill>
          <a:ln>
            <a:noFill/>
          </a:ln>
        </p:spPr>
        <p:txBody>
          <a:bodyPr wrap="square" lIns="0" tIns="0" rIns="0" bIns="0" rtlCol="0">
            <a:noAutofit/>
          </a:bodyPr>
          <a:lstStyle/>
          <a:p>
            <a:pPr rtl="0"/>
            <a:r>
              <a:rPr lang="vi" sz="900" dirty="0"/>
              <a:t>Có bị rò rỉ khí (chảy ra ngoài) không</a:t>
            </a:r>
            <a:endParaRPr kumimoji="1" lang="en-US" altLang="ja-JP" sz="900" dirty="0"/>
          </a:p>
        </p:txBody>
      </p:sp>
      <p:sp>
        <p:nvSpPr>
          <p:cNvPr id="66" name="テキスト ボックス 65">
            <a:extLst>
              <a:ext uri="{FF2B5EF4-FFF2-40B4-BE49-F238E27FC236}">
                <a16:creationId xmlns="" xmlns:a16="http://schemas.microsoft.com/office/drawing/2014/main" id="{FD7930AA-5D5D-4F34-B855-BA4CAD7CAD19}"/>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vi" sz="900" dirty="0"/>
              <a:t>Đặt áp suất sử dụng ở trạng thái đóng đầu ra và kiểm tra bằng nước xà phòng xem có rò rỉ khí hay không.</a:t>
            </a:r>
            <a:endParaRPr kumimoji="1" lang="en-US" altLang="ja-JP" sz="900" dirty="0"/>
          </a:p>
        </p:txBody>
      </p:sp>
      <p:sp>
        <p:nvSpPr>
          <p:cNvPr id="67" name="テキスト ボックス 66">
            <a:extLst>
              <a:ext uri="{FF2B5EF4-FFF2-40B4-BE49-F238E27FC236}">
                <a16:creationId xmlns="" xmlns:a16="http://schemas.microsoft.com/office/drawing/2014/main" id="{7615856F-2661-4A42-9F51-2D8DB819A373}"/>
              </a:ext>
            </a:extLst>
          </p:cNvPr>
          <p:cNvSpPr txBox="1"/>
          <p:nvPr/>
        </p:nvSpPr>
        <p:spPr>
          <a:xfrm>
            <a:off x="3850065" y="5600759"/>
            <a:ext cx="619996" cy="321850"/>
          </a:xfrm>
          <a:prstGeom prst="rect">
            <a:avLst/>
          </a:prstGeom>
          <a:solidFill>
            <a:schemeClr val="bg1"/>
          </a:solidFill>
          <a:ln>
            <a:noFill/>
          </a:ln>
        </p:spPr>
        <p:txBody>
          <a:bodyPr wrap="square" lIns="0" tIns="0" rIns="0" bIns="0" rtlCol="0">
            <a:noAutofit/>
          </a:bodyPr>
          <a:lstStyle/>
          <a:p>
            <a:pPr rtl="0"/>
            <a:r>
              <a:rPr lang="vi" sz="800" dirty="0"/>
              <a:t>Kiểm tra giảm áp suất</a:t>
            </a:r>
            <a:endParaRPr kumimoji="1" lang="en-US" altLang="ja-JP" sz="800" dirty="0"/>
          </a:p>
        </p:txBody>
      </p:sp>
      <p:sp>
        <p:nvSpPr>
          <p:cNvPr id="68" name="テキスト ボックス 67">
            <a:extLst>
              <a:ext uri="{FF2B5EF4-FFF2-40B4-BE49-F238E27FC236}">
                <a16:creationId xmlns="" xmlns:a16="http://schemas.microsoft.com/office/drawing/2014/main" id="{2BD823BA-449F-49B7-9388-3F7D3EF853E8}"/>
              </a:ext>
            </a:extLst>
          </p:cNvPr>
          <p:cNvSpPr txBox="1"/>
          <p:nvPr/>
        </p:nvSpPr>
        <p:spPr>
          <a:xfrm>
            <a:off x="4566536" y="1746341"/>
            <a:ext cx="1302636" cy="328750"/>
          </a:xfrm>
          <a:prstGeom prst="rect">
            <a:avLst/>
          </a:prstGeom>
          <a:solidFill>
            <a:schemeClr val="bg1"/>
          </a:solidFill>
          <a:ln>
            <a:noFill/>
          </a:ln>
        </p:spPr>
        <p:txBody>
          <a:bodyPr wrap="square" lIns="0" tIns="0" rIns="0" bIns="0" rtlCol="0">
            <a:noAutofit/>
          </a:bodyPr>
          <a:lstStyle/>
          <a:p>
            <a:pPr rtl="0"/>
            <a:r>
              <a:rPr lang="vi" sz="800" dirty="0"/>
              <a:t>Mối nối đầu vào, mối nối đầu ra, đồng hồ đo áp suất</a:t>
            </a:r>
            <a:endParaRPr kumimoji="1" lang="en-US" altLang="ja-JP" sz="800" dirty="0"/>
          </a:p>
        </p:txBody>
      </p:sp>
      <p:sp>
        <p:nvSpPr>
          <p:cNvPr id="69" name="テキスト ボックス 68">
            <a:extLst>
              <a:ext uri="{FF2B5EF4-FFF2-40B4-BE49-F238E27FC236}">
                <a16:creationId xmlns="" xmlns:a16="http://schemas.microsoft.com/office/drawing/2014/main" id="{ED32C6DD-CC68-4BFA-97D2-FF7594A73D1A}"/>
              </a:ext>
            </a:extLst>
          </p:cNvPr>
          <p:cNvSpPr txBox="1"/>
          <p:nvPr/>
        </p:nvSpPr>
        <p:spPr>
          <a:xfrm>
            <a:off x="4566536" y="2708662"/>
            <a:ext cx="1170926" cy="162651"/>
          </a:xfrm>
          <a:prstGeom prst="rect">
            <a:avLst/>
          </a:prstGeom>
          <a:solidFill>
            <a:schemeClr val="bg1"/>
          </a:solidFill>
          <a:ln>
            <a:noFill/>
          </a:ln>
        </p:spPr>
        <p:txBody>
          <a:bodyPr wrap="square" lIns="0" tIns="0" rIns="0" bIns="0" rtlCol="0">
            <a:noAutofit/>
          </a:bodyPr>
          <a:lstStyle/>
          <a:p>
            <a:pPr rtl="0"/>
            <a:r>
              <a:rPr lang="vi" sz="900" dirty="0"/>
              <a:t>Vị trí của kim</a:t>
            </a:r>
            <a:endParaRPr kumimoji="1" lang="en-US" altLang="ja-JP" sz="900" dirty="0"/>
          </a:p>
        </p:txBody>
      </p:sp>
      <p:sp>
        <p:nvSpPr>
          <p:cNvPr id="70" name="テキスト ボックス 69">
            <a:extLst>
              <a:ext uri="{FF2B5EF4-FFF2-40B4-BE49-F238E27FC236}">
                <a16:creationId xmlns="" xmlns:a16="http://schemas.microsoft.com/office/drawing/2014/main" id="{8DB490A9-8650-4AB6-8CED-DAD1EB3D7985}"/>
              </a:ext>
            </a:extLst>
          </p:cNvPr>
          <p:cNvSpPr txBox="1"/>
          <p:nvPr/>
        </p:nvSpPr>
        <p:spPr>
          <a:xfrm>
            <a:off x="4566536" y="5383878"/>
            <a:ext cx="2653414" cy="170115"/>
          </a:xfrm>
          <a:prstGeom prst="rect">
            <a:avLst/>
          </a:prstGeom>
          <a:solidFill>
            <a:schemeClr val="bg1"/>
          </a:solidFill>
          <a:ln>
            <a:noFill/>
          </a:ln>
        </p:spPr>
        <p:txBody>
          <a:bodyPr wrap="square" lIns="0" tIns="0" rIns="0" bIns="0" rtlCol="0">
            <a:noAutofit/>
          </a:bodyPr>
          <a:lstStyle/>
          <a:p>
            <a:pPr rtl="0"/>
            <a:r>
              <a:rPr lang="vi" sz="900" dirty="0"/>
              <a:t>Có bị rò rỉ khí từ đầu ra của van an toàn không</a:t>
            </a:r>
            <a:endParaRPr kumimoji="1" lang="en-US" altLang="ja-JP" sz="900" dirty="0"/>
          </a:p>
        </p:txBody>
      </p:sp>
      <p:sp>
        <p:nvSpPr>
          <p:cNvPr id="71" name="テキスト ボックス 70">
            <a:extLst>
              <a:ext uri="{FF2B5EF4-FFF2-40B4-BE49-F238E27FC236}">
                <a16:creationId xmlns="" xmlns:a16="http://schemas.microsoft.com/office/drawing/2014/main" id="{19642AB7-BC83-4A92-92B8-2E5AFBB3C4BF}"/>
              </a:ext>
            </a:extLst>
          </p:cNvPr>
          <p:cNvSpPr txBox="1"/>
          <p:nvPr/>
        </p:nvSpPr>
        <p:spPr>
          <a:xfrm>
            <a:off x="4566536" y="5600625"/>
            <a:ext cx="2747988" cy="323850"/>
          </a:xfrm>
          <a:prstGeom prst="rect">
            <a:avLst/>
          </a:prstGeom>
          <a:solidFill>
            <a:schemeClr val="bg1"/>
          </a:solidFill>
          <a:ln>
            <a:noFill/>
          </a:ln>
        </p:spPr>
        <p:txBody>
          <a:bodyPr wrap="square" lIns="0" tIns="0" rIns="0" bIns="0" rtlCol="0">
            <a:noAutofit/>
          </a:bodyPr>
          <a:lstStyle/>
          <a:p>
            <a:pPr rtl="0"/>
            <a:r>
              <a:rPr lang="vi" sz="900" dirty="0"/>
              <a:t>Đồng hồ đo áp suất cao có bị giảm khi để khí chảy ở trạng thái sử dụng không</a:t>
            </a:r>
            <a:endParaRPr kumimoji="1" lang="en-US" altLang="ja-JP" sz="900" dirty="0"/>
          </a:p>
        </p:txBody>
      </p:sp>
      <p:sp>
        <p:nvSpPr>
          <p:cNvPr id="72" name="テキスト ボックス 71">
            <a:extLst>
              <a:ext uri="{FF2B5EF4-FFF2-40B4-BE49-F238E27FC236}">
                <a16:creationId xmlns="" xmlns:a16="http://schemas.microsoft.com/office/drawing/2014/main" id="{5CF0743C-8F77-4C22-8A7E-588EF6B94005}"/>
              </a:ext>
            </a:extLst>
          </p:cNvPr>
          <p:cNvSpPr txBox="1"/>
          <p:nvPr/>
        </p:nvSpPr>
        <p:spPr>
          <a:xfrm>
            <a:off x="5908085" y="2521578"/>
            <a:ext cx="1311865" cy="133430"/>
          </a:xfrm>
          <a:prstGeom prst="rect">
            <a:avLst/>
          </a:prstGeom>
          <a:solidFill>
            <a:schemeClr val="bg1"/>
          </a:solidFill>
          <a:ln>
            <a:noFill/>
          </a:ln>
        </p:spPr>
        <p:txBody>
          <a:bodyPr wrap="square" lIns="0" tIns="0" rIns="0" bIns="0" rtlCol="0">
            <a:noAutofit/>
          </a:bodyPr>
          <a:lstStyle/>
          <a:p>
            <a:pPr rtl="0"/>
            <a:r>
              <a:rPr lang="vi" sz="900" dirty="0"/>
              <a:t>Có bị biến dạng không</a:t>
            </a:r>
            <a:endParaRPr kumimoji="1" lang="en-US" altLang="ja-JP" sz="900" dirty="0"/>
          </a:p>
        </p:txBody>
      </p:sp>
      <p:sp>
        <p:nvSpPr>
          <p:cNvPr id="73" name="テキスト ボックス 72">
            <a:extLst>
              <a:ext uri="{FF2B5EF4-FFF2-40B4-BE49-F238E27FC236}">
                <a16:creationId xmlns="" xmlns:a16="http://schemas.microsoft.com/office/drawing/2014/main" id="{DDD1D206-1CD7-4DDD-BA95-359EA6CCB4C5}"/>
              </a:ext>
            </a:extLst>
          </p:cNvPr>
          <p:cNvSpPr txBox="1"/>
          <p:nvPr/>
        </p:nvSpPr>
        <p:spPr>
          <a:xfrm>
            <a:off x="5908084" y="2726378"/>
            <a:ext cx="1406439" cy="129204"/>
          </a:xfrm>
          <a:prstGeom prst="rect">
            <a:avLst/>
          </a:prstGeom>
          <a:solidFill>
            <a:schemeClr val="bg1"/>
          </a:solidFill>
          <a:ln>
            <a:noFill/>
          </a:ln>
        </p:spPr>
        <p:txBody>
          <a:bodyPr wrap="square" lIns="0" tIns="0" rIns="0" bIns="0" rtlCol="0">
            <a:noAutofit/>
          </a:bodyPr>
          <a:lstStyle/>
          <a:p>
            <a:pPr rtl="0"/>
            <a:r>
              <a:rPr lang="vi" sz="900"/>
              <a:t>Có trở về điểm 0 không</a:t>
            </a:r>
            <a:endParaRPr kumimoji="1" lang="en-US" altLang="ja-JP" sz="900" dirty="0"/>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vi" sz="3200">
                <a:latin typeface="+mn-ea"/>
                <a:ea typeface="+mn-ea"/>
              </a:rPr>
              <a:t>Chương 2 Kiến thức cơ bản về khí dễ cháy và ôxy (sanso)</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dirty="0">
                <a:latin typeface="Meiryo UI" panose="020B0604030504040204" pitchFamily="50" charset="-128"/>
                <a:ea typeface="Meiryo UI" panose="020B0604030504040204" pitchFamily="50" charset="-128"/>
              </a:rPr>
              <a:t>Sự nguy hiểm của ôxy (sanso)</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58165" y="6456715"/>
            <a:ext cx="3384056"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57 / Giáo trình hỗ trợ trang </a:t>
            </a:r>
            <a:r>
              <a:rPr lang="en-US" sz="1200" dirty="0" smtClean="0">
                <a:solidFill>
                  <a:prstClr val="black"/>
                </a:solidFill>
              </a:rPr>
              <a:t>42</a:t>
            </a:r>
            <a:endParaRPr lang="vi" sz="1200" dirty="0">
              <a:solidFill>
                <a:prstClr val="black"/>
              </a:solidFill>
            </a:endParaRP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600" dirty="0">
                <a:latin typeface="Meiryo UI" panose="020B0604030504040204" pitchFamily="50" charset="-128"/>
                <a:ea typeface="Meiryo UI" panose="020B0604030504040204" pitchFamily="50" charset="-128"/>
              </a:rPr>
              <a:t>　-Ôxy (sanso) nồng độ cao cực kỳ nguy hiểm, đồng thời là chất có hại cho cơ thể con người.</a:t>
            </a:r>
            <a:endParaRPr lang="en-US" altLang="ja-JP" sz="16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600" dirty="0">
                <a:latin typeface="Meiryo UI" panose="020B0604030504040204" pitchFamily="50" charset="-128"/>
                <a:ea typeface="Meiryo UI" panose="020B0604030504040204" pitchFamily="50" charset="-128"/>
              </a:rPr>
              <a:t>　-Khi nồng độ ôxy (sanso) thấp thì ảnh hưởng xấu nghiêm trọng đến sức khỏe con người.</a:t>
            </a:r>
            <a:endParaRPr lang="en-US" altLang="ja-JP" sz="16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600" dirty="0">
                <a:latin typeface="Meiryo UI" panose="020B0604030504040204" pitchFamily="50" charset="-128"/>
                <a:ea typeface="Meiryo UI" panose="020B0604030504040204" pitchFamily="50" charset="-128"/>
              </a:rPr>
              <a:t>　-Trong ôxy (sanso), nhiệt độ đốt cháy cao hơn đốt cháy trong không khí.</a:t>
            </a:r>
          </a:p>
        </p:txBody>
      </p:sp>
      <p:pic>
        <p:nvPicPr>
          <p:cNvPr id="2" name="図 1"/>
          <p:cNvPicPr>
            <a:picLocks noChangeAspect="1"/>
          </p:cNvPicPr>
          <p:nvPr/>
        </p:nvPicPr>
        <p:blipFill>
          <a:blip r:embed="rId3"/>
          <a:stretch>
            <a:fillRect/>
          </a:stretch>
        </p:blipFill>
        <p:spPr>
          <a:xfrm>
            <a:off x="628650" y="2431656"/>
            <a:ext cx="6044040" cy="169824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32</a:t>
            </a:fld>
            <a:endParaRPr kumimoji="1" lang="ja-JP" altLang="en-US"/>
          </a:p>
        </p:txBody>
      </p:sp>
      <p:sp>
        <p:nvSpPr>
          <p:cNvPr id="9" name="テキスト ボックス 8">
            <a:extLst>
              <a:ext uri="{FF2B5EF4-FFF2-40B4-BE49-F238E27FC236}">
                <a16:creationId xmlns="" xmlns:a16="http://schemas.microsoft.com/office/drawing/2014/main" id="{ACB22E2A-7984-4373-A16A-8E6A57EA2E81}"/>
              </a:ext>
            </a:extLst>
          </p:cNvPr>
          <p:cNvSpPr txBox="1"/>
          <p:nvPr/>
        </p:nvSpPr>
        <p:spPr>
          <a:xfrm>
            <a:off x="1289538" y="2462868"/>
            <a:ext cx="4907543" cy="245893"/>
          </a:xfrm>
          <a:prstGeom prst="rect">
            <a:avLst/>
          </a:prstGeom>
          <a:solidFill>
            <a:schemeClr val="bg1"/>
          </a:solidFill>
          <a:ln>
            <a:noFill/>
          </a:ln>
        </p:spPr>
        <p:txBody>
          <a:bodyPr wrap="square" lIns="0" tIns="0" rIns="0" bIns="0" rtlCol="0">
            <a:noAutofit/>
          </a:bodyPr>
          <a:lstStyle/>
          <a:p>
            <a:pPr algn="ctr" rtl="0"/>
            <a:r>
              <a:rPr lang="vi" sz="1600" dirty="0">
                <a:latin typeface="Meiryo UI" panose="020B0604030504040204" pitchFamily="50" charset="-128"/>
                <a:ea typeface="Meiryo UI" panose="020B0604030504040204" pitchFamily="50" charset="-128"/>
              </a:rPr>
              <a:t>Bảng 2-1: Nhiệt độ bốc cháy của chất</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260851CE-770D-4FC3-85B8-603BAE8D78F2}"/>
              </a:ext>
            </a:extLst>
          </p:cNvPr>
          <p:cNvSpPr txBox="1"/>
          <p:nvPr/>
        </p:nvSpPr>
        <p:spPr>
          <a:xfrm>
            <a:off x="790893" y="3170400"/>
            <a:ext cx="878419" cy="251969"/>
          </a:xfrm>
          <a:prstGeom prst="rect">
            <a:avLst/>
          </a:prstGeom>
          <a:solidFill>
            <a:schemeClr val="bg1"/>
          </a:solidFill>
          <a:ln>
            <a:noFill/>
          </a:ln>
        </p:spPr>
        <p:txBody>
          <a:bodyPr wrap="square" lIns="0" tIns="0" rIns="0" bIns="0" rtlCol="0">
            <a:noAutofit/>
          </a:bodyPr>
          <a:lstStyle/>
          <a:p>
            <a:pPr algn="ctr" rtl="0"/>
            <a:r>
              <a:rPr lang="vi" sz="1000" dirty="0"/>
              <a:t>Trong không khí</a:t>
            </a:r>
            <a:endParaRPr kumimoji="1" lang="en-US" altLang="ja-JP" sz="1000" dirty="0"/>
          </a:p>
        </p:txBody>
      </p:sp>
      <p:sp>
        <p:nvSpPr>
          <p:cNvPr id="11" name="テキスト ボックス 10">
            <a:extLst>
              <a:ext uri="{FF2B5EF4-FFF2-40B4-BE49-F238E27FC236}">
                <a16:creationId xmlns="" xmlns:a16="http://schemas.microsoft.com/office/drawing/2014/main" id="{BCE0FDFF-6B60-4930-A209-9B256C421C54}"/>
              </a:ext>
            </a:extLst>
          </p:cNvPr>
          <p:cNvSpPr txBox="1"/>
          <p:nvPr/>
        </p:nvSpPr>
        <p:spPr>
          <a:xfrm>
            <a:off x="777602" y="3492470"/>
            <a:ext cx="905000" cy="268270"/>
          </a:xfrm>
          <a:prstGeom prst="rect">
            <a:avLst/>
          </a:prstGeom>
          <a:solidFill>
            <a:schemeClr val="bg1"/>
          </a:solidFill>
          <a:ln>
            <a:noFill/>
          </a:ln>
        </p:spPr>
        <p:txBody>
          <a:bodyPr wrap="square" lIns="0" tIns="0" rIns="0" bIns="0" rtlCol="0">
            <a:noAutofit/>
          </a:bodyPr>
          <a:lstStyle/>
          <a:p>
            <a:pPr algn="ctr" rtl="0"/>
            <a:r>
              <a:rPr lang="vi" sz="900" dirty="0"/>
              <a:t>Trong ôxy (sanso)</a:t>
            </a:r>
            <a:endParaRPr kumimoji="1" lang="en-US" altLang="ja-JP" sz="900" dirty="0"/>
          </a:p>
        </p:txBody>
      </p:sp>
      <p:sp>
        <p:nvSpPr>
          <p:cNvPr id="12" name="テキスト ボックス 11">
            <a:extLst>
              <a:ext uri="{FF2B5EF4-FFF2-40B4-BE49-F238E27FC236}">
                <a16:creationId xmlns="" xmlns:a16="http://schemas.microsoft.com/office/drawing/2014/main" id="{5E03B83C-D301-42CF-8220-0C95A90F0A6F}"/>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vi" sz="1600"/>
              <a:t>Xăng</a:t>
            </a:r>
            <a:endParaRPr kumimoji="1" lang="en-US" altLang="ja-JP" sz="1600" dirty="0"/>
          </a:p>
        </p:txBody>
      </p:sp>
      <p:sp>
        <p:nvSpPr>
          <p:cNvPr id="13" name="テキスト ボックス 12">
            <a:extLst>
              <a:ext uri="{FF2B5EF4-FFF2-40B4-BE49-F238E27FC236}">
                <a16:creationId xmlns="" xmlns:a16="http://schemas.microsoft.com/office/drawing/2014/main" id="{F791A39A-E767-4F00-8A05-136CC225F84B}"/>
              </a:ext>
            </a:extLst>
          </p:cNvPr>
          <p:cNvSpPr txBox="1"/>
          <p:nvPr/>
        </p:nvSpPr>
        <p:spPr>
          <a:xfrm>
            <a:off x="2736924" y="2824501"/>
            <a:ext cx="907075" cy="245893"/>
          </a:xfrm>
          <a:prstGeom prst="rect">
            <a:avLst/>
          </a:prstGeom>
          <a:solidFill>
            <a:schemeClr val="bg1"/>
          </a:solidFill>
          <a:ln>
            <a:noFill/>
          </a:ln>
        </p:spPr>
        <p:txBody>
          <a:bodyPr wrap="square" lIns="0" tIns="0" rIns="0" bIns="0" rtlCol="0" anchor="ctr" anchorCtr="0">
            <a:noAutofit/>
          </a:bodyPr>
          <a:lstStyle/>
          <a:p>
            <a:pPr algn="ctr" rtl="0"/>
            <a:r>
              <a:rPr lang="vi" sz="1600" dirty="0"/>
              <a:t>Dầu hỏa</a:t>
            </a:r>
            <a:endParaRPr kumimoji="1" lang="en-US" altLang="ja-JP" sz="1600" dirty="0"/>
          </a:p>
        </p:txBody>
      </p:sp>
      <p:sp>
        <p:nvSpPr>
          <p:cNvPr id="14" name="テキスト ボックス 13">
            <a:extLst>
              <a:ext uri="{FF2B5EF4-FFF2-40B4-BE49-F238E27FC236}">
                <a16:creationId xmlns="" xmlns:a16="http://schemas.microsoft.com/office/drawing/2014/main" id="{AFB10BD3-CCC7-43CD-957A-DB9BBD427257}"/>
              </a:ext>
            </a:extLst>
          </p:cNvPr>
          <p:cNvSpPr txBox="1"/>
          <p:nvPr/>
        </p:nvSpPr>
        <p:spPr>
          <a:xfrm>
            <a:off x="3728100" y="2809125"/>
            <a:ext cx="843899" cy="245893"/>
          </a:xfrm>
          <a:prstGeom prst="rect">
            <a:avLst/>
          </a:prstGeom>
          <a:solidFill>
            <a:schemeClr val="bg1"/>
          </a:solidFill>
          <a:ln>
            <a:noFill/>
          </a:ln>
        </p:spPr>
        <p:txBody>
          <a:bodyPr wrap="square" lIns="0" tIns="0" rIns="0" bIns="0" rtlCol="0" anchor="ctr" anchorCtr="0">
            <a:noAutofit/>
          </a:bodyPr>
          <a:lstStyle/>
          <a:p>
            <a:pPr algn="ctr" rtl="0"/>
            <a:r>
              <a:rPr lang="vi" sz="1400" dirty="0"/>
              <a:t>Dầu nặng</a:t>
            </a:r>
            <a:endParaRPr kumimoji="1" lang="en-US" altLang="ja-JP" sz="1400" dirty="0"/>
          </a:p>
        </p:txBody>
      </p:sp>
      <p:sp>
        <p:nvSpPr>
          <p:cNvPr id="15" name="テキスト ボックス 14">
            <a:extLst>
              <a:ext uri="{FF2B5EF4-FFF2-40B4-BE49-F238E27FC236}">
                <a16:creationId xmlns="" xmlns:a16="http://schemas.microsoft.com/office/drawing/2014/main" id="{98BC7E53-C6C8-40E7-B206-93BBB529DB9D}"/>
              </a:ext>
            </a:extLst>
          </p:cNvPr>
          <p:cNvSpPr txBox="1"/>
          <p:nvPr/>
        </p:nvSpPr>
        <p:spPr>
          <a:xfrm>
            <a:off x="4656100" y="2809125"/>
            <a:ext cx="907075" cy="284304"/>
          </a:xfrm>
          <a:prstGeom prst="rect">
            <a:avLst/>
          </a:prstGeom>
          <a:solidFill>
            <a:schemeClr val="bg1"/>
          </a:solidFill>
          <a:ln>
            <a:noFill/>
          </a:ln>
        </p:spPr>
        <p:txBody>
          <a:bodyPr wrap="square" lIns="0" tIns="0" rIns="0" bIns="0" rtlCol="0" anchor="ctr" anchorCtr="0">
            <a:noAutofit/>
          </a:bodyPr>
          <a:lstStyle/>
          <a:p>
            <a:pPr algn="ctr" rtl="0"/>
            <a:r>
              <a:rPr lang="vi" sz="1600" dirty="0"/>
              <a:t>Mạt cưa</a:t>
            </a:r>
            <a:endParaRPr kumimoji="1" lang="en-US" altLang="ja-JP" sz="1600" dirty="0"/>
          </a:p>
        </p:txBody>
      </p:sp>
      <p:sp>
        <p:nvSpPr>
          <p:cNvPr id="16" name="テキスト ボックス 15">
            <a:extLst>
              <a:ext uri="{FF2B5EF4-FFF2-40B4-BE49-F238E27FC236}">
                <a16:creationId xmlns="" xmlns:a16="http://schemas.microsoft.com/office/drawing/2014/main" id="{FFC7B273-F41A-41D5-B2BF-65CB0BCC90E9}"/>
              </a:ext>
            </a:extLst>
          </p:cNvPr>
          <p:cNvSpPr txBox="1"/>
          <p:nvPr/>
        </p:nvSpPr>
        <p:spPr>
          <a:xfrm>
            <a:off x="5647276" y="2809124"/>
            <a:ext cx="810673" cy="284303"/>
          </a:xfrm>
          <a:prstGeom prst="rect">
            <a:avLst/>
          </a:prstGeom>
          <a:solidFill>
            <a:schemeClr val="bg1"/>
          </a:solidFill>
          <a:ln>
            <a:noFill/>
          </a:ln>
        </p:spPr>
        <p:txBody>
          <a:bodyPr wrap="square" lIns="0" tIns="0" rIns="0" bIns="0" rtlCol="0" anchor="ctr" anchorCtr="0">
            <a:noAutofit/>
          </a:bodyPr>
          <a:lstStyle/>
          <a:p>
            <a:pPr algn="ctr" rtl="0"/>
            <a:r>
              <a:rPr lang="vi" sz="1600" dirty="0"/>
              <a:t>Hyđrô</a:t>
            </a:r>
            <a:endParaRPr kumimoji="1" lang="en-US" altLang="ja-JP" sz="1600" dirty="0"/>
          </a:p>
        </p:txBody>
      </p:sp>
      <p:sp>
        <p:nvSpPr>
          <p:cNvPr id="17" name="テキスト ボックス 16">
            <a:extLst>
              <a:ext uri="{FF2B5EF4-FFF2-40B4-BE49-F238E27FC236}">
                <a16:creationId xmlns="" xmlns:a16="http://schemas.microsoft.com/office/drawing/2014/main" id="{0BBD2882-8378-49DF-9113-A3A3E13F6E8D}"/>
              </a:ext>
            </a:extLst>
          </p:cNvPr>
          <p:cNvSpPr txBox="1"/>
          <p:nvPr/>
        </p:nvSpPr>
        <p:spPr>
          <a:xfrm>
            <a:off x="1190228" y="3880238"/>
            <a:ext cx="4907543" cy="186715"/>
          </a:xfrm>
          <a:prstGeom prst="rect">
            <a:avLst/>
          </a:prstGeom>
          <a:solidFill>
            <a:schemeClr val="bg1"/>
          </a:solidFill>
          <a:ln>
            <a:noFill/>
          </a:ln>
        </p:spPr>
        <p:txBody>
          <a:bodyPr wrap="square" lIns="0" tIns="0" rIns="0" bIns="0" rtlCol="0" anchor="ctr" anchorCtr="0">
            <a:noAutofit/>
          </a:bodyPr>
          <a:lstStyle/>
          <a:p>
            <a:pPr algn="r" rtl="0"/>
            <a:r>
              <a:rPr lang="vi" sz="1000" dirty="0"/>
              <a:t>Tài liệu: Komamiya </a:t>
            </a:r>
            <a:r>
              <a:rPr lang="vi" sz="1000" b="0" i="0" dirty="0">
                <a:solidFill>
                  <a:srgbClr val="000000"/>
                </a:solidFill>
                <a:effectLst/>
                <a:latin typeface="Arial" panose="020B0604020202020204" pitchFamily="34" charset="0"/>
              </a:rPr>
              <a:t> Kogaku "Sự nguy hiểm của ôxy (sanso) và các biện pháp phòng chống thảm họa" (Kho lưu trữ - Viện nghiên cứu an toàn công nghiệp, năm 1961)</a:t>
            </a:r>
            <a:endParaRPr kumimoji="1" lang="en-US" altLang="ja-JP" sz="1000" dirty="0"/>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dirty="0">
                <a:latin typeface="Meiryo UI" panose="020B0604030504040204" pitchFamily="50" charset="-128"/>
                <a:ea typeface="Meiryo UI" panose="020B0604030504040204" pitchFamily="50" charset="-128"/>
              </a:rPr>
              <a:t>Khí dễ cháy (1) 3 yếu tố đốt cháy</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60 / Giáo trình hỗ trợ trang </a:t>
            </a:r>
            <a:r>
              <a:rPr lang="vi" sz="1200" dirty="0" smtClean="0">
                <a:solidFill>
                  <a:prstClr val="black"/>
                </a:solidFill>
              </a:rPr>
              <a:t>4</a:t>
            </a:r>
            <a:r>
              <a:rPr lang="en-US" sz="1200" dirty="0" smtClean="0">
                <a:solidFill>
                  <a:prstClr val="black"/>
                </a:solidFill>
              </a:rPr>
              <a:t>4</a:t>
            </a:r>
            <a:endParaRPr lang="vi" sz="1200" dirty="0">
              <a:solidFill>
                <a:prstClr val="black"/>
              </a:solidFill>
            </a:endParaRP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[3 yếu tố đốt cháy]</a:t>
            </a:r>
          </a:p>
          <a:p>
            <a:pPr marL="0" indent="180975"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-Vật đốt cháy</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-Ôxy (sanso)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Nguồn bốc cháy</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Nếu không có một trong 3 yếu tố của sự đốt cháy, về nguyên tắc sẽ không xảy ra nổ.</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33</a:t>
            </a:fld>
            <a:endParaRPr kumimoji="1" lang="ja-JP" altLang="en-US"/>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Khí dễ cháy (2) Giới hạn thấp hơn để nổ (bakuhatu kagen kai) và giới hạn cao hơn để nổ</a:t>
            </a: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60 / Giáo trình hỗ trợ trang </a:t>
            </a:r>
            <a:r>
              <a:rPr lang="vi" sz="1200" dirty="0" smtClean="0">
                <a:solidFill>
                  <a:prstClr val="black"/>
                </a:solidFill>
              </a:rPr>
              <a:t>4</a:t>
            </a:r>
            <a:r>
              <a:rPr lang="en-US" sz="1200" dirty="0" smtClean="0">
                <a:solidFill>
                  <a:prstClr val="black"/>
                </a:solidFill>
              </a:rPr>
              <a:t>4</a:t>
            </a:r>
            <a:endParaRPr lang="vi" sz="1200" dirty="0">
              <a:solidFill>
                <a:prstClr val="black"/>
              </a:solidFill>
            </a:endParaRP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[Giới hạn thấp hơn để nổ (bakuhatu kagen kai) và giới hạn cao hơn để nổ]</a:t>
            </a:r>
          </a:p>
          <a:p>
            <a:pPr marL="0" indent="180975" rtl="0">
              <a:lnSpc>
                <a:spcPct val="100000"/>
              </a:lnSpc>
              <a:spcBef>
                <a:spcPts val="0"/>
              </a:spcBef>
              <a:buFont typeface="Arial" panose="020B0604020202020204" pitchFamily="34" charset="0"/>
              <a:buNone/>
            </a:pPr>
            <a:r>
              <a:rPr lang="vi" sz="1400" dirty="0">
                <a:solidFill>
                  <a:prstClr val="black"/>
                </a:solidFill>
                <a:latin typeface="Meiryo UI" panose="020B0604030504040204" pitchFamily="50" charset="-128"/>
                <a:ea typeface="Meiryo UI" panose="020B0604030504040204" pitchFamily="50" charset="-128"/>
              </a:rPr>
              <a:t>Trường hợp khí dễ cháy rò rỉ trong không khí, nếu không đạt phạm vi nồng độ nhất định, sẽ không phát nổ. Phạm vi này được gọi là phạm vi đốt cháy (phát nổ). Khí có giới hạn thấp hơn để nổ (bakuhatu kagen kai) nhỏ thì khi bị rò rỉ sẽ đạt tới phạm vi nổ với lượng nhỏ, nên có thể nói là nguy hiểm hơn.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rtl="0"/>
              <a:t>34</a:t>
            </a:fld>
            <a:endParaRPr lang="ja-JP" altLang="en-US">
              <a:solidFill>
                <a:prstClr val="black">
                  <a:tint val="75000"/>
                </a:prstClr>
              </a:solidFill>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Tổng quan về khí dễ cháy (3) Tốc độ đốt cháy</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4477"/>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6</a:t>
            </a:r>
            <a:r>
              <a:rPr lang="en-US" sz="1200" dirty="0" smtClean="0">
                <a:solidFill>
                  <a:prstClr val="black"/>
                </a:solidFill>
              </a:rPr>
              <a:t>2</a:t>
            </a:r>
            <a:r>
              <a:rPr lang="vi" sz="1200" dirty="0" smtClean="0">
                <a:solidFill>
                  <a:prstClr val="black"/>
                </a:solidFill>
              </a:rPr>
              <a:t> </a:t>
            </a:r>
            <a:r>
              <a:rPr lang="vi" sz="1200" dirty="0">
                <a:solidFill>
                  <a:prstClr val="black"/>
                </a:solidFill>
              </a:rPr>
              <a:t>/ Giáo trình hỗ trợ trang </a:t>
            </a:r>
            <a:r>
              <a:rPr lang="vi" sz="1200" dirty="0" smtClean="0">
                <a:solidFill>
                  <a:prstClr val="black"/>
                </a:solidFill>
              </a:rPr>
              <a:t>4</a:t>
            </a:r>
            <a:r>
              <a:rPr lang="en-US" sz="1200" dirty="0" smtClean="0">
                <a:solidFill>
                  <a:prstClr val="black"/>
                </a:solidFill>
              </a:rPr>
              <a:t>5</a:t>
            </a:r>
            <a:endParaRPr lang="vi"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35</a:t>
            </a:fld>
            <a:endParaRPr kumimoji="1" lang="ja-JP" altLang="en-US"/>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テキスト ボックス 5">
            <a:extLst>
              <a:ext uri="{FF2B5EF4-FFF2-40B4-BE49-F238E27FC236}">
                <a16:creationId xmlns="" xmlns:a16="http://schemas.microsoft.com/office/drawing/2014/main" id="{2739A0BB-60A1-4002-8855-FCDC24D6508B}"/>
              </a:ext>
            </a:extLst>
          </p:cNvPr>
          <p:cNvSpPr txBox="1"/>
          <p:nvPr/>
        </p:nvSpPr>
        <p:spPr>
          <a:xfrm>
            <a:off x="845509" y="6075977"/>
            <a:ext cx="3162611" cy="131598"/>
          </a:xfrm>
          <a:prstGeom prst="rect">
            <a:avLst/>
          </a:prstGeom>
          <a:solidFill>
            <a:schemeClr val="bg1"/>
          </a:solidFill>
          <a:ln>
            <a:noFill/>
          </a:ln>
        </p:spPr>
        <p:txBody>
          <a:bodyPr wrap="square" lIns="0" tIns="0" rIns="0" bIns="0" rtlCol="0">
            <a:noAutofit/>
          </a:bodyPr>
          <a:lstStyle/>
          <a:p>
            <a:pPr algn="ctr" rtl="0"/>
            <a:r>
              <a:rPr lang="vi" sz="800" dirty="0"/>
              <a:t>Hình 2-1: Sự hình thành bề mặt ngọn lửa (Phần trắng của ngọn lửa)</a:t>
            </a:r>
            <a:endParaRPr kumimoji="1" lang="en-US" altLang="ja-JP" sz="800" dirty="0"/>
          </a:p>
        </p:txBody>
      </p:sp>
      <p:sp>
        <p:nvSpPr>
          <p:cNvPr id="8" name="テキスト ボックス 7">
            <a:extLst>
              <a:ext uri="{FF2B5EF4-FFF2-40B4-BE49-F238E27FC236}">
                <a16:creationId xmlns="" xmlns:a16="http://schemas.microsoft.com/office/drawing/2014/main" id="{766CA2EF-1503-433C-A3CC-05BBBC3DF56C}"/>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vi" sz="900" b="0" i="0" u="none" strike="noStrike" cap="none" dirty="0">
                <a:solidFill>
                  <a:srgbClr val="000000"/>
                </a:solidFill>
                <a:latin typeface="Arial"/>
                <a:ea typeface="Arial"/>
                <a:cs typeface="Arial"/>
                <a:sym typeface="Arial"/>
              </a:rPr>
              <a:t>Tốc độ đốt cháy khí</a:t>
            </a:r>
            <a:endParaRPr kumimoji="1" lang="en-US" altLang="ja-JP" sz="900" dirty="0"/>
          </a:p>
        </p:txBody>
      </p:sp>
      <p:sp>
        <p:nvSpPr>
          <p:cNvPr id="9" name="テキスト ボックス 8">
            <a:extLst>
              <a:ext uri="{FF2B5EF4-FFF2-40B4-BE49-F238E27FC236}">
                <a16:creationId xmlns="" xmlns:a16="http://schemas.microsoft.com/office/drawing/2014/main" id="{7AAB48A5-1D00-4EF6-9BC0-ED95D3F3A7E0}"/>
              </a:ext>
            </a:extLst>
          </p:cNvPr>
          <p:cNvSpPr txBox="1"/>
          <p:nvPr/>
        </p:nvSpPr>
        <p:spPr>
          <a:xfrm>
            <a:off x="917561" y="3523280"/>
            <a:ext cx="1217035" cy="185075"/>
          </a:xfrm>
          <a:prstGeom prst="rect">
            <a:avLst/>
          </a:prstGeom>
          <a:solidFill>
            <a:schemeClr val="bg1"/>
          </a:solidFill>
          <a:ln>
            <a:noFill/>
          </a:ln>
        </p:spPr>
        <p:txBody>
          <a:bodyPr wrap="square" lIns="0" tIns="0" rIns="0" bIns="0" rtlCol="0">
            <a:noAutofit/>
          </a:bodyPr>
          <a:lstStyle/>
          <a:p>
            <a:pPr algn="ctr" rtl="0"/>
            <a:r>
              <a:rPr lang="vi" sz="800" b="0" i="0" u="none" strike="noStrike" cap="none">
                <a:solidFill>
                  <a:srgbClr val="000000"/>
                </a:solidFill>
                <a:latin typeface="Arial"/>
                <a:ea typeface="Arial"/>
                <a:cs typeface="Arial"/>
                <a:sym typeface="Arial"/>
              </a:rPr>
              <a:t>Tốc độ đốt cháy khí</a:t>
            </a:r>
            <a:endParaRPr kumimoji="1" lang="en-US" altLang="ja-JP" sz="800" dirty="0"/>
          </a:p>
        </p:txBody>
      </p:sp>
      <p:sp>
        <p:nvSpPr>
          <p:cNvPr id="10" name="テキスト ボックス 9">
            <a:extLst>
              <a:ext uri="{FF2B5EF4-FFF2-40B4-BE49-F238E27FC236}">
                <a16:creationId xmlns="" xmlns:a16="http://schemas.microsoft.com/office/drawing/2014/main" id="{C19053FE-A321-4EE8-8CA9-9D462AE28CA3}"/>
              </a:ext>
            </a:extLst>
          </p:cNvPr>
          <p:cNvSpPr txBox="1"/>
          <p:nvPr/>
        </p:nvSpPr>
        <p:spPr>
          <a:xfrm>
            <a:off x="2134596" y="3553333"/>
            <a:ext cx="1217035" cy="185075"/>
          </a:xfrm>
          <a:prstGeom prst="rect">
            <a:avLst/>
          </a:prstGeom>
          <a:solidFill>
            <a:schemeClr val="bg1"/>
          </a:solidFill>
          <a:ln>
            <a:noFill/>
          </a:ln>
        </p:spPr>
        <p:txBody>
          <a:bodyPr wrap="square" lIns="0" tIns="0" rIns="0" bIns="0" rtlCol="0">
            <a:noAutofit/>
          </a:bodyPr>
          <a:lstStyle/>
          <a:p>
            <a:pPr algn="ctr" rtl="0"/>
            <a:r>
              <a:rPr lang="vi" sz="800" b="0" i="0" u="none" strike="noStrike" cap="none" dirty="0">
                <a:solidFill>
                  <a:srgbClr val="000000"/>
                </a:solidFill>
                <a:latin typeface="Arial"/>
                <a:ea typeface="Arial"/>
                <a:cs typeface="Arial"/>
                <a:sym typeface="Arial"/>
              </a:rPr>
              <a:t>Tốc độ đốt cháy khí</a:t>
            </a:r>
            <a:endParaRPr kumimoji="1" lang="en-US" altLang="ja-JP" sz="800" dirty="0"/>
          </a:p>
        </p:txBody>
      </p:sp>
      <p:sp>
        <p:nvSpPr>
          <p:cNvPr id="11" name="テキスト ボックス 10">
            <a:extLst>
              <a:ext uri="{FF2B5EF4-FFF2-40B4-BE49-F238E27FC236}">
                <a16:creationId xmlns="" xmlns:a16="http://schemas.microsoft.com/office/drawing/2014/main" id="{A14933FD-D7D9-4AA8-96E2-E94F1EE2266D}"/>
              </a:ext>
            </a:extLst>
          </p:cNvPr>
          <p:cNvSpPr txBox="1"/>
          <p:nvPr/>
        </p:nvSpPr>
        <p:spPr>
          <a:xfrm>
            <a:off x="3868953" y="3865599"/>
            <a:ext cx="770741" cy="144329"/>
          </a:xfrm>
          <a:prstGeom prst="rect">
            <a:avLst/>
          </a:prstGeom>
          <a:solidFill>
            <a:schemeClr val="bg1"/>
          </a:solidFill>
          <a:ln>
            <a:noFill/>
          </a:ln>
        </p:spPr>
        <p:txBody>
          <a:bodyPr wrap="square" lIns="0" tIns="0" rIns="0" bIns="0" rtlCol="0">
            <a:noAutofit/>
          </a:bodyPr>
          <a:lstStyle/>
          <a:p>
            <a:pPr algn="ctr" rtl="0"/>
            <a:r>
              <a:rPr lang="vi" sz="800" b="0" i="0" u="none" strike="noStrike" cap="none" dirty="0">
                <a:solidFill>
                  <a:srgbClr val="000000"/>
                </a:solidFill>
                <a:latin typeface="Arial"/>
                <a:ea typeface="Arial"/>
                <a:cs typeface="Arial"/>
                <a:sym typeface="Arial"/>
              </a:rPr>
              <a:t>Tốc độ đốt cháy khí</a:t>
            </a:r>
            <a:endParaRPr kumimoji="1" lang="en-US" altLang="ja-JP" sz="800" dirty="0"/>
          </a:p>
        </p:txBody>
      </p:sp>
      <p:sp>
        <p:nvSpPr>
          <p:cNvPr id="12" name="テキスト ボックス 11">
            <a:extLst>
              <a:ext uri="{FF2B5EF4-FFF2-40B4-BE49-F238E27FC236}">
                <a16:creationId xmlns="" xmlns:a16="http://schemas.microsoft.com/office/drawing/2014/main" id="{20EDF889-0AFB-4FFB-B053-43F43BCFBED1}"/>
              </a:ext>
            </a:extLst>
          </p:cNvPr>
          <p:cNvSpPr txBox="1"/>
          <p:nvPr/>
        </p:nvSpPr>
        <p:spPr>
          <a:xfrm>
            <a:off x="1623023" y="1754350"/>
            <a:ext cx="735302" cy="185075"/>
          </a:xfrm>
          <a:prstGeom prst="rect">
            <a:avLst/>
          </a:prstGeom>
          <a:solidFill>
            <a:schemeClr val="bg1"/>
          </a:solidFill>
          <a:ln>
            <a:noFill/>
          </a:ln>
        </p:spPr>
        <p:txBody>
          <a:bodyPr wrap="square" lIns="0" tIns="0" rIns="0" bIns="0" rtlCol="0">
            <a:noAutofit/>
          </a:bodyPr>
          <a:lstStyle/>
          <a:p>
            <a:pPr rtl="0"/>
            <a:r>
              <a:rPr lang="vi" sz="900"/>
              <a:t>Phần trắng của ngọn lửa (đốm trắng)</a:t>
            </a:r>
            <a:endParaRPr kumimoji="1" lang="en-US" altLang="ja-JP" sz="900" dirty="0"/>
          </a:p>
        </p:txBody>
      </p:sp>
      <p:sp>
        <p:nvSpPr>
          <p:cNvPr id="13" name="テキスト ボックス 12">
            <a:extLst>
              <a:ext uri="{FF2B5EF4-FFF2-40B4-BE49-F238E27FC236}">
                <a16:creationId xmlns="" xmlns:a16="http://schemas.microsoft.com/office/drawing/2014/main" id="{E2AED645-F2A0-4BCD-8702-BCD515FE67E3}"/>
              </a:ext>
            </a:extLst>
          </p:cNvPr>
          <p:cNvSpPr txBox="1"/>
          <p:nvPr/>
        </p:nvSpPr>
        <p:spPr>
          <a:xfrm>
            <a:off x="848450" y="3324195"/>
            <a:ext cx="1217035" cy="185075"/>
          </a:xfrm>
          <a:prstGeom prst="rect">
            <a:avLst/>
          </a:prstGeom>
          <a:solidFill>
            <a:schemeClr val="bg1"/>
          </a:solidFill>
          <a:ln>
            <a:noFill/>
          </a:ln>
        </p:spPr>
        <p:txBody>
          <a:bodyPr wrap="square" lIns="0" tIns="0" rIns="0" bIns="0" rtlCol="0">
            <a:noAutofit/>
          </a:bodyPr>
          <a:lstStyle/>
          <a:p>
            <a:pPr algn="ctr" rtl="0"/>
            <a:r>
              <a:rPr lang="vi" sz="900" b="0" i="0" u="none" strike="noStrike" cap="none">
                <a:solidFill>
                  <a:srgbClr val="000000"/>
                </a:solidFill>
                <a:latin typeface="Arial"/>
                <a:ea typeface="Arial"/>
                <a:cs typeface="Arial"/>
                <a:sym typeface="Arial"/>
              </a:rPr>
              <a:t>Tốc độ phun</a:t>
            </a:r>
            <a:r>
              <a:rPr lang="vi" sz="900"/>
              <a:t> khí</a:t>
            </a:r>
            <a:endParaRPr kumimoji="1" lang="en-US" altLang="ja-JP" sz="900" dirty="0"/>
          </a:p>
        </p:txBody>
      </p:sp>
      <p:sp>
        <p:nvSpPr>
          <p:cNvPr id="14" name="テキスト ボックス 13">
            <a:extLst>
              <a:ext uri="{FF2B5EF4-FFF2-40B4-BE49-F238E27FC236}">
                <a16:creationId xmlns="" xmlns:a16="http://schemas.microsoft.com/office/drawing/2014/main" id="{DB286BB7-C6A2-43DF-8124-5DD73C863857}"/>
              </a:ext>
            </a:extLst>
          </p:cNvPr>
          <p:cNvSpPr txBox="1"/>
          <p:nvPr/>
        </p:nvSpPr>
        <p:spPr>
          <a:xfrm>
            <a:off x="1526078" y="3915146"/>
            <a:ext cx="735302" cy="421498"/>
          </a:xfrm>
          <a:prstGeom prst="rect">
            <a:avLst/>
          </a:prstGeom>
          <a:solidFill>
            <a:schemeClr val="bg1"/>
          </a:solidFill>
          <a:ln>
            <a:noFill/>
          </a:ln>
        </p:spPr>
        <p:txBody>
          <a:bodyPr wrap="square" lIns="0" tIns="0" rIns="0" bIns="0" rtlCol="0">
            <a:noAutofit/>
          </a:bodyPr>
          <a:lstStyle/>
          <a:p>
            <a:pPr rtl="0"/>
            <a:r>
              <a:rPr lang="vi" sz="900" dirty="0"/>
              <a:t>Phần trắng của ngọn lửa (đốm trắng)</a:t>
            </a:r>
            <a:endParaRPr kumimoji="1" lang="en-US" altLang="ja-JP" sz="900" dirty="0"/>
          </a:p>
        </p:txBody>
      </p:sp>
      <p:sp>
        <p:nvSpPr>
          <p:cNvPr id="15" name="テキスト ボックス 14">
            <a:extLst>
              <a:ext uri="{FF2B5EF4-FFF2-40B4-BE49-F238E27FC236}">
                <a16:creationId xmlns="" xmlns:a16="http://schemas.microsoft.com/office/drawing/2014/main" id="{EF13ED47-6215-4AA6-A0D6-FDCB9CCF762A}"/>
              </a:ext>
            </a:extLst>
          </p:cNvPr>
          <p:cNvSpPr txBox="1"/>
          <p:nvPr/>
        </p:nvSpPr>
        <p:spPr>
          <a:xfrm>
            <a:off x="1909677" y="4535729"/>
            <a:ext cx="735302" cy="95082"/>
          </a:xfrm>
          <a:prstGeom prst="rect">
            <a:avLst/>
          </a:prstGeom>
          <a:solidFill>
            <a:schemeClr val="bg1"/>
          </a:solidFill>
          <a:ln>
            <a:noFill/>
          </a:ln>
        </p:spPr>
        <p:txBody>
          <a:bodyPr wrap="square" lIns="0" tIns="0" rIns="0" bIns="0" rtlCol="0">
            <a:noAutofit/>
          </a:bodyPr>
          <a:lstStyle/>
          <a:p>
            <a:pPr rtl="0"/>
            <a:r>
              <a:rPr lang="vi" sz="700" dirty="0"/>
              <a:t>Dải chết</a:t>
            </a:r>
            <a:endParaRPr kumimoji="1" lang="en-US" altLang="ja-JP" sz="700" dirty="0"/>
          </a:p>
        </p:txBody>
      </p:sp>
      <p:sp>
        <p:nvSpPr>
          <p:cNvPr id="16" name="テキスト ボックス 15">
            <a:extLst>
              <a:ext uri="{FF2B5EF4-FFF2-40B4-BE49-F238E27FC236}">
                <a16:creationId xmlns="" xmlns:a16="http://schemas.microsoft.com/office/drawing/2014/main" id="{964D60CB-84A1-4DED-8516-60856BF15FAE}"/>
              </a:ext>
            </a:extLst>
          </p:cNvPr>
          <p:cNvSpPr txBox="1"/>
          <p:nvPr/>
        </p:nvSpPr>
        <p:spPr>
          <a:xfrm>
            <a:off x="807095" y="5559468"/>
            <a:ext cx="1217035" cy="185075"/>
          </a:xfrm>
          <a:prstGeom prst="rect">
            <a:avLst/>
          </a:prstGeom>
          <a:solidFill>
            <a:schemeClr val="bg1"/>
          </a:solidFill>
          <a:ln>
            <a:noFill/>
          </a:ln>
        </p:spPr>
        <p:txBody>
          <a:bodyPr wrap="square" lIns="0" tIns="0" rIns="0" bIns="0" rtlCol="0">
            <a:noAutofit/>
          </a:bodyPr>
          <a:lstStyle/>
          <a:p>
            <a:pPr algn="ctr" rtl="0"/>
            <a:r>
              <a:rPr lang="vi" sz="900" b="0" i="0" u="none" strike="noStrike" cap="none" dirty="0">
                <a:solidFill>
                  <a:srgbClr val="000000"/>
                </a:solidFill>
                <a:latin typeface="Arial"/>
                <a:ea typeface="Arial"/>
                <a:cs typeface="Arial"/>
                <a:sym typeface="Arial"/>
              </a:rPr>
              <a:t>Tốc độ phun</a:t>
            </a:r>
            <a:r>
              <a:rPr lang="vi" sz="900" dirty="0"/>
              <a:t> khí</a:t>
            </a:r>
            <a:endParaRPr kumimoji="1" lang="en-US" altLang="ja-JP" sz="900" dirty="0"/>
          </a:p>
        </p:txBody>
      </p:sp>
      <p:sp>
        <p:nvSpPr>
          <p:cNvPr id="17" name="テキスト ボックス 16">
            <a:extLst>
              <a:ext uri="{FF2B5EF4-FFF2-40B4-BE49-F238E27FC236}">
                <a16:creationId xmlns="" xmlns:a16="http://schemas.microsoft.com/office/drawing/2014/main" id="{70D8AD7A-6288-4B6A-A8EA-AB25D7C9CD1A}"/>
              </a:ext>
            </a:extLst>
          </p:cNvPr>
          <p:cNvSpPr txBox="1"/>
          <p:nvPr/>
        </p:nvSpPr>
        <p:spPr>
          <a:xfrm>
            <a:off x="2202575" y="5570714"/>
            <a:ext cx="1217035" cy="185075"/>
          </a:xfrm>
          <a:prstGeom prst="rect">
            <a:avLst/>
          </a:prstGeom>
          <a:solidFill>
            <a:schemeClr val="bg1"/>
          </a:solidFill>
          <a:ln>
            <a:noFill/>
          </a:ln>
        </p:spPr>
        <p:txBody>
          <a:bodyPr wrap="square" lIns="0" tIns="0" rIns="0" bIns="0" rtlCol="0">
            <a:noAutofit/>
          </a:bodyPr>
          <a:lstStyle/>
          <a:p>
            <a:pPr algn="ctr" rtl="0"/>
            <a:r>
              <a:rPr lang="vi" sz="900" b="0" i="0" u="none" strike="noStrike" cap="none" dirty="0">
                <a:solidFill>
                  <a:srgbClr val="000000"/>
                </a:solidFill>
                <a:latin typeface="Arial"/>
                <a:ea typeface="Arial"/>
                <a:cs typeface="Arial"/>
                <a:sym typeface="Arial"/>
              </a:rPr>
              <a:t>Tốc độ phun</a:t>
            </a:r>
            <a:r>
              <a:rPr lang="vi" sz="900" dirty="0"/>
              <a:t> khí</a:t>
            </a:r>
            <a:endParaRPr kumimoji="1" lang="en-US" altLang="ja-JP" sz="900" dirty="0"/>
          </a:p>
        </p:txBody>
      </p:sp>
      <p:sp>
        <p:nvSpPr>
          <p:cNvPr id="18" name="テキスト ボックス 17">
            <a:extLst>
              <a:ext uri="{FF2B5EF4-FFF2-40B4-BE49-F238E27FC236}">
                <a16:creationId xmlns="" xmlns:a16="http://schemas.microsoft.com/office/drawing/2014/main" id="{7057F373-A299-4F17-8F0B-80B37EA248C3}"/>
              </a:ext>
            </a:extLst>
          </p:cNvPr>
          <p:cNvSpPr txBox="1"/>
          <p:nvPr/>
        </p:nvSpPr>
        <p:spPr>
          <a:xfrm>
            <a:off x="3751603" y="5594880"/>
            <a:ext cx="937488" cy="185075"/>
          </a:xfrm>
          <a:prstGeom prst="rect">
            <a:avLst/>
          </a:prstGeom>
          <a:solidFill>
            <a:schemeClr val="bg1"/>
          </a:solidFill>
          <a:ln>
            <a:noFill/>
          </a:ln>
        </p:spPr>
        <p:txBody>
          <a:bodyPr wrap="square" lIns="0" tIns="0" rIns="0" bIns="0" rtlCol="0">
            <a:noAutofit/>
          </a:bodyPr>
          <a:lstStyle/>
          <a:p>
            <a:pPr algn="ctr" rtl="0"/>
            <a:r>
              <a:rPr lang="vi" sz="900" b="0" i="0" u="none" strike="noStrike" cap="none">
                <a:solidFill>
                  <a:srgbClr val="000000"/>
                </a:solidFill>
                <a:latin typeface="Arial"/>
                <a:ea typeface="Arial"/>
                <a:cs typeface="Arial"/>
                <a:sym typeface="Arial"/>
              </a:rPr>
              <a:t>Tốc độ phun</a:t>
            </a:r>
            <a:r>
              <a:rPr lang="vi" sz="900"/>
              <a:t> khí</a:t>
            </a:r>
            <a:endParaRPr kumimoji="1" lang="en-US" altLang="ja-JP" sz="900" dirty="0"/>
          </a:p>
        </p:txBody>
      </p:sp>
      <p:sp>
        <p:nvSpPr>
          <p:cNvPr id="19" name="テキスト ボックス 18">
            <a:extLst>
              <a:ext uri="{FF2B5EF4-FFF2-40B4-BE49-F238E27FC236}">
                <a16:creationId xmlns="" xmlns:a16="http://schemas.microsoft.com/office/drawing/2014/main" id="{8BA0EAAC-EAE7-43DD-97D5-7395639F0BFE}"/>
              </a:ext>
            </a:extLst>
          </p:cNvPr>
          <p:cNvSpPr txBox="1"/>
          <p:nvPr/>
        </p:nvSpPr>
        <p:spPr>
          <a:xfrm>
            <a:off x="967465" y="5782679"/>
            <a:ext cx="735302" cy="101476"/>
          </a:xfrm>
          <a:prstGeom prst="rect">
            <a:avLst/>
          </a:prstGeom>
          <a:solidFill>
            <a:schemeClr val="bg1"/>
          </a:solidFill>
          <a:ln>
            <a:noFill/>
          </a:ln>
        </p:spPr>
        <p:txBody>
          <a:bodyPr wrap="square" lIns="0" tIns="0" rIns="0" bIns="0" rtlCol="0">
            <a:noAutofit/>
          </a:bodyPr>
          <a:lstStyle/>
          <a:p>
            <a:pPr algn="ctr" rtl="0"/>
            <a:r>
              <a:rPr lang="vi" sz="700"/>
              <a:t>[Tiêu chuẩn]</a:t>
            </a:r>
          </a:p>
        </p:txBody>
      </p:sp>
      <p:sp>
        <p:nvSpPr>
          <p:cNvPr id="20" name="テキスト ボックス 19">
            <a:extLst>
              <a:ext uri="{FF2B5EF4-FFF2-40B4-BE49-F238E27FC236}">
                <a16:creationId xmlns="" xmlns:a16="http://schemas.microsoft.com/office/drawing/2014/main" id="{82278C73-F118-40CA-8949-9F4C824D4BAB}"/>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vi" sz="700" dirty="0"/>
              <a:t>Thổi ra</a:t>
            </a:r>
            <a:endParaRPr kumimoji="1" lang="en-US" altLang="ja-JP" sz="700" dirty="0"/>
          </a:p>
        </p:txBody>
      </p:sp>
      <p:sp>
        <p:nvSpPr>
          <p:cNvPr id="21" name="テキスト ボックス 20">
            <a:extLst>
              <a:ext uri="{FF2B5EF4-FFF2-40B4-BE49-F238E27FC236}">
                <a16:creationId xmlns="" xmlns:a16="http://schemas.microsoft.com/office/drawing/2014/main" id="{6CEDC798-7EDB-45D9-8A83-51C9582393C6}"/>
              </a:ext>
            </a:extLst>
          </p:cNvPr>
          <p:cNvSpPr txBox="1"/>
          <p:nvPr/>
        </p:nvSpPr>
        <p:spPr>
          <a:xfrm>
            <a:off x="3351631" y="5781712"/>
            <a:ext cx="1270343" cy="123291"/>
          </a:xfrm>
          <a:prstGeom prst="rect">
            <a:avLst/>
          </a:prstGeom>
          <a:solidFill>
            <a:schemeClr val="bg1"/>
          </a:solidFill>
          <a:ln>
            <a:noFill/>
          </a:ln>
        </p:spPr>
        <p:txBody>
          <a:bodyPr wrap="square" lIns="0" tIns="0" rIns="0" bIns="0" rtlCol="0">
            <a:noAutofit/>
          </a:bodyPr>
          <a:lstStyle/>
          <a:p>
            <a:pPr algn="ctr" rtl="0"/>
            <a:r>
              <a:rPr lang="vi" sz="700" dirty="0"/>
              <a:t>Hiện tượng ngược lửa (gyakka)</a:t>
            </a:r>
            <a:endParaRPr kumimoji="1" lang="en-US" altLang="ja-JP" sz="700" dirty="0"/>
          </a:p>
        </p:txBody>
      </p:sp>
      <p:sp>
        <p:nvSpPr>
          <p:cNvPr id="22" name="テキスト ボックス 21">
            <a:extLst>
              <a:ext uri="{FF2B5EF4-FFF2-40B4-BE49-F238E27FC236}">
                <a16:creationId xmlns="" xmlns:a16="http://schemas.microsoft.com/office/drawing/2014/main" id="{21B36982-A4D8-4AB8-8D84-3EA569919584}"/>
              </a:ext>
            </a:extLst>
          </p:cNvPr>
          <p:cNvSpPr txBox="1"/>
          <p:nvPr/>
        </p:nvSpPr>
        <p:spPr>
          <a:xfrm>
            <a:off x="3351631" y="5920981"/>
            <a:ext cx="1298478" cy="101476"/>
          </a:xfrm>
          <a:prstGeom prst="rect">
            <a:avLst/>
          </a:prstGeom>
          <a:solidFill>
            <a:schemeClr val="bg1"/>
          </a:solidFill>
          <a:ln>
            <a:noFill/>
          </a:ln>
        </p:spPr>
        <p:txBody>
          <a:bodyPr wrap="square" lIns="0" tIns="0" rIns="0" bIns="0" rtlCol="0">
            <a:noAutofit/>
          </a:bodyPr>
          <a:lstStyle/>
          <a:p>
            <a:pPr algn="r" rtl="0"/>
            <a:r>
              <a:rPr lang="vi" sz="500" dirty="0"/>
              <a:t>Tài liệu: Koike Oxygen Industry Co., Ltd</a:t>
            </a:r>
            <a:endParaRPr kumimoji="1" lang="en-US" altLang="ja-JP" sz="500" dirty="0"/>
          </a:p>
        </p:txBody>
      </p:sp>
      <p:sp>
        <p:nvSpPr>
          <p:cNvPr id="23" name="正方形/長方形 22"/>
          <p:cNvSpPr/>
          <p:nvPr/>
        </p:nvSpPr>
        <p:spPr>
          <a:xfrm>
            <a:off x="2995162" y="6159434"/>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Tổng quan về khí dễ cháy (4) Năng lượng đánh lửa tối thiểu và nguồn bốc cháy</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62191"/>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63 / Giáo trình hỗ trợ trang </a:t>
            </a:r>
            <a:r>
              <a:rPr lang="vi" sz="1200" dirty="0" smtClean="0">
                <a:solidFill>
                  <a:prstClr val="black"/>
                </a:solidFill>
              </a:rPr>
              <a:t>4</a:t>
            </a:r>
            <a:r>
              <a:rPr lang="en-US" sz="1200" dirty="0" smtClean="0">
                <a:solidFill>
                  <a:prstClr val="black"/>
                </a:solidFill>
              </a:rPr>
              <a:t>6</a:t>
            </a:r>
            <a:endParaRPr lang="vi" sz="1200" dirty="0">
              <a:solidFill>
                <a:prstClr val="black"/>
              </a:solidFill>
            </a:endParaRP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[Năng lượng đánh lửa tối thiểu]</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Khi nồng độ của khí dễ cháy đạt đến giá trị giới hạn nổ thì khí đó phát nổ nếu có năng lượng nhất định.</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[Nguồn bốc cháy]</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Tùy theo tình trạng của khí dễ cháy mà nổ khí cũng xảy ra với năng lượng tĩnh điện của cơ thể người.</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Ngoài ra, có nhiều nguồn bốc cháy trong nơi làm việc, chẳng hạn như động cơ điện, loại lửa của các thiết bị khí, các vật có nhiệt độ cao, nhiệt ma sát và tia lửa tác động v.v.</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Để phòng chống tai nạn phát nổ trong công việc hàn, cần phải phòng chống rò rỉ khí dễ cháy.</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36</a:t>
            </a:fld>
            <a:endParaRPr kumimoji="1" lang="ja-JP" altLang="en-US"/>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fontScale="90000"/>
          </a:bodyPr>
          <a:lstStyle/>
          <a:p>
            <a:pPr rtl="0"/>
            <a:r>
              <a:rPr lang="vi" sz="2400">
                <a:latin typeface="Meiryo UI" panose="020B0604030504040204" pitchFamily="50" charset="-128"/>
                <a:ea typeface="Meiryo UI" panose="020B0604030504040204" pitchFamily="50" charset="-128"/>
              </a:rPr>
              <a:t>Khí dễ cháy dùng để hàn v.v. (1) Tính chất vật lý v.v.</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41311" y="6507343"/>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65 / Giáo trình hỗ trợ trang </a:t>
            </a:r>
            <a:r>
              <a:rPr lang="vi" sz="1200" dirty="0" smtClean="0">
                <a:solidFill>
                  <a:prstClr val="black"/>
                </a:solidFill>
              </a:rPr>
              <a:t>4</a:t>
            </a:r>
            <a:r>
              <a:rPr lang="en-US" sz="1200" dirty="0" smtClean="0">
                <a:solidFill>
                  <a:prstClr val="black"/>
                </a:solidFill>
              </a:rPr>
              <a:t>7</a:t>
            </a:r>
            <a:endParaRPr lang="vi" sz="1200" dirty="0">
              <a:solidFill>
                <a:prstClr val="black"/>
              </a:solidFill>
            </a:endParaRP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37</a:t>
            </a:fld>
            <a:endParaRPr kumimoji="1" lang="ja-JP" altLang="en-US"/>
          </a:p>
        </p:txBody>
      </p:sp>
      <p:sp>
        <p:nvSpPr>
          <p:cNvPr id="6" name="テキスト ボックス 5">
            <a:extLst>
              <a:ext uri="{FF2B5EF4-FFF2-40B4-BE49-F238E27FC236}">
                <a16:creationId xmlns="" xmlns:a16="http://schemas.microsoft.com/office/drawing/2014/main" id="{5958BEA9-06A3-43E6-B8F2-0B18E816ED4F}"/>
              </a:ext>
            </a:extLst>
          </p:cNvPr>
          <p:cNvSpPr txBox="1"/>
          <p:nvPr/>
        </p:nvSpPr>
        <p:spPr>
          <a:xfrm>
            <a:off x="1429898" y="949519"/>
            <a:ext cx="3142102" cy="172468"/>
          </a:xfrm>
          <a:prstGeom prst="rect">
            <a:avLst/>
          </a:prstGeom>
          <a:solidFill>
            <a:schemeClr val="bg1"/>
          </a:solidFill>
          <a:ln>
            <a:noFill/>
          </a:ln>
        </p:spPr>
        <p:txBody>
          <a:bodyPr wrap="square" lIns="0" tIns="0" rIns="0" bIns="0" rtlCol="0">
            <a:noAutofit/>
          </a:bodyPr>
          <a:lstStyle/>
          <a:p>
            <a:pPr rtl="0"/>
            <a:r>
              <a:rPr lang="vi" sz="1050" dirty="0"/>
              <a:t>Bảng 2-6: Tính chất vật lý v.v. của khí dùng để hàn</a:t>
            </a:r>
            <a:endParaRPr kumimoji="1" lang="en-US" altLang="ja-JP" sz="1050" dirty="0"/>
          </a:p>
        </p:txBody>
      </p:sp>
      <p:sp>
        <p:nvSpPr>
          <p:cNvPr id="8" name="テキスト ボックス 7">
            <a:extLst>
              <a:ext uri="{FF2B5EF4-FFF2-40B4-BE49-F238E27FC236}">
                <a16:creationId xmlns="" xmlns:a16="http://schemas.microsoft.com/office/drawing/2014/main" id="{C8A32AE5-A3F9-47CA-8223-28D008B9615E}"/>
              </a:ext>
            </a:extLst>
          </p:cNvPr>
          <p:cNvSpPr txBox="1"/>
          <p:nvPr/>
        </p:nvSpPr>
        <p:spPr>
          <a:xfrm>
            <a:off x="748398" y="1399191"/>
            <a:ext cx="1021900" cy="172468"/>
          </a:xfrm>
          <a:prstGeom prst="rect">
            <a:avLst/>
          </a:prstGeom>
          <a:solidFill>
            <a:schemeClr val="bg1"/>
          </a:solidFill>
          <a:ln>
            <a:noFill/>
          </a:ln>
        </p:spPr>
        <p:txBody>
          <a:bodyPr wrap="square" lIns="0" tIns="0" rIns="0" bIns="0" rtlCol="0">
            <a:noAutofit/>
          </a:bodyPr>
          <a:lstStyle/>
          <a:p>
            <a:pPr rtl="0"/>
            <a:r>
              <a:rPr lang="vi" sz="1050" dirty="0"/>
              <a:t>Màu và mùi</a:t>
            </a:r>
            <a:endParaRPr kumimoji="1" lang="en-US" altLang="ja-JP" sz="1050" dirty="0"/>
          </a:p>
        </p:txBody>
      </p:sp>
      <p:sp>
        <p:nvSpPr>
          <p:cNvPr id="9" name="テキスト ボックス 8">
            <a:extLst>
              <a:ext uri="{FF2B5EF4-FFF2-40B4-BE49-F238E27FC236}">
                <a16:creationId xmlns="" xmlns:a16="http://schemas.microsoft.com/office/drawing/2014/main" id="{8B710601-13DE-468E-BDCE-716974C99A40}"/>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vi" sz="1000" dirty="0"/>
              <a:t>Công thức hóa học</a:t>
            </a:r>
            <a:endParaRPr kumimoji="1" lang="en-US" altLang="ja-JP" sz="1000" dirty="0"/>
          </a:p>
        </p:txBody>
      </p:sp>
      <p:sp>
        <p:nvSpPr>
          <p:cNvPr id="10" name="テキスト ボックス 9">
            <a:extLst>
              <a:ext uri="{FF2B5EF4-FFF2-40B4-BE49-F238E27FC236}">
                <a16:creationId xmlns="" xmlns:a16="http://schemas.microsoft.com/office/drawing/2014/main" id="{421C25CE-07AE-4D9D-89FC-B39EB0D6652C}"/>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vi" sz="700" dirty="0"/>
              <a:t>Nhiệt độ bốc cháy tối thiểu</a:t>
            </a:r>
            <a:endParaRPr kumimoji="1" lang="en-US" altLang="ja-JP" sz="700" dirty="0"/>
          </a:p>
        </p:txBody>
      </p:sp>
      <p:sp>
        <p:nvSpPr>
          <p:cNvPr id="11" name="テキスト ボックス 10">
            <a:extLst>
              <a:ext uri="{FF2B5EF4-FFF2-40B4-BE49-F238E27FC236}">
                <a16:creationId xmlns="" xmlns:a16="http://schemas.microsoft.com/office/drawing/2014/main" id="{83A835D1-5084-4EAF-A892-EDB94CFBBE27}"/>
              </a:ext>
            </a:extLst>
          </p:cNvPr>
          <p:cNvSpPr txBox="1"/>
          <p:nvPr/>
        </p:nvSpPr>
        <p:spPr>
          <a:xfrm>
            <a:off x="759997" y="4023653"/>
            <a:ext cx="1092238" cy="172468"/>
          </a:xfrm>
          <a:prstGeom prst="rect">
            <a:avLst/>
          </a:prstGeom>
          <a:solidFill>
            <a:schemeClr val="bg1"/>
          </a:solidFill>
          <a:ln>
            <a:noFill/>
          </a:ln>
        </p:spPr>
        <p:txBody>
          <a:bodyPr wrap="square" lIns="0" tIns="0" rIns="0" bIns="0" rtlCol="0">
            <a:noAutofit/>
          </a:bodyPr>
          <a:lstStyle/>
          <a:p>
            <a:pPr rtl="0"/>
            <a:r>
              <a:rPr lang="vi" sz="700" dirty="0"/>
              <a:t>Trọng lượng riêng của khí (Chú thích 2)</a:t>
            </a:r>
            <a:endParaRPr kumimoji="1" lang="en-US" altLang="ja-JP" sz="700" dirty="0"/>
          </a:p>
        </p:txBody>
      </p:sp>
      <p:sp>
        <p:nvSpPr>
          <p:cNvPr id="12" name="テキスト ボックス 11">
            <a:extLst>
              <a:ext uri="{FF2B5EF4-FFF2-40B4-BE49-F238E27FC236}">
                <a16:creationId xmlns="" xmlns:a16="http://schemas.microsoft.com/office/drawing/2014/main" id="{9ADBC882-0398-4D8E-B68D-C61862DD163C}"/>
              </a:ext>
            </a:extLst>
          </p:cNvPr>
          <p:cNvSpPr txBox="1"/>
          <p:nvPr/>
        </p:nvSpPr>
        <p:spPr>
          <a:xfrm>
            <a:off x="770629" y="4256977"/>
            <a:ext cx="1092238" cy="172468"/>
          </a:xfrm>
          <a:prstGeom prst="rect">
            <a:avLst/>
          </a:prstGeom>
          <a:solidFill>
            <a:schemeClr val="bg1"/>
          </a:solidFill>
          <a:ln>
            <a:noFill/>
          </a:ln>
        </p:spPr>
        <p:txBody>
          <a:bodyPr wrap="square" lIns="0" tIns="0" rIns="0" bIns="0" rtlCol="0">
            <a:noAutofit/>
          </a:bodyPr>
          <a:lstStyle/>
          <a:p>
            <a:pPr rtl="0"/>
            <a:r>
              <a:rPr lang="vi" sz="1050" dirty="0"/>
              <a:t>Điểm sôi</a:t>
            </a:r>
            <a:endParaRPr kumimoji="1" lang="en-US" altLang="ja-JP" sz="1050" dirty="0"/>
          </a:p>
        </p:txBody>
      </p:sp>
      <p:sp>
        <p:nvSpPr>
          <p:cNvPr id="13" name="テキスト ボックス 12">
            <a:extLst>
              <a:ext uri="{FF2B5EF4-FFF2-40B4-BE49-F238E27FC236}">
                <a16:creationId xmlns="" xmlns:a16="http://schemas.microsoft.com/office/drawing/2014/main" id="{56553D02-ED75-4F6E-A036-29BEFB26AD49}"/>
              </a:ext>
            </a:extLst>
          </p:cNvPr>
          <p:cNvSpPr txBox="1"/>
          <p:nvPr/>
        </p:nvSpPr>
        <p:spPr>
          <a:xfrm>
            <a:off x="759997" y="4709656"/>
            <a:ext cx="1092238" cy="172468"/>
          </a:xfrm>
          <a:prstGeom prst="rect">
            <a:avLst/>
          </a:prstGeom>
          <a:solidFill>
            <a:schemeClr val="bg1"/>
          </a:solidFill>
          <a:ln>
            <a:noFill/>
          </a:ln>
        </p:spPr>
        <p:txBody>
          <a:bodyPr wrap="square" lIns="0" tIns="0" rIns="0" bIns="0" rtlCol="0">
            <a:noAutofit/>
          </a:bodyPr>
          <a:lstStyle/>
          <a:p>
            <a:pPr rtl="0"/>
            <a:r>
              <a:rPr lang="vi" sz="1050"/>
              <a:t>Khác</a:t>
            </a:r>
            <a:endParaRPr kumimoji="1" lang="en-US" altLang="ja-JP" sz="1050" dirty="0"/>
          </a:p>
        </p:txBody>
      </p:sp>
      <p:sp>
        <p:nvSpPr>
          <p:cNvPr id="14" name="テキスト ボックス 13">
            <a:extLst>
              <a:ext uri="{FF2B5EF4-FFF2-40B4-BE49-F238E27FC236}">
                <a16:creationId xmlns="" xmlns:a16="http://schemas.microsoft.com/office/drawing/2014/main" id="{3C33588C-4D54-4E08-887A-B6F1151DCFB7}"/>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vi" sz="900" dirty="0"/>
              <a:t>Axetylen (asechiren)</a:t>
            </a:r>
            <a:endParaRPr kumimoji="1" lang="en-US" altLang="ja-JP" sz="900" dirty="0"/>
          </a:p>
        </p:txBody>
      </p:sp>
      <p:sp>
        <p:nvSpPr>
          <p:cNvPr id="15" name="テキスト ボックス 14">
            <a:extLst>
              <a:ext uri="{FF2B5EF4-FFF2-40B4-BE49-F238E27FC236}">
                <a16:creationId xmlns="" xmlns:a16="http://schemas.microsoft.com/office/drawing/2014/main" id="{661424A8-2693-4927-A485-5A4303BC53C7}"/>
              </a:ext>
            </a:extLst>
          </p:cNvPr>
          <p:cNvSpPr txBox="1"/>
          <p:nvPr/>
        </p:nvSpPr>
        <p:spPr>
          <a:xfrm>
            <a:off x="1955387" y="1405927"/>
            <a:ext cx="1105319" cy="2139418"/>
          </a:xfrm>
          <a:prstGeom prst="rect">
            <a:avLst/>
          </a:prstGeom>
          <a:solidFill>
            <a:schemeClr val="bg1"/>
          </a:solidFill>
          <a:ln>
            <a:noFill/>
          </a:ln>
        </p:spPr>
        <p:txBody>
          <a:bodyPr wrap="square" lIns="0" tIns="0" rIns="0" bIns="0" rtlCol="0">
            <a:noAutofit/>
          </a:bodyPr>
          <a:lstStyle/>
          <a:p>
            <a:pPr rtl="0"/>
            <a:r>
              <a:rPr lang="vi" sz="1050" dirty="0"/>
              <a:t>Là khí không màu, không mùi. Axetylen (asechiren) dùng để hàn có mùi của dung môi và tạp chất để hòa tan và nạp vào bình chứa.</a:t>
            </a:r>
            <a:endParaRPr kumimoji="1" lang="en-US" altLang="ja-JP" sz="1050" dirty="0"/>
          </a:p>
          <a:p>
            <a:pPr rtl="0"/>
            <a:r>
              <a:rPr lang="vi" sz="1050" dirty="0"/>
              <a:t>(Chú thích 1)</a:t>
            </a:r>
            <a:endParaRPr kumimoji="1" lang="en-US" altLang="ja-JP" sz="1050" dirty="0"/>
          </a:p>
        </p:txBody>
      </p:sp>
      <p:sp>
        <p:nvSpPr>
          <p:cNvPr id="16" name="テキスト ボックス 15">
            <a:extLst>
              <a:ext uri="{FF2B5EF4-FFF2-40B4-BE49-F238E27FC236}">
                <a16:creationId xmlns="" xmlns:a16="http://schemas.microsoft.com/office/drawing/2014/main" id="{662F37D2-AA5E-4766-BCAD-2EEFFDACBAD0}"/>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vi" sz="1000" dirty="0"/>
              <a:t>Là khí không màu, không mùi. Propan (puropan) được sử dụng trong các hộ gia đình thông thường bắt buộc phải có chất tạo mùi theo Luật đảm bảo an toàn khí cao áp nhưng khí dầu mỏ hóa lỏng (LPG) dùng trong công nghiệp thì không có nghĩa vụ như vậy.</a:t>
            </a:r>
            <a:endParaRPr kumimoji="1" lang="en-US" altLang="ja-JP" sz="1000" dirty="0"/>
          </a:p>
        </p:txBody>
      </p:sp>
      <p:sp>
        <p:nvSpPr>
          <p:cNvPr id="17" name="テキスト ボックス 16">
            <a:extLst>
              <a:ext uri="{FF2B5EF4-FFF2-40B4-BE49-F238E27FC236}">
                <a16:creationId xmlns="" xmlns:a16="http://schemas.microsoft.com/office/drawing/2014/main" id="{C7D1A9A7-AF36-4CDA-B9BB-A6BBE9192AC7}"/>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vi" sz="1050"/>
              <a:t>Là khí không màu, không mùi.</a:t>
            </a:r>
            <a:endParaRPr kumimoji="1" lang="en-US" altLang="ja-JP" sz="1050" dirty="0"/>
          </a:p>
        </p:txBody>
      </p:sp>
      <p:sp>
        <p:nvSpPr>
          <p:cNvPr id="18" name="テキスト ボックス 17">
            <a:extLst>
              <a:ext uri="{FF2B5EF4-FFF2-40B4-BE49-F238E27FC236}">
                <a16:creationId xmlns="" xmlns:a16="http://schemas.microsoft.com/office/drawing/2014/main" id="{AE012A41-600D-41F1-8CF5-8E91ACAD1873}"/>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vi" sz="1050" dirty="0"/>
              <a:t>Propan (puropan)</a:t>
            </a:r>
            <a:endParaRPr kumimoji="1" lang="en-US" altLang="ja-JP" sz="1050" dirty="0"/>
          </a:p>
        </p:txBody>
      </p:sp>
      <p:sp>
        <p:nvSpPr>
          <p:cNvPr id="19" name="テキスト ボックス 18">
            <a:extLst>
              <a:ext uri="{FF2B5EF4-FFF2-40B4-BE49-F238E27FC236}">
                <a16:creationId xmlns="" xmlns:a16="http://schemas.microsoft.com/office/drawing/2014/main" id="{C3B3F76D-31B0-475F-B19D-60488C617CF6}"/>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vi" sz="1050" dirty="0"/>
              <a:t>Hyđrô</a:t>
            </a:r>
            <a:endParaRPr kumimoji="1" lang="en-US" altLang="ja-JP" sz="1050" dirty="0"/>
          </a:p>
        </p:txBody>
      </p:sp>
      <p:sp>
        <p:nvSpPr>
          <p:cNvPr id="20" name="テキスト ボックス 19">
            <a:extLst>
              <a:ext uri="{FF2B5EF4-FFF2-40B4-BE49-F238E27FC236}">
                <a16:creationId xmlns="" xmlns:a16="http://schemas.microsoft.com/office/drawing/2014/main" id="{AB0B309D-097E-426A-BD84-10189875456F}"/>
              </a:ext>
            </a:extLst>
          </p:cNvPr>
          <p:cNvSpPr txBox="1"/>
          <p:nvPr/>
        </p:nvSpPr>
        <p:spPr>
          <a:xfrm>
            <a:off x="1928802" y="4701285"/>
            <a:ext cx="1161738" cy="1009896"/>
          </a:xfrm>
          <a:prstGeom prst="rect">
            <a:avLst/>
          </a:prstGeom>
          <a:solidFill>
            <a:schemeClr val="bg1"/>
          </a:solidFill>
          <a:ln>
            <a:noFill/>
          </a:ln>
        </p:spPr>
        <p:txBody>
          <a:bodyPr wrap="square" lIns="0" tIns="0" rIns="0" bIns="0" rtlCol="0">
            <a:noAutofit/>
          </a:bodyPr>
          <a:lstStyle/>
          <a:p>
            <a:pPr rtl="0"/>
            <a:r>
              <a:rPr lang="vi" sz="1050" dirty="0"/>
              <a:t>Nhiệt độ ngọn lửa cao so với các khí dễ cháy khác khi hàn nên thích hợp cho việc hàn khí (gasu yousetu).</a:t>
            </a:r>
            <a:endParaRPr kumimoji="1" lang="en-US" altLang="ja-JP" sz="1050" dirty="0"/>
          </a:p>
        </p:txBody>
      </p:sp>
      <p:sp>
        <p:nvSpPr>
          <p:cNvPr id="21" name="テキスト ボックス 20">
            <a:extLst>
              <a:ext uri="{FF2B5EF4-FFF2-40B4-BE49-F238E27FC236}">
                <a16:creationId xmlns="" xmlns:a16="http://schemas.microsoft.com/office/drawing/2014/main" id="{56851E28-50CE-4B41-A7B8-BB1831BC2524}"/>
              </a:ext>
            </a:extLst>
          </p:cNvPr>
          <p:cNvSpPr txBox="1"/>
          <p:nvPr/>
        </p:nvSpPr>
        <p:spPr>
          <a:xfrm>
            <a:off x="753038" y="5809572"/>
            <a:ext cx="4652105" cy="594577"/>
          </a:xfrm>
          <a:prstGeom prst="rect">
            <a:avLst/>
          </a:prstGeom>
          <a:solidFill>
            <a:schemeClr val="bg1"/>
          </a:solidFill>
          <a:ln>
            <a:noFill/>
          </a:ln>
        </p:spPr>
        <p:txBody>
          <a:bodyPr wrap="square" lIns="0" tIns="0" rIns="0" bIns="0" rtlCol="0">
            <a:noAutofit/>
          </a:bodyPr>
          <a:lstStyle/>
          <a:p>
            <a:pPr marL="715963" indent="-715963" rtl="0"/>
            <a:r>
              <a:rPr lang="vi" sz="1000" dirty="0"/>
              <a:t>Chú thích 1: Mùi này khá khác với mùi của khí poropan (puropan) dùng trong gia đình.</a:t>
            </a:r>
            <a:endParaRPr kumimoji="1" lang="en-US" altLang="ja-JP" sz="1000" dirty="0"/>
          </a:p>
          <a:p>
            <a:pPr marL="715963" indent="-715963" rtl="0"/>
            <a:r>
              <a:rPr lang="vi" sz="1000" dirty="0"/>
              <a:t>   </a:t>
            </a:r>
            <a:r>
              <a:rPr lang="en-US" sz="1000" dirty="0"/>
              <a:t>                 </a:t>
            </a:r>
            <a:r>
              <a:rPr lang="vi" sz="1000" dirty="0"/>
              <a:t>2: Tỷ lệ khối lượng đối với không khí. Nếu nhỏ hơn 1 thì có thể đọng gần trần nhà, và nếu lớn hơn 1, nó có thể đọng trong hố.</a:t>
            </a:r>
            <a:endParaRPr kumimoji="1" lang="en-US" altLang="ja-JP" sz="1000" dirty="0"/>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39869" y="6456715"/>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66 / Giáo trình hỗ trợ trang </a:t>
            </a:r>
            <a:r>
              <a:rPr lang="vi" sz="1200" dirty="0" smtClean="0">
                <a:solidFill>
                  <a:prstClr val="black"/>
                </a:solidFill>
              </a:rPr>
              <a:t>4</a:t>
            </a:r>
            <a:r>
              <a:rPr lang="en-US" sz="1200" dirty="0" smtClean="0">
                <a:solidFill>
                  <a:prstClr val="black"/>
                </a:solidFill>
              </a:rPr>
              <a:t>8</a:t>
            </a:r>
            <a:endParaRPr lang="vi" sz="1200" dirty="0">
              <a:solidFill>
                <a:prstClr val="black"/>
              </a:solidFill>
            </a:endParaRP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[Sự nguy hiểm]</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Khí axetylen (asechiren), khí propan (puropan) và hyđrô là những khí có tính dễ cháy và tính dẫn lửa cao, có nguy cơ phát nổ nếu bình chứa khí nóng. Hyđrô dễ bốc cháy và ngọn lửa khó thấy.</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[Tính có hại]</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Khí axetylen (asechiren), khí propan (puropan) và hyđrô cực kỳ nguy hiểm khi hít phải ở nồng độ cao vì chúng có thể gây thiếu ôxy (sanso ketubo) Ngoài ra, người ta cho rằng hít phải khí axetylen (asechiren) có thể bị phù phổi. Ngoài ra, hít phải khí axetylen (asechiren) và propan (puropan) có nguy cơ gây buồn ngủ hoặc chóng mặt, tê liệt cảm giác và nhức đầu.</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[Điều mục chú ý trong trường hợp hỏa hoạn]</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Sử dụng chất chữa cháy dạng bột (hunmatu shouka zai) hoặc khí trơ (N2, Ar, CO2,v.v.) để dập tắt các đám cháy do khí axetylen (asechiren), khí propan (puropan), hyđrô gây ra. Trong trường hợp hỏa hoạn lớn, sử dụng phân tán nước hoặc nước phun sương. Không được tiến hành phun nước dạng trụ.</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vi" sz="2400" dirty="0">
                <a:latin typeface="Meiryo UI" panose="020B0604030504040204" pitchFamily="50" charset="-128"/>
                <a:ea typeface="Meiryo UI" panose="020B0604030504040204" pitchFamily="50" charset="-128"/>
              </a:rPr>
              <a:t>Khí dễ cháy được sử dụng để hàn, v.v. (2) Sự nguy hiểm có hại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38</a:t>
            </a:fld>
            <a:endParaRPr kumimoji="1" lang="ja-JP" altLang="en-US"/>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Khí cao áp (1) Các loại khí cao áp</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44477"/>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67 / Giáo trình hỗ trợ trang </a:t>
            </a:r>
            <a:r>
              <a:rPr lang="vi" sz="1200" dirty="0" smtClean="0">
                <a:solidFill>
                  <a:prstClr val="black"/>
                </a:solidFill>
              </a:rPr>
              <a:t>4</a:t>
            </a:r>
            <a:r>
              <a:rPr lang="en-US" sz="1200" dirty="0" smtClean="0">
                <a:solidFill>
                  <a:prstClr val="black"/>
                </a:solidFill>
              </a:rPr>
              <a:t>9</a:t>
            </a:r>
            <a:endParaRPr lang="vi" sz="1200" dirty="0">
              <a:solidFill>
                <a:prstClr val="black"/>
              </a:solidFill>
            </a:endParaRP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[Các loại khí cao áp] (Theo Luật đảm bảo an toàn khí cao áp)</a:t>
            </a:r>
          </a:p>
          <a:p>
            <a:pPr marL="0" indent="0"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① Khí nén</a:t>
            </a:r>
          </a:p>
          <a:p>
            <a:pPr marL="0" indent="180975"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Áp suất ở nhiệt độ bình thường (Sau đây goị là áp suất máy đo. ) là khí nén 1 MPa trở lên, và áp suất thực tế là 1 MPa trở lên, hoặc áp suất là 1 MPa ở nhiệt độ 35</a:t>
            </a:r>
            <a:r>
              <a:rPr lang="ja" sz="1400" baseline="30000" dirty="0">
                <a:solidFill>
                  <a:prstClr val="black"/>
                </a:solidFill>
                <a:latin typeface="Meiryo UI" panose="020B0604030504040204" pitchFamily="50" charset="-128"/>
                <a:ea typeface="Meiryo UI" panose="020B0604030504040204" pitchFamily="50" charset="-128"/>
              </a:rPr>
              <a:t>o</a:t>
            </a:r>
            <a:r>
              <a:rPr lang="ja" sz="1400" dirty="0">
                <a:solidFill>
                  <a:prstClr val="black"/>
                </a:solidFill>
                <a:latin typeface="Meiryo UI" panose="020B0604030504040204" pitchFamily="50" charset="-128"/>
                <a:ea typeface="Meiryo UI" panose="020B0604030504040204" pitchFamily="50" charset="-128"/>
              </a:rPr>
              <a:t>C (ngoại trừ khí axetylen (asechiren) nén).</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vi" sz="1400" dirty="0">
                <a:solidFill>
                  <a:prstClr val="black"/>
                </a:solidFill>
                <a:latin typeface="Meiryo UI" panose="020B0604030504040204" pitchFamily="50" charset="-128"/>
                <a:ea typeface="Meiryo UI" panose="020B0604030504040204" pitchFamily="50" charset="-128"/>
              </a:rPr>
              <a:t>② Khí axetylen (asechiren) nén</a:t>
            </a:r>
          </a:p>
          <a:p>
            <a:pPr marL="0" indent="180975"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Là khí axetylen (asechiren) nén có áp suất từ 0,2 MPa trở lên ở nhiệt độ thường và áp suất thực tế từ 0,2 MPa trở lên hoặc có áp suất từ 0,2 MPa trở lên ở 15</a:t>
            </a:r>
            <a:r>
              <a:rPr lang="ja" sz="1400" baseline="30000" dirty="0">
                <a:solidFill>
                  <a:prstClr val="black"/>
                </a:solidFill>
                <a:latin typeface="Meiryo UI" panose="020B0604030504040204" pitchFamily="50" charset="-128"/>
                <a:ea typeface="Meiryo UI" panose="020B0604030504040204" pitchFamily="50" charset="-128"/>
              </a:rPr>
              <a:t>o</a:t>
            </a:r>
            <a:r>
              <a:rPr lang="ja" sz="1400" dirty="0">
                <a:solidFill>
                  <a:prstClr val="black"/>
                </a:solidFill>
                <a:latin typeface="Meiryo UI" panose="020B0604030504040204" pitchFamily="50" charset="-128"/>
                <a:ea typeface="Meiryo UI" panose="020B0604030504040204" pitchFamily="50" charset="-128"/>
              </a:rPr>
              <a:t>C.</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vi" sz="1400" dirty="0">
                <a:solidFill>
                  <a:prstClr val="black"/>
                </a:solidFill>
                <a:latin typeface="Meiryo UI" panose="020B0604030504040204" pitchFamily="50" charset="-128"/>
                <a:ea typeface="Meiryo UI" panose="020B0604030504040204" pitchFamily="50" charset="-128"/>
              </a:rPr>
              <a:t>③ Khí hóa lỏng (ekika gasu)</a:t>
            </a:r>
          </a:p>
          <a:p>
            <a:pPr marL="0" indent="180975"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Là khí hoá lỏng (ekika gasu) có áp suất từ 0,2 MPa trở lên ở nhiệt độ thường và áp suất thực tế từ 0,2 MPa trở lên hoặc nhiệt độ là 35</a:t>
            </a:r>
            <a:r>
              <a:rPr lang="ja" sz="1400" baseline="30000" dirty="0">
                <a:solidFill>
                  <a:prstClr val="black"/>
                </a:solidFill>
                <a:latin typeface="Meiryo UI" panose="020B0604030504040204" pitchFamily="50" charset="-128"/>
                <a:ea typeface="Meiryo UI" panose="020B0604030504040204" pitchFamily="50" charset="-128"/>
              </a:rPr>
              <a:t>o</a:t>
            </a:r>
            <a:r>
              <a:rPr lang="ja" sz="1400" dirty="0">
                <a:solidFill>
                  <a:prstClr val="black"/>
                </a:solidFill>
                <a:latin typeface="Meiryo UI" panose="020B0604030504040204" pitchFamily="50" charset="-128"/>
                <a:ea typeface="Meiryo UI" panose="020B0604030504040204" pitchFamily="50" charset="-128"/>
              </a:rPr>
              <a:t>C trở xuống khi áp suất 0,2 MPa.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39</a:t>
            </a:fld>
            <a:endParaRPr kumimoji="1" lang="ja-JP" altLang="en-US"/>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vi" sz="1800" dirty="0">
                <a:latin typeface="Meiryo UI" panose="020B0604030504040204" pitchFamily="50" charset="-128"/>
                <a:ea typeface="Meiryo UI" panose="020B0604030504040204" pitchFamily="50" charset="-128"/>
              </a:rPr>
              <a:t>Máy móc dùng để hàn khí (gasu yousetu) / cắt khí (gasu setudan)</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006109" y="6437234"/>
            <a:ext cx="3190638"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6 / Giáo trình hỗ trợ trang </a:t>
            </a:r>
            <a:r>
              <a:rPr lang="en-US" sz="1200" dirty="0" smtClean="0">
                <a:solidFill>
                  <a:prstClr val="black"/>
                </a:solidFill>
              </a:rPr>
              <a:t>9</a:t>
            </a:r>
            <a:endParaRPr lang="vi"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 xmlns:a16="http://schemas.microsoft.com/office/drawing/2014/main" id="{0BEDAAF6-A236-4D59-AC25-210B8084CF5B}"/>
              </a:ext>
            </a:extLst>
          </p:cNvPr>
          <p:cNvSpPr txBox="1"/>
          <p:nvPr/>
        </p:nvSpPr>
        <p:spPr>
          <a:xfrm>
            <a:off x="3328554" y="3649925"/>
            <a:ext cx="960582" cy="545440"/>
          </a:xfrm>
          <a:prstGeom prst="rect">
            <a:avLst/>
          </a:prstGeom>
          <a:solidFill>
            <a:schemeClr val="bg1"/>
          </a:solidFill>
          <a:ln>
            <a:noFill/>
          </a:ln>
        </p:spPr>
        <p:txBody>
          <a:bodyPr wrap="square" lIns="0" tIns="0" rIns="0" bIns="0" rtlCol="0">
            <a:noAutofit/>
          </a:bodyPr>
          <a:lstStyle/>
          <a:p>
            <a:pPr algn="l" rtl="0"/>
            <a:r>
              <a:rPr lang="vi" sz="1050" dirty="0">
                <a:solidFill>
                  <a:srgbClr val="C00000"/>
                </a:solidFill>
              </a:rPr>
              <a:t>Dây xích dùng để phòng chống ngã đổ</a:t>
            </a:r>
            <a:endParaRPr kumimoji="1" lang="en-US" altLang="ja-JP" sz="1050" dirty="0">
              <a:solidFill>
                <a:srgbClr val="C00000"/>
              </a:solidFill>
            </a:endParaRPr>
          </a:p>
        </p:txBody>
      </p:sp>
      <p:sp>
        <p:nvSpPr>
          <p:cNvPr id="8" name="テキスト ボックス 7">
            <a:extLst>
              <a:ext uri="{FF2B5EF4-FFF2-40B4-BE49-F238E27FC236}">
                <a16:creationId xmlns="" xmlns:a16="http://schemas.microsoft.com/office/drawing/2014/main" id="{31139483-1164-4598-BE03-C65A24798F1C}"/>
              </a:ext>
            </a:extLst>
          </p:cNvPr>
          <p:cNvSpPr txBox="1"/>
          <p:nvPr/>
        </p:nvSpPr>
        <p:spPr>
          <a:xfrm>
            <a:off x="2805960" y="3012331"/>
            <a:ext cx="379844" cy="416669"/>
          </a:xfrm>
          <a:prstGeom prst="rect">
            <a:avLst/>
          </a:prstGeom>
          <a:solidFill>
            <a:schemeClr val="bg1"/>
          </a:solidFill>
          <a:ln>
            <a:noFill/>
          </a:ln>
        </p:spPr>
        <p:txBody>
          <a:bodyPr wrap="square" lIns="0" tIns="0" rIns="0" bIns="0" rtlCol="0">
            <a:noAutofit/>
          </a:bodyPr>
          <a:lstStyle/>
          <a:p>
            <a:pPr algn="l" rtl="0"/>
            <a:r>
              <a:rPr lang="vi" sz="1000" dirty="0">
                <a:solidFill>
                  <a:srgbClr val="C00000"/>
                </a:solidFill>
              </a:rPr>
              <a:t>Khí nhiên liệu, khí đốt</a:t>
            </a:r>
            <a:endParaRPr kumimoji="1" lang="en-US" altLang="ja-JP" sz="1000" dirty="0">
              <a:solidFill>
                <a:srgbClr val="C00000"/>
              </a:solidFill>
            </a:endParaRPr>
          </a:p>
        </p:txBody>
      </p:sp>
      <p:sp>
        <p:nvSpPr>
          <p:cNvPr id="9" name="テキスト ボックス 8">
            <a:extLst>
              <a:ext uri="{FF2B5EF4-FFF2-40B4-BE49-F238E27FC236}">
                <a16:creationId xmlns="" xmlns:a16="http://schemas.microsoft.com/office/drawing/2014/main" id="{27C0B869-4AF9-4793-BA31-B06AFE3575E3}"/>
              </a:ext>
            </a:extLst>
          </p:cNvPr>
          <p:cNvSpPr txBox="1"/>
          <p:nvPr/>
        </p:nvSpPr>
        <p:spPr>
          <a:xfrm>
            <a:off x="3409889" y="1953499"/>
            <a:ext cx="329597" cy="545440"/>
          </a:xfrm>
          <a:prstGeom prst="rect">
            <a:avLst/>
          </a:prstGeom>
          <a:solidFill>
            <a:schemeClr val="bg1"/>
          </a:solidFill>
          <a:ln>
            <a:noFill/>
          </a:ln>
        </p:spPr>
        <p:txBody>
          <a:bodyPr vert="eaVert" wrap="square" lIns="0" tIns="0" rIns="0" bIns="0" rtlCol="0">
            <a:noAutofit/>
          </a:bodyPr>
          <a:lstStyle/>
          <a:p>
            <a:pPr algn="l" rtl="0"/>
            <a:r>
              <a:rPr lang="vi" sz="1200" dirty="0">
                <a:solidFill>
                  <a:srgbClr val="C00000"/>
                </a:solidFill>
              </a:rPr>
              <a:t>Ôxy (sanso)</a:t>
            </a:r>
            <a:endParaRPr kumimoji="1" lang="en-US" altLang="ja-JP" sz="1200" dirty="0">
              <a:solidFill>
                <a:srgbClr val="C00000"/>
              </a:solidFill>
            </a:endParaRPr>
          </a:p>
        </p:txBody>
      </p:sp>
      <p:sp>
        <p:nvSpPr>
          <p:cNvPr id="10" name="テキスト ボックス 9">
            <a:extLst>
              <a:ext uri="{FF2B5EF4-FFF2-40B4-BE49-F238E27FC236}">
                <a16:creationId xmlns="" xmlns:a16="http://schemas.microsoft.com/office/drawing/2014/main" id="{2656DDE3-9565-481E-B4D7-CA157B7136D3}"/>
              </a:ext>
            </a:extLst>
          </p:cNvPr>
          <p:cNvSpPr txBox="1"/>
          <p:nvPr/>
        </p:nvSpPr>
        <p:spPr>
          <a:xfrm>
            <a:off x="4854865" y="4015991"/>
            <a:ext cx="3444584" cy="271527"/>
          </a:xfrm>
          <a:prstGeom prst="rect">
            <a:avLst/>
          </a:prstGeom>
          <a:solidFill>
            <a:schemeClr val="bg1"/>
          </a:solidFill>
          <a:ln>
            <a:noFill/>
          </a:ln>
        </p:spPr>
        <p:txBody>
          <a:bodyPr wrap="square" lIns="0" tIns="0" rIns="0" bIns="0" rtlCol="0">
            <a:noAutofit/>
          </a:bodyPr>
          <a:lstStyle/>
          <a:p>
            <a:pPr algn="l" rtl="0"/>
            <a:r>
              <a:rPr lang="vi" sz="900" dirty="0"/>
              <a:t>Tài liệu: Chỉnh sửa một phần hình ảnh hướng dẫn kỹ thuật - Viện Nghiên cứu Tổng hợp về An toàn Vệ sinh lao động</a:t>
            </a:r>
            <a:endParaRPr kumimoji="1" lang="en-US" altLang="ja-JP" sz="900" dirty="0"/>
          </a:p>
        </p:txBody>
      </p:sp>
      <p:sp>
        <p:nvSpPr>
          <p:cNvPr id="11" name="テキスト ボックス 10">
            <a:extLst>
              <a:ext uri="{FF2B5EF4-FFF2-40B4-BE49-F238E27FC236}">
                <a16:creationId xmlns="" xmlns:a16="http://schemas.microsoft.com/office/drawing/2014/main" id="{7E65D458-8C40-4D97-BF5B-EA12FC0233E1}"/>
              </a:ext>
            </a:extLst>
          </p:cNvPr>
          <p:cNvSpPr txBox="1"/>
          <p:nvPr/>
        </p:nvSpPr>
        <p:spPr>
          <a:xfrm>
            <a:off x="1386000" y="4287518"/>
            <a:ext cx="6876000" cy="299321"/>
          </a:xfrm>
          <a:prstGeom prst="rect">
            <a:avLst/>
          </a:prstGeom>
          <a:solidFill>
            <a:schemeClr val="bg1"/>
          </a:solidFill>
          <a:ln>
            <a:noFill/>
          </a:ln>
        </p:spPr>
        <p:txBody>
          <a:bodyPr wrap="square" lIns="0" tIns="0" rIns="0" bIns="0" rtlCol="0">
            <a:noAutofit/>
          </a:bodyPr>
          <a:lstStyle/>
          <a:p>
            <a:pPr algn="ctr" rtl="0"/>
            <a:r>
              <a:rPr lang="vi" sz="1600" dirty="0"/>
              <a:t>Hình 1-1 Máy móc dùng để hàn khí (gasu yousetu) / cắt khí (gasu setudan)</a:t>
            </a:r>
            <a:endParaRPr kumimoji="1" lang="en-US" altLang="ja-JP" sz="1600" dirty="0"/>
          </a:p>
        </p:txBody>
      </p:sp>
      <p:sp>
        <p:nvSpPr>
          <p:cNvPr id="12" name="テキスト ボックス 11">
            <a:extLst>
              <a:ext uri="{FF2B5EF4-FFF2-40B4-BE49-F238E27FC236}">
                <a16:creationId xmlns="" xmlns:a16="http://schemas.microsoft.com/office/drawing/2014/main" id="{8061340B-3ACE-45B2-A601-9E030D53F1CF}"/>
              </a:ext>
            </a:extLst>
          </p:cNvPr>
          <p:cNvSpPr txBox="1"/>
          <p:nvPr/>
        </p:nvSpPr>
        <p:spPr>
          <a:xfrm>
            <a:off x="4345850" y="1270810"/>
            <a:ext cx="4030399" cy="2416336"/>
          </a:xfrm>
          <a:prstGeom prst="rect">
            <a:avLst/>
          </a:prstGeom>
          <a:solidFill>
            <a:schemeClr val="bg1"/>
          </a:solidFill>
          <a:ln>
            <a:noFill/>
          </a:ln>
        </p:spPr>
        <p:txBody>
          <a:bodyPr wrap="square" lIns="0" tIns="0" rIns="0" bIns="0" rtlCol="0">
            <a:noAutofit/>
          </a:bodyPr>
          <a:lstStyle/>
          <a:p>
            <a:pPr rtl="0"/>
            <a:r>
              <a:rPr lang="vi" sz="1200" dirty="0"/>
              <a:t>① Bộ điều chỉnh áp suất (aturyoku chousei ki) cho ôxy (sanso))</a:t>
            </a:r>
            <a:endParaRPr kumimoji="1" lang="en-US" altLang="ja-JP" sz="1200" dirty="0"/>
          </a:p>
          <a:p>
            <a:pPr rtl="0"/>
            <a:r>
              <a:rPr lang="vi" sz="1200" dirty="0"/>
              <a:t>② Bộ điều chỉnh áp suất khí (aturyoku chousei ki) nhiên liệu</a:t>
            </a:r>
            <a:endParaRPr kumimoji="1" lang="en-US" altLang="ja-JP" sz="1200" dirty="0"/>
          </a:p>
          <a:p>
            <a:pPr rtl="0"/>
            <a:r>
              <a:rPr lang="vi" sz="1200" dirty="0"/>
              <a:t>③ Ống (housu) ôxy (sanso) (màu xanh dương)</a:t>
            </a:r>
            <a:endParaRPr kumimoji="1" lang="en-US" altLang="ja-JP" sz="1200" dirty="0"/>
          </a:p>
          <a:p>
            <a:pPr rtl="0"/>
            <a:r>
              <a:rPr lang="vi" sz="1200" dirty="0"/>
              <a:t>④ Ống (housu) dẫn khí nhiên liệu (màu đỏ hoặc màu cam)</a:t>
            </a:r>
            <a:endParaRPr kumimoji="1" lang="en-US" altLang="ja-JP" sz="1200" dirty="0"/>
          </a:p>
          <a:p>
            <a:pPr rtl="0"/>
            <a:r>
              <a:rPr lang="vi" sz="1200" dirty="0"/>
              <a:t>⑤ Máy hàn hoặc thiết bị cắt (setudanki) (ống hút và miệng lửa (higuchi))</a:t>
            </a:r>
            <a:endParaRPr kumimoji="1" lang="en-US" altLang="ja-JP" sz="1200" dirty="0"/>
          </a:p>
          <a:p>
            <a:pPr algn="r" rtl="0"/>
            <a:r>
              <a:rPr lang="vi" sz="1200" dirty="0"/>
              <a:t>(* Hình bên là một ví dụ về thiết bị cắt (setudanki))</a:t>
            </a:r>
            <a:endParaRPr kumimoji="1" lang="en-US" altLang="ja-JP" sz="1200" dirty="0"/>
          </a:p>
          <a:p>
            <a:pPr rtl="0"/>
            <a:r>
              <a:rPr lang="vi" sz="1200" dirty="0"/>
              <a:t>⑥ Bộ chống cháy ngược khô (kanshiki anzen ki) dùng cho ôxy (sanso) (thiết bị phòng chống hiện tượng ngược lửa (gyakka))</a:t>
            </a:r>
            <a:endParaRPr kumimoji="1" lang="en-US" altLang="ja-JP" sz="1200" dirty="0"/>
          </a:p>
          <a:p>
            <a:pPr rtl="0"/>
            <a:r>
              <a:rPr lang="vi" sz="1200" dirty="0"/>
              <a:t>⑦ Bộ chống cháy ngược khô (kanshiki anzen ki) dùng cho khí nhiên liệu (thiết bị phòng chống hiện tượng ngược lửa (gyakka))</a:t>
            </a: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vi" sz="2400">
                <a:latin typeface="Meiryo UI" panose="020B0604030504040204" pitchFamily="50" charset="-128"/>
                <a:ea typeface="Meiryo UI" panose="020B0604030504040204" pitchFamily="50" charset="-128"/>
              </a:rPr>
              <a:t>Khí áp suất cao (2) Sự nguy hiểm của khí cao áp</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6783" y="6444477"/>
            <a:ext cx="389711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67</a:t>
            </a:r>
            <a:r>
              <a:rPr lang="en-US" sz="1200" dirty="0" smtClean="0">
                <a:solidFill>
                  <a:prstClr val="black"/>
                </a:solidFill>
              </a:rPr>
              <a:t>, </a:t>
            </a:r>
            <a:r>
              <a:rPr lang="vi" sz="1200" dirty="0" smtClean="0">
                <a:solidFill>
                  <a:prstClr val="black"/>
                </a:solidFill>
              </a:rPr>
              <a:t>6</a:t>
            </a:r>
            <a:r>
              <a:rPr lang="en-US" sz="1200" dirty="0" smtClean="0">
                <a:solidFill>
                  <a:prstClr val="black"/>
                </a:solidFill>
              </a:rPr>
              <a:t>9</a:t>
            </a:r>
            <a:r>
              <a:rPr lang="vi" sz="1200" dirty="0" smtClean="0">
                <a:solidFill>
                  <a:prstClr val="black"/>
                </a:solidFill>
              </a:rPr>
              <a:t> </a:t>
            </a:r>
            <a:r>
              <a:rPr lang="vi" sz="1200" dirty="0">
                <a:solidFill>
                  <a:prstClr val="black"/>
                </a:solidFill>
              </a:rPr>
              <a:t>/ Giáo trình hỗ trợ trang </a:t>
            </a:r>
            <a:r>
              <a:rPr lang="en-US" sz="1200" dirty="0" smtClean="0">
                <a:solidFill>
                  <a:prstClr val="black"/>
                </a:solidFill>
              </a:rPr>
              <a:t>50</a:t>
            </a:r>
            <a:endParaRPr lang="vi" sz="1200" dirty="0">
              <a:solidFill>
                <a:prstClr val="black"/>
              </a:solidFill>
            </a:endParaRP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vi" sz="1800" dirty="0">
                <a:solidFill>
                  <a:prstClr val="black"/>
                </a:solidFill>
                <a:latin typeface="Meiryo UI" panose="020B0604030504040204" pitchFamily="50" charset="-128"/>
                <a:ea typeface="Meiryo UI" panose="020B0604030504040204" pitchFamily="50" charset="-128"/>
              </a:rPr>
              <a:t>[ </a:t>
            </a:r>
            <a:r>
              <a:rPr lang="vi" sz="1600" dirty="0">
                <a:solidFill>
                  <a:prstClr val="black"/>
                </a:solidFill>
                <a:latin typeface="Meiryo UI" panose="020B0604030504040204" pitchFamily="50" charset="-128"/>
                <a:ea typeface="Meiryo UI" panose="020B0604030504040204" pitchFamily="50" charset="-128"/>
              </a:rPr>
              <a:t>Sự nguy hiểm do bị nén]</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　① Xảy ra tai nạn vỡ (haretu)</a:t>
            </a:r>
          </a:p>
          <a:p>
            <a:pPr marL="0" indent="0" rtl="0">
              <a:lnSpc>
                <a:spcPct val="100000"/>
              </a:lnSpc>
              <a:spcBef>
                <a:spcPts val="0"/>
              </a:spcBef>
              <a:buFont typeface="Arial" panose="020B0604020202020204" pitchFamily="34" charset="0"/>
              <a:buNone/>
            </a:pPr>
            <a:r>
              <a:rPr lang="vi" sz="1600" dirty="0">
                <a:solidFill>
                  <a:prstClr val="black"/>
                </a:solidFill>
                <a:latin typeface="Meiryo UI" panose="020B0604030504040204" pitchFamily="50" charset="-128"/>
                <a:ea typeface="Meiryo UI" panose="020B0604030504040204" pitchFamily="50" charset="-128"/>
              </a:rPr>
              <a:t>　② Tai nạn nổ và bay bình (bonbe)</a:t>
            </a:r>
          </a:p>
          <a:p>
            <a:pPr marL="0" indent="180975" rtl="0">
              <a:lnSpc>
                <a:spcPct val="100000"/>
              </a:lnSpc>
              <a:spcBef>
                <a:spcPts val="0"/>
              </a:spcBef>
              <a:buNone/>
            </a:pPr>
            <a:endParaRPr lang="en-US" altLang="ja-JP" sz="9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[Điều mục lưu ý khi xử lý khí cao áp)</a:t>
            </a:r>
            <a:endParaRPr lang="ja-JP" altLang="en-US"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Luật đảm bảo an toàn khí cao áp: Khí cao áp phải được bảo quản ở nơi dưới 40</a:t>
            </a:r>
            <a:r>
              <a:rPr lang="ja" sz="1600" baseline="30000" dirty="0">
                <a:solidFill>
                  <a:prstClr val="black"/>
                </a:solidFill>
                <a:latin typeface="Meiryo UI" panose="020B0604030504040204" pitchFamily="50" charset="-128"/>
                <a:ea typeface="Meiryo UI" panose="020B0604030504040204" pitchFamily="50" charset="-128"/>
              </a:rPr>
              <a:t>o</a:t>
            </a:r>
            <a:r>
              <a:rPr lang="ja" sz="1600" dirty="0">
                <a:solidFill>
                  <a:prstClr val="black"/>
                </a:solidFill>
                <a:latin typeface="Meiryo UI" panose="020B0604030504040204" pitchFamily="50" charset="-128"/>
                <a:ea typeface="Meiryo UI" panose="020B0604030504040204" pitchFamily="50" charset="-128"/>
              </a:rPr>
              <a:t>C trở xuống.</a:t>
            </a:r>
            <a:endParaRPr lang="en-US" altLang="ja-JP" sz="16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40</a:t>
            </a:fld>
            <a:endParaRPr kumimoji="1" lang="ja-JP" altLang="en-US"/>
          </a:p>
        </p:txBody>
      </p:sp>
      <p:sp>
        <p:nvSpPr>
          <p:cNvPr id="8" name="テキスト ボックス 7">
            <a:extLst>
              <a:ext uri="{FF2B5EF4-FFF2-40B4-BE49-F238E27FC236}">
                <a16:creationId xmlns="" xmlns:a16="http://schemas.microsoft.com/office/drawing/2014/main" id="{8C540D56-45A0-4DF4-A63C-C289738D2DBA}"/>
              </a:ext>
            </a:extLst>
          </p:cNvPr>
          <p:cNvSpPr txBox="1"/>
          <p:nvPr/>
        </p:nvSpPr>
        <p:spPr>
          <a:xfrm>
            <a:off x="1270834" y="2753656"/>
            <a:ext cx="2995949" cy="216066"/>
          </a:xfrm>
          <a:prstGeom prst="rect">
            <a:avLst/>
          </a:prstGeom>
          <a:solidFill>
            <a:schemeClr val="bg1"/>
          </a:solidFill>
          <a:ln>
            <a:noFill/>
          </a:ln>
        </p:spPr>
        <p:txBody>
          <a:bodyPr wrap="square" lIns="0" tIns="0" rIns="0" bIns="0" rtlCol="0">
            <a:noAutofit/>
          </a:bodyPr>
          <a:lstStyle/>
          <a:p>
            <a:pPr algn="ctr" rtl="0"/>
            <a:r>
              <a:rPr lang="vi" sz="1200" dirty="0"/>
              <a:t>Bảng 2-8: Sự thay đổi áp suất do nhiệt độ</a:t>
            </a:r>
            <a:endParaRPr kumimoji="1" lang="en-US" altLang="ja-JP" sz="1200" dirty="0"/>
          </a:p>
        </p:txBody>
      </p:sp>
      <p:sp>
        <p:nvSpPr>
          <p:cNvPr id="9" name="テキスト ボックス 8">
            <a:extLst>
              <a:ext uri="{FF2B5EF4-FFF2-40B4-BE49-F238E27FC236}">
                <a16:creationId xmlns="" xmlns:a16="http://schemas.microsoft.com/office/drawing/2014/main" id="{6A0E1FFE-663F-4954-81EA-5F4F6C616E63}"/>
              </a:ext>
            </a:extLst>
          </p:cNvPr>
          <p:cNvSpPr txBox="1"/>
          <p:nvPr/>
        </p:nvSpPr>
        <p:spPr>
          <a:xfrm>
            <a:off x="804404" y="3057848"/>
            <a:ext cx="599833" cy="536856"/>
          </a:xfrm>
          <a:prstGeom prst="rect">
            <a:avLst/>
          </a:prstGeom>
          <a:solidFill>
            <a:schemeClr val="bg1"/>
          </a:solidFill>
          <a:ln>
            <a:noFill/>
          </a:ln>
        </p:spPr>
        <p:txBody>
          <a:bodyPr wrap="square" lIns="0" tIns="0" rIns="0" bIns="0" rtlCol="0">
            <a:noAutofit/>
          </a:bodyPr>
          <a:lstStyle/>
          <a:p>
            <a:pPr algn="ctr" rtl="0"/>
            <a:r>
              <a:rPr lang="vi" sz="1400" dirty="0"/>
              <a:t>Nhiệt độ</a:t>
            </a:r>
            <a:r>
              <a:rPr lang="en-US" sz="1400" dirty="0"/>
              <a:t> </a:t>
            </a:r>
            <a:r>
              <a:rPr 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D3BA9C76-F94D-4589-9AAF-650D3171942A}"/>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algn="ctr" rtl="0"/>
            <a:r>
              <a:rPr lang="vi" sz="1400" dirty="0"/>
              <a:t>Áp suất khí trong bình chứa (MPa)</a:t>
            </a:r>
            <a:endParaRPr kumimoji="1" lang="en-US" altLang="ja-JP" sz="1400" dirty="0"/>
          </a:p>
        </p:txBody>
      </p:sp>
      <p:sp>
        <p:nvSpPr>
          <p:cNvPr id="11" name="テキスト ボックス 10">
            <a:extLst>
              <a:ext uri="{FF2B5EF4-FFF2-40B4-BE49-F238E27FC236}">
                <a16:creationId xmlns="" xmlns:a16="http://schemas.microsoft.com/office/drawing/2014/main" id="{3E24D9B2-5277-444F-864B-E00438FE8A5E}"/>
              </a:ext>
            </a:extLst>
          </p:cNvPr>
          <p:cNvSpPr txBox="1"/>
          <p:nvPr/>
        </p:nvSpPr>
        <p:spPr>
          <a:xfrm>
            <a:off x="3030215" y="3067578"/>
            <a:ext cx="1711906" cy="536857"/>
          </a:xfrm>
          <a:prstGeom prst="rect">
            <a:avLst/>
          </a:prstGeom>
          <a:solidFill>
            <a:schemeClr val="bg1"/>
          </a:solidFill>
          <a:ln>
            <a:noFill/>
          </a:ln>
        </p:spPr>
        <p:txBody>
          <a:bodyPr wrap="square" lIns="0" tIns="0" rIns="0" bIns="0" rtlCol="0">
            <a:noAutofit/>
          </a:bodyPr>
          <a:lstStyle/>
          <a:p>
            <a:pPr rtl="0"/>
            <a:r>
              <a:rPr lang="vi" sz="1400" dirty="0"/>
              <a:t>Giá trị khi áp suất ở 25</a:t>
            </a:r>
            <a:r>
              <a:rPr lang="ja" sz="1400" baseline="30000" dirty="0"/>
              <a:t>o</a:t>
            </a:r>
            <a:r>
              <a:rPr lang="ja" sz="1400" dirty="0"/>
              <a:t>C là 1.</a:t>
            </a:r>
            <a:endParaRPr kumimoji="1" lang="en-US" altLang="ja-JP" sz="1400" dirty="0"/>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fontScale="90000"/>
          </a:bodyPr>
          <a:lstStyle/>
          <a:p>
            <a:pPr rtl="0"/>
            <a:r>
              <a:rPr lang="vi" sz="2400" dirty="0">
                <a:latin typeface="Meiryo UI" panose="020B0604030504040204" pitchFamily="50" charset="-128"/>
                <a:ea typeface="Meiryo UI" panose="020B0604030504040204" pitchFamily="50" charset="-128"/>
              </a:rPr>
              <a:t>Tình huống xảy ra thảm họa do hàn khí (gasu yousetu)</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5765"/>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74 / Giáo trình hỗ trợ trang </a:t>
            </a:r>
            <a:r>
              <a:rPr lang="en-US" sz="1200" dirty="0" smtClean="0">
                <a:solidFill>
                  <a:prstClr val="black"/>
                </a:solidFill>
              </a:rPr>
              <a:t>51</a:t>
            </a:r>
            <a:endParaRPr lang="vi" sz="1200" dirty="0">
              <a:solidFill>
                <a:prstClr val="black"/>
              </a:solidFill>
            </a:endParaRP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vi" sz="1400" dirty="0">
                <a:solidFill>
                  <a:prstClr val="black"/>
                </a:solidFill>
                <a:latin typeface="Meiryo UI" panose="020B0604030504040204" pitchFamily="50" charset="-128"/>
                <a:ea typeface="Meiryo UI" panose="020B0604030504040204" pitchFamily="50" charset="-128"/>
              </a:rPr>
              <a:t>[Rối loạn sức khỏe do khói (hyumu)]</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Mặc dù lượng khói (hyumu) sinh ra do hàn khí (gasu yousetu) không lớn bằng hàn hồ quang, nhưng có nhiều lo ngại về khả năng xảy ra phù phổi do hàn / cắt vật liệu cơ bản mạ kẽm, ung thư phổi và hen suyễn do cắt không gỉ.</a:t>
            </a:r>
          </a:p>
          <a:p>
            <a:pPr marL="0" indent="180975"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Ngoài ra, trong những năm gần đây, ảnh hưởng sức khỏe đến hệ thần kinh trung ương do hàn và cắt vật liệu đồng có chứa mangan đã trở thành một vấn đề.</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41</a:t>
            </a:fld>
            <a:endParaRPr kumimoji="1" lang="ja-JP" altLang="en-US"/>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Phòng chống thảm họa do hàn khí (gasu yousetu) (1) Phòng chống phỏng</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2316" y="6444477"/>
            <a:ext cx="3340451"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75 / Giáo trình hỗ trợ trang </a:t>
            </a:r>
            <a:r>
              <a:rPr lang="en-US" sz="1200" dirty="0" smtClean="0">
                <a:solidFill>
                  <a:prstClr val="black"/>
                </a:solidFill>
              </a:rPr>
              <a:t>52</a:t>
            </a:r>
            <a:endParaRPr lang="vi" sz="1200" dirty="0">
              <a:solidFill>
                <a:prstClr val="black"/>
              </a:solidFill>
            </a:endParaRP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600" dirty="0">
                <a:solidFill>
                  <a:prstClr val="black"/>
                </a:solidFill>
                <a:latin typeface="Meiryo UI" panose="020B0604030504040204" pitchFamily="50" charset="-128"/>
                <a:ea typeface="Meiryo UI" panose="020B0604030504040204" pitchFamily="50" charset="-128"/>
              </a:rPr>
              <a:t>Các quy định về an toàn vệ sinh lao động yêu cầu công nhân có nghĩa vụ đeo kính bảo hộ và găng tay bảo hộ khi làm công việc hàn sử dụng thiết bị hàn axetylen (asechiren) và thiết bị hàn thu khí.</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42</a:t>
            </a:fld>
            <a:endParaRPr kumimoji="1" lang="ja-JP" altLang="en-US"/>
          </a:p>
        </p:txBody>
      </p:sp>
      <p:pic>
        <p:nvPicPr>
          <p:cNvPr id="5" name="図 4"/>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9" name="テキスト ボックス 8">
            <a:extLst>
              <a:ext uri="{FF2B5EF4-FFF2-40B4-BE49-F238E27FC236}">
                <a16:creationId xmlns="" xmlns:a16="http://schemas.microsoft.com/office/drawing/2014/main" id="{92172807-1117-4367-8E57-C7774D21BC41}"/>
              </a:ext>
            </a:extLst>
          </p:cNvPr>
          <p:cNvSpPr txBox="1"/>
          <p:nvPr/>
        </p:nvSpPr>
        <p:spPr>
          <a:xfrm>
            <a:off x="5437699" y="5651300"/>
            <a:ext cx="2857083" cy="231535"/>
          </a:xfrm>
          <a:prstGeom prst="rect">
            <a:avLst/>
          </a:prstGeom>
          <a:solidFill>
            <a:schemeClr val="bg1"/>
          </a:solidFill>
          <a:ln>
            <a:noFill/>
          </a:ln>
        </p:spPr>
        <p:txBody>
          <a:bodyPr wrap="square" lIns="0" tIns="0" rIns="0" bIns="0" rtlCol="0">
            <a:noAutofit/>
          </a:bodyPr>
          <a:lstStyle/>
          <a:p>
            <a:pPr rtl="0"/>
            <a:r>
              <a:rPr lang="vi" sz="1200" dirty="0"/>
              <a:t>Hình 2-10: Dụng cụ bảo hộ dùng khi hàn</a:t>
            </a:r>
            <a:endParaRPr kumimoji="1" lang="en-US" altLang="ja-JP" sz="1200" dirty="0"/>
          </a:p>
        </p:txBody>
      </p:sp>
      <p:sp>
        <p:nvSpPr>
          <p:cNvPr id="10" name="テキスト ボックス 9">
            <a:extLst>
              <a:ext uri="{FF2B5EF4-FFF2-40B4-BE49-F238E27FC236}">
                <a16:creationId xmlns="" xmlns:a16="http://schemas.microsoft.com/office/drawing/2014/main" id="{2C98F5BF-1326-4537-B46E-639F28662FF8}"/>
              </a:ext>
            </a:extLst>
          </p:cNvPr>
          <p:cNvSpPr txBox="1"/>
          <p:nvPr/>
        </p:nvSpPr>
        <p:spPr>
          <a:xfrm>
            <a:off x="6525870" y="5355784"/>
            <a:ext cx="2086165" cy="154280"/>
          </a:xfrm>
          <a:prstGeom prst="rect">
            <a:avLst/>
          </a:prstGeom>
          <a:solidFill>
            <a:schemeClr val="bg1"/>
          </a:solidFill>
          <a:ln>
            <a:noFill/>
          </a:ln>
        </p:spPr>
        <p:txBody>
          <a:bodyPr wrap="square" lIns="0" tIns="0" rIns="0" bIns="0" rtlCol="0">
            <a:noAutofit/>
          </a:bodyPr>
          <a:lstStyle/>
          <a:p>
            <a:pPr algn="r" rtl="0"/>
            <a:r>
              <a:rPr lang="vi" sz="900" dirty="0"/>
              <a:t>Tài liệu: Caterpillar Operator Training Ltd</a:t>
            </a:r>
            <a:endParaRPr kumimoji="1" lang="en-US" altLang="ja-JP" sz="900" dirty="0"/>
          </a:p>
        </p:txBody>
      </p:sp>
      <p:sp>
        <p:nvSpPr>
          <p:cNvPr id="11" name="テキスト ボックス 10">
            <a:extLst>
              <a:ext uri="{FF2B5EF4-FFF2-40B4-BE49-F238E27FC236}">
                <a16:creationId xmlns="" xmlns:a16="http://schemas.microsoft.com/office/drawing/2014/main" id="{C2610EC0-1A82-4BEE-9D3A-15EC44870535}"/>
              </a:ext>
            </a:extLst>
          </p:cNvPr>
          <p:cNvSpPr txBox="1"/>
          <p:nvPr/>
        </p:nvSpPr>
        <p:spPr>
          <a:xfrm>
            <a:off x="7568953" y="4654704"/>
            <a:ext cx="846470" cy="208360"/>
          </a:xfrm>
          <a:prstGeom prst="rect">
            <a:avLst/>
          </a:prstGeom>
          <a:solidFill>
            <a:schemeClr val="bg1"/>
          </a:solidFill>
          <a:ln>
            <a:noFill/>
          </a:ln>
        </p:spPr>
        <p:txBody>
          <a:bodyPr wrap="square" lIns="0" tIns="0" rIns="0" bIns="0" rtlCol="0">
            <a:noAutofit/>
          </a:bodyPr>
          <a:lstStyle/>
          <a:p>
            <a:pPr rtl="0"/>
            <a:r>
              <a:rPr lang="vi" sz="1100" dirty="0"/>
              <a:t>Giày an toàn</a:t>
            </a:r>
            <a:endParaRPr kumimoji="1" lang="en-US" altLang="ja-JP" sz="1100" dirty="0"/>
          </a:p>
        </p:txBody>
      </p:sp>
      <p:sp>
        <p:nvSpPr>
          <p:cNvPr id="12" name="テキスト ボックス 11">
            <a:extLst>
              <a:ext uri="{FF2B5EF4-FFF2-40B4-BE49-F238E27FC236}">
                <a16:creationId xmlns="" xmlns:a16="http://schemas.microsoft.com/office/drawing/2014/main" id="{1331A495-5469-4917-A7AC-A35CD863989A}"/>
              </a:ext>
            </a:extLst>
          </p:cNvPr>
          <p:cNvSpPr txBox="1"/>
          <p:nvPr/>
        </p:nvSpPr>
        <p:spPr>
          <a:xfrm>
            <a:off x="5113975" y="4687206"/>
            <a:ext cx="647449" cy="208360"/>
          </a:xfrm>
          <a:prstGeom prst="rect">
            <a:avLst/>
          </a:prstGeom>
          <a:solidFill>
            <a:schemeClr val="bg1"/>
          </a:solidFill>
          <a:ln>
            <a:noFill/>
          </a:ln>
        </p:spPr>
        <p:txBody>
          <a:bodyPr wrap="square" lIns="0" tIns="0" rIns="0" bIns="0" rtlCol="0">
            <a:noAutofit/>
          </a:bodyPr>
          <a:lstStyle/>
          <a:p>
            <a:pPr rtl="0"/>
            <a:r>
              <a:rPr lang="vi" sz="1100" dirty="0"/>
              <a:t>Bao chân</a:t>
            </a:r>
            <a:endParaRPr kumimoji="1" lang="en-US" altLang="ja-JP" sz="1100" dirty="0"/>
          </a:p>
        </p:txBody>
      </p:sp>
      <p:sp>
        <p:nvSpPr>
          <p:cNvPr id="13" name="テキスト ボックス 12">
            <a:extLst>
              <a:ext uri="{FF2B5EF4-FFF2-40B4-BE49-F238E27FC236}">
                <a16:creationId xmlns="" xmlns:a16="http://schemas.microsoft.com/office/drawing/2014/main" id="{F7E70483-B43A-4BFC-AD7D-0695DB050415}"/>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rtl="0"/>
            <a:r>
              <a:rPr lang="vi" sz="1100" dirty="0"/>
              <a:t>Tạp dề</a:t>
            </a:r>
            <a:endParaRPr kumimoji="1" lang="en-US" altLang="ja-JP" sz="1100" dirty="0"/>
          </a:p>
        </p:txBody>
      </p:sp>
      <p:sp>
        <p:nvSpPr>
          <p:cNvPr id="14" name="テキスト ボックス 13">
            <a:extLst>
              <a:ext uri="{FF2B5EF4-FFF2-40B4-BE49-F238E27FC236}">
                <a16:creationId xmlns="" xmlns:a16="http://schemas.microsoft.com/office/drawing/2014/main" id="{8CE106F1-85B9-4D18-B603-C696A6B532A0}"/>
              </a:ext>
            </a:extLst>
          </p:cNvPr>
          <p:cNvSpPr txBox="1"/>
          <p:nvPr/>
        </p:nvSpPr>
        <p:spPr>
          <a:xfrm>
            <a:off x="5044261" y="2765804"/>
            <a:ext cx="536175" cy="663196"/>
          </a:xfrm>
          <a:prstGeom prst="rect">
            <a:avLst/>
          </a:prstGeom>
          <a:solidFill>
            <a:schemeClr val="bg1"/>
          </a:solidFill>
          <a:ln>
            <a:noFill/>
          </a:ln>
        </p:spPr>
        <p:txBody>
          <a:bodyPr wrap="square" lIns="0" tIns="0" rIns="0" bIns="0" rtlCol="0">
            <a:noAutofit/>
          </a:bodyPr>
          <a:lstStyle/>
          <a:p>
            <a:pPr rtl="0"/>
            <a:r>
              <a:rPr lang="vi" sz="1100" dirty="0"/>
              <a:t>Mặt nạ bảo hộ dùng cho hàn</a:t>
            </a:r>
            <a:endParaRPr kumimoji="1" lang="en-US" altLang="ja-JP" sz="1100" dirty="0"/>
          </a:p>
        </p:txBody>
      </p:sp>
      <p:sp>
        <p:nvSpPr>
          <p:cNvPr id="15" name="テキスト ボックス 14">
            <a:extLst>
              <a:ext uri="{FF2B5EF4-FFF2-40B4-BE49-F238E27FC236}">
                <a16:creationId xmlns="" xmlns:a16="http://schemas.microsoft.com/office/drawing/2014/main" id="{3B72B766-FE77-4CD5-93E7-8DFD625A8CD6}"/>
              </a:ext>
            </a:extLst>
          </p:cNvPr>
          <p:cNvSpPr txBox="1"/>
          <p:nvPr/>
        </p:nvSpPr>
        <p:spPr>
          <a:xfrm>
            <a:off x="7342793" y="2385613"/>
            <a:ext cx="649395" cy="186286"/>
          </a:xfrm>
          <a:prstGeom prst="rect">
            <a:avLst/>
          </a:prstGeom>
          <a:solidFill>
            <a:schemeClr val="bg1"/>
          </a:solidFill>
          <a:ln>
            <a:noFill/>
          </a:ln>
        </p:spPr>
        <p:txBody>
          <a:bodyPr wrap="square" lIns="0" tIns="0" rIns="0" bIns="0" rtlCol="0">
            <a:noAutofit/>
          </a:bodyPr>
          <a:lstStyle/>
          <a:p>
            <a:pPr rtl="0"/>
            <a:r>
              <a:rPr lang="vi" sz="800" dirty="0"/>
              <a:t>Bọc cánh tay</a:t>
            </a:r>
            <a:endParaRPr kumimoji="1" lang="en-US" altLang="ja-JP" sz="800" dirty="0"/>
          </a:p>
        </p:txBody>
      </p:sp>
      <p:sp>
        <p:nvSpPr>
          <p:cNvPr id="16" name="テキスト ボックス 15">
            <a:extLst>
              <a:ext uri="{FF2B5EF4-FFF2-40B4-BE49-F238E27FC236}">
                <a16:creationId xmlns="" xmlns:a16="http://schemas.microsoft.com/office/drawing/2014/main" id="{EF2E0263-00C9-4E21-88E9-920A6DD67F8C}"/>
              </a:ext>
            </a:extLst>
          </p:cNvPr>
          <p:cNvSpPr txBox="1"/>
          <p:nvPr/>
        </p:nvSpPr>
        <p:spPr>
          <a:xfrm>
            <a:off x="5453857" y="1106317"/>
            <a:ext cx="649395" cy="241619"/>
          </a:xfrm>
          <a:prstGeom prst="rect">
            <a:avLst/>
          </a:prstGeom>
          <a:solidFill>
            <a:schemeClr val="bg1"/>
          </a:solidFill>
          <a:ln>
            <a:noFill/>
          </a:ln>
        </p:spPr>
        <p:txBody>
          <a:bodyPr wrap="square" lIns="0" tIns="0" rIns="0" bIns="0" rtlCol="0">
            <a:noAutofit/>
          </a:bodyPr>
          <a:lstStyle/>
          <a:p>
            <a:pPr rtl="0"/>
            <a:r>
              <a:rPr lang="vi" sz="1050" dirty="0"/>
              <a:t>Mũ bảo hộ</a:t>
            </a:r>
            <a:endParaRPr kumimoji="1" lang="en-US" altLang="ja-JP" sz="1050" dirty="0"/>
          </a:p>
        </p:txBody>
      </p:sp>
      <p:sp>
        <p:nvSpPr>
          <p:cNvPr id="17" name="テキスト ボックス 16">
            <a:extLst>
              <a:ext uri="{FF2B5EF4-FFF2-40B4-BE49-F238E27FC236}">
                <a16:creationId xmlns="" xmlns:a16="http://schemas.microsoft.com/office/drawing/2014/main" id="{7787CAC2-4221-4EF4-8AC9-D3FCB01BCA24}"/>
              </a:ext>
            </a:extLst>
          </p:cNvPr>
          <p:cNvSpPr txBox="1"/>
          <p:nvPr/>
        </p:nvSpPr>
        <p:spPr>
          <a:xfrm>
            <a:off x="7645387" y="1347936"/>
            <a:ext cx="649395" cy="361645"/>
          </a:xfrm>
          <a:prstGeom prst="rect">
            <a:avLst/>
          </a:prstGeom>
          <a:solidFill>
            <a:schemeClr val="bg1"/>
          </a:solidFill>
          <a:ln>
            <a:noFill/>
          </a:ln>
        </p:spPr>
        <p:txBody>
          <a:bodyPr wrap="square" lIns="0" tIns="0" rIns="0" bIns="0" rtlCol="0">
            <a:noAutofit/>
          </a:bodyPr>
          <a:lstStyle/>
          <a:p>
            <a:pPr rtl="0"/>
            <a:r>
              <a:rPr lang="vi" sz="1100" dirty="0"/>
              <a:t>Mắt kính bảo hộ</a:t>
            </a:r>
            <a:endParaRPr kumimoji="1" lang="en-US" altLang="ja-JP" sz="1100" dirty="0"/>
          </a:p>
        </p:txBody>
      </p:sp>
      <p:sp>
        <p:nvSpPr>
          <p:cNvPr id="18" name="テキスト ボックス 17">
            <a:extLst>
              <a:ext uri="{FF2B5EF4-FFF2-40B4-BE49-F238E27FC236}">
                <a16:creationId xmlns="" xmlns:a16="http://schemas.microsoft.com/office/drawing/2014/main" id="{7FB30B94-F07A-40F1-B03B-FF603CAE2E54}"/>
              </a:ext>
            </a:extLst>
          </p:cNvPr>
          <p:cNvSpPr txBox="1"/>
          <p:nvPr/>
        </p:nvSpPr>
        <p:spPr>
          <a:xfrm>
            <a:off x="7372340" y="1749104"/>
            <a:ext cx="1143010" cy="162994"/>
          </a:xfrm>
          <a:prstGeom prst="rect">
            <a:avLst/>
          </a:prstGeom>
          <a:solidFill>
            <a:schemeClr val="bg1"/>
          </a:solidFill>
          <a:ln>
            <a:noFill/>
          </a:ln>
        </p:spPr>
        <p:txBody>
          <a:bodyPr wrap="square" lIns="0" tIns="0" rIns="0" bIns="0" rtlCol="0">
            <a:noAutofit/>
          </a:bodyPr>
          <a:lstStyle/>
          <a:p>
            <a:pPr rtl="0"/>
            <a:r>
              <a:rPr lang="vi" sz="1100" dirty="0"/>
              <a:t>Mặt nạ chống bụi</a:t>
            </a:r>
            <a:endParaRPr kumimoji="1" lang="en-US" altLang="ja-JP" sz="1100" dirty="0"/>
          </a:p>
        </p:txBody>
      </p:sp>
      <p:sp>
        <p:nvSpPr>
          <p:cNvPr id="19" name="テキスト ボックス 18">
            <a:extLst>
              <a:ext uri="{FF2B5EF4-FFF2-40B4-BE49-F238E27FC236}">
                <a16:creationId xmlns="" xmlns:a16="http://schemas.microsoft.com/office/drawing/2014/main" id="{74EAEAED-9478-416C-BEAB-57F15183F018}"/>
              </a:ext>
            </a:extLst>
          </p:cNvPr>
          <p:cNvSpPr txBox="1"/>
          <p:nvPr/>
        </p:nvSpPr>
        <p:spPr>
          <a:xfrm>
            <a:off x="7645387" y="1996984"/>
            <a:ext cx="939983" cy="412053"/>
          </a:xfrm>
          <a:prstGeom prst="rect">
            <a:avLst/>
          </a:prstGeom>
          <a:solidFill>
            <a:schemeClr val="bg1"/>
          </a:solidFill>
          <a:ln>
            <a:noFill/>
          </a:ln>
        </p:spPr>
        <p:txBody>
          <a:bodyPr wrap="square" lIns="0" tIns="0" rIns="0" bIns="0" rtlCol="0">
            <a:noAutofit/>
          </a:bodyPr>
          <a:lstStyle/>
          <a:p>
            <a:pPr rtl="0"/>
            <a:r>
              <a:rPr lang="vi" sz="800" dirty="0"/>
              <a:t>Găng tay bảo hộ làm bằng da dùng để hàn</a:t>
            </a:r>
            <a:endParaRPr kumimoji="1" lang="en-US" altLang="ja-JP" sz="800" dirty="0"/>
          </a:p>
        </p:txBody>
      </p:sp>
      <p:sp>
        <p:nvSpPr>
          <p:cNvPr id="20" name="正方形/長方形 19"/>
          <p:cNvSpPr/>
          <p:nvPr/>
        </p:nvSpPr>
        <p:spPr>
          <a:xfrm>
            <a:off x="6661858" y="5777426"/>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（キャタピラー教習所株式会社提供）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Phòng chống thiên tai do hàn khí (gasu yousetu) (2) Tình huống thảm họa phát nổ, hỏa hoạn</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03859" y="6444477"/>
            <a:ext cx="377646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75</a:t>
            </a:r>
            <a:r>
              <a:rPr lang="en-US" sz="1200" dirty="0" smtClean="0">
                <a:solidFill>
                  <a:prstClr val="black"/>
                </a:solidFill>
              </a:rPr>
              <a:t>, </a:t>
            </a:r>
            <a:r>
              <a:rPr lang="vi" sz="1200" dirty="0" smtClean="0">
                <a:solidFill>
                  <a:prstClr val="black"/>
                </a:solidFill>
              </a:rPr>
              <a:t>77 </a:t>
            </a:r>
            <a:r>
              <a:rPr lang="vi" sz="1200" dirty="0">
                <a:solidFill>
                  <a:prstClr val="black"/>
                </a:solidFill>
              </a:rPr>
              <a:t>/ Giáo trình hỗ trợ trang </a:t>
            </a:r>
            <a:r>
              <a:rPr lang="en-US" sz="1200" dirty="0" smtClean="0">
                <a:solidFill>
                  <a:prstClr val="black"/>
                </a:solidFill>
              </a:rPr>
              <a:t>53</a:t>
            </a:r>
            <a:endParaRPr lang="vi" sz="1200" dirty="0">
              <a:solidFill>
                <a:prstClr val="black"/>
              </a:solidFill>
            </a:endParaRP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[Tình huống và nguyên nhân của tai nạn phát nổ, hỏa hoạn]</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Trong hầu hết các tai nạn phát nổ, hỏa hoạn trong khi làm công việc hàn khí (gasu yousetu) thì khí dễ cháy dùng để hàn đã phát nổ và cháy lên. Các nguyên nhân đó ngoài rò rỉ do lắp đặt thiết bị và ống (housu) không đúng cách, rò rỉ từ các cơ sở đã lão hóa, còn có do hiện tượng ngược lửa (gyakka) v.v.</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[Nổ bụi (hunjin bakuhatu)]</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Nếu hàn khí (gasu yousetu) được thực hiện ở nơi có một lượng lớn đồ dễ cháy (kanensei no mono) trở thành các hạt mịn (bụi) và lơ lửng trong không khí, điều này có thể trở thành nguồn bốc cháy và phát nổ dữ dội.</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Cần lưu ý rằng chỉ cần là vật cháy được thì dù không như than đá thì bụi có thể xuất hiện không chỉ trong bột mì, đường và nhựa, mà còn ở các kim loại như nhôm và sắt không cháy trong trạng thái khối.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43</a:t>
            </a:fld>
            <a:endParaRPr kumimoji="1" lang="ja-JP" altLang="en-US"/>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Phòng chống thảm họa do hàn khí (gasu yousetu) (3) Phòng chống phát nổ, hỏa hoạn</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97662" y="6444477"/>
            <a:ext cx="5012659"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77</a:t>
            </a:r>
            <a:r>
              <a:rPr lang="en-US" sz="1200" dirty="0" smtClean="0">
                <a:solidFill>
                  <a:prstClr val="black"/>
                </a:solidFill>
              </a:rPr>
              <a:t>, </a:t>
            </a:r>
            <a:r>
              <a:rPr lang="vi" sz="1200" dirty="0" smtClean="0">
                <a:solidFill>
                  <a:prstClr val="black"/>
                </a:solidFill>
              </a:rPr>
              <a:t>79</a:t>
            </a:r>
            <a:r>
              <a:rPr lang="en-US" sz="1200" dirty="0" smtClean="0">
                <a:solidFill>
                  <a:prstClr val="black"/>
                </a:solidFill>
              </a:rPr>
              <a:t>, </a:t>
            </a:r>
            <a:r>
              <a:rPr lang="vi" sz="1200" dirty="0" smtClean="0">
                <a:solidFill>
                  <a:prstClr val="black"/>
                </a:solidFill>
              </a:rPr>
              <a:t>81 </a:t>
            </a:r>
            <a:r>
              <a:rPr lang="vi" sz="1200" dirty="0">
                <a:solidFill>
                  <a:prstClr val="black"/>
                </a:solidFill>
              </a:rPr>
              <a:t>/ Giáo trình hỗ trợ trang </a:t>
            </a:r>
            <a:r>
              <a:rPr lang="vi" sz="1200" dirty="0" smtClean="0">
                <a:solidFill>
                  <a:prstClr val="black"/>
                </a:solidFill>
              </a:rPr>
              <a:t>5</a:t>
            </a:r>
            <a:r>
              <a:rPr lang="en-US" sz="1200" dirty="0" smtClean="0">
                <a:solidFill>
                  <a:prstClr val="black"/>
                </a:solidFill>
              </a:rPr>
              <a:t>4, </a:t>
            </a:r>
            <a:r>
              <a:rPr lang="vi" sz="1200" dirty="0" smtClean="0">
                <a:solidFill>
                  <a:prstClr val="black"/>
                </a:solidFill>
              </a:rPr>
              <a:t>5</a:t>
            </a:r>
            <a:r>
              <a:rPr lang="en-US" sz="1200" dirty="0" smtClean="0">
                <a:solidFill>
                  <a:prstClr val="black"/>
                </a:solidFill>
              </a:rPr>
              <a:t>5, </a:t>
            </a:r>
            <a:r>
              <a:rPr lang="vi" sz="1200" dirty="0" smtClean="0">
                <a:solidFill>
                  <a:prstClr val="black"/>
                </a:solidFill>
              </a:rPr>
              <a:t>5</a:t>
            </a:r>
            <a:r>
              <a:rPr lang="en-US" sz="1200" dirty="0" smtClean="0">
                <a:solidFill>
                  <a:prstClr val="black"/>
                </a:solidFill>
              </a:rPr>
              <a:t>6</a:t>
            </a:r>
            <a:endParaRPr lang="vi" sz="1200" dirty="0">
              <a:solidFill>
                <a:prstClr val="black"/>
              </a:solidFill>
            </a:endParaRP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[Phòng chống thảm họa phát nổ do khí nhiên liệu]</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vi" sz="1400" dirty="0">
                <a:solidFill>
                  <a:prstClr val="black"/>
                </a:solidFill>
                <a:latin typeface="Meiryo UI" panose="020B0604030504040204" pitchFamily="50" charset="-128"/>
                <a:ea typeface="Meiryo UI" panose="020B0604030504040204" pitchFamily="50" charset="-128"/>
              </a:rPr>
              <a:t>-Để phòng chống tai nạn phát nổ, căn bản là loại bỏ rò rỉ khí nhiên liệu.</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vi" sz="1400" dirty="0">
                <a:solidFill>
                  <a:prstClr val="black"/>
                </a:solidFill>
                <a:latin typeface="Meiryo UI" panose="020B0604030504040204" pitchFamily="50" charset="-128"/>
                <a:ea typeface="Meiryo UI" panose="020B0604030504040204" pitchFamily="50" charset="-128"/>
              </a:rPr>
              <a:t>-Thông khí cho nơi làm việc hàng ngày</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[Phòng chống thảm họa do hiện tượng ngược lửa (gyakka)]</a:t>
            </a:r>
          </a:p>
          <a:p>
            <a:pPr marL="0" indent="180975"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-Đảm bảo tiến hành xả khí trước khi bắt đầu công việc.</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-Kiểm tra và bảo trì các loại máy móc một cách chắc chắn</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-Xử lý theo tiêu chuẩn khí dễ cháy và ôxy (sanso)</a:t>
            </a:r>
          </a:p>
          <a:p>
            <a:pPr marL="0" indent="180975"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-Lắp ráp bộ chống cháy ngược (anzen ki) một cách chắc chắn</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[Phòng chống tai nạn hỏa hoạn ngoài khí nhiên liệu]</a:t>
            </a:r>
            <a:endParaRPr lang="ja-JP" altLang="en-US"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 Loại bỏ đồ dễ cháy (kanensei no mono) v.v.</a:t>
            </a:r>
            <a:endParaRPr lang="en-US" altLang="ja-JP"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vi" sz="1400">
                <a:solidFill>
                  <a:prstClr val="black"/>
                </a:solidFill>
                <a:latin typeface="Meiryo UI" panose="020B0604030504040204" pitchFamily="50" charset="-128"/>
                <a:ea typeface="Meiryo UI" panose="020B0604030504040204" pitchFamily="50" charset="-128"/>
              </a:rPr>
              <a:t>-Chú ý đối với công việc hỗn hợp hoặc công việc gần nhau (bao gồm cả công việc trên và dưới) v.v.</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44</a:t>
            </a:fld>
            <a:endParaRPr kumimoji="1" lang="ja-JP" altLang="en-US" dirty="0"/>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Phòng chống thảm họa do hàn khí (gasu yousetu) (4) Tia sáng có hại (yuugai kousen) và thiếu ôxy (sanso ketubo)</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40856" y="6456715"/>
            <a:ext cx="370661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82</a:t>
            </a:r>
            <a:r>
              <a:rPr lang="en-US" sz="1200" dirty="0" smtClean="0">
                <a:solidFill>
                  <a:prstClr val="black"/>
                </a:solidFill>
              </a:rPr>
              <a:t>, </a:t>
            </a:r>
            <a:r>
              <a:rPr lang="vi" sz="1200" dirty="0" smtClean="0">
                <a:solidFill>
                  <a:prstClr val="black"/>
                </a:solidFill>
              </a:rPr>
              <a:t>86 </a:t>
            </a:r>
            <a:r>
              <a:rPr lang="vi" sz="1200" dirty="0">
                <a:solidFill>
                  <a:prstClr val="black"/>
                </a:solidFill>
              </a:rPr>
              <a:t>/ Giáo trình hỗ trợ trang </a:t>
            </a:r>
            <a:r>
              <a:rPr lang="vi" sz="1200" dirty="0" smtClean="0">
                <a:solidFill>
                  <a:prstClr val="black"/>
                </a:solidFill>
              </a:rPr>
              <a:t>5</a:t>
            </a:r>
            <a:r>
              <a:rPr lang="en-US" sz="1200" dirty="0" smtClean="0">
                <a:solidFill>
                  <a:prstClr val="black"/>
                </a:solidFill>
              </a:rPr>
              <a:t>7</a:t>
            </a:r>
            <a:endParaRPr lang="vi" sz="1200" dirty="0">
              <a:solidFill>
                <a:prstClr val="black"/>
              </a:solidFill>
            </a:endParaRP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100" dirty="0">
                <a:solidFill>
                  <a:prstClr val="black"/>
                </a:solidFill>
                <a:latin typeface="Meiryo UI" panose="020B0604030504040204" pitchFamily="50" charset="-128"/>
                <a:ea typeface="Meiryo UI" panose="020B0604030504040204" pitchFamily="50" charset="-128"/>
              </a:rPr>
              <a:t>[Các tia sáng có hại sinh ra trong quá trình hàn khí (gasu yousetu)]</a:t>
            </a:r>
          </a:p>
          <a:p>
            <a:pPr marL="0" indent="0" rtl="0">
              <a:lnSpc>
                <a:spcPct val="100000"/>
              </a:lnSpc>
              <a:spcBef>
                <a:spcPts val="0"/>
              </a:spcBef>
              <a:buNone/>
            </a:pPr>
            <a:r>
              <a:rPr lang="vi" sz="1100" dirty="0">
                <a:solidFill>
                  <a:prstClr val="black"/>
                </a:solidFill>
                <a:latin typeface="Meiryo UI" panose="020B0604030504040204" pitchFamily="50" charset="-128"/>
                <a:ea typeface="Meiryo UI" panose="020B0604030504040204" pitchFamily="50" charset="-128"/>
              </a:rPr>
              <a:t>　Trong quá trình hàn khí (gasu yousetu), tia hồng ngoại mạnh được tạo ra từ các bộ phận có nhiệt độ cao như vật liệu cơ bản và ngọn lửa.</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100" dirty="0">
                <a:solidFill>
                  <a:prstClr val="black"/>
                </a:solidFill>
                <a:latin typeface="Meiryo UI" panose="020B0604030504040204" pitchFamily="50" charset="-128"/>
                <a:ea typeface="Meiryo UI" panose="020B0604030504040204" pitchFamily="50" charset="-128"/>
              </a:rPr>
              <a:t>　Bệnh nghề nghiệp do tia hồng ngoại: bệnh về mắt như bỏng võng mạc và đục thủy tinh thể v.v., bệnh da liễu</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100" dirty="0">
                <a:solidFill>
                  <a:prstClr val="black"/>
                </a:solidFill>
                <a:latin typeface="Meiryo UI" panose="020B0604030504040204" pitchFamily="50" charset="-128"/>
                <a:ea typeface="Meiryo UI" panose="020B0604030504040204" pitchFamily="50" charset="-128"/>
              </a:rPr>
              <a:t>[Chứng thiếu ôxy (sanso ketubo)]</a:t>
            </a:r>
          </a:p>
          <a:p>
            <a:pPr marL="0" indent="0" rtl="0">
              <a:lnSpc>
                <a:spcPct val="100000"/>
              </a:lnSpc>
              <a:spcBef>
                <a:spcPts val="0"/>
              </a:spcBef>
              <a:buNone/>
            </a:pPr>
            <a:r>
              <a:rPr lang="vi" sz="1100" dirty="0">
                <a:solidFill>
                  <a:prstClr val="black"/>
                </a:solidFill>
                <a:latin typeface="Meiryo UI" panose="020B0604030504040204" pitchFamily="50" charset="-128"/>
                <a:ea typeface="Meiryo UI" panose="020B0604030504040204" pitchFamily="50" charset="-128"/>
              </a:rPr>
              <a:t>　Khi hàn khí (gasu yousetu) hoặc cắt khí (gasu setudan) được thực hiện ở nơi thông gió không đầy đủ, nếu thực hiện thông gió cưỡng bức bằng thiết bị thông khí di động v.v. thì tùy tình huống sử dụng dụng cụ bảo hộ đường hô hấp (kokyuu you hogo gu) phù hợp.</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100" dirty="0">
                <a:solidFill>
                  <a:prstClr val="black"/>
                </a:solidFill>
                <a:latin typeface="Meiryo UI" panose="020B0604030504040204" pitchFamily="50" charset="-128"/>
                <a:ea typeface="Meiryo UI" panose="020B0604030504040204" pitchFamily="50" charset="-128"/>
              </a:rPr>
              <a:t>　Thiếu ôxy (sanso ketubo): Được định nghĩa là tình trạng nồng độ của ôxy (sanso) trong không khí dưới 18%</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45</a:t>
            </a:fld>
            <a:endParaRPr kumimoji="1" lang="ja-JP" altLang="en-US"/>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Phòng chống thảm họa do hàn khí (gasu yousetu) (5) Thảm họa do khói (hyumu) kim loại</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44477"/>
            <a:ext cx="4133964"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86</a:t>
            </a:r>
            <a:r>
              <a:rPr lang="en-US" sz="1200" dirty="0" smtClean="0">
                <a:solidFill>
                  <a:prstClr val="black"/>
                </a:solidFill>
              </a:rPr>
              <a:t>, </a:t>
            </a:r>
            <a:r>
              <a:rPr lang="vi" sz="1200" dirty="0" smtClean="0">
                <a:solidFill>
                  <a:prstClr val="black"/>
                </a:solidFill>
              </a:rPr>
              <a:t>88 </a:t>
            </a:r>
            <a:r>
              <a:rPr lang="vi" sz="1200" dirty="0">
                <a:solidFill>
                  <a:prstClr val="black"/>
                </a:solidFill>
              </a:rPr>
              <a:t>/ Giáo trình hỗ trợ trang </a:t>
            </a:r>
            <a:r>
              <a:rPr lang="vi" sz="1200" dirty="0" smtClean="0">
                <a:solidFill>
                  <a:prstClr val="black"/>
                </a:solidFill>
              </a:rPr>
              <a:t>5</a:t>
            </a:r>
            <a:r>
              <a:rPr lang="en-US" sz="1200" dirty="0" smtClean="0">
                <a:solidFill>
                  <a:prstClr val="black"/>
                </a:solidFill>
              </a:rPr>
              <a:t>8, </a:t>
            </a:r>
            <a:r>
              <a:rPr lang="vi" sz="1200" dirty="0" smtClean="0">
                <a:solidFill>
                  <a:prstClr val="black"/>
                </a:solidFill>
              </a:rPr>
              <a:t>5</a:t>
            </a:r>
            <a:r>
              <a:rPr lang="en-US" sz="1200" dirty="0" smtClean="0">
                <a:solidFill>
                  <a:prstClr val="black"/>
                </a:solidFill>
              </a:rPr>
              <a:t>9</a:t>
            </a:r>
            <a:endParaRPr lang="vi" sz="1200" dirty="0">
              <a:solidFill>
                <a:prstClr val="black"/>
              </a:solidFill>
            </a:endParaRP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vi" sz="1400" dirty="0">
                <a:solidFill>
                  <a:prstClr val="black"/>
                </a:solidFill>
                <a:latin typeface="Meiryo UI" panose="020B0604030504040204" pitchFamily="50" charset="-128"/>
                <a:ea typeface="Meiryo UI" panose="020B0604030504040204" pitchFamily="50" charset="-128"/>
              </a:rPr>
              <a:t>[ </a:t>
            </a:r>
            <a:r>
              <a:rPr lang="vi" sz="1200" dirty="0">
                <a:solidFill>
                  <a:prstClr val="black"/>
                </a:solidFill>
                <a:latin typeface="Meiryo UI" panose="020B0604030504040204" pitchFamily="50" charset="-128"/>
                <a:ea typeface="Meiryo UI" panose="020B0604030504040204" pitchFamily="50" charset="-128"/>
              </a:rPr>
              <a:t>Bệnh bụi phổi (jinpai) và biến chứng]</a:t>
            </a:r>
          </a:p>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　Là tổn thương mãn tính do khói (hyumu) kim loại và tổn thương nghiêm trọng nhất là bệnh bụi phổi (jinpai) và các biến chứng của nó.</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　Các biến chứng có liên quan sâu sắc đến bệnh bụi phổi (jinpai)</a:t>
            </a:r>
            <a:endParaRPr lang="en-US" altLang="ja-JP" sz="12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vi" sz="1200" dirty="0">
                <a:solidFill>
                  <a:prstClr val="black"/>
                </a:solidFill>
                <a:latin typeface="Meiryo UI" panose="020B0604030504040204" pitchFamily="50" charset="-128"/>
                <a:ea typeface="Meiryo UI" panose="020B0604030504040204" pitchFamily="50" charset="-128"/>
              </a:rPr>
              <a:t>● Bệnh lao phổi	● Viêm màng phổi do lao	● Viêm phế quản thứ phát</a:t>
            </a:r>
            <a:endParaRPr lang="en-US" altLang="ja-JP" sz="12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vi" sz="1200" dirty="0">
                <a:solidFill>
                  <a:prstClr val="black"/>
                </a:solidFill>
                <a:latin typeface="Meiryo UI" panose="020B0604030504040204" pitchFamily="50" charset="-128"/>
                <a:ea typeface="Meiryo UI" panose="020B0604030504040204" pitchFamily="50" charset="-128"/>
              </a:rPr>
              <a:t>● Giãn phế quản thứ phát	● Tràn khí màng phổi thứ phát	● Ung thư phổi nguyên phát</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vi" sz="1400">
                <a:solidFill>
                  <a:prstClr val="black"/>
                </a:solidFill>
                <a:latin typeface="Meiryo UI" panose="020B0604030504040204" pitchFamily="50" charset="-128"/>
                <a:ea typeface="Meiryo UI" panose="020B0604030504040204" pitchFamily="50" charset="-128"/>
              </a:rPr>
              <a:t>[ </a:t>
            </a:r>
            <a:r>
              <a:rPr lang="vi" sz="1200">
                <a:solidFill>
                  <a:prstClr val="black"/>
                </a:solidFill>
                <a:latin typeface="Meiryo UI" panose="020B0604030504040204" pitchFamily="50" charset="-128"/>
                <a:ea typeface="Meiryo UI" panose="020B0604030504040204" pitchFamily="50" charset="-128"/>
              </a:rPr>
              <a:t>Phát sinh khói (hyumu) kim loại]</a:t>
            </a:r>
          </a:p>
          <a:p>
            <a:pPr marL="0" indent="0"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　Khói (hyumu) là kim loại ở nhiệt độ cao được hóa thành hơi nước thải ra môi trường làm việc, bị nguội trong không khí rồi hóa rắn. Cần lưu ý rằng trong hàn khí (gasu yousetu) và cắt khí (gasu setudan), không chỉ vật liệu cơ bản mà cả kim loại có trong lớp mạ bề mặt cũng trở thành khói (hyumu).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[Các biện pháp đối phó với khói (hyumu) kim loại]</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-Sử dụng vật liệu nóng chảy ít khói (hyumu)</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-Các biện pháp mang tính kỹ thuật</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-Các biện pháp mang tính quản lý</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a:solidFill>
                  <a:prstClr val="black"/>
                </a:solidFill>
                <a:latin typeface="Meiryo UI" panose="020B0604030504040204" pitchFamily="50" charset="-128"/>
                <a:ea typeface="Meiryo UI" panose="020B0604030504040204" pitchFamily="50" charset="-128"/>
              </a:rPr>
              <a:t>-Dụng cụ bảo hộ cá nhân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46</a:t>
            </a:fld>
            <a:endParaRPr kumimoji="1" lang="ja-JP" altLang="en-US"/>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vi" sz="1600" dirty="0">
                <a:latin typeface="Meiryo UI" panose="020B0604030504040204" pitchFamily="50" charset="-128"/>
                <a:ea typeface="Meiryo UI" panose="020B0604030504040204" pitchFamily="50" charset="-128"/>
              </a:rPr>
              <a:t>Phòng chống thảm họa do hàn khí (gasu yousetu) (6) Chứng sốc nhiệt (necchuushou) và thảm họa rơi ngã (tuiraku saigai)</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9865" y="6444477"/>
            <a:ext cx="382091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92</a:t>
            </a:r>
            <a:r>
              <a:rPr lang="en-US" sz="1200" dirty="0" smtClean="0">
                <a:solidFill>
                  <a:prstClr val="black"/>
                </a:solidFill>
              </a:rPr>
              <a:t>, </a:t>
            </a:r>
            <a:r>
              <a:rPr lang="vi" sz="1200" dirty="0" smtClean="0">
                <a:solidFill>
                  <a:prstClr val="black"/>
                </a:solidFill>
              </a:rPr>
              <a:t>93 </a:t>
            </a:r>
            <a:r>
              <a:rPr lang="vi" sz="1200" dirty="0">
                <a:solidFill>
                  <a:prstClr val="black"/>
                </a:solidFill>
              </a:rPr>
              <a:t>/ Giáo trình hỗ trợ trang </a:t>
            </a:r>
            <a:r>
              <a:rPr lang="vi" sz="1200" dirty="0" smtClean="0">
                <a:solidFill>
                  <a:prstClr val="black"/>
                </a:solidFill>
              </a:rPr>
              <a:t>6</a:t>
            </a:r>
            <a:r>
              <a:rPr lang="en-US" sz="1200" dirty="0" smtClean="0">
                <a:solidFill>
                  <a:prstClr val="black"/>
                </a:solidFill>
              </a:rPr>
              <a:t>0</a:t>
            </a:r>
            <a:endParaRPr lang="vi" sz="1200" dirty="0">
              <a:solidFill>
                <a:prstClr val="black"/>
              </a:solidFill>
            </a:endParaRP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a:t>
            </a:r>
            <a:r>
              <a:rPr lang="vi" sz="1200" dirty="0">
                <a:solidFill>
                  <a:prstClr val="black"/>
                </a:solidFill>
                <a:latin typeface="Meiryo UI" panose="020B0604030504040204" pitchFamily="50" charset="-128"/>
                <a:ea typeface="Meiryo UI" panose="020B0604030504040204" pitchFamily="50" charset="-128"/>
              </a:rPr>
              <a:t>Các biện pháp phòng chống chứng sốc nhiệt (necchuushou)]</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Đối với chứng sốc nhiệt (necchuushou), việc quản lý tình trạng cơ thể hàng ngày cũng rất quan trọng, vì vậy không nên làm việc liên tục và nên nghỉ ngơi thích hợp. Đặc biệt là nơi chật hẹp hoặc ngoài trời vào mùa hè, công việc được thực hiện dưới nhiệt độ cao, độ ẩm cao và nắng nóng. Trong những trường hợp như vậy, điều quan trọng là phải ghi nhớ nhiệt độ bầu ướt toàn cầu (WBGT) khi làm việc và bổ sung đủ nước và muối. Cần lưu ý rằng trà Nhật Bản v.v. có chứa caffein có tác dụng lợi tiểu và không thích hợp cho các biện pháp chống chứng sốc nhiệt (necchuushou)</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vi" sz="1400" dirty="0">
                <a:solidFill>
                  <a:prstClr val="black"/>
                </a:solidFill>
                <a:latin typeface="Meiryo UI" panose="020B0604030504040204" pitchFamily="50" charset="-128"/>
                <a:ea typeface="Meiryo UI" panose="020B0604030504040204" pitchFamily="50" charset="-128"/>
              </a:rPr>
              <a:t>[</a:t>
            </a:r>
            <a:r>
              <a:rPr lang="vi" sz="1200" dirty="0">
                <a:solidFill>
                  <a:prstClr val="black"/>
                </a:solidFill>
                <a:latin typeface="Meiryo UI" panose="020B0604030504040204" pitchFamily="50" charset="-128"/>
                <a:ea typeface="Meiryo UI" panose="020B0604030504040204" pitchFamily="50" charset="-128"/>
              </a:rPr>
              <a:t>Phòng chống thảm họa rơi ngã (tuiraku saigai)]</a:t>
            </a:r>
          </a:p>
          <a:p>
            <a:pPr marL="0" indent="180975" rtl="0">
              <a:lnSpc>
                <a:spcPct val="100000"/>
              </a:lnSpc>
              <a:spcBef>
                <a:spcPts val="0"/>
              </a:spcBef>
              <a:buNone/>
            </a:pPr>
            <a:r>
              <a:rPr lang="vi" sz="1200" dirty="0">
                <a:solidFill>
                  <a:prstClr val="black"/>
                </a:solidFill>
                <a:latin typeface="Meiryo UI" panose="020B0604030504040204" pitchFamily="50" charset="-128"/>
                <a:ea typeface="Meiryo UI" panose="020B0604030504040204" pitchFamily="50" charset="-128"/>
              </a:rPr>
              <a:t>Khi thực hiện công việc hàn nơi cao, phải sử dụng dụng cụ phòng ngừa rơi ngã (tuiraku seishi you kigu) phù hợp để phòng chống thảm họa rơi ngã (tuiraku saigai). (Cần phải có đào tạo đặc biệt về bộ đai an toàn)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47</a:t>
            </a:fld>
            <a:endParaRPr kumimoji="1" lang="ja-JP" altLang="en-US"/>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a:bodyPr>
          <a:lstStyle/>
          <a:p>
            <a:pPr rtl="0"/>
            <a:r>
              <a:rPr lang="vi" sz="3200">
                <a:latin typeface="+mn-ea"/>
                <a:ea typeface="+mn-ea"/>
              </a:rPr>
              <a:t>Chương 3 Các luật liên quan</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vi" sz="2400" dirty="0">
                <a:latin typeface="Meiryo UI" panose="020B0604030504040204" pitchFamily="50" charset="-128"/>
                <a:ea typeface="Meiryo UI" panose="020B0604030504040204" pitchFamily="50" charset="-128"/>
              </a:rPr>
              <a:t>Hệ thống luật về hàn khí (gasu yousetu), v.v.</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4580" y="6462191"/>
            <a:ext cx="377646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101 / Giáo trình hỗ trợ trang </a:t>
            </a:r>
            <a:r>
              <a:rPr lang="en-US" sz="1200" dirty="0" smtClean="0">
                <a:solidFill>
                  <a:prstClr val="black"/>
                </a:solidFill>
              </a:rPr>
              <a:t>61</a:t>
            </a:r>
            <a:endParaRPr lang="vi" sz="1200" dirty="0">
              <a:solidFill>
                <a:prstClr val="black"/>
              </a:solidFill>
            </a:endParaRP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49</a:t>
            </a:fld>
            <a:endParaRPr kumimoji="1" lang="ja-JP" altLang="en-US"/>
          </a:p>
        </p:txBody>
      </p:sp>
      <p:sp>
        <p:nvSpPr>
          <p:cNvPr id="6" name="テキスト ボックス 5">
            <a:extLst>
              <a:ext uri="{FF2B5EF4-FFF2-40B4-BE49-F238E27FC236}">
                <a16:creationId xmlns="" xmlns:a16="http://schemas.microsoft.com/office/drawing/2014/main" id="{8D8F5A91-7DBA-4945-800C-597DA74492EE}"/>
              </a:ext>
            </a:extLst>
          </p:cNvPr>
          <p:cNvSpPr txBox="1"/>
          <p:nvPr/>
        </p:nvSpPr>
        <p:spPr>
          <a:xfrm>
            <a:off x="801106" y="1152244"/>
            <a:ext cx="3948693" cy="216642"/>
          </a:xfrm>
          <a:prstGeom prst="rect">
            <a:avLst/>
          </a:prstGeom>
          <a:solidFill>
            <a:schemeClr val="bg1"/>
          </a:solidFill>
          <a:ln>
            <a:noFill/>
          </a:ln>
        </p:spPr>
        <p:txBody>
          <a:bodyPr wrap="square" lIns="0" tIns="0" rIns="0" bIns="0" rtlCol="0">
            <a:noAutofit/>
          </a:bodyPr>
          <a:lstStyle/>
          <a:p>
            <a:pPr rtl="0"/>
            <a:r>
              <a:rPr lang="vi" sz="1100" dirty="0">
                <a:solidFill>
                  <a:srgbClr val="FF0000"/>
                </a:solidFill>
                <a:latin typeface="Meiryo UI" panose="020B0604030504040204" pitchFamily="50" charset="-128"/>
                <a:ea typeface="Meiryo UI" panose="020B0604030504040204" pitchFamily="50" charset="-128"/>
              </a:rPr>
              <a:t>Luật An toàn Vệ sinh Lao động (roudou anzen eiseihou)</a:t>
            </a:r>
            <a:endParaRPr kumimoji="1" lang="en-US" altLang="ja-JP" sz="1100"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61C0E8CE-39F8-44DF-B577-9C76DDB31E80}"/>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rtl="0"/>
            <a:r>
              <a:rPr lang="vi" sz="1200" dirty="0">
                <a:solidFill>
                  <a:srgbClr val="FF0000"/>
                </a:solidFill>
                <a:latin typeface="Meiryo UI" panose="020B0604030504040204" pitchFamily="50" charset="-128"/>
                <a:ea typeface="Meiryo UI" panose="020B0604030504040204" pitchFamily="50" charset="-128"/>
              </a:rPr>
              <a:t>Luật về bệnh bụi phổi (jinpai)</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35504798-9FB0-4334-9A9F-B4839BA322C9}"/>
              </a:ext>
            </a:extLst>
          </p:cNvPr>
          <p:cNvSpPr txBox="1"/>
          <p:nvPr/>
        </p:nvSpPr>
        <p:spPr>
          <a:xfrm>
            <a:off x="772326" y="5161689"/>
            <a:ext cx="3582253" cy="179640"/>
          </a:xfrm>
          <a:prstGeom prst="rect">
            <a:avLst/>
          </a:prstGeom>
          <a:solidFill>
            <a:schemeClr val="bg1"/>
          </a:solidFill>
          <a:ln>
            <a:noFill/>
          </a:ln>
        </p:spPr>
        <p:txBody>
          <a:bodyPr wrap="square" lIns="0" tIns="0" rIns="0" bIns="0" rtlCol="0">
            <a:noAutofit/>
          </a:bodyPr>
          <a:lstStyle/>
          <a:p>
            <a:pPr rtl="0"/>
            <a:r>
              <a:rPr lang="vi" sz="1200" dirty="0">
                <a:solidFill>
                  <a:srgbClr val="FF0000"/>
                </a:solidFill>
                <a:latin typeface="Meiryo UI" panose="020B0604030504040204" pitchFamily="50" charset="-128"/>
                <a:ea typeface="Meiryo UI" panose="020B0604030504040204" pitchFamily="50" charset="-128"/>
              </a:rPr>
              <a:t>Luật đo lường môi trường làm việc (*)</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659D6E96-5E90-4F9B-BFDB-E1103BA216A1}"/>
              </a:ext>
            </a:extLst>
          </p:cNvPr>
          <p:cNvSpPr txBox="1"/>
          <p:nvPr/>
        </p:nvSpPr>
        <p:spPr>
          <a:xfrm>
            <a:off x="1046262" y="1497004"/>
            <a:ext cx="4402038" cy="179640"/>
          </a:xfrm>
          <a:prstGeom prst="rect">
            <a:avLst/>
          </a:prstGeom>
          <a:solidFill>
            <a:schemeClr val="bg1"/>
          </a:solidFill>
          <a:ln>
            <a:noFill/>
          </a:ln>
        </p:spPr>
        <p:txBody>
          <a:bodyPr wrap="square" lIns="0" tIns="0" rIns="0" bIns="0" rtlCol="0">
            <a:noAutofit/>
          </a:bodyPr>
          <a:lstStyle/>
          <a:p>
            <a:pPr rtl="0"/>
            <a:r>
              <a:rPr lang="vi" sz="900" dirty="0">
                <a:solidFill>
                  <a:schemeClr val="accent5"/>
                </a:solidFill>
                <a:latin typeface="Meiryo UI" panose="020B0604030504040204" pitchFamily="50" charset="-128"/>
                <a:ea typeface="Meiryo UI" panose="020B0604030504040204" pitchFamily="50" charset="-128"/>
              </a:rPr>
              <a:t>Nghị định thi hành Luật An toàn Vệ sinh Lao động (roudou anzen eiseihou)</a:t>
            </a:r>
            <a:endParaRPr kumimoji="1" lang="en-US" altLang="ja-JP" sz="900" dirty="0">
              <a:solidFill>
                <a:schemeClr val="accent5"/>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 xmlns:a16="http://schemas.microsoft.com/office/drawing/2014/main" id="{D292DE9A-C3A0-4399-BEC2-6E1DFBE8E92C}"/>
              </a:ext>
            </a:extLst>
          </p:cNvPr>
          <p:cNvSpPr txBox="1"/>
          <p:nvPr/>
        </p:nvSpPr>
        <p:spPr>
          <a:xfrm>
            <a:off x="1046262" y="5447130"/>
            <a:ext cx="4316313" cy="210092"/>
          </a:xfrm>
          <a:prstGeom prst="rect">
            <a:avLst/>
          </a:prstGeom>
          <a:solidFill>
            <a:schemeClr val="bg1"/>
          </a:solidFill>
          <a:ln>
            <a:noFill/>
          </a:ln>
        </p:spPr>
        <p:txBody>
          <a:bodyPr wrap="square" lIns="0" tIns="0" rIns="0" bIns="0" rtlCol="0">
            <a:noAutofit/>
          </a:bodyPr>
          <a:lstStyle/>
          <a:p>
            <a:pPr rtl="0"/>
            <a:r>
              <a:rPr lang="vi" sz="1200" dirty="0">
                <a:solidFill>
                  <a:schemeClr val="accent5"/>
                </a:solidFill>
                <a:latin typeface="Meiryo UI" panose="020B0604030504040204" pitchFamily="50" charset="-128"/>
                <a:ea typeface="Meiryo UI" panose="020B0604030504040204" pitchFamily="50" charset="-128"/>
              </a:rPr>
              <a:t>Nghị định thi hành Luật Đo lường Môi trường Làm việc</a:t>
            </a:r>
            <a:endParaRPr kumimoji="1" lang="en-US" altLang="ja-JP" sz="1200" dirty="0">
              <a:solidFill>
                <a:schemeClr val="accent5"/>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 xmlns:a16="http://schemas.microsoft.com/office/drawing/2014/main" id="{BE282014-56C3-4097-92E2-CD23077271BD}"/>
              </a:ext>
            </a:extLst>
          </p:cNvPr>
          <p:cNvSpPr txBox="1"/>
          <p:nvPr/>
        </p:nvSpPr>
        <p:spPr>
          <a:xfrm>
            <a:off x="1236424" y="1843301"/>
            <a:ext cx="2483074" cy="189806"/>
          </a:xfrm>
          <a:prstGeom prst="rect">
            <a:avLst/>
          </a:prstGeom>
          <a:solidFill>
            <a:schemeClr val="bg1"/>
          </a:solidFill>
          <a:ln>
            <a:noFill/>
          </a:ln>
        </p:spPr>
        <p:txBody>
          <a:bodyPr wrap="square" lIns="0" tIns="0" rIns="0" bIns="0" rtlCol="0">
            <a:noAutofit/>
          </a:bodyPr>
          <a:lstStyle/>
          <a:p>
            <a:pPr rtl="0"/>
            <a:r>
              <a:rPr lang="vi" sz="1200" dirty="0">
                <a:solidFill>
                  <a:srgbClr val="00B050"/>
                </a:solidFill>
                <a:latin typeface="Meiryo UI" panose="020B0604030504040204" pitchFamily="50" charset="-128"/>
                <a:ea typeface="Meiryo UI" panose="020B0604030504040204" pitchFamily="50" charset="-128"/>
              </a:rPr>
              <a:t>Quy định An toàn Lao động</a:t>
            </a:r>
            <a:endParaRPr kumimoji="1" lang="en-US" altLang="ja-JP" sz="12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 xmlns:a16="http://schemas.microsoft.com/office/drawing/2014/main" id="{C16E2E2E-DF5F-4C25-844A-ACDAE94AA05B}"/>
              </a:ext>
            </a:extLst>
          </p:cNvPr>
          <p:cNvSpPr txBox="1"/>
          <p:nvPr/>
        </p:nvSpPr>
        <p:spPr>
          <a:xfrm>
            <a:off x="1239283" y="2174806"/>
            <a:ext cx="3279950" cy="175480"/>
          </a:xfrm>
          <a:prstGeom prst="rect">
            <a:avLst/>
          </a:prstGeom>
          <a:solidFill>
            <a:schemeClr val="bg1"/>
          </a:solidFill>
          <a:ln>
            <a:noFill/>
          </a:ln>
        </p:spPr>
        <p:txBody>
          <a:bodyPr wrap="square" lIns="0" tIns="0" rIns="0" bIns="0" rtlCol="0">
            <a:noAutofit/>
          </a:bodyPr>
          <a:lstStyle/>
          <a:p>
            <a:pPr rtl="0"/>
            <a:r>
              <a:rPr lang="vi" sz="1200" dirty="0">
                <a:solidFill>
                  <a:srgbClr val="00B050"/>
                </a:solidFill>
                <a:latin typeface="Meiryo UI" panose="020B0604030504040204" pitchFamily="50" charset="-128"/>
                <a:ea typeface="Meiryo UI" panose="020B0604030504040204" pitchFamily="50" charset="-128"/>
              </a:rPr>
              <a:t>Quy định phòng chống nhiễm độc chì</a:t>
            </a:r>
            <a:endParaRPr kumimoji="1" lang="en-US" altLang="ja-JP" sz="1200" dirty="0">
              <a:solidFill>
                <a:srgbClr val="00B05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 xmlns:a16="http://schemas.microsoft.com/office/drawing/2014/main" id="{7599B317-2E7A-4107-BF4B-5B28460E06B5}"/>
              </a:ext>
            </a:extLst>
          </p:cNvPr>
          <p:cNvSpPr txBox="1"/>
          <p:nvPr/>
        </p:nvSpPr>
        <p:spPr>
          <a:xfrm>
            <a:off x="1233963" y="2511737"/>
            <a:ext cx="4738211" cy="171719"/>
          </a:xfrm>
          <a:prstGeom prst="rect">
            <a:avLst/>
          </a:prstGeom>
          <a:solidFill>
            <a:schemeClr val="bg1"/>
          </a:solidFill>
          <a:ln>
            <a:noFill/>
          </a:ln>
        </p:spPr>
        <p:txBody>
          <a:bodyPr wrap="square" lIns="0" tIns="0" rIns="0" bIns="0" rtlCol="0">
            <a:noAutofit/>
          </a:bodyPr>
          <a:lstStyle/>
          <a:p>
            <a:pPr rtl="0"/>
            <a:r>
              <a:rPr lang="vi" sz="1200" dirty="0">
                <a:solidFill>
                  <a:srgbClr val="00B050"/>
                </a:solidFill>
                <a:latin typeface="Meiryo UI" panose="020B0604030504040204" pitchFamily="50" charset="-128"/>
                <a:ea typeface="Meiryo UI" panose="020B0604030504040204" pitchFamily="50" charset="-128"/>
              </a:rPr>
              <a:t>Quy định phòng chống rối loạn nguyên liệu hóa học chỉ định</a:t>
            </a:r>
            <a:endParaRPr kumimoji="1" lang="en-US" altLang="ja-JP" sz="1200" dirty="0">
              <a:solidFill>
                <a:srgbClr val="00B05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 xmlns:a16="http://schemas.microsoft.com/office/drawing/2014/main" id="{C77DEC8D-7474-4A33-BA37-821828F8F4A1}"/>
              </a:ext>
            </a:extLst>
          </p:cNvPr>
          <p:cNvSpPr txBox="1"/>
          <p:nvPr/>
        </p:nvSpPr>
        <p:spPr>
          <a:xfrm>
            <a:off x="1233964" y="2847308"/>
            <a:ext cx="4823936" cy="192732"/>
          </a:xfrm>
          <a:prstGeom prst="rect">
            <a:avLst/>
          </a:prstGeom>
          <a:solidFill>
            <a:schemeClr val="bg1"/>
          </a:solidFill>
          <a:ln>
            <a:noFill/>
          </a:ln>
        </p:spPr>
        <p:txBody>
          <a:bodyPr wrap="square" lIns="0" tIns="0" rIns="0" bIns="0" rtlCol="0">
            <a:noAutofit/>
          </a:bodyPr>
          <a:lstStyle/>
          <a:p>
            <a:pPr rtl="0"/>
            <a:r>
              <a:rPr lang="vi" sz="1200" dirty="0">
                <a:solidFill>
                  <a:srgbClr val="00B050"/>
                </a:solidFill>
                <a:latin typeface="Meiryo UI" panose="020B0604030504040204" pitchFamily="50" charset="-128"/>
                <a:ea typeface="Meiryo UI" panose="020B0604030504040204" pitchFamily="50" charset="-128"/>
              </a:rPr>
              <a:t>Quy định phòng chống chứng thiếu ôxy (sanso ketubo) v.v.</a:t>
            </a:r>
            <a:endParaRPr kumimoji="1" lang="en-US" altLang="ja-JP" sz="12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 xmlns:a16="http://schemas.microsoft.com/office/drawing/2014/main" id="{E8E2514D-05CB-488B-917E-35D1E621D3FA}"/>
              </a:ext>
            </a:extLst>
          </p:cNvPr>
          <p:cNvSpPr txBox="1"/>
          <p:nvPr/>
        </p:nvSpPr>
        <p:spPr>
          <a:xfrm>
            <a:off x="1233963" y="3162303"/>
            <a:ext cx="5039245" cy="180000"/>
          </a:xfrm>
          <a:prstGeom prst="rect">
            <a:avLst/>
          </a:prstGeom>
          <a:solidFill>
            <a:schemeClr val="bg1"/>
          </a:solidFill>
          <a:ln>
            <a:noFill/>
          </a:ln>
        </p:spPr>
        <p:txBody>
          <a:bodyPr wrap="square" lIns="0" tIns="0" rIns="0" bIns="0" rtlCol="0">
            <a:noAutofit/>
          </a:bodyPr>
          <a:lstStyle/>
          <a:p>
            <a:pPr rtl="0"/>
            <a:r>
              <a:rPr lang="vi" sz="700" dirty="0">
                <a:solidFill>
                  <a:srgbClr val="00B050"/>
                </a:solidFill>
                <a:latin typeface="Meiryo UI" panose="020B0604030504040204" pitchFamily="50" charset="-128"/>
                <a:ea typeface="Meiryo UI" panose="020B0604030504040204" pitchFamily="50" charset="-128"/>
              </a:rPr>
              <a:t>Quy định phòng chống rối loạn bụi (* Áp dụng cho việc cắt khí (gasu setudan) kim loại ở nơi làm việc trong nhà, v.v.)</a:t>
            </a:r>
            <a:endParaRPr kumimoji="1" lang="en-US" altLang="ja-JP" sz="7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 xmlns:a16="http://schemas.microsoft.com/office/drawing/2014/main" id="{861EF065-34D1-4B4D-941D-99B5BB026D19}"/>
              </a:ext>
            </a:extLst>
          </p:cNvPr>
          <p:cNvSpPr txBox="1"/>
          <p:nvPr/>
        </p:nvSpPr>
        <p:spPr>
          <a:xfrm>
            <a:off x="1239280" y="3506599"/>
            <a:ext cx="3279953" cy="180000"/>
          </a:xfrm>
          <a:prstGeom prst="rect">
            <a:avLst/>
          </a:prstGeom>
          <a:solidFill>
            <a:schemeClr val="bg1"/>
          </a:solidFill>
          <a:ln>
            <a:noFill/>
          </a:ln>
        </p:spPr>
        <p:txBody>
          <a:bodyPr wrap="square" lIns="0" tIns="0" rIns="0" bIns="0" rtlCol="0">
            <a:noAutofit/>
          </a:bodyPr>
          <a:lstStyle/>
          <a:p>
            <a:pPr rtl="0"/>
            <a:r>
              <a:rPr lang="vi" sz="1200" dirty="0">
                <a:solidFill>
                  <a:srgbClr val="00B050"/>
                </a:solidFill>
                <a:latin typeface="Meiryo UI" panose="020B0604030504040204" pitchFamily="50" charset="-128"/>
                <a:ea typeface="Meiryo UI" panose="020B0604030504040204" pitchFamily="50" charset="-128"/>
              </a:rPr>
              <a:t>Quy định kiểm định máy móc v.v.</a:t>
            </a:r>
            <a:endParaRPr kumimoji="1" lang="en-US" altLang="ja-JP" sz="12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 xmlns:a16="http://schemas.microsoft.com/office/drawing/2014/main" id="{E16FCE1B-696C-47DB-90B6-058622A69E3F}"/>
              </a:ext>
            </a:extLst>
          </p:cNvPr>
          <p:cNvSpPr txBox="1"/>
          <p:nvPr/>
        </p:nvSpPr>
        <p:spPr>
          <a:xfrm>
            <a:off x="1424861" y="3842528"/>
            <a:ext cx="4720758" cy="160449"/>
          </a:xfrm>
          <a:prstGeom prst="rect">
            <a:avLst/>
          </a:prstGeom>
          <a:solidFill>
            <a:schemeClr val="bg1"/>
          </a:solidFill>
          <a:ln>
            <a:noFill/>
          </a:ln>
        </p:spPr>
        <p:txBody>
          <a:bodyPr wrap="square" lIns="0" tIns="0" rIns="0" bIns="0" rtlCol="0">
            <a:noAutofit/>
          </a:bodyPr>
          <a:lstStyle/>
          <a:p>
            <a:pPr rtl="0"/>
            <a:r>
              <a:rPr lang="vi" sz="700" dirty="0">
                <a:solidFill>
                  <a:srgbClr val="800000"/>
                </a:solidFill>
                <a:latin typeface="Meiryo UI" panose="020B0604030504040204" pitchFamily="50" charset="-128"/>
                <a:ea typeface="Meiryo UI" panose="020B0604030504040204" pitchFamily="50" charset="-128"/>
              </a:rPr>
              <a:t>Quy cách bộ chống cháy ngược (anzen ki) của thiết bị hàn axetylen (asechiren) và bộ chống cháy ngược (anzen ki) của thiết bị hàn thu khí</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 xmlns:a16="http://schemas.microsoft.com/office/drawing/2014/main" id="{A2809B06-D08B-48D6-8600-941D8526D706}"/>
              </a:ext>
            </a:extLst>
          </p:cNvPr>
          <p:cNvSpPr txBox="1"/>
          <p:nvPr/>
        </p:nvSpPr>
        <p:spPr>
          <a:xfrm>
            <a:off x="1407138" y="4166094"/>
            <a:ext cx="4720758" cy="176215"/>
          </a:xfrm>
          <a:prstGeom prst="rect">
            <a:avLst/>
          </a:prstGeom>
          <a:solidFill>
            <a:schemeClr val="bg1"/>
          </a:solidFill>
          <a:ln>
            <a:noFill/>
          </a:ln>
        </p:spPr>
        <p:txBody>
          <a:bodyPr wrap="square" lIns="0" tIns="0" rIns="0" bIns="0" rtlCol="0">
            <a:noAutofit/>
          </a:bodyPr>
          <a:lstStyle/>
          <a:p>
            <a:pPr rtl="0"/>
            <a:r>
              <a:rPr lang="vi" sz="1000" dirty="0">
                <a:solidFill>
                  <a:srgbClr val="800000"/>
                </a:solidFill>
                <a:latin typeface="Meiryo UI" panose="020B0604030504040204" pitchFamily="50" charset="-128"/>
                <a:ea typeface="Meiryo UI" panose="020B0604030504040204" pitchFamily="50" charset="-128"/>
              </a:rPr>
              <a:t>Quy cách cấu trúc máy phát axetylen (asechiren) cho thiết bị hàn axetylen</a:t>
            </a:r>
            <a:endParaRPr kumimoji="1" lang="en-US" altLang="ja-JP" sz="1000" dirty="0">
              <a:solidFill>
                <a:srgbClr val="8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 xmlns:a16="http://schemas.microsoft.com/office/drawing/2014/main" id="{2A0155DC-A53C-4130-879E-5F368056C544}"/>
              </a:ext>
            </a:extLst>
          </p:cNvPr>
          <p:cNvSpPr txBox="1"/>
          <p:nvPr/>
        </p:nvSpPr>
        <p:spPr>
          <a:xfrm>
            <a:off x="1239281" y="4840471"/>
            <a:ext cx="4209019" cy="216000"/>
          </a:xfrm>
          <a:prstGeom prst="rect">
            <a:avLst/>
          </a:prstGeom>
          <a:solidFill>
            <a:schemeClr val="bg1"/>
          </a:solidFill>
          <a:ln>
            <a:noFill/>
          </a:ln>
        </p:spPr>
        <p:txBody>
          <a:bodyPr wrap="square" lIns="0" tIns="0" rIns="0" bIns="0" rtlCol="0">
            <a:noAutofit/>
          </a:bodyPr>
          <a:lstStyle/>
          <a:p>
            <a:pPr rtl="0"/>
            <a:r>
              <a:rPr lang="vi" sz="1200" dirty="0">
                <a:solidFill>
                  <a:srgbClr val="00B050"/>
                </a:solidFill>
                <a:latin typeface="Meiryo UI" panose="020B0604030504040204" pitchFamily="50" charset="-128"/>
                <a:ea typeface="Meiryo UI" panose="020B0604030504040204" pitchFamily="50" charset="-128"/>
              </a:rPr>
              <a:t>Quy định thi hành luật về bệnh bụi phổi (jinpai)</a:t>
            </a:r>
            <a:endParaRPr kumimoji="1" lang="en-US" altLang="ja-JP" sz="12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 xmlns:a16="http://schemas.microsoft.com/office/drawing/2014/main" id="{7F7D2BA7-316B-435C-9A45-CB6D1B5F0F17}"/>
              </a:ext>
            </a:extLst>
          </p:cNvPr>
          <p:cNvSpPr txBox="1"/>
          <p:nvPr/>
        </p:nvSpPr>
        <p:spPr>
          <a:xfrm>
            <a:off x="1239282" y="5802782"/>
            <a:ext cx="4888614" cy="160449"/>
          </a:xfrm>
          <a:prstGeom prst="rect">
            <a:avLst/>
          </a:prstGeom>
          <a:solidFill>
            <a:schemeClr val="bg1"/>
          </a:solidFill>
          <a:ln>
            <a:noFill/>
          </a:ln>
        </p:spPr>
        <p:txBody>
          <a:bodyPr wrap="square" lIns="0" tIns="0" rIns="0" bIns="0" rtlCol="0">
            <a:noAutofit/>
          </a:bodyPr>
          <a:lstStyle/>
          <a:p>
            <a:pPr rtl="0"/>
            <a:r>
              <a:rPr lang="vi" sz="1200" dirty="0">
                <a:solidFill>
                  <a:srgbClr val="00B050"/>
                </a:solidFill>
                <a:latin typeface="Meiryo UI" panose="020B0604030504040204" pitchFamily="50" charset="-128"/>
                <a:ea typeface="Meiryo UI" panose="020B0604030504040204" pitchFamily="50" charset="-128"/>
              </a:rPr>
              <a:t>Quy định thi hành Luật Đo lường Môi trường Làm việc</a:t>
            </a:r>
            <a:endParaRPr kumimoji="1" lang="zh-TW" altLang="en-US" sz="12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 xmlns:a16="http://schemas.microsoft.com/office/drawing/2014/main" id="{36445B15-A088-41A5-8894-AA3F9D292452}"/>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vi" sz="600" dirty="0">
                <a:solidFill>
                  <a:schemeClr val="tx1"/>
                </a:solidFill>
                <a:latin typeface="Meiryo UI" panose="020B0604030504040204" pitchFamily="50" charset="-128"/>
                <a:ea typeface="Meiryo UI" panose="020B0604030504040204" pitchFamily="50" charset="-128"/>
              </a:rPr>
              <a:t>* Luật Đo lường Môi trường Làm việc ược thực hiện trong trường hợp trong vật liệu cơ bản có chứa vật đối tượng như mangan v.v.</a:t>
            </a:r>
            <a:endParaRPr kumimoji="1" lang="zh-TW"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vi" sz="2400">
                <a:latin typeface="Meiryo UI" panose="020B0604030504040204" pitchFamily="50" charset="-128"/>
                <a:ea typeface="Meiryo UI" panose="020B0604030504040204" pitchFamily="50" charset="-128"/>
              </a:rPr>
              <a:t>Đèn xì (tochi) (Máy hàn và thiết bị cắt (setudanki))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9/10 / Giáo trình hỗ trợ trang </a:t>
            </a:r>
            <a:r>
              <a:rPr lang="en-US" sz="1200" dirty="0" smtClean="0">
                <a:solidFill>
                  <a:prstClr val="black"/>
                </a:solidFill>
              </a:rPr>
              <a:t>11</a:t>
            </a:r>
            <a:endParaRPr lang="vi" sz="1200" dirty="0">
              <a:solidFill>
                <a:prstClr val="black"/>
              </a:solidFill>
            </a:endParaRP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296986"/>
            <a:ext cx="6508774" cy="2759789"/>
          </a:xfrm>
          <a:prstGeom prst="rect">
            <a:avLst/>
          </a:prstGeom>
        </p:spPr>
      </p:pic>
      <p:sp>
        <p:nvSpPr>
          <p:cNvPr id="9" name="テキスト ボックス 8">
            <a:extLst>
              <a:ext uri="{FF2B5EF4-FFF2-40B4-BE49-F238E27FC236}">
                <a16:creationId xmlns="" xmlns:a16="http://schemas.microsoft.com/office/drawing/2014/main" id="{561D81D8-C432-49BE-A963-6C6AD4C4940C}"/>
              </a:ext>
            </a:extLst>
          </p:cNvPr>
          <p:cNvSpPr txBox="1"/>
          <p:nvPr/>
        </p:nvSpPr>
        <p:spPr>
          <a:xfrm>
            <a:off x="923649" y="2499850"/>
            <a:ext cx="2858365" cy="299321"/>
          </a:xfrm>
          <a:prstGeom prst="rect">
            <a:avLst/>
          </a:prstGeom>
          <a:solidFill>
            <a:schemeClr val="bg1"/>
          </a:solidFill>
          <a:ln>
            <a:noFill/>
          </a:ln>
        </p:spPr>
        <p:txBody>
          <a:bodyPr wrap="square" lIns="0" tIns="0" rIns="0" bIns="0" rtlCol="0">
            <a:noAutofit/>
          </a:bodyPr>
          <a:lstStyle/>
          <a:p>
            <a:pPr rtl="0"/>
            <a:r>
              <a:rPr lang="vi" sz="1100" dirty="0"/>
              <a:t>Hình 1-4 Máy hàn kiểu B (kiểu Pháp)</a:t>
            </a:r>
            <a:endParaRPr kumimoji="1" lang="en-US" altLang="ja-JP" sz="1100" dirty="0"/>
          </a:p>
        </p:txBody>
      </p:sp>
      <p:sp>
        <p:nvSpPr>
          <p:cNvPr id="10" name="テキスト ボックス 9">
            <a:extLst>
              <a:ext uri="{FF2B5EF4-FFF2-40B4-BE49-F238E27FC236}">
                <a16:creationId xmlns="" xmlns:a16="http://schemas.microsoft.com/office/drawing/2014/main" id="{71F72DB3-5BE4-481B-88E8-287ED206C7C3}"/>
              </a:ext>
            </a:extLst>
          </p:cNvPr>
          <p:cNvSpPr txBox="1"/>
          <p:nvPr/>
        </p:nvSpPr>
        <p:spPr>
          <a:xfrm>
            <a:off x="5126890" y="2312832"/>
            <a:ext cx="1649048" cy="299321"/>
          </a:xfrm>
          <a:prstGeom prst="rect">
            <a:avLst/>
          </a:prstGeom>
          <a:solidFill>
            <a:schemeClr val="bg1"/>
          </a:solidFill>
          <a:ln>
            <a:noFill/>
          </a:ln>
        </p:spPr>
        <p:txBody>
          <a:bodyPr wrap="square" lIns="0" tIns="0" rIns="0" bIns="0" rtlCol="0">
            <a:noAutofit/>
          </a:bodyPr>
          <a:lstStyle/>
          <a:p>
            <a:pPr rtl="0"/>
            <a:r>
              <a:rPr lang="vi" sz="800" dirty="0"/>
              <a:t>Tài liệu: Koike Oxygen Industry Co., Ltd</a:t>
            </a:r>
            <a:endParaRPr kumimoji="1" lang="en-US" altLang="ja-JP" sz="800" dirty="0"/>
          </a:p>
        </p:txBody>
      </p:sp>
      <p:sp>
        <p:nvSpPr>
          <p:cNvPr id="11" name="テキスト ボックス 10">
            <a:extLst>
              <a:ext uri="{FF2B5EF4-FFF2-40B4-BE49-F238E27FC236}">
                <a16:creationId xmlns="" xmlns:a16="http://schemas.microsoft.com/office/drawing/2014/main" id="{468FA42C-E071-453B-A903-87C372E9D398}"/>
              </a:ext>
            </a:extLst>
          </p:cNvPr>
          <p:cNvSpPr txBox="1"/>
          <p:nvPr/>
        </p:nvSpPr>
        <p:spPr>
          <a:xfrm>
            <a:off x="772866" y="1021494"/>
            <a:ext cx="1233710" cy="148629"/>
          </a:xfrm>
          <a:prstGeom prst="rect">
            <a:avLst/>
          </a:prstGeom>
          <a:solidFill>
            <a:schemeClr val="bg1"/>
          </a:solidFill>
          <a:ln>
            <a:noFill/>
          </a:ln>
        </p:spPr>
        <p:txBody>
          <a:bodyPr wrap="square" lIns="0" tIns="0" rIns="0" bIns="0" rtlCol="0">
            <a:noAutofit/>
          </a:bodyPr>
          <a:lstStyle/>
          <a:p>
            <a:pPr rtl="0"/>
            <a:r>
              <a:rPr lang="vi" sz="1100" dirty="0"/>
              <a:t>Đầu đèn xì (tochi)</a:t>
            </a:r>
            <a:endParaRPr kumimoji="1" lang="en-US" altLang="ja-JP" sz="1100" dirty="0"/>
          </a:p>
        </p:txBody>
      </p:sp>
      <p:sp>
        <p:nvSpPr>
          <p:cNvPr id="12" name="テキスト ボックス 11">
            <a:extLst>
              <a:ext uri="{FF2B5EF4-FFF2-40B4-BE49-F238E27FC236}">
                <a16:creationId xmlns="" xmlns:a16="http://schemas.microsoft.com/office/drawing/2014/main" id="{E6ABBBC5-B689-4F12-B7CF-25C62F7344AB}"/>
              </a:ext>
            </a:extLst>
          </p:cNvPr>
          <p:cNvSpPr txBox="1"/>
          <p:nvPr/>
        </p:nvSpPr>
        <p:spPr>
          <a:xfrm>
            <a:off x="1542498" y="1879660"/>
            <a:ext cx="513827" cy="433172"/>
          </a:xfrm>
          <a:prstGeom prst="rect">
            <a:avLst/>
          </a:prstGeom>
          <a:solidFill>
            <a:schemeClr val="bg1"/>
          </a:solidFill>
          <a:ln>
            <a:noFill/>
          </a:ln>
        </p:spPr>
        <p:txBody>
          <a:bodyPr wrap="square" lIns="0" tIns="0" rIns="0" bIns="0" rtlCol="0">
            <a:noAutofit/>
          </a:bodyPr>
          <a:lstStyle/>
          <a:p>
            <a:pPr rtl="0"/>
            <a:r>
              <a:rPr lang="vi" sz="1000" dirty="0"/>
              <a:t>Miệng lửa (higuchi)</a:t>
            </a:r>
            <a:endParaRPr kumimoji="1" lang="en-US" altLang="ja-JP" sz="1000" dirty="0"/>
          </a:p>
        </p:txBody>
      </p:sp>
      <p:sp>
        <p:nvSpPr>
          <p:cNvPr id="13" name="テキスト ボックス 12">
            <a:extLst>
              <a:ext uri="{FF2B5EF4-FFF2-40B4-BE49-F238E27FC236}">
                <a16:creationId xmlns="" xmlns:a16="http://schemas.microsoft.com/office/drawing/2014/main" id="{E8E3A3EF-0455-4CF8-AFB4-50347996A7C9}"/>
              </a:ext>
            </a:extLst>
          </p:cNvPr>
          <p:cNvSpPr txBox="1"/>
          <p:nvPr/>
        </p:nvSpPr>
        <p:spPr>
          <a:xfrm>
            <a:off x="2243956" y="980450"/>
            <a:ext cx="1413643" cy="189673"/>
          </a:xfrm>
          <a:prstGeom prst="rect">
            <a:avLst/>
          </a:prstGeom>
          <a:solidFill>
            <a:schemeClr val="bg1"/>
          </a:solidFill>
          <a:ln>
            <a:noFill/>
          </a:ln>
        </p:spPr>
        <p:txBody>
          <a:bodyPr wrap="square" lIns="0" tIns="0" rIns="0" bIns="0" rtlCol="0">
            <a:noAutofit/>
          </a:bodyPr>
          <a:lstStyle/>
          <a:p>
            <a:pPr rtl="0"/>
            <a:r>
              <a:rPr lang="vi" sz="1100" dirty="0"/>
              <a:t>Đai ốc ống hỗn hợp</a:t>
            </a:r>
            <a:endParaRPr kumimoji="1" lang="en-US" altLang="ja-JP" sz="1100" dirty="0"/>
          </a:p>
        </p:txBody>
      </p:sp>
      <p:sp>
        <p:nvSpPr>
          <p:cNvPr id="14" name="テキスト ボックス 13">
            <a:extLst>
              <a:ext uri="{FF2B5EF4-FFF2-40B4-BE49-F238E27FC236}">
                <a16:creationId xmlns="" xmlns:a16="http://schemas.microsoft.com/office/drawing/2014/main" id="{C726CFF1-1CDC-446D-ABD6-0D927CB7AFE9}"/>
              </a:ext>
            </a:extLst>
          </p:cNvPr>
          <p:cNvSpPr txBox="1"/>
          <p:nvPr/>
        </p:nvSpPr>
        <p:spPr>
          <a:xfrm>
            <a:off x="2129354" y="1889705"/>
            <a:ext cx="919935" cy="337386"/>
          </a:xfrm>
          <a:prstGeom prst="rect">
            <a:avLst/>
          </a:prstGeom>
          <a:solidFill>
            <a:schemeClr val="bg1"/>
          </a:solidFill>
          <a:ln>
            <a:noFill/>
          </a:ln>
        </p:spPr>
        <p:txBody>
          <a:bodyPr wrap="square" lIns="0" tIns="0" rIns="0" bIns="0" rtlCol="0">
            <a:noAutofit/>
          </a:bodyPr>
          <a:lstStyle/>
          <a:p>
            <a:pPr rtl="0"/>
            <a:r>
              <a:rPr lang="vi" sz="1100" dirty="0"/>
              <a:t>Ống khí hỗn hợp</a:t>
            </a:r>
            <a:endParaRPr kumimoji="1" lang="en-US" altLang="ja-JP" sz="1100" dirty="0"/>
          </a:p>
        </p:txBody>
      </p:sp>
      <p:sp>
        <p:nvSpPr>
          <p:cNvPr id="15" name="テキスト ボックス 14">
            <a:extLst>
              <a:ext uri="{FF2B5EF4-FFF2-40B4-BE49-F238E27FC236}">
                <a16:creationId xmlns="" xmlns:a16="http://schemas.microsoft.com/office/drawing/2014/main" id="{E73CFE90-2396-4B54-920B-A29E925A00F8}"/>
              </a:ext>
            </a:extLst>
          </p:cNvPr>
          <p:cNvSpPr txBox="1"/>
          <p:nvPr/>
        </p:nvSpPr>
        <p:spPr>
          <a:xfrm>
            <a:off x="3122317" y="1940684"/>
            <a:ext cx="994462" cy="337386"/>
          </a:xfrm>
          <a:prstGeom prst="rect">
            <a:avLst/>
          </a:prstGeom>
          <a:solidFill>
            <a:schemeClr val="bg1"/>
          </a:solidFill>
          <a:ln>
            <a:noFill/>
          </a:ln>
        </p:spPr>
        <p:txBody>
          <a:bodyPr wrap="square" lIns="0" tIns="0" rIns="0" bIns="0" rtlCol="0">
            <a:noAutofit/>
          </a:bodyPr>
          <a:lstStyle/>
          <a:p>
            <a:pPr rtl="0"/>
            <a:r>
              <a:rPr lang="vi" sz="1100" dirty="0"/>
              <a:t>Van ôxy (sanso)</a:t>
            </a:r>
            <a:endParaRPr kumimoji="1" lang="en-US" altLang="ja-JP" sz="1100" dirty="0"/>
          </a:p>
        </p:txBody>
      </p:sp>
      <p:sp>
        <p:nvSpPr>
          <p:cNvPr id="16" name="テキスト ボックス 15">
            <a:extLst>
              <a:ext uri="{FF2B5EF4-FFF2-40B4-BE49-F238E27FC236}">
                <a16:creationId xmlns="" xmlns:a16="http://schemas.microsoft.com/office/drawing/2014/main" id="{DBA35F7D-8A25-40D8-A702-58CE2CACD1E8}"/>
              </a:ext>
            </a:extLst>
          </p:cNvPr>
          <p:cNvSpPr txBox="1"/>
          <p:nvPr/>
        </p:nvSpPr>
        <p:spPr>
          <a:xfrm>
            <a:off x="4299045" y="1946928"/>
            <a:ext cx="1206506" cy="232429"/>
          </a:xfrm>
          <a:prstGeom prst="rect">
            <a:avLst/>
          </a:prstGeom>
          <a:solidFill>
            <a:schemeClr val="bg1"/>
          </a:solidFill>
          <a:ln>
            <a:noFill/>
          </a:ln>
        </p:spPr>
        <p:txBody>
          <a:bodyPr wrap="square" lIns="0" tIns="0" rIns="0" bIns="0" rtlCol="0">
            <a:noAutofit/>
          </a:bodyPr>
          <a:lstStyle/>
          <a:p>
            <a:pPr rtl="0"/>
            <a:r>
              <a:rPr lang="vi" sz="1100" dirty="0"/>
              <a:t>Van khí nhiên liệu</a:t>
            </a:r>
            <a:endParaRPr kumimoji="1" lang="en-US" altLang="ja-JP" sz="1100" dirty="0"/>
          </a:p>
        </p:txBody>
      </p:sp>
      <p:sp>
        <p:nvSpPr>
          <p:cNvPr id="17" name="テキスト ボックス 16">
            <a:extLst>
              <a:ext uri="{FF2B5EF4-FFF2-40B4-BE49-F238E27FC236}">
                <a16:creationId xmlns="" xmlns:a16="http://schemas.microsoft.com/office/drawing/2014/main" id="{46F294FE-9DAD-4843-8459-84C6210C896E}"/>
              </a:ext>
            </a:extLst>
          </p:cNvPr>
          <p:cNvSpPr txBox="1"/>
          <p:nvPr/>
        </p:nvSpPr>
        <p:spPr>
          <a:xfrm>
            <a:off x="5562472" y="1974868"/>
            <a:ext cx="1107959" cy="303202"/>
          </a:xfrm>
          <a:prstGeom prst="rect">
            <a:avLst/>
          </a:prstGeom>
          <a:solidFill>
            <a:schemeClr val="bg1"/>
          </a:solidFill>
          <a:ln>
            <a:noFill/>
          </a:ln>
        </p:spPr>
        <p:txBody>
          <a:bodyPr wrap="square" lIns="0" tIns="0" rIns="0" bIns="0" rtlCol="0">
            <a:noAutofit/>
          </a:bodyPr>
          <a:lstStyle/>
          <a:p>
            <a:pPr rtl="0"/>
            <a:r>
              <a:rPr lang="vi" sz="1050" dirty="0"/>
              <a:t>Đầu vào khí nhiên liệu</a:t>
            </a:r>
            <a:endParaRPr kumimoji="1" lang="en-US" altLang="ja-JP" sz="1050" dirty="0"/>
          </a:p>
        </p:txBody>
      </p:sp>
      <p:sp>
        <p:nvSpPr>
          <p:cNvPr id="18" name="テキスト ボックス 17">
            <a:extLst>
              <a:ext uri="{FF2B5EF4-FFF2-40B4-BE49-F238E27FC236}">
                <a16:creationId xmlns="" xmlns:a16="http://schemas.microsoft.com/office/drawing/2014/main" id="{45DABEA5-A13E-4A95-89D5-099ADA4FE5E1}"/>
              </a:ext>
            </a:extLst>
          </p:cNvPr>
          <p:cNvSpPr txBox="1"/>
          <p:nvPr/>
        </p:nvSpPr>
        <p:spPr>
          <a:xfrm>
            <a:off x="762250" y="5706562"/>
            <a:ext cx="6082101" cy="299321"/>
          </a:xfrm>
          <a:prstGeom prst="rect">
            <a:avLst/>
          </a:prstGeom>
          <a:solidFill>
            <a:schemeClr val="bg1"/>
          </a:solidFill>
          <a:ln>
            <a:noFill/>
          </a:ln>
        </p:spPr>
        <p:txBody>
          <a:bodyPr wrap="square" lIns="0" tIns="0" rIns="0" bIns="0" rtlCol="0">
            <a:noAutofit/>
          </a:bodyPr>
          <a:lstStyle/>
          <a:p>
            <a:pPr rtl="0"/>
            <a:r>
              <a:rPr lang="vi" sz="1200" dirty="0"/>
              <a:t>Hình 1-5 Thiết bị cắt (setudanki) dùng cho áp suất thấp (trộn đèn xì (tochi)) (kiểu Pháp)</a:t>
            </a:r>
            <a:endParaRPr kumimoji="1" lang="en-US" altLang="ja-JP" sz="1200" dirty="0"/>
          </a:p>
        </p:txBody>
      </p:sp>
      <p:sp>
        <p:nvSpPr>
          <p:cNvPr id="19" name="テキスト ボックス 18">
            <a:extLst>
              <a:ext uri="{FF2B5EF4-FFF2-40B4-BE49-F238E27FC236}">
                <a16:creationId xmlns="" xmlns:a16="http://schemas.microsoft.com/office/drawing/2014/main" id="{5AF4BB05-E3E1-4DEB-834E-7E45888BFFAF}"/>
              </a:ext>
            </a:extLst>
          </p:cNvPr>
          <p:cNvSpPr txBox="1"/>
          <p:nvPr/>
        </p:nvSpPr>
        <p:spPr>
          <a:xfrm>
            <a:off x="5079427" y="5414432"/>
            <a:ext cx="1972101" cy="299321"/>
          </a:xfrm>
          <a:prstGeom prst="rect">
            <a:avLst/>
          </a:prstGeom>
          <a:solidFill>
            <a:schemeClr val="bg1"/>
          </a:solidFill>
          <a:ln>
            <a:noFill/>
          </a:ln>
        </p:spPr>
        <p:txBody>
          <a:bodyPr wrap="square" lIns="0" tIns="0" rIns="0" bIns="0" rtlCol="0">
            <a:noAutofit/>
          </a:bodyPr>
          <a:lstStyle/>
          <a:p>
            <a:pPr rtl="0"/>
            <a:r>
              <a:rPr lang="vi" sz="800" dirty="0"/>
              <a:t>Tài liệu: Koike Oxygen Industry Co., Ltd</a:t>
            </a:r>
            <a:endParaRPr kumimoji="1" lang="en-US" altLang="ja-JP" sz="800" dirty="0"/>
          </a:p>
        </p:txBody>
      </p:sp>
      <p:sp>
        <p:nvSpPr>
          <p:cNvPr id="20" name="テキスト ボックス 19">
            <a:extLst>
              <a:ext uri="{FF2B5EF4-FFF2-40B4-BE49-F238E27FC236}">
                <a16:creationId xmlns="" xmlns:a16="http://schemas.microsoft.com/office/drawing/2014/main" id="{6817736C-6970-407D-AE12-CE889BB14BD3}"/>
              </a:ext>
            </a:extLst>
          </p:cNvPr>
          <p:cNvSpPr txBox="1"/>
          <p:nvPr/>
        </p:nvSpPr>
        <p:spPr>
          <a:xfrm>
            <a:off x="923649" y="3421401"/>
            <a:ext cx="1026156" cy="404002"/>
          </a:xfrm>
          <a:prstGeom prst="rect">
            <a:avLst/>
          </a:prstGeom>
          <a:solidFill>
            <a:schemeClr val="bg1"/>
          </a:solidFill>
          <a:ln>
            <a:noFill/>
          </a:ln>
        </p:spPr>
        <p:txBody>
          <a:bodyPr wrap="square" lIns="0" tIns="0" rIns="0" bIns="0" rtlCol="0">
            <a:noAutofit/>
          </a:bodyPr>
          <a:lstStyle/>
          <a:p>
            <a:pPr rtl="0"/>
            <a:r>
              <a:rPr lang="vi" sz="1100" dirty="0"/>
              <a:t>Đầu đèn xì (tochi)</a:t>
            </a:r>
            <a:endParaRPr kumimoji="1" lang="en-US" altLang="ja-JP" sz="1100" dirty="0"/>
          </a:p>
        </p:txBody>
      </p:sp>
      <p:sp>
        <p:nvSpPr>
          <p:cNvPr id="21" name="テキスト ボックス 20">
            <a:extLst>
              <a:ext uri="{FF2B5EF4-FFF2-40B4-BE49-F238E27FC236}">
                <a16:creationId xmlns="" xmlns:a16="http://schemas.microsoft.com/office/drawing/2014/main" id="{505DCDBC-1842-4130-AC80-A25EC5D2B94C}"/>
              </a:ext>
            </a:extLst>
          </p:cNvPr>
          <p:cNvSpPr txBox="1"/>
          <p:nvPr/>
        </p:nvSpPr>
        <p:spPr>
          <a:xfrm>
            <a:off x="1799411" y="4761604"/>
            <a:ext cx="553824" cy="431859"/>
          </a:xfrm>
          <a:prstGeom prst="rect">
            <a:avLst/>
          </a:prstGeom>
          <a:solidFill>
            <a:schemeClr val="bg1"/>
          </a:solidFill>
          <a:ln>
            <a:noFill/>
          </a:ln>
        </p:spPr>
        <p:txBody>
          <a:bodyPr wrap="square" lIns="0" tIns="0" rIns="0" bIns="0" rtlCol="0">
            <a:noAutofit/>
          </a:bodyPr>
          <a:lstStyle/>
          <a:p>
            <a:pPr rtl="0"/>
            <a:r>
              <a:rPr lang="vi" sz="1000" dirty="0"/>
              <a:t>Miệng lửa (higuchi)</a:t>
            </a:r>
            <a:endParaRPr kumimoji="1" lang="en-US" altLang="ja-JP" sz="1000" dirty="0"/>
          </a:p>
        </p:txBody>
      </p:sp>
      <p:sp>
        <p:nvSpPr>
          <p:cNvPr id="22" name="テキスト ボックス 21">
            <a:extLst>
              <a:ext uri="{FF2B5EF4-FFF2-40B4-BE49-F238E27FC236}">
                <a16:creationId xmlns="" xmlns:a16="http://schemas.microsoft.com/office/drawing/2014/main" id="{963748AA-03AB-4842-AD6F-A2BCD90AE998}"/>
              </a:ext>
            </a:extLst>
          </p:cNvPr>
          <p:cNvSpPr txBox="1"/>
          <p:nvPr/>
        </p:nvSpPr>
        <p:spPr>
          <a:xfrm>
            <a:off x="2385438" y="4773681"/>
            <a:ext cx="568110" cy="338542"/>
          </a:xfrm>
          <a:prstGeom prst="rect">
            <a:avLst/>
          </a:prstGeom>
          <a:solidFill>
            <a:schemeClr val="bg1"/>
          </a:solidFill>
          <a:ln>
            <a:noFill/>
          </a:ln>
        </p:spPr>
        <p:txBody>
          <a:bodyPr wrap="square" lIns="0" tIns="0" rIns="0" bIns="0" rtlCol="0">
            <a:noAutofit/>
          </a:bodyPr>
          <a:lstStyle/>
          <a:p>
            <a:pPr rtl="0"/>
            <a:r>
              <a:rPr lang="vi" sz="1100" dirty="0"/>
              <a:t>Ống hỗn hợp</a:t>
            </a:r>
            <a:endParaRPr kumimoji="1" lang="en-US" altLang="ja-JP" sz="1100" dirty="0"/>
          </a:p>
        </p:txBody>
      </p:sp>
      <p:sp>
        <p:nvSpPr>
          <p:cNvPr id="23" name="テキスト ボックス 22">
            <a:extLst>
              <a:ext uri="{FF2B5EF4-FFF2-40B4-BE49-F238E27FC236}">
                <a16:creationId xmlns="" xmlns:a16="http://schemas.microsoft.com/office/drawing/2014/main" id="{72663735-24ED-4DA8-90D4-8B4B436D9C63}"/>
              </a:ext>
            </a:extLst>
          </p:cNvPr>
          <p:cNvSpPr txBox="1"/>
          <p:nvPr/>
        </p:nvSpPr>
        <p:spPr>
          <a:xfrm>
            <a:off x="2129354" y="3528470"/>
            <a:ext cx="1822822" cy="184565"/>
          </a:xfrm>
          <a:prstGeom prst="rect">
            <a:avLst/>
          </a:prstGeom>
          <a:solidFill>
            <a:schemeClr val="bg1"/>
          </a:solidFill>
          <a:ln>
            <a:noFill/>
          </a:ln>
        </p:spPr>
        <p:txBody>
          <a:bodyPr wrap="square" lIns="0" tIns="0" rIns="0" bIns="0" rtlCol="0">
            <a:noAutofit/>
          </a:bodyPr>
          <a:lstStyle/>
          <a:p>
            <a:pPr rtl="0"/>
            <a:r>
              <a:rPr lang="vi" sz="1100" dirty="0"/>
              <a:t>Ống cắt ôxy (setudan sanso)</a:t>
            </a:r>
            <a:endParaRPr kumimoji="1" lang="en-US" altLang="ja-JP" sz="1100" dirty="0"/>
          </a:p>
        </p:txBody>
      </p:sp>
      <p:sp>
        <p:nvSpPr>
          <p:cNvPr id="24" name="テキスト ボックス 23">
            <a:extLst>
              <a:ext uri="{FF2B5EF4-FFF2-40B4-BE49-F238E27FC236}">
                <a16:creationId xmlns="" xmlns:a16="http://schemas.microsoft.com/office/drawing/2014/main" id="{4BB43E0E-35B1-43F1-81BE-EB890B7EBE76}"/>
              </a:ext>
            </a:extLst>
          </p:cNvPr>
          <p:cNvSpPr txBox="1"/>
          <p:nvPr/>
        </p:nvSpPr>
        <p:spPr>
          <a:xfrm>
            <a:off x="3494036" y="4934501"/>
            <a:ext cx="568110" cy="190417"/>
          </a:xfrm>
          <a:prstGeom prst="rect">
            <a:avLst/>
          </a:prstGeom>
          <a:solidFill>
            <a:schemeClr val="bg1"/>
          </a:solidFill>
          <a:ln>
            <a:noFill/>
          </a:ln>
        </p:spPr>
        <p:txBody>
          <a:bodyPr wrap="square" lIns="0" tIns="0" rIns="0" bIns="0" rtlCol="0">
            <a:noAutofit/>
          </a:bodyPr>
          <a:lstStyle/>
          <a:p>
            <a:pPr rtl="0"/>
            <a:r>
              <a:rPr lang="vi" sz="1100"/>
              <a:t>Máy trộn</a:t>
            </a:r>
            <a:endParaRPr kumimoji="1" lang="en-US" altLang="ja-JP" sz="1100" dirty="0"/>
          </a:p>
        </p:txBody>
      </p:sp>
      <p:sp>
        <p:nvSpPr>
          <p:cNvPr id="25" name="テキスト ボックス 24">
            <a:extLst>
              <a:ext uri="{FF2B5EF4-FFF2-40B4-BE49-F238E27FC236}">
                <a16:creationId xmlns="" xmlns:a16="http://schemas.microsoft.com/office/drawing/2014/main" id="{9F121A4F-3F7E-4D4A-9BDD-5EAF2CF66451}"/>
              </a:ext>
            </a:extLst>
          </p:cNvPr>
          <p:cNvSpPr txBox="1"/>
          <p:nvPr/>
        </p:nvSpPr>
        <p:spPr>
          <a:xfrm>
            <a:off x="4182959" y="4921806"/>
            <a:ext cx="1242026" cy="299321"/>
          </a:xfrm>
          <a:prstGeom prst="rect">
            <a:avLst/>
          </a:prstGeom>
          <a:solidFill>
            <a:schemeClr val="bg1"/>
          </a:solidFill>
          <a:ln>
            <a:noFill/>
          </a:ln>
        </p:spPr>
        <p:txBody>
          <a:bodyPr wrap="square" lIns="0" tIns="0" rIns="0" bIns="0" rtlCol="0">
            <a:noAutofit/>
          </a:bodyPr>
          <a:lstStyle/>
          <a:p>
            <a:pPr rtl="0"/>
            <a:r>
              <a:rPr lang="vi" sz="1000" dirty="0"/>
              <a:t>Van ôxy (sanso) được làm nóng sơ bộ</a:t>
            </a:r>
            <a:endParaRPr kumimoji="1" lang="en-US" altLang="ja-JP" sz="1000" dirty="0"/>
          </a:p>
        </p:txBody>
      </p:sp>
      <p:sp>
        <p:nvSpPr>
          <p:cNvPr id="26" name="テキスト ボックス 25">
            <a:extLst>
              <a:ext uri="{FF2B5EF4-FFF2-40B4-BE49-F238E27FC236}">
                <a16:creationId xmlns="" xmlns:a16="http://schemas.microsoft.com/office/drawing/2014/main" id="{4639E5E1-FF9B-41CB-8D53-E103E2A56BF3}"/>
              </a:ext>
            </a:extLst>
          </p:cNvPr>
          <p:cNvSpPr txBox="1"/>
          <p:nvPr/>
        </p:nvSpPr>
        <p:spPr>
          <a:xfrm>
            <a:off x="4902298" y="3430509"/>
            <a:ext cx="1283924" cy="363149"/>
          </a:xfrm>
          <a:prstGeom prst="rect">
            <a:avLst/>
          </a:prstGeom>
          <a:solidFill>
            <a:schemeClr val="bg1"/>
          </a:solidFill>
          <a:ln>
            <a:noFill/>
          </a:ln>
        </p:spPr>
        <p:txBody>
          <a:bodyPr wrap="square" lIns="0" tIns="0" rIns="0" bIns="0" rtlCol="0">
            <a:noAutofit/>
          </a:bodyPr>
          <a:lstStyle/>
          <a:p>
            <a:pPr rtl="0"/>
            <a:r>
              <a:rPr lang="vi" sz="1100" dirty="0"/>
              <a:t>Van cắt ôxy (setudan sanso)</a:t>
            </a:r>
            <a:endParaRPr kumimoji="1" lang="en-US" altLang="ja-JP" sz="1100" dirty="0"/>
          </a:p>
        </p:txBody>
      </p:sp>
      <p:sp>
        <p:nvSpPr>
          <p:cNvPr id="27" name="テキスト ボックス 26">
            <a:extLst>
              <a:ext uri="{FF2B5EF4-FFF2-40B4-BE49-F238E27FC236}">
                <a16:creationId xmlns="" xmlns:a16="http://schemas.microsoft.com/office/drawing/2014/main" id="{7591DA89-7D96-4E5A-AC0C-9672CACAE72D}"/>
              </a:ext>
            </a:extLst>
          </p:cNvPr>
          <p:cNvSpPr txBox="1"/>
          <p:nvPr/>
        </p:nvSpPr>
        <p:spPr>
          <a:xfrm>
            <a:off x="5560428" y="4895929"/>
            <a:ext cx="1283924" cy="190417"/>
          </a:xfrm>
          <a:prstGeom prst="rect">
            <a:avLst/>
          </a:prstGeom>
          <a:solidFill>
            <a:schemeClr val="bg1"/>
          </a:solidFill>
          <a:ln>
            <a:noFill/>
          </a:ln>
        </p:spPr>
        <p:txBody>
          <a:bodyPr wrap="square" lIns="0" tIns="0" rIns="0" bIns="0" rtlCol="0">
            <a:noAutofit/>
          </a:bodyPr>
          <a:lstStyle/>
          <a:p>
            <a:pPr rtl="0"/>
            <a:r>
              <a:rPr lang="vi" sz="1100"/>
              <a:t>Van khí nhiên liệu</a:t>
            </a:r>
            <a:endParaRPr kumimoji="1" lang="en-US" altLang="ja-JP" sz="1100" dirty="0"/>
          </a:p>
        </p:txBody>
      </p:sp>
      <p:sp>
        <p:nvSpPr>
          <p:cNvPr id="28" name="正方形/長方形 27"/>
          <p:cNvSpPr/>
          <p:nvPr/>
        </p:nvSpPr>
        <p:spPr>
          <a:xfrm>
            <a:off x="5358373" y="2809420"/>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29" name="正方形/長方形 28"/>
          <p:cNvSpPr/>
          <p:nvPr/>
        </p:nvSpPr>
        <p:spPr>
          <a:xfrm>
            <a:off x="5358373" y="5949307"/>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vi" sz="2400">
                <a:latin typeface="Meiryo UI" panose="020B0604030504040204" pitchFamily="50" charset="-128"/>
                <a:ea typeface="Meiryo UI" panose="020B0604030504040204" pitchFamily="50" charset="-128"/>
              </a:rPr>
              <a:t>Miệng lửa (higuchi)</a:t>
            </a: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vi" sz="1400" dirty="0">
                <a:latin typeface="Meiryo UI" panose="020B0604030504040204" pitchFamily="50" charset="-128"/>
                <a:ea typeface="Meiryo UI" panose="020B0604030504040204" pitchFamily="50" charset="-128"/>
              </a:rPr>
              <a:t>Loại khí dễ cháy và miệng lửa (higuchi)</a:t>
            </a:r>
            <a:endParaRPr lang="en-US" altLang="ja-JP" sz="1400" dirty="0">
              <a:latin typeface="Meiryo UI" panose="020B0604030504040204" pitchFamily="50" charset="-128"/>
              <a:ea typeface="Meiryo UI" panose="020B0604030504040204" pitchFamily="50" charset="-128"/>
            </a:endParaRPr>
          </a:p>
          <a:p>
            <a:pPr marL="0" indent="0" rtl="0">
              <a:buNone/>
            </a:pPr>
            <a:r>
              <a:rPr lang="vi" sz="1400" dirty="0">
                <a:latin typeface="Meiryo UI" panose="020B0604030504040204" pitchFamily="50" charset="-128"/>
                <a:ea typeface="Meiryo UI" panose="020B0604030504040204" pitchFamily="50" charset="-128"/>
              </a:rPr>
              <a:t>　Cấu trúc của miệng lửa (higuchi) khác nhau tùy từng loại khí dễ cháy</a:t>
            </a:r>
          </a:p>
        </p:txBody>
      </p:sp>
      <p:sp>
        <p:nvSpPr>
          <p:cNvPr id="7" name="テキスト ボックス 6"/>
          <p:cNvSpPr txBox="1"/>
          <p:nvPr/>
        </p:nvSpPr>
        <p:spPr>
          <a:xfrm>
            <a:off x="4796037" y="6444903"/>
            <a:ext cx="343356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14 / Giáo trình hỗ trợ trang </a:t>
            </a:r>
            <a:r>
              <a:rPr lang="en-US" sz="1200" dirty="0" smtClean="0">
                <a:solidFill>
                  <a:prstClr val="black"/>
                </a:solidFill>
              </a:rPr>
              <a:t>12</a:t>
            </a:r>
            <a:endParaRPr lang="vi" sz="1200" dirty="0">
              <a:solidFill>
                <a:prstClr val="black"/>
              </a:solidFill>
            </a:endParaRP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vi" sz="1400">
                <a:latin typeface="Meiryo UI" panose="020B0604030504040204" pitchFamily="50" charset="-128"/>
                <a:ea typeface="Meiryo UI" panose="020B0604030504040204" pitchFamily="50" charset="-128"/>
              </a:rPr>
              <a:t>Sự nguy hiểm khi nhầm loại khí dễ cháy</a:t>
            </a:r>
            <a:endParaRPr lang="en-US" altLang="ja-JP" sz="1400" dirty="0">
              <a:latin typeface="Meiryo UI" panose="020B0604030504040204" pitchFamily="50" charset="-128"/>
              <a:ea typeface="Meiryo UI" panose="020B0604030504040204" pitchFamily="50" charset="-128"/>
            </a:endParaRPr>
          </a:p>
          <a:p>
            <a:pPr marL="0" indent="0" rtl="0">
              <a:spcBef>
                <a:spcPts val="600"/>
              </a:spcBef>
              <a:buNone/>
            </a:pPr>
            <a:r>
              <a:rPr lang="vi" sz="1400">
                <a:latin typeface="Meiryo UI" panose="020B0604030504040204" pitchFamily="50" charset="-128"/>
                <a:ea typeface="Meiryo UI" panose="020B0604030504040204" pitchFamily="50" charset="-128"/>
              </a:rPr>
              <a:t>　Nếu sử dụng khí axetylen (asechiren) trong miệng lửa (higuchi) cho các khí dễ cháy khác, thì hiện tượng ngược lửa (gyakka) xảy ra và cực kỳ nguy hiểm.</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6</a:t>
            </a:fld>
            <a:endParaRPr kumimoji="1" lang="ja-JP" altLang="en-US"/>
          </a:p>
        </p:txBody>
      </p:sp>
      <p:sp>
        <p:nvSpPr>
          <p:cNvPr id="9" name="テキスト ボックス 8">
            <a:extLst>
              <a:ext uri="{FF2B5EF4-FFF2-40B4-BE49-F238E27FC236}">
                <a16:creationId xmlns="" xmlns:a16="http://schemas.microsoft.com/office/drawing/2014/main" id="{1CC6DAD3-9764-4A8F-8126-06C25B7B452C}"/>
              </a:ext>
            </a:extLst>
          </p:cNvPr>
          <p:cNvSpPr txBox="1"/>
          <p:nvPr/>
        </p:nvSpPr>
        <p:spPr>
          <a:xfrm>
            <a:off x="852378" y="2514584"/>
            <a:ext cx="4367890" cy="235808"/>
          </a:xfrm>
          <a:prstGeom prst="rect">
            <a:avLst/>
          </a:prstGeom>
          <a:solidFill>
            <a:schemeClr val="bg1"/>
          </a:solidFill>
          <a:ln>
            <a:noFill/>
          </a:ln>
        </p:spPr>
        <p:txBody>
          <a:bodyPr wrap="square" lIns="0" tIns="0" rIns="0" bIns="0" rtlCol="0">
            <a:noAutofit/>
          </a:bodyPr>
          <a:lstStyle/>
          <a:p>
            <a:pPr rtl="0"/>
            <a:r>
              <a:rPr lang="vi" sz="1000" dirty="0"/>
              <a:t>Bảng 1-3 Tốc độ đốt cháy của khí axetylen (asechiren) và khí propan (puropan)</a:t>
            </a:r>
            <a:endParaRPr kumimoji="1" lang="en-US" altLang="ja-JP" sz="1000" dirty="0"/>
          </a:p>
        </p:txBody>
      </p:sp>
      <p:sp>
        <p:nvSpPr>
          <p:cNvPr id="10" name="テキスト ボックス 9">
            <a:extLst>
              <a:ext uri="{FF2B5EF4-FFF2-40B4-BE49-F238E27FC236}">
                <a16:creationId xmlns="" xmlns:a16="http://schemas.microsoft.com/office/drawing/2014/main" id="{E6D068FC-DD08-4DF2-AD05-2CB8D6701D34}"/>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vi" sz="900" dirty="0"/>
              <a:t>Axetylen (asechiren)</a:t>
            </a:r>
            <a:endParaRPr kumimoji="1" lang="en-US" altLang="ja-JP" sz="900" dirty="0"/>
          </a:p>
        </p:txBody>
      </p:sp>
      <p:sp>
        <p:nvSpPr>
          <p:cNvPr id="11" name="テキスト ボックス 10">
            <a:extLst>
              <a:ext uri="{FF2B5EF4-FFF2-40B4-BE49-F238E27FC236}">
                <a16:creationId xmlns="" xmlns:a16="http://schemas.microsoft.com/office/drawing/2014/main" id="{1084617C-B89C-45DC-B6C6-909C1AD9969D}"/>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vi" sz="1050" dirty="0"/>
              <a:t>Propan (puropan)</a:t>
            </a:r>
            <a:endParaRPr kumimoji="1" lang="en-US" altLang="ja-JP" sz="1050" dirty="0"/>
          </a:p>
        </p:txBody>
      </p:sp>
      <p:sp>
        <p:nvSpPr>
          <p:cNvPr id="12" name="テキスト ボックス 11">
            <a:extLst>
              <a:ext uri="{FF2B5EF4-FFF2-40B4-BE49-F238E27FC236}">
                <a16:creationId xmlns="" xmlns:a16="http://schemas.microsoft.com/office/drawing/2014/main" id="{D6C25769-21E6-4876-B575-F72F00E5A703}"/>
              </a:ext>
            </a:extLst>
          </p:cNvPr>
          <p:cNvSpPr txBox="1"/>
          <p:nvPr/>
        </p:nvSpPr>
        <p:spPr>
          <a:xfrm>
            <a:off x="1991967" y="2856043"/>
            <a:ext cx="1460917" cy="530766"/>
          </a:xfrm>
          <a:prstGeom prst="rect">
            <a:avLst/>
          </a:prstGeom>
          <a:solidFill>
            <a:schemeClr val="bg1"/>
          </a:solidFill>
          <a:ln>
            <a:noFill/>
          </a:ln>
        </p:spPr>
        <p:txBody>
          <a:bodyPr wrap="square" lIns="0" tIns="0" rIns="0" bIns="0" rtlCol="0">
            <a:noAutofit/>
          </a:bodyPr>
          <a:lstStyle/>
          <a:p>
            <a:pPr algn="ctr" rtl="0"/>
            <a:r>
              <a:rPr lang="vi" sz="1200" dirty="0"/>
              <a:t>Nhiệt độ đánh lửa tối thiểu</a:t>
            </a:r>
            <a:endParaRPr kumimoji="1" lang="en-US" altLang="ja-JP" sz="1200" dirty="0"/>
          </a:p>
          <a:p>
            <a:pPr algn="ctr" rtl="0"/>
            <a:r>
              <a:rPr lang="vi" sz="1200" dirty="0"/>
              <a:t>(Trong ôxy (sanso))</a:t>
            </a:r>
            <a:endParaRPr kumimoji="1" lang="en-US" altLang="ja-JP" sz="1200" dirty="0"/>
          </a:p>
        </p:txBody>
      </p:sp>
      <p:sp>
        <p:nvSpPr>
          <p:cNvPr id="13" name="テキスト ボックス 12">
            <a:extLst>
              <a:ext uri="{FF2B5EF4-FFF2-40B4-BE49-F238E27FC236}">
                <a16:creationId xmlns="" xmlns:a16="http://schemas.microsoft.com/office/drawing/2014/main" id="{CABE1B89-F534-4016-80CC-E38740E1CF09}"/>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vi" sz="1200"/>
              <a:t>Tốc độ đốt cháy</a:t>
            </a:r>
            <a:endParaRPr kumimoji="1" lang="en-US" altLang="ja-JP" sz="1200" dirty="0"/>
          </a:p>
          <a:p>
            <a:pPr algn="ctr" rtl="0"/>
            <a:r>
              <a:rPr lang="vi" sz="1200"/>
              <a:t>(Tỷ lệ hỗn hợp trung tính)</a:t>
            </a:r>
            <a:endParaRPr kumimoji="1" lang="en-US" altLang="ja-JP" sz="1200" dirty="0"/>
          </a:p>
        </p:txBody>
      </p:sp>
      <p:sp>
        <p:nvSpPr>
          <p:cNvPr id="14" name="テキスト ボックス 13">
            <a:extLst>
              <a:ext uri="{FF2B5EF4-FFF2-40B4-BE49-F238E27FC236}">
                <a16:creationId xmlns="" xmlns:a16="http://schemas.microsoft.com/office/drawing/2014/main" id="{59589F46-DDBC-4753-8EB2-B86F6F32361A}"/>
              </a:ext>
            </a:extLst>
          </p:cNvPr>
          <p:cNvSpPr txBox="1"/>
          <p:nvPr/>
        </p:nvSpPr>
        <p:spPr>
          <a:xfrm>
            <a:off x="739783" y="4318269"/>
            <a:ext cx="4480485" cy="187688"/>
          </a:xfrm>
          <a:prstGeom prst="rect">
            <a:avLst/>
          </a:prstGeom>
          <a:solidFill>
            <a:schemeClr val="bg1"/>
          </a:solidFill>
          <a:ln>
            <a:noFill/>
          </a:ln>
        </p:spPr>
        <p:txBody>
          <a:bodyPr wrap="square" lIns="0" tIns="0" rIns="0" bIns="0" rtlCol="0">
            <a:noAutofit/>
          </a:bodyPr>
          <a:lstStyle/>
          <a:p>
            <a:pPr rtl="0"/>
            <a:r>
              <a:rPr lang="vi" sz="900"/>
              <a:t>*: Các số liệu dựa trên ["Q &amp; A" Gia công Hàn - Cắt nhiệt ]của Hiệp hội Hàn Nhật Bản] (2012).</a:t>
            </a:r>
            <a:endParaRPr kumimoji="1" lang="en-US" altLang="ja-JP" sz="900" dirty="0"/>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vi" sz="2400">
                <a:latin typeface="Meiryo UI" panose="020B0604030504040204" pitchFamily="50" charset="-128"/>
                <a:ea typeface="Meiryo UI" panose="020B0604030504040204" pitchFamily="50" charset="-128"/>
              </a:rPr>
              <a:t>Bộ điều chỉnh áp suất (aturyoku chousei ki)</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vi" sz="1100" dirty="0">
                <a:latin typeface="Meiryo UI" panose="020B0604030504040204" pitchFamily="50" charset="-128"/>
                <a:ea typeface="Meiryo UI" panose="020B0604030504040204" pitchFamily="50" charset="-128"/>
              </a:rPr>
              <a:t>Bộ điều chỉnh áp suất (aturyoku chousei ki) cho axetylen (asechiren)</a:t>
            </a:r>
          </a:p>
        </p:txBody>
      </p:sp>
      <p:sp>
        <p:nvSpPr>
          <p:cNvPr id="7" name="テキスト ボックス 6"/>
          <p:cNvSpPr txBox="1"/>
          <p:nvPr/>
        </p:nvSpPr>
        <p:spPr>
          <a:xfrm>
            <a:off x="3783535" y="6442538"/>
            <a:ext cx="4391196"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19</a:t>
            </a:r>
            <a:r>
              <a:rPr lang="en-US" sz="1200" dirty="0" smtClean="0">
                <a:solidFill>
                  <a:prstClr val="black"/>
                </a:solidFill>
              </a:rPr>
              <a:t>, </a:t>
            </a:r>
            <a:r>
              <a:rPr lang="vi" sz="1200" dirty="0" smtClean="0">
                <a:solidFill>
                  <a:prstClr val="black"/>
                </a:solidFill>
              </a:rPr>
              <a:t>20 </a:t>
            </a:r>
            <a:r>
              <a:rPr lang="vi" sz="1200" dirty="0">
                <a:solidFill>
                  <a:prstClr val="black"/>
                </a:solidFill>
              </a:rPr>
              <a:t>/ Giáo trình hỗ trợ trang </a:t>
            </a:r>
            <a:r>
              <a:rPr lang="vi" sz="1200" dirty="0" smtClean="0">
                <a:solidFill>
                  <a:prstClr val="black"/>
                </a:solidFill>
              </a:rPr>
              <a:t>1</a:t>
            </a:r>
            <a:r>
              <a:rPr lang="en-US" sz="1200" dirty="0" smtClean="0">
                <a:solidFill>
                  <a:prstClr val="black"/>
                </a:solidFill>
              </a:rPr>
              <a:t>4, </a:t>
            </a:r>
            <a:r>
              <a:rPr lang="vi" sz="1200" dirty="0" smtClean="0">
                <a:solidFill>
                  <a:prstClr val="black"/>
                </a:solidFill>
              </a:rPr>
              <a:t>1</a:t>
            </a:r>
            <a:r>
              <a:rPr lang="en-US" sz="1200" dirty="0" smtClean="0">
                <a:solidFill>
                  <a:prstClr val="black"/>
                </a:solidFill>
              </a:rPr>
              <a:t>5</a:t>
            </a:r>
            <a:endParaRPr lang="vi" sz="1200" dirty="0">
              <a:solidFill>
                <a:prstClr val="black"/>
              </a:solidFill>
            </a:endParaRP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vi" sz="1100">
                <a:latin typeface="Meiryo UI" panose="020B0604030504040204" pitchFamily="50" charset="-128"/>
                <a:ea typeface="Meiryo UI" panose="020B0604030504040204" pitchFamily="50" charset="-128"/>
              </a:rPr>
              <a:t>Bộ điều chỉnh áp suất (aturyoku chousei ki) cho ôxy (sanso)</a:t>
            </a:r>
            <a:endParaRPr lang="ja-JP" altLang="en-US" sz="11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mtClean="0"/>
              <a:t>7</a:t>
            </a:fld>
            <a:endParaRPr kumimoji="1" lang="ja-JP" altLang="en-US"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テキスト ボックス 9">
            <a:extLst>
              <a:ext uri="{FF2B5EF4-FFF2-40B4-BE49-F238E27FC236}">
                <a16:creationId xmlns="" xmlns:a16="http://schemas.microsoft.com/office/drawing/2014/main" id="{21B44874-A80C-4C4F-AFAD-D43925606D7D}"/>
              </a:ext>
            </a:extLst>
          </p:cNvPr>
          <p:cNvSpPr txBox="1"/>
          <p:nvPr/>
        </p:nvSpPr>
        <p:spPr>
          <a:xfrm>
            <a:off x="723331" y="4534577"/>
            <a:ext cx="2788220" cy="283934"/>
          </a:xfrm>
          <a:prstGeom prst="rect">
            <a:avLst/>
          </a:prstGeom>
          <a:solidFill>
            <a:schemeClr val="bg1"/>
          </a:solidFill>
          <a:ln>
            <a:noFill/>
          </a:ln>
        </p:spPr>
        <p:txBody>
          <a:bodyPr wrap="square" lIns="0" tIns="0" rIns="0" bIns="0" rtlCol="0">
            <a:noAutofit/>
          </a:bodyPr>
          <a:lstStyle/>
          <a:p>
            <a:pPr algn="ctr" rtl="0"/>
            <a:r>
              <a:rPr lang="vi" sz="1200"/>
              <a:t>Hình 1-17: Bộ điều chỉnh dùng cho khí axetylen (asechiren)</a:t>
            </a:r>
            <a:endParaRPr kumimoji="1" lang="en-US" altLang="ja-JP" sz="1200" dirty="0"/>
          </a:p>
        </p:txBody>
      </p:sp>
      <p:sp>
        <p:nvSpPr>
          <p:cNvPr id="12" name="テキスト ボックス 11">
            <a:extLst>
              <a:ext uri="{FF2B5EF4-FFF2-40B4-BE49-F238E27FC236}">
                <a16:creationId xmlns="" xmlns:a16="http://schemas.microsoft.com/office/drawing/2014/main" id="{CABF2167-4E30-4A0B-9CDE-6586FA005787}"/>
              </a:ext>
            </a:extLst>
          </p:cNvPr>
          <p:cNvSpPr txBox="1"/>
          <p:nvPr/>
        </p:nvSpPr>
        <p:spPr>
          <a:xfrm>
            <a:off x="1125415" y="4292747"/>
            <a:ext cx="2386136" cy="241830"/>
          </a:xfrm>
          <a:prstGeom prst="rect">
            <a:avLst/>
          </a:prstGeom>
          <a:solidFill>
            <a:schemeClr val="bg1"/>
          </a:solidFill>
          <a:ln>
            <a:noFill/>
          </a:ln>
        </p:spPr>
        <p:txBody>
          <a:bodyPr wrap="square" lIns="0" tIns="0" rIns="0" bIns="0" rtlCol="0">
            <a:noAutofit/>
          </a:bodyPr>
          <a:lstStyle/>
          <a:p>
            <a:pPr algn="r" rtl="0"/>
            <a:r>
              <a:rPr lang="vi" sz="900" dirty="0"/>
              <a:t>Tài liệu: NISSAN TANAKA CORPORATION</a:t>
            </a:r>
            <a:endParaRPr kumimoji="1" lang="en-US" altLang="ja-JP" sz="900" dirty="0"/>
          </a:p>
        </p:txBody>
      </p:sp>
      <p:sp>
        <p:nvSpPr>
          <p:cNvPr id="13" name="テキスト ボックス 12">
            <a:extLst>
              <a:ext uri="{FF2B5EF4-FFF2-40B4-BE49-F238E27FC236}">
                <a16:creationId xmlns="" xmlns:a16="http://schemas.microsoft.com/office/drawing/2014/main" id="{756ED528-4E44-4F48-8C9B-998C7E18DC59}"/>
              </a:ext>
            </a:extLst>
          </p:cNvPr>
          <p:cNvSpPr txBox="1"/>
          <p:nvPr/>
        </p:nvSpPr>
        <p:spPr>
          <a:xfrm>
            <a:off x="4175008" y="3980080"/>
            <a:ext cx="3749791" cy="228002"/>
          </a:xfrm>
          <a:prstGeom prst="rect">
            <a:avLst/>
          </a:prstGeom>
          <a:solidFill>
            <a:schemeClr val="bg1"/>
          </a:solidFill>
          <a:ln>
            <a:noFill/>
          </a:ln>
        </p:spPr>
        <p:txBody>
          <a:bodyPr wrap="square" lIns="0" tIns="0" rIns="0" bIns="0" rtlCol="0">
            <a:noAutofit/>
          </a:bodyPr>
          <a:lstStyle/>
          <a:p>
            <a:pPr rtl="0"/>
            <a:r>
              <a:rPr lang="vi" sz="1200" dirty="0"/>
              <a:t>Hình 1-18: Vít gắn bộ điều chỉnh dùng cho ôxy (sanso)</a:t>
            </a:r>
            <a:endParaRPr kumimoji="1" lang="en-US" altLang="ja-JP" sz="1200" dirty="0"/>
          </a:p>
        </p:txBody>
      </p:sp>
      <p:sp>
        <p:nvSpPr>
          <p:cNvPr id="14" name="テキスト ボックス 13">
            <a:extLst>
              <a:ext uri="{FF2B5EF4-FFF2-40B4-BE49-F238E27FC236}">
                <a16:creationId xmlns="" xmlns:a16="http://schemas.microsoft.com/office/drawing/2014/main" id="{00FAD07B-ABE3-4D0F-97FD-E98259BDFC30}"/>
              </a:ext>
            </a:extLst>
          </p:cNvPr>
          <p:cNvSpPr txBox="1"/>
          <p:nvPr/>
        </p:nvSpPr>
        <p:spPr>
          <a:xfrm>
            <a:off x="3783535" y="3555965"/>
            <a:ext cx="2046719" cy="206353"/>
          </a:xfrm>
          <a:prstGeom prst="rect">
            <a:avLst/>
          </a:prstGeom>
          <a:solidFill>
            <a:schemeClr val="bg1"/>
          </a:solidFill>
          <a:ln>
            <a:noFill/>
          </a:ln>
        </p:spPr>
        <p:txBody>
          <a:bodyPr wrap="square" lIns="0" tIns="0" rIns="0" bIns="0" rtlCol="0">
            <a:noAutofit/>
          </a:bodyPr>
          <a:lstStyle/>
          <a:p>
            <a:pPr rtl="0"/>
            <a:r>
              <a:rPr lang="vi" sz="1200" dirty="0"/>
              <a:t>Kiểu gắn đai ốc (kiểu Đức)</a:t>
            </a:r>
            <a:endParaRPr kumimoji="1" lang="en-US" altLang="ja-JP" sz="1200" dirty="0"/>
          </a:p>
        </p:txBody>
      </p:sp>
      <p:sp>
        <p:nvSpPr>
          <p:cNvPr id="15" name="テキスト ボックス 14">
            <a:extLst>
              <a:ext uri="{FF2B5EF4-FFF2-40B4-BE49-F238E27FC236}">
                <a16:creationId xmlns="" xmlns:a16="http://schemas.microsoft.com/office/drawing/2014/main" id="{3665A198-2E74-4331-B04E-494423AAB760}"/>
              </a:ext>
            </a:extLst>
          </p:cNvPr>
          <p:cNvSpPr txBox="1"/>
          <p:nvPr/>
        </p:nvSpPr>
        <p:spPr>
          <a:xfrm>
            <a:off x="6234792" y="3513912"/>
            <a:ext cx="2046719" cy="248406"/>
          </a:xfrm>
          <a:prstGeom prst="rect">
            <a:avLst/>
          </a:prstGeom>
          <a:solidFill>
            <a:schemeClr val="bg1"/>
          </a:solidFill>
          <a:ln>
            <a:noFill/>
          </a:ln>
        </p:spPr>
        <p:txBody>
          <a:bodyPr wrap="square" lIns="0" tIns="0" rIns="0" bIns="0" rtlCol="0">
            <a:noAutofit/>
          </a:bodyPr>
          <a:lstStyle/>
          <a:p>
            <a:pPr rtl="0"/>
            <a:r>
              <a:rPr lang="vi" sz="1200" dirty="0"/>
              <a:t>Kiểu gắn vít (kiểu Pháp)</a:t>
            </a:r>
            <a:endParaRPr kumimoji="1" lang="en-US" altLang="ja-JP" sz="1200" dirty="0"/>
          </a:p>
        </p:txBody>
      </p:sp>
      <p:sp>
        <p:nvSpPr>
          <p:cNvPr id="16" name="テキスト ボックス 15">
            <a:extLst>
              <a:ext uri="{FF2B5EF4-FFF2-40B4-BE49-F238E27FC236}">
                <a16:creationId xmlns="" xmlns:a16="http://schemas.microsoft.com/office/drawing/2014/main" id="{B29B62AB-45EE-4082-8A32-B97047F7DEA6}"/>
              </a:ext>
            </a:extLst>
          </p:cNvPr>
          <p:cNvSpPr txBox="1"/>
          <p:nvPr/>
        </p:nvSpPr>
        <p:spPr>
          <a:xfrm>
            <a:off x="6361065" y="3806452"/>
            <a:ext cx="2046718" cy="206353"/>
          </a:xfrm>
          <a:prstGeom prst="rect">
            <a:avLst/>
          </a:prstGeom>
          <a:solidFill>
            <a:schemeClr val="bg1"/>
          </a:solidFill>
          <a:ln>
            <a:noFill/>
          </a:ln>
        </p:spPr>
        <p:txBody>
          <a:bodyPr wrap="square" lIns="0" tIns="0" rIns="0" bIns="0" rtlCol="0">
            <a:noAutofit/>
          </a:bodyPr>
          <a:lstStyle/>
          <a:p>
            <a:pPr algn="r" rtl="0"/>
            <a:r>
              <a:rPr lang="vi" sz="700" dirty="0"/>
              <a:t>Tài liệu: Koike Oxygen Industry Co., Ltd</a:t>
            </a:r>
            <a:endParaRPr kumimoji="1" lang="en-US" altLang="ja-JP" sz="700" dirty="0"/>
          </a:p>
        </p:txBody>
      </p:sp>
      <p:sp>
        <p:nvSpPr>
          <p:cNvPr id="17" name="正方形/長方形 16"/>
          <p:cNvSpPr/>
          <p:nvPr/>
        </p:nvSpPr>
        <p:spPr>
          <a:xfrm>
            <a:off x="6736401" y="4194644"/>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867775" y="4795425"/>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vi" sz="2400">
                <a:latin typeface="Meiryo UI" panose="020B0604030504040204" pitchFamily="50" charset="-128"/>
                <a:ea typeface="Meiryo UI" panose="020B0604030504040204" pitchFamily="50" charset="-128"/>
              </a:rPr>
              <a:t>Ống (housu) dùng cho hàn</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vi" sz="1400" dirty="0">
                <a:latin typeface="Meiryo UI" panose="020B0604030504040204" pitchFamily="50" charset="-128"/>
                <a:ea typeface="Meiryo UI" panose="020B0604030504040204" pitchFamily="50" charset="-128"/>
              </a:rPr>
              <a:t>Hiển thị ống cao su dùng để hàn / cắt (yousetu ・ setudan you gomu housu)</a:t>
            </a:r>
          </a:p>
          <a:p>
            <a:pPr marL="268288" indent="0">
              <a:lnSpc>
                <a:spcPct val="100000"/>
              </a:lnSpc>
              <a:spcBef>
                <a:spcPts val="0"/>
              </a:spcBef>
              <a:buNone/>
            </a:pPr>
            <a:r>
              <a:rPr lang="vi" altLang="ja-JP" sz="1400" dirty="0">
                <a:latin typeface="Meiryo UI" panose="020B0604030504040204" pitchFamily="50" charset="-128"/>
                <a:ea typeface="Meiryo UI" panose="020B0604030504040204" pitchFamily="50" charset="-128"/>
              </a:rPr>
              <a:t>・ </a:t>
            </a:r>
            <a:r>
              <a:rPr lang="vi" sz="1400" dirty="0" smtClean="0">
                <a:latin typeface="Meiryo UI" panose="020B0604030504040204" pitchFamily="50" charset="-128"/>
                <a:ea typeface="Meiryo UI" panose="020B0604030504040204" pitchFamily="50" charset="-128"/>
              </a:rPr>
              <a:t>Ký </a:t>
            </a:r>
            <a:r>
              <a:rPr lang="vi" sz="1400" dirty="0">
                <a:latin typeface="Meiryo UI" panose="020B0604030504040204" pitchFamily="50" charset="-128"/>
                <a:ea typeface="Meiryo UI" panose="020B0604030504040204" pitchFamily="50" charset="-128"/>
              </a:rPr>
              <a:t>hiệu của nhà sản xuất hoặc nhà cung cấp</a:t>
            </a:r>
          </a:p>
          <a:p>
            <a:pPr marL="268288" indent="-1588">
              <a:lnSpc>
                <a:spcPct val="100000"/>
              </a:lnSpc>
              <a:spcBef>
                <a:spcPts val="0"/>
              </a:spcBef>
              <a:buNone/>
            </a:pPr>
            <a:r>
              <a:rPr lang="vi" altLang="ja-JP" sz="1400" dirty="0">
                <a:latin typeface="Meiryo UI" panose="020B0604030504040204" pitchFamily="50" charset="-128"/>
                <a:ea typeface="Meiryo UI" panose="020B0604030504040204" pitchFamily="50" charset="-128"/>
              </a:rPr>
              <a:t>・ </a:t>
            </a:r>
            <a:r>
              <a:rPr lang="vi" sz="1400" dirty="0" smtClean="0">
                <a:latin typeface="Meiryo UI" panose="020B0604030504040204" pitchFamily="50" charset="-128"/>
                <a:ea typeface="Meiryo UI" panose="020B0604030504040204" pitchFamily="50" charset="-128"/>
              </a:rPr>
              <a:t>Mã </a:t>
            </a:r>
            <a:r>
              <a:rPr lang="vi" sz="1400" dirty="0">
                <a:latin typeface="Meiryo UI" panose="020B0604030504040204" pitchFamily="50" charset="-128"/>
                <a:ea typeface="Meiryo UI" panose="020B0604030504040204" pitchFamily="50" charset="-128"/>
              </a:rPr>
              <a:t>số loại ống (housu)</a:t>
            </a:r>
          </a:p>
          <a:p>
            <a:pPr marL="268288" indent="-1588">
              <a:lnSpc>
                <a:spcPct val="100000"/>
              </a:lnSpc>
              <a:spcBef>
                <a:spcPts val="0"/>
              </a:spcBef>
              <a:buNone/>
            </a:pPr>
            <a:r>
              <a:rPr lang="vi" altLang="ja-JP" sz="1400" dirty="0">
                <a:latin typeface="Meiryo UI" panose="020B0604030504040204" pitchFamily="50" charset="-128"/>
                <a:ea typeface="Meiryo UI" panose="020B0604030504040204" pitchFamily="50" charset="-128"/>
              </a:rPr>
              <a:t>・ </a:t>
            </a:r>
            <a:r>
              <a:rPr lang="vi" sz="1400" dirty="0" smtClean="0">
                <a:latin typeface="Meiryo UI" panose="020B0604030504040204" pitchFamily="50" charset="-128"/>
                <a:ea typeface="Meiryo UI" panose="020B0604030504040204" pitchFamily="50" charset="-128"/>
              </a:rPr>
              <a:t>Áp </a:t>
            </a:r>
            <a:r>
              <a:rPr lang="vi" sz="1400" dirty="0">
                <a:latin typeface="Meiryo UI" panose="020B0604030504040204" pitchFamily="50" charset="-128"/>
                <a:ea typeface="Meiryo UI" panose="020B0604030504040204" pitchFamily="50" charset="-128"/>
              </a:rPr>
              <a:t>suất sử dụng tối đa</a:t>
            </a:r>
          </a:p>
          <a:p>
            <a:pPr marL="268288" indent="-1588">
              <a:lnSpc>
                <a:spcPct val="100000"/>
              </a:lnSpc>
              <a:spcBef>
                <a:spcPts val="0"/>
              </a:spcBef>
              <a:buNone/>
            </a:pPr>
            <a:r>
              <a:rPr lang="vi" altLang="ja-JP" sz="1400" dirty="0">
                <a:latin typeface="Meiryo UI" panose="020B0604030504040204" pitchFamily="50" charset="-128"/>
                <a:ea typeface="Meiryo UI" panose="020B0604030504040204" pitchFamily="50" charset="-128"/>
              </a:rPr>
              <a:t>・ </a:t>
            </a:r>
            <a:r>
              <a:rPr lang="vi" sz="1400" dirty="0" smtClean="0">
                <a:latin typeface="Meiryo UI" panose="020B0604030504040204" pitchFamily="50" charset="-128"/>
                <a:ea typeface="Meiryo UI" panose="020B0604030504040204" pitchFamily="50" charset="-128"/>
              </a:rPr>
              <a:t>Đường </a:t>
            </a:r>
            <a:r>
              <a:rPr lang="vi" sz="1400" dirty="0">
                <a:latin typeface="Meiryo UI" panose="020B0604030504040204" pitchFamily="50" charset="-128"/>
                <a:ea typeface="Meiryo UI" panose="020B0604030504040204" pitchFamily="50" charset="-128"/>
              </a:rPr>
              <a:t>kính danh nghĩa (đường kính trong)</a:t>
            </a:r>
          </a:p>
          <a:p>
            <a:pPr marL="268288" indent="-1588">
              <a:lnSpc>
                <a:spcPct val="100000"/>
              </a:lnSpc>
              <a:spcBef>
                <a:spcPts val="0"/>
              </a:spcBef>
              <a:buNone/>
            </a:pPr>
            <a:r>
              <a:rPr lang="vi" altLang="ja-JP" sz="1400" dirty="0">
                <a:latin typeface="Meiryo UI" panose="020B0604030504040204" pitchFamily="50" charset="-128"/>
                <a:ea typeface="Meiryo UI" panose="020B0604030504040204" pitchFamily="50" charset="-128"/>
              </a:rPr>
              <a:t>・ </a:t>
            </a:r>
            <a:r>
              <a:rPr lang="vi" sz="1400" dirty="0" smtClean="0">
                <a:latin typeface="Meiryo UI" panose="020B0604030504040204" pitchFamily="50" charset="-128"/>
                <a:ea typeface="Meiryo UI" panose="020B0604030504040204" pitchFamily="50" charset="-128"/>
              </a:rPr>
              <a:t>Loại </a:t>
            </a:r>
            <a:r>
              <a:rPr lang="vi" sz="1400" dirty="0">
                <a:latin typeface="Meiryo UI" panose="020B0604030504040204" pitchFamily="50" charset="-128"/>
                <a:ea typeface="Meiryo UI" panose="020B0604030504040204" pitchFamily="50" charset="-128"/>
              </a:rPr>
              <a:t>khí (Bảng 1-5)</a:t>
            </a:r>
          </a:p>
          <a:p>
            <a:pPr marL="268288" indent="-1588">
              <a:lnSpc>
                <a:spcPct val="100000"/>
              </a:lnSpc>
              <a:spcBef>
                <a:spcPts val="0"/>
              </a:spcBef>
              <a:buNone/>
            </a:pPr>
            <a:r>
              <a:rPr lang="vi" altLang="ja-JP" sz="1400" dirty="0">
                <a:latin typeface="Meiryo UI" panose="020B0604030504040204" pitchFamily="50" charset="-128"/>
                <a:ea typeface="Meiryo UI" panose="020B0604030504040204" pitchFamily="50" charset="-128"/>
              </a:rPr>
              <a:t>・ </a:t>
            </a:r>
            <a:r>
              <a:rPr lang="vi" sz="1400" dirty="0" smtClean="0">
                <a:latin typeface="Meiryo UI" panose="020B0604030504040204" pitchFamily="50" charset="-128"/>
                <a:ea typeface="Meiryo UI" panose="020B0604030504040204" pitchFamily="50" charset="-128"/>
              </a:rPr>
              <a:t>Năm </a:t>
            </a:r>
            <a:r>
              <a:rPr lang="vi" sz="1400" dirty="0">
                <a:latin typeface="Meiryo UI" panose="020B0604030504040204" pitchFamily="50" charset="-128"/>
                <a:ea typeface="Meiryo UI" panose="020B0604030504040204" pitchFamily="50" charset="-128"/>
              </a:rPr>
              <a:t>sản xuất</a:t>
            </a:r>
          </a:p>
        </p:txBody>
      </p:sp>
      <p:sp>
        <p:nvSpPr>
          <p:cNvPr id="7" name="テキスト ボックス 6"/>
          <p:cNvSpPr txBox="1"/>
          <p:nvPr/>
        </p:nvSpPr>
        <p:spPr>
          <a:xfrm>
            <a:off x="4762500" y="6387948"/>
            <a:ext cx="339566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24</a:t>
            </a:r>
            <a:r>
              <a:rPr lang="en-US" sz="1200" dirty="0" smtClean="0">
                <a:solidFill>
                  <a:prstClr val="black"/>
                </a:solidFill>
              </a:rPr>
              <a:t>, 25</a:t>
            </a:r>
            <a:r>
              <a:rPr lang="vi" sz="1200" dirty="0" smtClean="0">
                <a:solidFill>
                  <a:prstClr val="black"/>
                </a:solidFill>
              </a:rPr>
              <a:t> </a:t>
            </a:r>
            <a:r>
              <a:rPr lang="vi" sz="1200" dirty="0">
                <a:solidFill>
                  <a:prstClr val="black"/>
                </a:solidFill>
              </a:rPr>
              <a:t>/ Giáo trình hỗ trợ trang </a:t>
            </a:r>
            <a:r>
              <a:rPr lang="vi" sz="1200" dirty="0" smtClean="0">
                <a:solidFill>
                  <a:prstClr val="black"/>
                </a:solidFill>
              </a:rPr>
              <a:t>1</a:t>
            </a:r>
            <a:r>
              <a:rPr lang="en-US" sz="1200" dirty="0" smtClean="0">
                <a:solidFill>
                  <a:prstClr val="black"/>
                </a:solidFill>
              </a:rPr>
              <a:t>7</a:t>
            </a:r>
            <a:endParaRPr lang="vi" sz="1200" dirty="0">
              <a:solidFill>
                <a:prstClr val="black"/>
              </a:solidFill>
            </a:endParaRP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t>8</a:t>
            </a:fld>
            <a:endParaRPr kumimoji="1" lang="ja-JP" altLang="en-US"/>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 xmlns:a16="http://schemas.microsoft.com/office/drawing/2014/main" id="{81E6E4B3-96F5-476C-B9EE-FB672645903C}"/>
              </a:ext>
            </a:extLst>
          </p:cNvPr>
          <p:cNvSpPr txBox="1"/>
          <p:nvPr/>
        </p:nvSpPr>
        <p:spPr>
          <a:xfrm>
            <a:off x="5292201" y="819686"/>
            <a:ext cx="1332000" cy="216000"/>
          </a:xfrm>
          <a:prstGeom prst="rect">
            <a:avLst/>
          </a:prstGeom>
          <a:solidFill>
            <a:schemeClr val="bg1"/>
          </a:solidFill>
          <a:ln>
            <a:noFill/>
          </a:ln>
        </p:spPr>
        <p:txBody>
          <a:bodyPr wrap="square" lIns="0" tIns="0" rIns="0" bIns="0" rtlCol="0">
            <a:noAutofit/>
          </a:bodyPr>
          <a:lstStyle/>
          <a:p>
            <a:pPr rtl="0"/>
            <a:r>
              <a:rPr lang="vi" sz="1200" dirty="0"/>
              <a:t>[Hiển thị ví dụ]</a:t>
            </a:r>
          </a:p>
        </p:txBody>
      </p:sp>
      <p:sp>
        <p:nvSpPr>
          <p:cNvPr id="10" name="テキスト ボックス 9">
            <a:extLst>
              <a:ext uri="{FF2B5EF4-FFF2-40B4-BE49-F238E27FC236}">
                <a16:creationId xmlns="" xmlns:a16="http://schemas.microsoft.com/office/drawing/2014/main" id="{7517463D-5F2C-4698-AD17-1F05D09834A0}"/>
              </a:ext>
            </a:extLst>
          </p:cNvPr>
          <p:cNvSpPr txBox="1"/>
          <p:nvPr/>
        </p:nvSpPr>
        <p:spPr>
          <a:xfrm>
            <a:off x="5594607" y="1370600"/>
            <a:ext cx="2570991" cy="1308290"/>
          </a:xfrm>
          <a:prstGeom prst="rect">
            <a:avLst/>
          </a:prstGeom>
          <a:solidFill>
            <a:schemeClr val="bg1"/>
          </a:solidFill>
          <a:ln>
            <a:noFill/>
          </a:ln>
        </p:spPr>
        <p:txBody>
          <a:bodyPr wrap="square" lIns="0" tIns="0" rIns="0" bIns="0" rtlCol="0">
            <a:noAutofit/>
          </a:bodyPr>
          <a:lstStyle/>
          <a:p>
            <a:pPr rtl="0"/>
            <a:r>
              <a:rPr lang="vi" sz="1050" dirty="0"/>
              <a:t>  Có thể biết những điều sau qua ký hiệu này.</a:t>
            </a:r>
            <a:endParaRPr kumimoji="1" lang="en-US" altLang="ja-JP" sz="1050" dirty="0"/>
          </a:p>
          <a:p>
            <a:pPr rtl="0"/>
            <a:r>
              <a:rPr lang="vi" sz="1050" dirty="0"/>
              <a:t>① Nhà sản xuất v.v. là "XYZ".</a:t>
            </a:r>
            <a:endParaRPr kumimoji="1" lang="en-US" altLang="ja-JP" sz="1050" dirty="0"/>
          </a:p>
          <a:p>
            <a:pPr rtl="0"/>
            <a:r>
              <a:rPr lang="vi" sz="1050" dirty="0"/>
              <a:t>② Loại ống (housu) là "Loại 1"</a:t>
            </a:r>
            <a:endParaRPr kumimoji="1" lang="en-US" altLang="ja-JP" sz="1050" dirty="0"/>
          </a:p>
          <a:p>
            <a:pPr rtl="0"/>
            <a:r>
              <a:rPr lang="vi" sz="1050" dirty="0"/>
              <a:t>③ Áp suất sử dụng tối đa là 2MPa.</a:t>
            </a:r>
            <a:endParaRPr kumimoji="1" lang="en-US" altLang="ja-JP" sz="1050" dirty="0"/>
          </a:p>
          <a:p>
            <a:pPr rtl="0"/>
            <a:r>
              <a:rPr lang="vi" sz="1050" dirty="0"/>
              <a:t>④ Đường kính danh nghĩa là 10 mm.</a:t>
            </a:r>
            <a:endParaRPr kumimoji="1" lang="en-US" altLang="ja-JP" sz="1050" dirty="0"/>
          </a:p>
          <a:p>
            <a:pPr rtl="0"/>
            <a:r>
              <a:rPr lang="vi" sz="1050" dirty="0"/>
              <a:t>⑤ Loại khí là ôxy (sanso).</a:t>
            </a:r>
            <a:endParaRPr kumimoji="1" lang="en-US" altLang="ja-JP" sz="1050" dirty="0"/>
          </a:p>
          <a:p>
            <a:pPr rtl="0"/>
            <a:r>
              <a:rPr lang="vi" sz="1050" dirty="0"/>
              <a:t>⑥ Năm sản xuất là 2019.</a:t>
            </a:r>
            <a:endParaRPr kumimoji="1" lang="en-US" altLang="ja-JP" sz="1050" dirty="0"/>
          </a:p>
        </p:txBody>
      </p:sp>
      <p:sp>
        <p:nvSpPr>
          <p:cNvPr id="11" name="テキスト ボックス 10">
            <a:extLst>
              <a:ext uri="{FF2B5EF4-FFF2-40B4-BE49-F238E27FC236}">
                <a16:creationId xmlns="" xmlns:a16="http://schemas.microsoft.com/office/drawing/2014/main" id="{612C5763-2348-4167-8F06-2B4B433D64C0}"/>
              </a:ext>
            </a:extLst>
          </p:cNvPr>
          <p:cNvSpPr txBox="1"/>
          <p:nvPr/>
        </p:nvSpPr>
        <p:spPr>
          <a:xfrm>
            <a:off x="981964" y="2901870"/>
            <a:ext cx="4310238" cy="170291"/>
          </a:xfrm>
          <a:prstGeom prst="rect">
            <a:avLst/>
          </a:prstGeom>
          <a:solidFill>
            <a:schemeClr val="bg1"/>
          </a:solidFill>
          <a:ln>
            <a:noFill/>
          </a:ln>
        </p:spPr>
        <p:txBody>
          <a:bodyPr wrap="square" lIns="0" tIns="0" rIns="0" bIns="0" rtlCol="0">
            <a:noAutofit/>
          </a:bodyPr>
          <a:lstStyle/>
          <a:p>
            <a:pPr rtl="0"/>
            <a:r>
              <a:rPr lang="vi" sz="1100" dirty="0"/>
              <a:t>Bảng 1-5: Ký hiệu loại và nhận dạng màu sắc của khí</a:t>
            </a:r>
            <a:r>
              <a:rPr lang="ja-JP" altLang="en-US" sz="1100" dirty="0"/>
              <a:t> </a:t>
            </a:r>
            <a:r>
              <a:rPr lang="en-US" altLang="ja-JP" sz="1100" dirty="0"/>
              <a:t>(JIS K 6333)</a:t>
            </a:r>
            <a:endParaRPr kumimoji="1" lang="en-US" altLang="ja-JP" sz="1100" dirty="0"/>
          </a:p>
        </p:txBody>
      </p:sp>
      <p:sp>
        <p:nvSpPr>
          <p:cNvPr id="12" name="テキスト ボックス 11">
            <a:extLst>
              <a:ext uri="{FF2B5EF4-FFF2-40B4-BE49-F238E27FC236}">
                <a16:creationId xmlns="" xmlns:a16="http://schemas.microsoft.com/office/drawing/2014/main" id="{086FA66B-27D2-404A-AFEC-D4FF3676C7A0}"/>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vi" sz="1100"/>
              <a:t>Ký hiệu loại khí</a:t>
            </a:r>
            <a:endParaRPr kumimoji="1" lang="en-US" altLang="ja-JP" sz="1100" dirty="0"/>
          </a:p>
        </p:txBody>
      </p:sp>
      <p:sp>
        <p:nvSpPr>
          <p:cNvPr id="13" name="テキスト ボックス 12">
            <a:extLst>
              <a:ext uri="{FF2B5EF4-FFF2-40B4-BE49-F238E27FC236}">
                <a16:creationId xmlns="" xmlns:a16="http://schemas.microsoft.com/office/drawing/2014/main" id="{DB17461E-4DC7-494E-BA93-0B89FB815C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vi" sz="1100"/>
              <a:t>Loại khí</a:t>
            </a:r>
            <a:endParaRPr kumimoji="1" lang="en-US" altLang="ja-JP" sz="1100" dirty="0"/>
          </a:p>
        </p:txBody>
      </p:sp>
      <p:sp>
        <p:nvSpPr>
          <p:cNvPr id="14" name="テキスト ボックス 13">
            <a:extLst>
              <a:ext uri="{FF2B5EF4-FFF2-40B4-BE49-F238E27FC236}">
                <a16:creationId xmlns="" xmlns:a16="http://schemas.microsoft.com/office/drawing/2014/main" id="{237F4E10-C69F-4AA4-92FE-73726A201882}"/>
              </a:ext>
            </a:extLst>
          </p:cNvPr>
          <p:cNvSpPr txBox="1"/>
          <p:nvPr/>
        </p:nvSpPr>
        <p:spPr>
          <a:xfrm>
            <a:off x="4604044" y="3129960"/>
            <a:ext cx="886190" cy="377259"/>
          </a:xfrm>
          <a:prstGeom prst="rect">
            <a:avLst/>
          </a:prstGeom>
          <a:solidFill>
            <a:schemeClr val="bg1"/>
          </a:solidFill>
          <a:ln>
            <a:noFill/>
          </a:ln>
        </p:spPr>
        <p:txBody>
          <a:bodyPr wrap="square" lIns="0" tIns="0" rIns="0" bIns="0" rtlCol="0">
            <a:noAutofit/>
          </a:bodyPr>
          <a:lstStyle/>
          <a:p>
            <a:pPr algn="ctr" rtl="0"/>
            <a:r>
              <a:rPr lang="vi" sz="900" dirty="0"/>
              <a:t>Màu sắc của lớp cao su mặt ngoài</a:t>
            </a:r>
            <a:endParaRPr kumimoji="1" lang="en-US" altLang="ja-JP" sz="900" dirty="0"/>
          </a:p>
        </p:txBody>
      </p:sp>
      <p:sp>
        <p:nvSpPr>
          <p:cNvPr id="15" name="テキスト ボックス 14">
            <a:extLst>
              <a:ext uri="{FF2B5EF4-FFF2-40B4-BE49-F238E27FC236}">
                <a16:creationId xmlns="" xmlns:a16="http://schemas.microsoft.com/office/drawing/2014/main" id="{C7145C2B-188D-4F7D-B411-5490B3564531}"/>
              </a:ext>
            </a:extLst>
          </p:cNvPr>
          <p:cNvSpPr txBox="1"/>
          <p:nvPr/>
        </p:nvSpPr>
        <p:spPr>
          <a:xfrm>
            <a:off x="1558774" y="3586141"/>
            <a:ext cx="2790881" cy="356237"/>
          </a:xfrm>
          <a:prstGeom prst="rect">
            <a:avLst/>
          </a:prstGeom>
          <a:solidFill>
            <a:schemeClr val="bg1"/>
          </a:solidFill>
          <a:ln>
            <a:noFill/>
          </a:ln>
        </p:spPr>
        <p:txBody>
          <a:bodyPr wrap="square" lIns="0" tIns="0" rIns="0" bIns="0" rtlCol="0">
            <a:noAutofit/>
          </a:bodyPr>
          <a:lstStyle/>
          <a:p>
            <a:pPr rtl="0"/>
            <a:r>
              <a:rPr lang="vi" sz="900" dirty="0"/>
              <a:t>Axetylen (asechiren) và khí nhiên liệu khác (*)</a:t>
            </a:r>
            <a:endParaRPr kumimoji="1" lang="en-US" altLang="ja-JP" sz="900" dirty="0"/>
          </a:p>
          <a:p>
            <a:pPr rtl="0"/>
            <a:r>
              <a:rPr lang="vi" sz="900" dirty="0"/>
              <a:t>(Không bao gồm khí dầu mỏ hóa lỏng (LPG), MPS, khí tự nhiên và mêtan)</a:t>
            </a:r>
            <a:endParaRPr kumimoji="1" lang="en-US" altLang="ja-JP" sz="900" dirty="0"/>
          </a:p>
        </p:txBody>
      </p:sp>
      <p:sp>
        <p:nvSpPr>
          <p:cNvPr id="16" name="テキスト ボックス 15">
            <a:extLst>
              <a:ext uri="{FF2B5EF4-FFF2-40B4-BE49-F238E27FC236}">
                <a16:creationId xmlns="" xmlns:a16="http://schemas.microsoft.com/office/drawing/2014/main" id="{E3BCAC3F-EC67-49FF-BE0F-C65D7282916B}"/>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vi" sz="1050"/>
              <a:t>Không khí, nitơ, argon, carbon dioxide</a:t>
            </a:r>
            <a:endParaRPr kumimoji="1" lang="en-US" altLang="ja-JP" sz="1050" dirty="0"/>
          </a:p>
        </p:txBody>
      </p:sp>
      <p:sp>
        <p:nvSpPr>
          <p:cNvPr id="17" name="テキスト ボックス 16">
            <a:extLst>
              <a:ext uri="{FF2B5EF4-FFF2-40B4-BE49-F238E27FC236}">
                <a16:creationId xmlns="" xmlns:a16="http://schemas.microsoft.com/office/drawing/2014/main" id="{1BD726D7-5841-4270-8C98-5A0821B90000}"/>
              </a:ext>
            </a:extLst>
          </p:cNvPr>
          <p:cNvSpPr txBox="1"/>
          <p:nvPr/>
        </p:nvSpPr>
        <p:spPr>
          <a:xfrm>
            <a:off x="1567018" y="4011427"/>
            <a:ext cx="2790881" cy="172838"/>
          </a:xfrm>
          <a:prstGeom prst="rect">
            <a:avLst/>
          </a:prstGeom>
          <a:solidFill>
            <a:schemeClr val="bg1"/>
          </a:solidFill>
          <a:ln>
            <a:noFill/>
          </a:ln>
        </p:spPr>
        <p:txBody>
          <a:bodyPr wrap="square" lIns="0" tIns="0" rIns="0" bIns="0" rtlCol="0">
            <a:noAutofit/>
          </a:bodyPr>
          <a:lstStyle/>
          <a:p>
            <a:pPr rtl="0"/>
            <a:r>
              <a:rPr lang="vi" sz="1050" dirty="0"/>
              <a:t>Ôxy (sanso)</a:t>
            </a:r>
            <a:endParaRPr kumimoji="1" lang="en-US" altLang="ja-JP" sz="1050" dirty="0"/>
          </a:p>
        </p:txBody>
      </p:sp>
      <p:sp>
        <p:nvSpPr>
          <p:cNvPr id="18" name="テキスト ボックス 17">
            <a:extLst>
              <a:ext uri="{FF2B5EF4-FFF2-40B4-BE49-F238E27FC236}">
                <a16:creationId xmlns="" xmlns:a16="http://schemas.microsoft.com/office/drawing/2014/main" id="{D77D8D19-D297-4F6F-A9BE-0CB8A93F9C2B}"/>
              </a:ext>
            </a:extLst>
          </p:cNvPr>
          <p:cNvSpPr txBox="1"/>
          <p:nvPr/>
        </p:nvSpPr>
        <p:spPr>
          <a:xfrm>
            <a:off x="1558774" y="4473447"/>
            <a:ext cx="2976838" cy="157715"/>
          </a:xfrm>
          <a:prstGeom prst="rect">
            <a:avLst/>
          </a:prstGeom>
          <a:solidFill>
            <a:schemeClr val="bg1"/>
          </a:solidFill>
          <a:ln>
            <a:noFill/>
          </a:ln>
        </p:spPr>
        <p:txBody>
          <a:bodyPr wrap="square" lIns="0" tIns="0" rIns="0" bIns="0" rtlCol="0">
            <a:noAutofit/>
          </a:bodyPr>
          <a:lstStyle/>
          <a:p>
            <a:pPr rtl="0"/>
            <a:r>
              <a:rPr lang="vi" sz="900" dirty="0"/>
              <a:t>Khí dầu mỏ hóa lỏng (LPG), MPS, khí tự nhiên, mêtan</a:t>
            </a:r>
            <a:endParaRPr kumimoji="1" lang="en-US" altLang="ja-JP" sz="900" dirty="0"/>
          </a:p>
        </p:txBody>
      </p:sp>
      <p:sp>
        <p:nvSpPr>
          <p:cNvPr id="19" name="テキスト ボックス 18">
            <a:extLst>
              <a:ext uri="{FF2B5EF4-FFF2-40B4-BE49-F238E27FC236}">
                <a16:creationId xmlns="" xmlns:a16="http://schemas.microsoft.com/office/drawing/2014/main" id="{91D026D5-1DC9-4879-A0E3-6B907A783911}"/>
              </a:ext>
            </a:extLst>
          </p:cNvPr>
          <p:cNvSpPr txBox="1"/>
          <p:nvPr/>
        </p:nvSpPr>
        <p:spPr>
          <a:xfrm>
            <a:off x="1546221" y="4688368"/>
            <a:ext cx="2989391" cy="356236"/>
          </a:xfrm>
          <a:prstGeom prst="rect">
            <a:avLst/>
          </a:prstGeom>
          <a:solidFill>
            <a:schemeClr val="bg1"/>
          </a:solidFill>
          <a:ln>
            <a:noFill/>
          </a:ln>
        </p:spPr>
        <p:txBody>
          <a:bodyPr wrap="square" lIns="0" tIns="0" rIns="0" bIns="0" rtlCol="0">
            <a:noAutofit/>
          </a:bodyPr>
          <a:lstStyle/>
          <a:p>
            <a:pPr rtl="0"/>
            <a:r>
              <a:rPr lang="vi" sz="800" dirty="0"/>
              <a:t>Axetylen (asechiren), khí dầu mỏ hóa lỏng (LPG), MPS, khí tự nhiên, khí mêtan và các loại khí nhiên liệu khác</a:t>
            </a:r>
            <a:endParaRPr kumimoji="1" lang="en-US" altLang="ja-JP" sz="800" dirty="0"/>
          </a:p>
        </p:txBody>
      </p:sp>
      <p:sp>
        <p:nvSpPr>
          <p:cNvPr id="20" name="テキスト ボックス 19">
            <a:extLst>
              <a:ext uri="{FF2B5EF4-FFF2-40B4-BE49-F238E27FC236}">
                <a16:creationId xmlns="" xmlns:a16="http://schemas.microsoft.com/office/drawing/2014/main" id="{909D1E27-1E52-4A6E-8FB3-9F7A4F41CFC3}"/>
              </a:ext>
            </a:extLst>
          </p:cNvPr>
          <p:cNvSpPr txBox="1"/>
          <p:nvPr/>
        </p:nvSpPr>
        <p:spPr>
          <a:xfrm>
            <a:off x="821778" y="5110748"/>
            <a:ext cx="4699001" cy="180354"/>
          </a:xfrm>
          <a:prstGeom prst="rect">
            <a:avLst/>
          </a:prstGeom>
          <a:solidFill>
            <a:schemeClr val="bg1"/>
          </a:solidFill>
          <a:ln>
            <a:noFill/>
          </a:ln>
        </p:spPr>
        <p:txBody>
          <a:bodyPr wrap="square" lIns="0" tIns="0" rIns="0" bIns="0" rtlCol="0">
            <a:noAutofit/>
          </a:bodyPr>
          <a:lstStyle/>
          <a:p>
            <a:pPr rtl="0"/>
            <a:r>
              <a:rPr lang="vi" sz="1050" dirty="0"/>
              <a:t>* Các nhà sản xuất phải xem xét tính phù hợp cho các ứng dụng hyđrô</a:t>
            </a:r>
            <a:endParaRPr kumimoji="1" lang="en-US" altLang="ja-JP" sz="1050" dirty="0"/>
          </a:p>
        </p:txBody>
      </p:sp>
      <p:sp>
        <p:nvSpPr>
          <p:cNvPr id="21" name="テキスト ボックス 20">
            <a:extLst>
              <a:ext uri="{FF2B5EF4-FFF2-40B4-BE49-F238E27FC236}">
                <a16:creationId xmlns="" xmlns:a16="http://schemas.microsoft.com/office/drawing/2014/main" id="{B45E3FA6-0BD2-4891-8041-9DA2FABCC4D5}"/>
              </a:ext>
            </a:extLst>
          </p:cNvPr>
          <p:cNvSpPr txBox="1"/>
          <p:nvPr/>
        </p:nvSpPr>
        <p:spPr>
          <a:xfrm>
            <a:off x="4592801" y="3705679"/>
            <a:ext cx="770401" cy="273975"/>
          </a:xfrm>
          <a:prstGeom prst="rect">
            <a:avLst/>
          </a:prstGeom>
          <a:solidFill>
            <a:schemeClr val="bg1"/>
          </a:solidFill>
          <a:ln>
            <a:noFill/>
          </a:ln>
        </p:spPr>
        <p:txBody>
          <a:bodyPr wrap="square" lIns="0" tIns="0" rIns="0" bIns="0" rtlCol="0">
            <a:noAutofit/>
          </a:bodyPr>
          <a:lstStyle/>
          <a:p>
            <a:pPr rtl="0"/>
            <a:r>
              <a:rPr lang="vi" sz="1100"/>
              <a:t>Đỏ</a:t>
            </a:r>
            <a:endParaRPr kumimoji="1" lang="en-US" altLang="ja-JP" sz="1100" dirty="0"/>
          </a:p>
        </p:txBody>
      </p:sp>
      <p:sp>
        <p:nvSpPr>
          <p:cNvPr id="22" name="テキスト ボックス 21">
            <a:extLst>
              <a:ext uri="{FF2B5EF4-FFF2-40B4-BE49-F238E27FC236}">
                <a16:creationId xmlns="" xmlns:a16="http://schemas.microsoft.com/office/drawing/2014/main" id="{873613AE-FFA8-491A-9EDB-67EC6E85B4CE}"/>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vi" sz="1000" dirty="0"/>
              <a:t>Xanh dương</a:t>
            </a:r>
            <a:endParaRPr kumimoji="1" lang="en-US" altLang="ja-JP" sz="1000" dirty="0"/>
          </a:p>
        </p:txBody>
      </p:sp>
      <p:sp>
        <p:nvSpPr>
          <p:cNvPr id="23" name="テキスト ボックス 22">
            <a:extLst>
              <a:ext uri="{FF2B5EF4-FFF2-40B4-BE49-F238E27FC236}">
                <a16:creationId xmlns="" xmlns:a16="http://schemas.microsoft.com/office/drawing/2014/main" id="{EBA495B8-802C-4F51-A35E-261C32322783}"/>
              </a:ext>
            </a:extLst>
          </p:cNvPr>
          <p:cNvSpPr txBox="1"/>
          <p:nvPr/>
        </p:nvSpPr>
        <p:spPr>
          <a:xfrm>
            <a:off x="4596866" y="4258807"/>
            <a:ext cx="770401" cy="170291"/>
          </a:xfrm>
          <a:prstGeom prst="rect">
            <a:avLst/>
          </a:prstGeom>
          <a:solidFill>
            <a:schemeClr val="bg1"/>
          </a:solidFill>
          <a:ln>
            <a:noFill/>
          </a:ln>
        </p:spPr>
        <p:txBody>
          <a:bodyPr wrap="square" lIns="0" tIns="0" rIns="0" bIns="0" rtlCol="0">
            <a:noAutofit/>
          </a:bodyPr>
          <a:lstStyle/>
          <a:p>
            <a:pPr rtl="0"/>
            <a:r>
              <a:rPr lang="vi" sz="1100"/>
              <a:t>Đen</a:t>
            </a:r>
            <a:endParaRPr kumimoji="1" lang="en-US" altLang="ja-JP" sz="1100" dirty="0"/>
          </a:p>
        </p:txBody>
      </p:sp>
      <p:sp>
        <p:nvSpPr>
          <p:cNvPr id="24" name="テキスト ボックス 23">
            <a:extLst>
              <a:ext uri="{FF2B5EF4-FFF2-40B4-BE49-F238E27FC236}">
                <a16:creationId xmlns="" xmlns:a16="http://schemas.microsoft.com/office/drawing/2014/main" id="{4E518B30-E491-451E-8A19-B13544DEF108}"/>
              </a:ext>
            </a:extLst>
          </p:cNvPr>
          <p:cNvSpPr txBox="1"/>
          <p:nvPr/>
        </p:nvSpPr>
        <p:spPr>
          <a:xfrm>
            <a:off x="4584378" y="4460871"/>
            <a:ext cx="770401" cy="170291"/>
          </a:xfrm>
          <a:prstGeom prst="rect">
            <a:avLst/>
          </a:prstGeom>
          <a:solidFill>
            <a:schemeClr val="bg1"/>
          </a:solidFill>
          <a:ln>
            <a:noFill/>
          </a:ln>
        </p:spPr>
        <p:txBody>
          <a:bodyPr wrap="square" lIns="0" tIns="0" rIns="0" bIns="0" rtlCol="0">
            <a:noAutofit/>
          </a:bodyPr>
          <a:lstStyle/>
          <a:p>
            <a:pPr rtl="0"/>
            <a:r>
              <a:rPr lang="vi" sz="1100"/>
              <a:t>Cam</a:t>
            </a:r>
            <a:endParaRPr kumimoji="1" lang="en-US" altLang="ja-JP" sz="1100" dirty="0"/>
          </a:p>
        </p:txBody>
      </p:sp>
      <p:sp>
        <p:nvSpPr>
          <p:cNvPr id="25" name="テキスト ボックス 24">
            <a:extLst>
              <a:ext uri="{FF2B5EF4-FFF2-40B4-BE49-F238E27FC236}">
                <a16:creationId xmlns="" xmlns:a16="http://schemas.microsoft.com/office/drawing/2014/main" id="{A13FB2F6-9D4A-4256-9363-C7E65758C678}"/>
              </a:ext>
            </a:extLst>
          </p:cNvPr>
          <p:cNvSpPr txBox="1"/>
          <p:nvPr/>
        </p:nvSpPr>
        <p:spPr>
          <a:xfrm>
            <a:off x="4592801" y="4795073"/>
            <a:ext cx="854654" cy="170291"/>
          </a:xfrm>
          <a:prstGeom prst="rect">
            <a:avLst/>
          </a:prstGeom>
          <a:solidFill>
            <a:schemeClr val="bg1"/>
          </a:solidFill>
          <a:ln>
            <a:noFill/>
          </a:ln>
        </p:spPr>
        <p:txBody>
          <a:bodyPr wrap="square" lIns="0" tIns="0" rIns="0" bIns="0" rtlCol="0">
            <a:noAutofit/>
          </a:bodyPr>
          <a:lstStyle/>
          <a:p>
            <a:pPr rtl="0"/>
            <a:r>
              <a:rPr lang="vi" sz="1100" dirty="0"/>
              <a:t>Đỏ và cam</a:t>
            </a:r>
            <a:endParaRPr kumimoji="1" lang="en-US" altLang="ja-JP" sz="1100" dirty="0"/>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rmAutofit fontScale="90000"/>
          </a:bodyPr>
          <a:lstStyle/>
          <a:p>
            <a:pPr rtl="0"/>
            <a:r>
              <a:rPr lang="vi" sz="1800">
                <a:latin typeface="Meiryo UI" panose="020B0604030504040204" pitchFamily="50" charset="-128"/>
                <a:ea typeface="Meiryo UI" panose="020B0604030504040204" pitchFamily="50" charset="-128"/>
              </a:rPr>
              <a:t>Các loại bình (bonbe) chứa khí và thiết bị tạo khí axetylen (asechiren) (1) Hiển thị và màu sắc của bình chứa khí</a:t>
            </a:r>
            <a:endParaRPr kumimoji="1" lang="ja-JP" altLang="en-US" sz="18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vi" sz="1400" dirty="0">
                <a:latin typeface="Meiryo UI" panose="020B0604030504040204" pitchFamily="50" charset="-128"/>
                <a:ea typeface="Meiryo UI" panose="020B0604030504040204" pitchFamily="50" charset="-128"/>
              </a:rPr>
              <a:t>Nhãn nạp của bình chứa khí</a:t>
            </a: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-Tên khí nạp</a:t>
            </a: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-Áp suất nạp hoặc khối lượng nội dung khi nạp</a:t>
            </a: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 Ngày tháng năm nạp / số nhận dạng lô sản xuất</a:t>
            </a: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-Địa chỉ liên hệ văn phòng bán hàng (bên bán) / Địa chỉ liên hệ nơi sản xuất (bên sản xuất)</a:t>
            </a: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-Tính chất của khí nạp</a:t>
            </a: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-Điều mục chú ý chung</a:t>
            </a: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-Giải thích các điều mục quan trọng　　</a:t>
            </a:r>
            <a:endParaRPr lang="en-US" altLang="ja-JP" sz="14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vi" sz="1400" dirty="0">
                <a:latin typeface="Meiryo UI" panose="020B0604030504040204" pitchFamily="50" charset="-128"/>
                <a:ea typeface="Meiryo UI" panose="020B0604030504040204" pitchFamily="50" charset="-128"/>
              </a:rPr>
              <a:t>v.v.</a:t>
            </a:r>
          </a:p>
        </p:txBody>
      </p:sp>
      <p:sp>
        <p:nvSpPr>
          <p:cNvPr id="7" name="テキスト ボックス 6"/>
          <p:cNvSpPr txBox="1"/>
          <p:nvPr/>
        </p:nvSpPr>
        <p:spPr>
          <a:xfrm>
            <a:off x="4572000" y="6426199"/>
            <a:ext cx="3719312" cy="276999"/>
          </a:xfrm>
          <a:prstGeom prst="rect">
            <a:avLst/>
          </a:prstGeom>
          <a:noFill/>
          <a:ln>
            <a:solidFill>
              <a:schemeClr val="tx1"/>
            </a:solidFill>
          </a:ln>
        </p:spPr>
        <p:txBody>
          <a:bodyPr wrap="square" rtlCol="0">
            <a:spAutoFit/>
          </a:bodyPr>
          <a:lstStyle/>
          <a:p>
            <a:pPr algn="r" rtl="0"/>
            <a:r>
              <a:rPr lang="vi" sz="1200" dirty="0">
                <a:solidFill>
                  <a:prstClr val="black"/>
                </a:solidFill>
              </a:rPr>
              <a:t>Giáo trình trang </a:t>
            </a:r>
            <a:r>
              <a:rPr lang="vi" sz="1200" dirty="0" smtClean="0">
                <a:solidFill>
                  <a:prstClr val="black"/>
                </a:solidFill>
              </a:rPr>
              <a:t>27</a:t>
            </a:r>
            <a:r>
              <a:rPr lang="en-US" sz="1200" dirty="0" smtClean="0">
                <a:solidFill>
                  <a:prstClr val="black"/>
                </a:solidFill>
              </a:rPr>
              <a:t>, </a:t>
            </a:r>
            <a:r>
              <a:rPr lang="vi" sz="1200" dirty="0" smtClean="0">
                <a:solidFill>
                  <a:prstClr val="black"/>
                </a:solidFill>
              </a:rPr>
              <a:t>28 </a:t>
            </a:r>
            <a:r>
              <a:rPr lang="vi" sz="1200" dirty="0">
                <a:solidFill>
                  <a:prstClr val="black"/>
                </a:solidFill>
              </a:rPr>
              <a:t>/ Giáo trình hỗ trợ trang </a:t>
            </a:r>
            <a:r>
              <a:rPr lang="vi" sz="1200" dirty="0" smtClean="0">
                <a:solidFill>
                  <a:prstClr val="black"/>
                </a:solidFill>
              </a:rPr>
              <a:t>1</a:t>
            </a:r>
            <a:r>
              <a:rPr lang="en-US" sz="1200" dirty="0" smtClean="0">
                <a:solidFill>
                  <a:prstClr val="black"/>
                </a:solidFill>
              </a:rPr>
              <a:t>8</a:t>
            </a:r>
            <a:endParaRPr lang="vi" sz="1200" dirty="0">
              <a:solidFill>
                <a:prstClr val="black"/>
              </a:solidFill>
            </a:endParaRP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9</a:t>
            </a:fld>
            <a:endParaRPr kumimoji="1" lang="ja-JP" altLang="en-US"/>
          </a:p>
        </p:txBody>
      </p:sp>
      <p:sp>
        <p:nvSpPr>
          <p:cNvPr id="8" name="テキスト ボックス 10">
            <a:extLst>
              <a:ext uri="{FF2B5EF4-FFF2-40B4-BE49-F238E27FC236}">
                <a16:creationId xmlns="" xmlns:a16="http://schemas.microsoft.com/office/drawing/2014/main" id="{3630566C-1B56-46CB-A5EA-CFA23B567DD6}"/>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vi" sz="14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Khí nạp</a:t>
            </a:r>
            <a:endParaRPr lang="ja-JP" sz="14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9">
            <a:extLst>
              <a:ext uri="{FF2B5EF4-FFF2-40B4-BE49-F238E27FC236}">
                <a16:creationId xmlns="" xmlns:a16="http://schemas.microsoft.com/office/drawing/2014/main" id="{41914917-9EA1-462A-BA2A-E2A9DDB2C01F}"/>
              </a:ext>
            </a:extLst>
          </p:cNvPr>
          <p:cNvSpPr txBox="1"/>
          <p:nvPr/>
        </p:nvSpPr>
        <p:spPr>
          <a:xfrm>
            <a:off x="6003090" y="1095846"/>
            <a:ext cx="2288222" cy="187927"/>
          </a:xfrm>
          <a:prstGeom prst="rect">
            <a:avLst/>
          </a:prstGeom>
          <a:solidFill>
            <a:schemeClr val="bg1"/>
          </a:solidFill>
          <a:ln>
            <a:noFill/>
          </a:ln>
        </p:spPr>
        <p:txBody>
          <a:bodyPr wrap="square" lIns="0" tIns="0" rIns="0" bIns="0" rtlCol="0">
            <a:noAutofit/>
          </a:bodyPr>
          <a:lstStyle/>
          <a:p>
            <a:pPr algn="ctr" rtl="0"/>
            <a:r>
              <a:rPr lang="vi" sz="10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Bảng</a:t>
            </a:r>
            <a:r>
              <a:rPr lang="vi" sz="10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1-9</a:t>
            </a:r>
            <a:r>
              <a:rPr lang="vi" sz="10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Màu của bình chứa khí</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0">
            <a:extLst>
              <a:ext uri="{FF2B5EF4-FFF2-40B4-BE49-F238E27FC236}">
                <a16:creationId xmlns="" xmlns:a16="http://schemas.microsoft.com/office/drawing/2014/main" id="{2824E310-11DF-4724-94A3-9077A04E2308}"/>
              </a:ext>
            </a:extLst>
          </p:cNvPr>
          <p:cNvSpPr txBox="1"/>
          <p:nvPr/>
        </p:nvSpPr>
        <p:spPr>
          <a:xfrm>
            <a:off x="7463001" y="1360238"/>
            <a:ext cx="750570" cy="247970"/>
          </a:xfrm>
          <a:prstGeom prst="rect">
            <a:avLst/>
          </a:prstGeom>
          <a:solidFill>
            <a:schemeClr val="bg1"/>
          </a:solidFill>
          <a:ln>
            <a:noFill/>
          </a:ln>
        </p:spPr>
        <p:txBody>
          <a:bodyPr wrap="square" lIns="0" tIns="0" rIns="0" bIns="0" rtlCol="0">
            <a:noAutofit/>
          </a:bodyPr>
          <a:lstStyle/>
          <a:p>
            <a:pPr algn="ctr" rtl="0"/>
            <a:r>
              <a:rPr lang="vi"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của bình chứa</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0">
            <a:extLst>
              <a:ext uri="{FF2B5EF4-FFF2-40B4-BE49-F238E27FC236}">
                <a16:creationId xmlns="" xmlns:a16="http://schemas.microsoft.com/office/drawing/2014/main" id="{4C0E36A8-3120-4470-BBD8-C44DC107239E}"/>
              </a:ext>
            </a:extLst>
          </p:cNvPr>
          <p:cNvSpPr txBox="1"/>
          <p:nvPr/>
        </p:nvSpPr>
        <p:spPr>
          <a:xfrm>
            <a:off x="6024970" y="1647932"/>
            <a:ext cx="1080135" cy="216000"/>
          </a:xfrm>
          <a:prstGeom prst="rect">
            <a:avLst/>
          </a:prstGeom>
          <a:solidFill>
            <a:schemeClr val="bg1"/>
          </a:solidFill>
          <a:ln>
            <a:noFill/>
          </a:ln>
        </p:spPr>
        <p:txBody>
          <a:bodyPr wrap="square" lIns="0" tIns="0" rIns="0" bIns="0" rtlCol="0">
            <a:noAutofit/>
          </a:bodyPr>
          <a:lstStyle/>
          <a:p>
            <a:pPr algn="l" rtl="0"/>
            <a:r>
              <a:rPr lang="vi" sz="14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Ôxy (sanso)</a:t>
            </a:r>
            <a:endParaRPr lang="ja-JP" sz="14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0">
            <a:extLst>
              <a:ext uri="{FF2B5EF4-FFF2-40B4-BE49-F238E27FC236}">
                <a16:creationId xmlns="" xmlns:a16="http://schemas.microsoft.com/office/drawing/2014/main" id="{40AC2036-C11B-440C-AC23-2A9EB66A8CA7}"/>
              </a:ext>
            </a:extLst>
          </p:cNvPr>
          <p:cNvSpPr txBox="1"/>
          <p:nvPr/>
        </p:nvSpPr>
        <p:spPr>
          <a:xfrm>
            <a:off x="6024970" y="1889489"/>
            <a:ext cx="1080135" cy="216000"/>
          </a:xfrm>
          <a:prstGeom prst="rect">
            <a:avLst/>
          </a:prstGeom>
          <a:solidFill>
            <a:schemeClr val="bg1"/>
          </a:solidFill>
          <a:ln>
            <a:noFill/>
          </a:ln>
        </p:spPr>
        <p:txBody>
          <a:bodyPr wrap="square" lIns="0" tIns="0" rIns="0" bIns="0" rtlCol="0" anchor="ctr">
            <a:noAutofit/>
          </a:bodyPr>
          <a:lstStyle/>
          <a:p>
            <a:pPr algn="l" rtl="0"/>
            <a:r>
              <a:rPr lang="vi"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Axetylen (asechiren)</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0">
            <a:extLst>
              <a:ext uri="{FF2B5EF4-FFF2-40B4-BE49-F238E27FC236}">
                <a16:creationId xmlns="" xmlns:a16="http://schemas.microsoft.com/office/drawing/2014/main" id="{BBF27B4E-FCA4-4A86-8338-FB165D1FCF2F}"/>
              </a:ext>
            </a:extLst>
          </p:cNvPr>
          <p:cNvSpPr txBox="1"/>
          <p:nvPr/>
        </p:nvSpPr>
        <p:spPr>
          <a:xfrm>
            <a:off x="6003090" y="2181954"/>
            <a:ext cx="1080135" cy="216000"/>
          </a:xfrm>
          <a:prstGeom prst="rect">
            <a:avLst/>
          </a:prstGeom>
          <a:solidFill>
            <a:schemeClr val="bg1"/>
          </a:solidFill>
          <a:ln>
            <a:noFill/>
          </a:ln>
        </p:spPr>
        <p:txBody>
          <a:bodyPr wrap="square" lIns="0" tIns="0" rIns="0" bIns="0" rtlCol="0">
            <a:noAutofit/>
          </a:bodyPr>
          <a:lstStyle/>
          <a:p>
            <a:pPr algn="l" rtl="0"/>
            <a:r>
              <a:rPr lang="vi" sz="14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Hyđrô</a:t>
            </a:r>
            <a:endParaRPr lang="ja-JP" sz="14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4" name="テキスト ボックス 10">
            <a:extLst>
              <a:ext uri="{FF2B5EF4-FFF2-40B4-BE49-F238E27FC236}">
                <a16:creationId xmlns="" xmlns:a16="http://schemas.microsoft.com/office/drawing/2014/main" id="{929F8E71-43E8-458B-903F-51221E46FA85}"/>
              </a:ext>
            </a:extLst>
          </p:cNvPr>
          <p:cNvSpPr txBox="1"/>
          <p:nvPr/>
        </p:nvSpPr>
        <p:spPr>
          <a:xfrm>
            <a:off x="6003090" y="2698667"/>
            <a:ext cx="1262934" cy="216000"/>
          </a:xfrm>
          <a:prstGeom prst="rect">
            <a:avLst/>
          </a:prstGeom>
          <a:solidFill>
            <a:schemeClr val="bg1"/>
          </a:solidFill>
          <a:ln>
            <a:noFill/>
          </a:ln>
        </p:spPr>
        <p:txBody>
          <a:bodyPr wrap="square" lIns="0" tIns="0" rIns="0" bIns="0" rtlCol="0" anchor="ctr">
            <a:noAutofit/>
          </a:bodyPr>
          <a:lstStyle/>
          <a:p>
            <a:pPr algn="l" rtl="0"/>
            <a:r>
              <a:rPr lang="vi" sz="1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Amoniac hóa lỏng</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5" name="テキスト ボックス 10">
            <a:extLst>
              <a:ext uri="{FF2B5EF4-FFF2-40B4-BE49-F238E27FC236}">
                <a16:creationId xmlns="" xmlns:a16="http://schemas.microsoft.com/office/drawing/2014/main" id="{E4420A7A-35E7-4CD0-B6D1-30059E537C92}"/>
              </a:ext>
            </a:extLst>
          </p:cNvPr>
          <p:cNvSpPr txBox="1"/>
          <p:nvPr/>
        </p:nvSpPr>
        <p:spPr>
          <a:xfrm>
            <a:off x="6028940" y="2446827"/>
            <a:ext cx="1080135" cy="216000"/>
          </a:xfrm>
          <a:prstGeom prst="rect">
            <a:avLst/>
          </a:prstGeom>
          <a:solidFill>
            <a:schemeClr val="bg1"/>
          </a:solidFill>
          <a:ln>
            <a:noFill/>
          </a:ln>
        </p:spPr>
        <p:txBody>
          <a:bodyPr wrap="square" lIns="0" tIns="0" rIns="0" bIns="0" rtlCol="0" anchor="ctr">
            <a:noAutofit/>
          </a:bodyPr>
          <a:lstStyle/>
          <a:p>
            <a:pPr algn="l" rtl="0"/>
            <a:r>
              <a:rPr lang="vi"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Khí cácbonic hóa lỏng</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6" name="テキスト ボックス 10">
            <a:extLst>
              <a:ext uri="{FF2B5EF4-FFF2-40B4-BE49-F238E27FC236}">
                <a16:creationId xmlns="" xmlns:a16="http://schemas.microsoft.com/office/drawing/2014/main" id="{7382A4AA-5883-4214-AD92-EEAF2265FE3E}"/>
              </a:ext>
            </a:extLst>
          </p:cNvPr>
          <p:cNvSpPr txBox="1"/>
          <p:nvPr/>
        </p:nvSpPr>
        <p:spPr>
          <a:xfrm>
            <a:off x="6024969" y="2963416"/>
            <a:ext cx="1080135" cy="216000"/>
          </a:xfrm>
          <a:prstGeom prst="rect">
            <a:avLst/>
          </a:prstGeom>
          <a:solidFill>
            <a:schemeClr val="bg1"/>
          </a:solidFill>
          <a:ln>
            <a:noFill/>
          </a:ln>
        </p:spPr>
        <p:txBody>
          <a:bodyPr wrap="square" lIns="0" tIns="0" rIns="0" bIns="0" rtlCol="0">
            <a:noAutofit/>
          </a:bodyPr>
          <a:lstStyle/>
          <a:p>
            <a:pPr algn="l" rtl="0"/>
            <a:r>
              <a:rPr lang="vi" sz="14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Clo hóa lỏng</a:t>
            </a:r>
            <a:endParaRPr lang="ja-JP" sz="14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7" name="テキスト ボックス 10">
            <a:extLst>
              <a:ext uri="{FF2B5EF4-FFF2-40B4-BE49-F238E27FC236}">
                <a16:creationId xmlns="" xmlns:a16="http://schemas.microsoft.com/office/drawing/2014/main" id="{7D90F166-0F97-4617-9E9E-0ACE76379696}"/>
              </a:ext>
            </a:extLst>
          </p:cNvPr>
          <p:cNvSpPr txBox="1"/>
          <p:nvPr/>
        </p:nvSpPr>
        <p:spPr>
          <a:xfrm>
            <a:off x="6035765" y="3250925"/>
            <a:ext cx="1080135" cy="461266"/>
          </a:xfrm>
          <a:prstGeom prst="rect">
            <a:avLst/>
          </a:prstGeom>
          <a:solidFill>
            <a:schemeClr val="bg1"/>
          </a:solidFill>
          <a:ln>
            <a:noFill/>
          </a:ln>
        </p:spPr>
        <p:txBody>
          <a:bodyPr wrap="square" lIns="0" tIns="0" rIns="0" bIns="0" rtlCol="0">
            <a:noAutofit/>
          </a:bodyPr>
          <a:lstStyle/>
          <a:p>
            <a:pPr algn="l" rtl="0"/>
            <a:r>
              <a:rPr lang="vi"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Các khí khác</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a:p>
            <a:pPr algn="l" rtl="0"/>
            <a:r>
              <a:rPr lang="vi"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(Khí dầu mỏ hóa lỏng (LPG) v.v.)</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8" name="テキスト ボックス 10">
            <a:extLst>
              <a:ext uri="{FF2B5EF4-FFF2-40B4-BE49-F238E27FC236}">
                <a16:creationId xmlns="" xmlns:a16="http://schemas.microsoft.com/office/drawing/2014/main" id="{D58D1696-D345-480B-BA98-B755E7D65F97}"/>
              </a:ext>
            </a:extLst>
          </p:cNvPr>
          <p:cNvSpPr txBox="1"/>
          <p:nvPr/>
        </p:nvSpPr>
        <p:spPr>
          <a:xfrm>
            <a:off x="7452602" y="1647932"/>
            <a:ext cx="431800" cy="216000"/>
          </a:xfrm>
          <a:prstGeom prst="rect">
            <a:avLst/>
          </a:prstGeom>
          <a:solidFill>
            <a:schemeClr val="bg1"/>
          </a:solidFill>
          <a:ln>
            <a:noFill/>
          </a:ln>
        </p:spPr>
        <p:txBody>
          <a:bodyPr wrap="square" lIns="0" tIns="0" rIns="0" bIns="0" rtlCol="0" anchor="ctr">
            <a:noAutofit/>
          </a:bodyPr>
          <a:lstStyle/>
          <a:p>
            <a:pPr algn="l" rtl="0"/>
            <a:r>
              <a:rPr lang="vi" sz="7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đen</a:t>
            </a:r>
            <a:endParaRPr lang="ja-JP" sz="70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9" name="テキスト ボックス 10">
            <a:extLst>
              <a:ext uri="{FF2B5EF4-FFF2-40B4-BE49-F238E27FC236}">
                <a16:creationId xmlns="" xmlns:a16="http://schemas.microsoft.com/office/drawing/2014/main" id="{CA4507C0-F4F4-4191-BD1B-0A68210DD643}"/>
              </a:ext>
            </a:extLst>
          </p:cNvPr>
          <p:cNvSpPr txBox="1"/>
          <p:nvPr/>
        </p:nvSpPr>
        <p:spPr>
          <a:xfrm>
            <a:off x="7463001" y="1918149"/>
            <a:ext cx="431800" cy="216000"/>
          </a:xfrm>
          <a:prstGeom prst="rect">
            <a:avLst/>
          </a:prstGeom>
          <a:solidFill>
            <a:schemeClr val="bg1"/>
          </a:solidFill>
          <a:ln>
            <a:noFill/>
          </a:ln>
        </p:spPr>
        <p:txBody>
          <a:bodyPr wrap="square" lIns="0" tIns="0" rIns="0" bIns="0" rtlCol="0" anchor="ctr">
            <a:noAutofit/>
          </a:bodyPr>
          <a:lstStyle/>
          <a:p>
            <a:pPr algn="l" rtl="0"/>
            <a:r>
              <a:rPr lang="vi" sz="7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nâu</a:t>
            </a:r>
            <a:endParaRPr lang="ja-JP" sz="7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0" name="テキスト ボックス 10">
            <a:extLst>
              <a:ext uri="{FF2B5EF4-FFF2-40B4-BE49-F238E27FC236}">
                <a16:creationId xmlns="" xmlns:a16="http://schemas.microsoft.com/office/drawing/2014/main" id="{1FF2AD10-037D-48C8-A703-A3B4A19D16A3}"/>
              </a:ext>
            </a:extLst>
          </p:cNvPr>
          <p:cNvSpPr txBox="1"/>
          <p:nvPr/>
        </p:nvSpPr>
        <p:spPr>
          <a:xfrm>
            <a:off x="7452602" y="2181954"/>
            <a:ext cx="431800" cy="216000"/>
          </a:xfrm>
          <a:prstGeom prst="rect">
            <a:avLst/>
          </a:prstGeom>
          <a:solidFill>
            <a:schemeClr val="bg1"/>
          </a:solidFill>
          <a:ln>
            <a:noFill/>
          </a:ln>
        </p:spPr>
        <p:txBody>
          <a:bodyPr wrap="square" lIns="0" tIns="0" rIns="0" bIns="0" rtlCol="0" anchor="ctr">
            <a:noAutofit/>
          </a:bodyPr>
          <a:lstStyle/>
          <a:p>
            <a:pPr algn="l" rtl="0"/>
            <a:r>
              <a:rPr lang="vi" sz="7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đỏ</a:t>
            </a:r>
            <a:endParaRPr lang="ja-JP" sz="7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1" name="テキスト ボックス 10">
            <a:extLst>
              <a:ext uri="{FF2B5EF4-FFF2-40B4-BE49-F238E27FC236}">
                <a16:creationId xmlns="" xmlns:a16="http://schemas.microsoft.com/office/drawing/2014/main" id="{80682A27-8A63-4334-978D-8AA8A48C911C}"/>
              </a:ext>
            </a:extLst>
          </p:cNvPr>
          <p:cNvSpPr txBox="1"/>
          <p:nvPr/>
        </p:nvSpPr>
        <p:spPr>
          <a:xfrm>
            <a:off x="7457073" y="2712659"/>
            <a:ext cx="431800" cy="216000"/>
          </a:xfrm>
          <a:prstGeom prst="rect">
            <a:avLst/>
          </a:prstGeom>
          <a:solidFill>
            <a:schemeClr val="bg1"/>
          </a:solidFill>
          <a:ln>
            <a:noFill/>
          </a:ln>
        </p:spPr>
        <p:txBody>
          <a:bodyPr wrap="square" lIns="0" tIns="0" rIns="0" bIns="0" rtlCol="0" anchor="ctr">
            <a:noAutofit/>
          </a:bodyPr>
          <a:lstStyle/>
          <a:p>
            <a:pPr algn="l" rtl="0"/>
            <a:r>
              <a:rPr lang="vi" sz="7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trắng</a:t>
            </a:r>
            <a:endParaRPr lang="ja-JP" sz="7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2" name="テキスト ボックス 10">
            <a:extLst>
              <a:ext uri="{FF2B5EF4-FFF2-40B4-BE49-F238E27FC236}">
                <a16:creationId xmlns="" xmlns:a16="http://schemas.microsoft.com/office/drawing/2014/main" id="{3728E467-B8A6-485F-B249-B99B40E03435}"/>
              </a:ext>
            </a:extLst>
          </p:cNvPr>
          <p:cNvSpPr txBox="1"/>
          <p:nvPr/>
        </p:nvSpPr>
        <p:spPr>
          <a:xfrm>
            <a:off x="7463001" y="2443809"/>
            <a:ext cx="431800" cy="216000"/>
          </a:xfrm>
          <a:prstGeom prst="rect">
            <a:avLst/>
          </a:prstGeom>
          <a:solidFill>
            <a:schemeClr val="bg1"/>
          </a:solidFill>
          <a:ln>
            <a:noFill/>
          </a:ln>
        </p:spPr>
        <p:txBody>
          <a:bodyPr wrap="square" lIns="0" tIns="0" rIns="0" bIns="0" rtlCol="0" anchor="ctr">
            <a:noAutofit/>
          </a:bodyPr>
          <a:lstStyle/>
          <a:p>
            <a:pPr algn="l" rtl="0"/>
            <a:r>
              <a:rPr lang="vi" sz="7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xanh lá</a:t>
            </a:r>
            <a:endParaRPr lang="ja-JP" sz="7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3" name="テキスト ボックス 10">
            <a:extLst>
              <a:ext uri="{FF2B5EF4-FFF2-40B4-BE49-F238E27FC236}">
                <a16:creationId xmlns="" xmlns:a16="http://schemas.microsoft.com/office/drawing/2014/main" id="{42BE816B-24F6-4B1F-8AC4-48F0449C5E0E}"/>
              </a:ext>
            </a:extLst>
          </p:cNvPr>
          <p:cNvSpPr txBox="1"/>
          <p:nvPr/>
        </p:nvSpPr>
        <p:spPr>
          <a:xfrm>
            <a:off x="7452602" y="2984244"/>
            <a:ext cx="431800" cy="216000"/>
          </a:xfrm>
          <a:prstGeom prst="rect">
            <a:avLst/>
          </a:prstGeom>
          <a:solidFill>
            <a:schemeClr val="bg1"/>
          </a:solidFill>
          <a:ln>
            <a:noFill/>
          </a:ln>
        </p:spPr>
        <p:txBody>
          <a:bodyPr wrap="square" lIns="0" tIns="0" rIns="0" bIns="0" rtlCol="0" anchor="ctr">
            <a:noAutofit/>
          </a:bodyPr>
          <a:lstStyle/>
          <a:p>
            <a:pPr algn="l" rtl="0"/>
            <a:r>
              <a:rPr lang="vi" sz="7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vàng</a:t>
            </a:r>
            <a:endParaRPr lang="ja-JP" sz="7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4" name="テキスト ボックス 10">
            <a:extLst>
              <a:ext uri="{FF2B5EF4-FFF2-40B4-BE49-F238E27FC236}">
                <a16:creationId xmlns="" xmlns:a16="http://schemas.microsoft.com/office/drawing/2014/main" id="{DE5DE9D3-3614-43B4-A042-14AECC91EE45}"/>
              </a:ext>
            </a:extLst>
          </p:cNvPr>
          <p:cNvSpPr txBox="1"/>
          <p:nvPr/>
        </p:nvSpPr>
        <p:spPr>
          <a:xfrm>
            <a:off x="7452602" y="3241714"/>
            <a:ext cx="431800" cy="216000"/>
          </a:xfrm>
          <a:prstGeom prst="rect">
            <a:avLst/>
          </a:prstGeom>
          <a:solidFill>
            <a:schemeClr val="bg1"/>
          </a:solidFill>
          <a:ln>
            <a:noFill/>
          </a:ln>
        </p:spPr>
        <p:txBody>
          <a:bodyPr wrap="square" lIns="0" tIns="0" rIns="0" bIns="0" rtlCol="0" anchor="ctr">
            <a:noAutofit/>
          </a:bodyPr>
          <a:lstStyle/>
          <a:p>
            <a:pPr algn="l" rtl="0"/>
            <a:r>
              <a:rPr lang="vi" sz="7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Màu xám</a:t>
            </a:r>
            <a:endParaRPr lang="ja-JP" sz="7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1378</TotalTime>
  <Words>8497</Words>
  <PresentationFormat>画面に合わせる (4:3)</PresentationFormat>
  <Paragraphs>708</Paragraphs>
  <Slides>49</Slides>
  <Notes>46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Meiryo UI</vt:lpstr>
      <vt:lpstr>ＭＳ Ｐゴシック</vt:lpstr>
      <vt:lpstr>ＭＳ ゴシック</vt:lpstr>
      <vt:lpstr>ＭＳ 明朝</vt:lpstr>
      <vt:lpstr>游ゴシック</vt:lpstr>
      <vt:lpstr>Arial</vt:lpstr>
      <vt:lpstr>Calibri</vt:lpstr>
      <vt:lpstr>Calibri Light</vt:lpstr>
      <vt:lpstr>Wingdings</vt:lpstr>
      <vt:lpstr>Office テーマ</vt:lpstr>
      <vt:lpstr>Office Theme</vt:lpstr>
      <vt:lpstr>Giáo trình hỗ trợ đào tạo kỹ năng hàn khí (gasu yousetu) Tài liệu PowerPoint dùng cho đào tạo</vt:lpstr>
      <vt:lpstr>Chương 1 Thiết bị sử dụng trong hàn khí (gasu yousetu) v.v.</vt:lpstr>
      <vt:lpstr>Đặc điểm của hàn khí (gasu yousetu)</vt:lpstr>
      <vt:lpstr>Máy móc dùng để hàn khí (gasu yousetu) / cắt khí (gasu setudan)</vt:lpstr>
      <vt:lpstr>Đèn xì (tochi) (Máy hàn và thiết bị cắt (setudanki))</vt:lpstr>
      <vt:lpstr>Miệng lửa (higuchi)</vt:lpstr>
      <vt:lpstr>Bộ điều chỉnh áp suất (aturyoku chousei ki)</vt:lpstr>
      <vt:lpstr>Ống (housu) dùng cho hàn</vt:lpstr>
      <vt:lpstr>Các loại bình (bonbe) chứa khí và thiết bị tạo khí axetylen (asechiren) (1) Hiển thị và màu sắc của bình chứa khí</vt:lpstr>
      <vt:lpstr>Các loại bình (bonbe) chứa khí và thiết bị tạo khí axetylen (asechiren) (2) Bình axetylen</vt:lpstr>
      <vt:lpstr>Các loại bình (bonbe) chứa khí và thiết bị tạo khí axetylen (asechiren) (3) Các loại bình khác</vt:lpstr>
      <vt:lpstr>Các loại bình chứa khí (bonbe) và thiết bị tạo khí axetylen (asechiren)  (4) Thiết bị thu khí</vt:lpstr>
      <vt:lpstr>Bình (bonbe) và thiết bị tạo axetylen (asechiren) (1) Các điều mục chú ý khi vận chuyển và sử dụng bình</vt:lpstr>
      <vt:lpstr>Bình (bonbe) và thiết bị tạo axetylen (asechiren) (2) Các điều mục chú ý khi vứt bỏ hoặc trả lại bình</vt:lpstr>
      <vt:lpstr>Bộ điều chỉnh áp suất (aturyoku chousei ki) (1) Quy trình lắp đặt</vt:lpstr>
      <vt:lpstr>Các điều mục chú ý khi sử dụng bộ điều chỉnh áp suất (aturyoku chousei ki) (2)</vt:lpstr>
      <vt:lpstr>Máy hàn, v.v. (1) Lắp đặt</vt:lpstr>
      <vt:lpstr>Máy hàn, v.v. (2) Điều chỉnh áp suất phía áp suất thấp của bộ điều chỉnh áp suất (aturyoku chousei ki)</vt:lpstr>
      <vt:lpstr>Máy hàn v.v. (3) Đánh lửa và điều chỉnh ngọn lửa</vt:lpstr>
      <vt:lpstr>Máy hàn, v.v. (3) Hàn</vt:lpstr>
      <vt:lpstr>Máy hàn, v.v. (4) Cắt</vt:lpstr>
      <vt:lpstr>Máy hàn v.v. (5) Điều mục chú ý trong công việc hàn / cắt</vt:lpstr>
      <vt:lpstr>Máy hàn, v.v. (6) Phương pháp dập lửa</vt:lpstr>
      <vt:lpstr>Miệng lửa (higuchi)</vt:lpstr>
      <vt:lpstr>Ống (housu) (1) Lắp khớp nối một chạm (wantacchi tugite))</vt:lpstr>
      <vt:lpstr>Ống (housu) (2) Kiểm tra trực quan ống (housu) dẫn khí)</vt:lpstr>
      <vt:lpstr>Ống (housu) (2) Chú ý khi xử lý ống dẫn khí</vt:lpstr>
      <vt:lpstr>■ Kiểm tra máy móc dùng để hàn khí (gasu yousetu) (1) Sự cần thiết của kiểm tra</vt:lpstr>
      <vt:lpstr>Kiểm tra máy móc dùng để hàn khí (gasu yousetu) (2) Kiểm tra ống thổi (suikan) (đèn xì (tochi))</vt:lpstr>
      <vt:lpstr>Kiểm tra máy móc dùng để hàn khí (gasu yousetu) (3) Kiểm tra bộ điều chỉnh áp suất (aturyoku chousei ki)</vt:lpstr>
      <vt:lpstr>Chương 2 Kiến thức cơ bản về khí dễ cháy và ôxy (sanso)</vt:lpstr>
      <vt:lpstr>Sự nguy hiểm của ôxy (sanso)</vt:lpstr>
      <vt:lpstr>Khí dễ cháy (1) 3 yếu tố đốt cháy</vt:lpstr>
      <vt:lpstr>Khí dễ cháy (2) Giới hạn thấp hơn để nổ (bakuhatu kagen kai) và giới hạn cao hơn để nổ</vt:lpstr>
      <vt:lpstr>Tổng quan về khí dễ cháy (3) Tốc độ đốt cháy</vt:lpstr>
      <vt:lpstr>Tổng quan về khí dễ cháy (4) Năng lượng đánh lửa tối thiểu và nguồn bốc cháy</vt:lpstr>
      <vt:lpstr>Khí dễ cháy dùng để hàn v.v. (1) Tính chất vật lý v.v.</vt:lpstr>
      <vt:lpstr>PowerPoint プレゼンテーション</vt:lpstr>
      <vt:lpstr>Khí cao áp (1) Các loại khí cao áp</vt:lpstr>
      <vt:lpstr>Khí áp suất cao (2) Sự nguy hiểm của khí cao áp</vt:lpstr>
      <vt:lpstr>Tình huống xảy ra thảm họa do hàn khí (gasu yousetu)</vt:lpstr>
      <vt:lpstr>Phòng chống thảm họa do hàn khí (gasu yousetu) (1) Phòng chống phỏng</vt:lpstr>
      <vt:lpstr>Phòng chống thiên tai do hàn khí (gasu yousetu) (2) Tình huống thảm họa phát nổ, hỏa hoạn</vt:lpstr>
      <vt:lpstr>Phòng chống thảm họa do hàn khí (gasu yousetu) (3) Phòng chống phát nổ, hỏa hoạn</vt:lpstr>
      <vt:lpstr>Phòng chống thảm họa do hàn khí (gasu yousetu) (4) Tia sáng có hại (yuugai kousen) và thiếu ôxy (sanso ketubo)</vt:lpstr>
      <vt:lpstr>Phòng chống thảm họa do hàn khí (gasu yousetu) (5) Thảm họa do khói (hyumu) kim loại</vt:lpstr>
      <vt:lpstr>Phòng chống thảm họa do hàn khí (gasu yousetu) (6) Chứng sốc nhiệt (necchuushou) và thảm họa rơi ngã (tuiraku saigai)</vt:lpstr>
      <vt:lpstr>Chương 3 Các luật liên quan</vt:lpstr>
      <vt:lpstr>Hệ thống luật về hàn khí (gasu yousetu), v.v.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2021-03-10T09:18:16Z</cp:lastPrinted>
  <dcterms:created xsi:type="dcterms:W3CDTF">2020-12-16T12:40:59Z</dcterms:created>
  <dcterms:modified xsi:type="dcterms:W3CDTF">2021-03-15T03:13:48Z</dcterms:modified>
</cp:coreProperties>
</file>