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sldIdLst>
    <p:sldId id="336" r:id="rId3"/>
    <p:sldId id="305" r:id="rId4"/>
    <p:sldId id="257" r:id="rId5"/>
    <p:sldId id="260" r:id="rId6"/>
    <p:sldId id="272" r:id="rId7"/>
    <p:sldId id="273" r:id="rId8"/>
    <p:sldId id="276" r:id="rId9"/>
    <p:sldId id="280" r:id="rId10"/>
    <p:sldId id="281" r:id="rId11"/>
    <p:sldId id="282" r:id="rId12"/>
    <p:sldId id="284" r:id="rId13"/>
    <p:sldId id="285" r:id="rId14"/>
    <p:sldId id="287" r:id="rId15"/>
    <p:sldId id="289" r:id="rId16"/>
    <p:sldId id="290" r:id="rId17"/>
    <p:sldId id="340" r:id="rId18"/>
    <p:sldId id="292" r:id="rId19"/>
    <p:sldId id="341" r:id="rId20"/>
    <p:sldId id="294" r:id="rId21"/>
    <p:sldId id="295" r:id="rId22"/>
    <p:sldId id="296" r:id="rId23"/>
    <p:sldId id="297" r:id="rId24"/>
    <p:sldId id="298" r:id="rId25"/>
    <p:sldId id="299" r:id="rId26"/>
    <p:sldId id="300" r:id="rId27"/>
    <p:sldId id="301" r:id="rId28"/>
    <p:sldId id="342" r:id="rId29"/>
    <p:sldId id="302" r:id="rId30"/>
    <p:sldId id="303" r:id="rId31"/>
    <p:sldId id="304" r:id="rId32"/>
    <p:sldId id="337" r:id="rId33"/>
    <p:sldId id="307" r:id="rId34"/>
    <p:sldId id="309" r:id="rId35"/>
    <p:sldId id="343" r:id="rId36"/>
    <p:sldId id="310" r:id="rId37"/>
    <p:sldId id="311" r:id="rId38"/>
    <p:sldId id="312" r:id="rId39"/>
    <p:sldId id="313" r:id="rId40"/>
    <p:sldId id="314" r:id="rId41"/>
    <p:sldId id="315" r:id="rId42"/>
    <p:sldId id="316" r:id="rId43"/>
    <p:sldId id="317" r:id="rId44"/>
    <p:sldId id="318" r:id="rId45"/>
    <p:sldId id="339" r:id="rId46"/>
    <p:sldId id="323" r:id="rId47"/>
    <p:sldId id="324" r:id="rId48"/>
    <p:sldId id="326" r:id="rId49"/>
    <p:sldId id="338" r:id="rId50"/>
    <p:sldId id="328" r:id="rId51"/>
  </p:sldIdLst>
  <p:sldSz cx="9144000" cy="6858000" type="screen4x3"/>
  <p:notesSz cx="6807200" cy="9939338"/>
  <p:defaultTextStyle>
    <a:defPPr rtl="0">
      <a:defRPr lang="zh-Han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4660"/>
  </p:normalViewPr>
  <p:slideViewPr>
    <p:cSldViewPr snapToGrid="0">
      <p:cViewPr varScale="1">
        <p:scale>
          <a:sx n="93" d="100"/>
          <a:sy n="93" d="100"/>
        </p:scale>
        <p:origin x="1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pPr rtl="0"/>
            <a:fld id="{3044E0B5-69AE-4DB8-A746-7CF92D00ED4B}" type="datetimeFigureOut">
              <a:rPr kumimoji="1" lang="ja-JP" altLang="en-US" smtClean="0"/>
              <a:t>2021/3/15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59462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07123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28414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9288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05386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14659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96409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79733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03226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92548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496922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403405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38907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70039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240094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18842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24681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9120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164421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76927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1931411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4262010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94615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198801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77184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1488687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00880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300594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801495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43912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3397037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2370199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061494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50714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3961695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4165291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1262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487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8957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39950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54083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37577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zh-Han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Hans"/>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Hans"/>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zh-Han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zh-Han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Hans"/>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Hans"/>
              <a:t>マスター タイトルの書式設定</a:t>
            </a:r>
            <a:endParaRPr lang="en-US" dirty="0"/>
          </a:p>
        </p:txBody>
      </p:sp>
      <p:sp>
        <p:nvSpPr>
          <p:cNvPr id="3" name="Content Placeholder 2"/>
          <p:cNvSpPr>
            <a:spLocks noGrp="1"/>
          </p:cNvSpPr>
          <p:nvPr>
            <p:ph idx="1"/>
          </p:nvPr>
        </p:nvSpPr>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zh-Han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Hans"/>
              <a:t>マスター テキストの書式設定</a:t>
            </a:r>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Han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zh-Han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Hans"/>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Hans"/>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7" name="Date Placeholder 6"/>
          <p:cNvSpPr>
            <a:spLocks noGrp="1"/>
          </p:cNvSpPr>
          <p:nvPr>
            <p:ph type="dt" sz="half" idx="10"/>
          </p:nvPr>
        </p:nvSpPr>
        <p:spPr/>
        <p:txBody>
          <a:bodyPr rtlCol="0"/>
          <a:lstStyle/>
          <a:p>
            <a:pPr rtl="0"/>
            <a:r>
              <a:rPr kumimoji="1" lang="ja-JP" altLang="en-US"/>
              <a:t>2021/2/1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Hans"/>
              <a:t>マスター タイトルの書式設定</a:t>
            </a:r>
            <a:endParaRPr lang="en-US" dirty="0"/>
          </a:p>
        </p:txBody>
      </p:sp>
      <p:sp>
        <p:nvSpPr>
          <p:cNvPr id="3" name="Date Placeholder 2"/>
          <p:cNvSpPr>
            <a:spLocks noGrp="1"/>
          </p:cNvSpPr>
          <p:nvPr>
            <p:ph type="dt" sz="half" idx="10"/>
          </p:nvPr>
        </p:nvSpPr>
        <p:spPr/>
        <p:txBody>
          <a:bodyPr rtlCol="0"/>
          <a:lstStyle/>
          <a:p>
            <a:pPr rtl="0"/>
            <a:r>
              <a:rPr kumimoji="1" lang="ja-JP" altLang="en-US"/>
              <a:t>2021/2/1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kumimoji="1" lang="ja-JP" altLang="en-US"/>
              <a:t>2021/2/1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zh-Han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Hans"/>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Hans"/>
              <a:t>マスター タイトルの書式設定</a:t>
            </a:r>
            <a:endParaRPr lang="en-US" dirty="0"/>
          </a:p>
        </p:txBody>
      </p:sp>
      <p:sp>
        <p:nvSpPr>
          <p:cNvPr id="3" name="Content Placeholder 2"/>
          <p:cNvSpPr>
            <a:spLocks noGrp="1"/>
          </p:cNvSpPr>
          <p:nvPr>
            <p:ph idx="1"/>
          </p:nvPr>
        </p:nvSpPr>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zh-Han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Hans"/>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Hans"/>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Hans"/>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zh-Han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zh-Han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Hans"/>
              <a:t>マスター テキストの書式設定</a:t>
            </a:r>
          </a:p>
        </p:txBody>
      </p:sp>
      <p:sp>
        <p:nvSpPr>
          <p:cNvPr id="4" name="Date Placeholder 3"/>
          <p:cNvSpPr>
            <a:spLocks noGrp="1"/>
          </p:cNvSpPr>
          <p:nvPr>
            <p:ph type="dt" sz="half" idx="10"/>
          </p:nvPr>
        </p:nvSpPr>
        <p:spPr/>
        <p:txBody>
          <a:bodyPr rtlCol="0"/>
          <a:lstStyle/>
          <a:p>
            <a:pPr rtl="0"/>
            <a:r>
              <a:rPr kumimoji="1" lang="ja-JP" altLang="en-US"/>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Han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zh-Han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Hans"/>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Hans"/>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7" name="Date Placeholder 6"/>
          <p:cNvSpPr>
            <a:spLocks noGrp="1"/>
          </p:cNvSpPr>
          <p:nvPr>
            <p:ph type="dt" sz="half" idx="10"/>
          </p:nvPr>
        </p:nvSpPr>
        <p:spPr/>
        <p:txBody>
          <a:bodyPr rtlCol="0"/>
          <a:lstStyle/>
          <a:p>
            <a:pPr rtl="0"/>
            <a:r>
              <a:rPr kumimoji="1" lang="ja-JP" altLang="en-US"/>
              <a:t>2021/2/1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Hans"/>
              <a:t>マスター タイトルの書式設定</a:t>
            </a:r>
            <a:endParaRPr lang="en-US" dirty="0"/>
          </a:p>
        </p:txBody>
      </p:sp>
      <p:sp>
        <p:nvSpPr>
          <p:cNvPr id="3" name="Date Placeholder 2"/>
          <p:cNvSpPr>
            <a:spLocks noGrp="1"/>
          </p:cNvSpPr>
          <p:nvPr>
            <p:ph type="dt" sz="half" idx="10"/>
          </p:nvPr>
        </p:nvSpPr>
        <p:spPr/>
        <p:txBody>
          <a:bodyPr rtlCol="0"/>
          <a:lstStyle/>
          <a:p>
            <a:pPr rtl="0"/>
            <a:r>
              <a:rPr kumimoji="1" lang="ja-JP" altLang="en-US"/>
              <a:t>2021/2/1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kumimoji="1" lang="ja-JP" altLang="en-US"/>
              <a:t>2021/2/1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zh-Han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Hans"/>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zh-Han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Hans"/>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Hans"/>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zh-Han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zh-Han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zh-Hans"/>
              <a:t>マスター テキストの書式設定</a:t>
            </a:r>
          </a:p>
          <a:p>
            <a:pPr lvl="1" rtl="0"/>
            <a:r>
              <a:rPr lang="zh-Hans"/>
              <a:t>第 2 レベル</a:t>
            </a:r>
          </a:p>
          <a:p>
            <a:pPr lvl="2" rtl="0"/>
            <a:r>
              <a:rPr lang="zh-Hans"/>
              <a:t>第 3 レベル</a:t>
            </a:r>
          </a:p>
          <a:p>
            <a:pPr lvl="3" rtl="0"/>
            <a:r>
              <a:rPr lang="zh-Hans"/>
              <a:t>第 4 レベル</a:t>
            </a:r>
          </a:p>
          <a:p>
            <a:pPr lvl="4" rtl="0"/>
            <a:r>
              <a:rPr lang="zh-Hans"/>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rtlCol="0">
            <a:normAutofit/>
          </a:bodyPr>
          <a:lstStyle/>
          <a:p>
            <a:pPr rtl="0"/>
            <a:r>
              <a:rPr lang="zh-Hans" sz="3200" dirty="0"/>
              <a:t>气焊（gasu yousetu）技能培训辅助教材</a:t>
            </a:r>
            <a:r>
              <a:rPr lang="en-US" altLang="ja-JP" sz="3200" dirty="0"/>
              <a:t/>
            </a:r>
            <a:br>
              <a:rPr lang="en-US" altLang="ja-JP" sz="3200" dirty="0"/>
            </a:br>
            <a:r>
              <a:rPr lang="zh-Hans" sz="3200" dirty="0"/>
              <a:t>PPT培训</a:t>
            </a:r>
            <a:r>
              <a:rPr lang="zh-Hans" sz="3200" dirty="0" smtClean="0"/>
              <a:t>材料</a:t>
            </a:r>
            <a:endParaRPr kumimoji="1" lang="ja-JP" altLang="en-US" sz="3200" dirty="0"/>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2822"/>
            <a:ext cx="7886700" cy="465413"/>
          </a:xfrm>
          <a:ln>
            <a:solidFill>
              <a:schemeClr val="tx1"/>
            </a:solidFill>
          </a:ln>
        </p:spPr>
        <p:txBody>
          <a:bodyPr rtlCol="0">
            <a:noAutofit/>
          </a:bodyPr>
          <a:lstStyle/>
          <a:p>
            <a:pPr rtl="0"/>
            <a:r>
              <a:rPr lang="zh-Hans" sz="1400">
                <a:latin typeface="SimHei" panose="02010609060101010101" pitchFamily="49" charset="-122"/>
                <a:ea typeface="SimHei" panose="02010609060101010101" pitchFamily="49" charset="-122"/>
              </a:rPr>
              <a:t>各种气罐（气瓶（bonbe））以及乙炔（asechiren）发生器（2）乙炔（asechiren）气瓶（bonbe）</a:t>
            </a:r>
            <a:endParaRPr kumimoji="1" lang="ja-JP" altLang="en-US" sz="1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787724" y="6400413"/>
            <a:ext cx="3340451" cy="261610"/>
          </a:xfrm>
          <a:prstGeom prst="rect">
            <a:avLst/>
          </a:prstGeom>
          <a:noFill/>
          <a:ln>
            <a:solidFill>
              <a:schemeClr val="tx1"/>
            </a:solidFill>
          </a:ln>
        </p:spPr>
        <p:txBody>
          <a:bodyPr wrap="square" rtlCol="0">
            <a:spAutoFit/>
          </a:bodyPr>
          <a:lstStyle/>
          <a:p>
            <a:pPr algn="r" rtl="0"/>
            <a:r>
              <a:rPr lang="zh-Hans" sz="1100" dirty="0">
                <a:solidFill>
                  <a:prstClr val="black"/>
                </a:solidFill>
                <a:latin typeface="SimHei" panose="02010609060101010101" pitchFamily="49" charset="-122"/>
                <a:ea typeface="SimHei" panose="02010609060101010101" pitchFamily="49" charset="-122"/>
              </a:rPr>
              <a:t>教材第28页/ 辅助教材</a:t>
            </a:r>
            <a:r>
              <a:rPr lang="zh-Hans" sz="1100" dirty="0" smtClean="0">
                <a:solidFill>
                  <a:prstClr val="black"/>
                </a:solidFill>
                <a:latin typeface="SimHei" panose="02010609060101010101" pitchFamily="49" charset="-122"/>
                <a:ea typeface="SimHei" panose="02010609060101010101" pitchFamily="49" charset="-122"/>
              </a:rPr>
              <a:t>第1</a:t>
            </a:r>
            <a:r>
              <a:rPr lang="en-US" altLang="zh-Hans" sz="1100" dirty="0" smtClean="0">
                <a:solidFill>
                  <a:prstClr val="black"/>
                </a:solidFill>
                <a:latin typeface="SimHei" panose="02010609060101010101" pitchFamily="49" charset="-122"/>
                <a:ea typeface="SimHei" panose="02010609060101010101" pitchFamily="49" charset="-122"/>
              </a:rPr>
              <a:t>9</a:t>
            </a:r>
            <a:r>
              <a:rPr lang="zh-Hans" sz="1100" dirty="0" smtClean="0">
                <a:solidFill>
                  <a:prstClr val="black"/>
                </a:solidFill>
                <a:latin typeface="SimHei" panose="02010609060101010101" pitchFamily="49" charset="-122"/>
                <a:ea typeface="SimHei" panose="02010609060101010101" pitchFamily="49" charset="-122"/>
              </a:rPr>
              <a:t>页</a:t>
            </a:r>
            <a:endParaRPr lang="zh-Hans" sz="1100" dirty="0">
              <a:solidFill>
                <a:prstClr val="black"/>
              </a:solidFill>
              <a:latin typeface="SimHei" panose="02010609060101010101" pitchFamily="49" charset="-122"/>
              <a:ea typeface="SimHei" panose="02010609060101010101" pitchFamily="49" charset="-122"/>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100" smtClean="0">
                <a:latin typeface="SimHei" panose="02010609060101010101" pitchFamily="49" charset="-122"/>
                <a:ea typeface="SimHei" panose="02010609060101010101" pitchFamily="49" charset="-122"/>
              </a:rPr>
              <a:t>10</a:t>
            </a:fld>
            <a:endParaRPr kumimoji="1" lang="ja-JP" altLang="en-US" sz="1100">
              <a:latin typeface="SimHei" panose="02010609060101010101" pitchFamily="49" charset="-122"/>
              <a:ea typeface="SimHei" panose="02010609060101010101" pitchFamily="49" charset="-122"/>
            </a:endParaRPr>
          </a:p>
        </p:txBody>
      </p:sp>
      <p:pic>
        <p:nvPicPr>
          <p:cNvPr id="6" name="図 5"/>
          <p:cNvPicPr>
            <a:picLocks noChangeAspect="1"/>
          </p:cNvPicPr>
          <p:nvPr/>
        </p:nvPicPr>
        <p:blipFill>
          <a:blip r:embed="rId3"/>
          <a:stretch>
            <a:fillRect/>
          </a:stretch>
        </p:blipFill>
        <p:spPr>
          <a:xfrm>
            <a:off x="628650" y="818664"/>
            <a:ext cx="6790584" cy="4688463"/>
          </a:xfrm>
          <a:prstGeom prst="rect">
            <a:avLst/>
          </a:prstGeom>
        </p:spPr>
      </p:pic>
      <p:sp>
        <p:nvSpPr>
          <p:cNvPr id="25" name="テキスト ボックス 110">
            <a:extLst>
              <a:ext uri="{FF2B5EF4-FFF2-40B4-BE49-F238E27FC236}">
                <a16:creationId xmlns="" xmlns:a16="http://schemas.microsoft.com/office/drawing/2014/main" id="{0BFC4D9B-6376-4AFD-9993-9D1D7ABB450F}"/>
              </a:ext>
            </a:extLst>
          </p:cNvPr>
          <p:cNvSpPr txBox="1"/>
          <p:nvPr/>
        </p:nvSpPr>
        <p:spPr>
          <a:xfrm>
            <a:off x="2717895" y="873243"/>
            <a:ext cx="919480" cy="27960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1400">
                <a:effectLst/>
                <a:latin typeface="SimHei" panose="02010609060101010101" pitchFamily="49" charset="-122"/>
                <a:ea typeface="SimHei" panose="02010609060101010101" pitchFamily="49" charset="-122"/>
                <a:cs typeface="ＭＳ ゴシック" panose="020B0609070205080204" pitchFamily="49" charset="-128"/>
              </a:rPr>
              <a:t>容器阀</a:t>
            </a:r>
          </a:p>
        </p:txBody>
      </p:sp>
      <p:sp>
        <p:nvSpPr>
          <p:cNvPr id="26" name="テキスト ボックス 111">
            <a:extLst>
              <a:ext uri="{FF2B5EF4-FFF2-40B4-BE49-F238E27FC236}">
                <a16:creationId xmlns="" xmlns:a16="http://schemas.microsoft.com/office/drawing/2014/main" id="{B6943E29-1115-480C-B077-80B011D79325}"/>
              </a:ext>
            </a:extLst>
          </p:cNvPr>
          <p:cNvSpPr txBox="1"/>
          <p:nvPr/>
        </p:nvSpPr>
        <p:spPr>
          <a:xfrm>
            <a:off x="773722" y="871551"/>
            <a:ext cx="919480" cy="281296"/>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zh-Hans" sz="1400">
                <a:effectLst/>
                <a:latin typeface="SimHei" panose="02010609060101010101" pitchFamily="49" charset="-122"/>
                <a:ea typeface="SimHei" panose="02010609060101010101" pitchFamily="49" charset="-122"/>
                <a:cs typeface="ＭＳ ゴシック" panose="020B0609070205080204" pitchFamily="49" charset="-128"/>
              </a:rPr>
              <a:t>盖子</a:t>
            </a:r>
          </a:p>
        </p:txBody>
      </p:sp>
      <p:sp>
        <p:nvSpPr>
          <p:cNvPr id="27" name="テキスト ボックス 112">
            <a:extLst>
              <a:ext uri="{FF2B5EF4-FFF2-40B4-BE49-F238E27FC236}">
                <a16:creationId xmlns="" xmlns:a16="http://schemas.microsoft.com/office/drawing/2014/main" id="{E87480EF-EF1B-44E8-9EB1-561A911E5618}"/>
              </a:ext>
            </a:extLst>
          </p:cNvPr>
          <p:cNvSpPr txBox="1"/>
          <p:nvPr/>
        </p:nvSpPr>
        <p:spPr>
          <a:xfrm>
            <a:off x="683336" y="1213166"/>
            <a:ext cx="1041430" cy="38632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zh-Hans" sz="1400">
                <a:effectLst/>
                <a:latin typeface="SimHei" panose="02010609060101010101" pitchFamily="49" charset="-122"/>
                <a:ea typeface="SimHei" panose="02010609060101010101" pitchFamily="49" charset="-122"/>
                <a:cs typeface="ＭＳ ゴシック" panose="020B0609070205080204" pitchFamily="49" charset="-128"/>
              </a:rPr>
              <a:t>易熔合金塞</a:t>
            </a:r>
          </a:p>
          <a:p>
            <a:pPr algn="r" rtl="0"/>
            <a:endParaRPr lang="ja-JP" sz="14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28" name="テキスト ボックス 113">
            <a:extLst>
              <a:ext uri="{FF2B5EF4-FFF2-40B4-BE49-F238E27FC236}">
                <a16:creationId xmlns="" xmlns:a16="http://schemas.microsoft.com/office/drawing/2014/main" id="{F9289B55-68EF-4112-B448-6B0E15937571}"/>
              </a:ext>
            </a:extLst>
          </p:cNvPr>
          <p:cNvSpPr txBox="1"/>
          <p:nvPr/>
        </p:nvSpPr>
        <p:spPr>
          <a:xfrm>
            <a:off x="2907074" y="2022460"/>
            <a:ext cx="919480" cy="31061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1400">
                <a:effectLst/>
                <a:latin typeface="SimHei" panose="02010609060101010101" pitchFamily="49" charset="-122"/>
                <a:ea typeface="SimHei" panose="02010609060101010101" pitchFamily="49" charset="-122"/>
                <a:cs typeface="ＭＳ ゴシック" panose="020B0609070205080204" pitchFamily="49" charset="-128"/>
              </a:rPr>
              <a:t>瓶体</a:t>
            </a:r>
          </a:p>
        </p:txBody>
      </p:sp>
      <p:sp>
        <p:nvSpPr>
          <p:cNvPr id="29" name="テキスト ボックス 114">
            <a:extLst>
              <a:ext uri="{FF2B5EF4-FFF2-40B4-BE49-F238E27FC236}">
                <a16:creationId xmlns="" xmlns:a16="http://schemas.microsoft.com/office/drawing/2014/main" id="{781B709A-D30D-4C39-B543-E31EC2F29711}"/>
              </a:ext>
            </a:extLst>
          </p:cNvPr>
          <p:cNvSpPr txBox="1"/>
          <p:nvPr/>
        </p:nvSpPr>
        <p:spPr>
          <a:xfrm>
            <a:off x="3068663" y="2817841"/>
            <a:ext cx="919480" cy="31061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1400">
                <a:effectLst/>
                <a:latin typeface="SimHei" panose="02010609060101010101" pitchFamily="49" charset="-122"/>
                <a:ea typeface="SimHei" panose="02010609060101010101" pitchFamily="49" charset="-122"/>
                <a:cs typeface="ＭＳ ゴシック" panose="020B0609070205080204" pitchFamily="49" charset="-128"/>
              </a:rPr>
              <a:t>填料</a:t>
            </a:r>
          </a:p>
        </p:txBody>
      </p:sp>
      <p:sp>
        <p:nvSpPr>
          <p:cNvPr id="30" name="テキスト ボックス 115">
            <a:extLst>
              <a:ext uri="{FF2B5EF4-FFF2-40B4-BE49-F238E27FC236}">
                <a16:creationId xmlns="" xmlns:a16="http://schemas.microsoft.com/office/drawing/2014/main" id="{581543E2-2D06-4C1D-A0AF-0B9C2C5157F9}"/>
              </a:ext>
            </a:extLst>
          </p:cNvPr>
          <p:cNvSpPr txBox="1"/>
          <p:nvPr/>
        </p:nvSpPr>
        <p:spPr>
          <a:xfrm>
            <a:off x="2807267" y="3784039"/>
            <a:ext cx="919480"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1400">
                <a:effectLst/>
                <a:latin typeface="SimHei" panose="02010609060101010101" pitchFamily="49" charset="-122"/>
                <a:ea typeface="SimHei" panose="02010609060101010101" pitchFamily="49" charset="-122"/>
                <a:cs typeface="ＭＳ ゴシック" panose="020B0609070205080204" pitchFamily="49" charset="-128"/>
              </a:rPr>
              <a:t>通风孔</a:t>
            </a:r>
          </a:p>
        </p:txBody>
      </p:sp>
      <p:sp>
        <p:nvSpPr>
          <p:cNvPr id="31" name="テキスト ボックス 116">
            <a:extLst>
              <a:ext uri="{FF2B5EF4-FFF2-40B4-BE49-F238E27FC236}">
                <a16:creationId xmlns="" xmlns:a16="http://schemas.microsoft.com/office/drawing/2014/main" id="{3651D653-8449-4DA6-A2E0-BF83D8E16A88}"/>
              </a:ext>
            </a:extLst>
          </p:cNvPr>
          <p:cNvSpPr txBox="1"/>
          <p:nvPr/>
        </p:nvSpPr>
        <p:spPr>
          <a:xfrm>
            <a:off x="3958983" y="1882659"/>
            <a:ext cx="983179"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zh-Hans" sz="1400">
                <a:effectLst/>
                <a:latin typeface="SimHei" panose="02010609060101010101" pitchFamily="49" charset="-122"/>
                <a:ea typeface="SimHei" panose="02010609060101010101" pitchFamily="49" charset="-122"/>
                <a:cs typeface="ＭＳ ゴシック" panose="020B0609070205080204" pitchFamily="49" charset="-128"/>
              </a:rPr>
              <a:t>O型圈</a:t>
            </a:r>
          </a:p>
        </p:txBody>
      </p:sp>
      <p:sp>
        <p:nvSpPr>
          <p:cNvPr id="32" name="テキスト ボックス 118">
            <a:extLst>
              <a:ext uri="{FF2B5EF4-FFF2-40B4-BE49-F238E27FC236}">
                <a16:creationId xmlns="" xmlns:a16="http://schemas.microsoft.com/office/drawing/2014/main" id="{9B00243F-6DFA-4357-94F2-16A2B434C98E}"/>
              </a:ext>
            </a:extLst>
          </p:cNvPr>
          <p:cNvSpPr txBox="1"/>
          <p:nvPr/>
        </p:nvSpPr>
        <p:spPr>
          <a:xfrm>
            <a:off x="6022890" y="1674583"/>
            <a:ext cx="1319606" cy="27960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1200">
                <a:effectLst/>
                <a:latin typeface="SimHei" panose="02010609060101010101" pitchFamily="49" charset="-122"/>
                <a:ea typeface="SimHei" panose="02010609060101010101" pitchFamily="49" charset="-122"/>
                <a:cs typeface="ＭＳ ゴシック" panose="020B0609070205080204" pitchFamily="49" charset="-128"/>
              </a:rPr>
              <a:t>压盖螺母</a:t>
            </a:r>
          </a:p>
        </p:txBody>
      </p:sp>
      <p:sp>
        <p:nvSpPr>
          <p:cNvPr id="33" name="テキスト ボックス 119">
            <a:extLst>
              <a:ext uri="{FF2B5EF4-FFF2-40B4-BE49-F238E27FC236}">
                <a16:creationId xmlns="" xmlns:a16="http://schemas.microsoft.com/office/drawing/2014/main" id="{BBCE896B-DE32-45D1-AA64-D8AD954CC94E}"/>
              </a:ext>
            </a:extLst>
          </p:cNvPr>
          <p:cNvSpPr txBox="1"/>
          <p:nvPr/>
        </p:nvSpPr>
        <p:spPr>
          <a:xfrm>
            <a:off x="6095514" y="1988535"/>
            <a:ext cx="1246982"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1400">
                <a:effectLst/>
                <a:latin typeface="SimHei" panose="02010609060101010101" pitchFamily="49" charset="-122"/>
                <a:ea typeface="SimHei" panose="02010609060101010101" pitchFamily="49" charset="-122"/>
                <a:cs typeface="ＭＳ ゴシック" panose="020B0609070205080204" pitchFamily="49" charset="-128"/>
              </a:rPr>
              <a:t>主轴</a:t>
            </a:r>
          </a:p>
        </p:txBody>
      </p:sp>
      <p:sp>
        <p:nvSpPr>
          <p:cNvPr id="34" name="テキスト ボックス 120">
            <a:extLst>
              <a:ext uri="{FF2B5EF4-FFF2-40B4-BE49-F238E27FC236}">
                <a16:creationId xmlns="" xmlns:a16="http://schemas.microsoft.com/office/drawing/2014/main" id="{731E6D8C-5AAC-4A2D-80B7-D478294E16AA}"/>
              </a:ext>
            </a:extLst>
          </p:cNvPr>
          <p:cNvSpPr txBox="1"/>
          <p:nvPr/>
        </p:nvSpPr>
        <p:spPr>
          <a:xfrm>
            <a:off x="3726747" y="3255465"/>
            <a:ext cx="1019287" cy="52857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zh-Hans" sz="1400">
                <a:effectLst/>
                <a:latin typeface="SimHei" panose="02010609060101010101" pitchFamily="49" charset="-122"/>
                <a:ea typeface="SimHei" panose="02010609060101010101" pitchFamily="49" charset="-122"/>
                <a:cs typeface="ＭＳ ゴシック" panose="020B0609070205080204" pitchFamily="49" charset="-128"/>
              </a:rPr>
              <a:t>易熔合金塞安全阀</a:t>
            </a:r>
          </a:p>
        </p:txBody>
      </p:sp>
      <p:sp>
        <p:nvSpPr>
          <p:cNvPr id="35" name="テキスト ボックス 121">
            <a:extLst>
              <a:ext uri="{FF2B5EF4-FFF2-40B4-BE49-F238E27FC236}">
                <a16:creationId xmlns="" xmlns:a16="http://schemas.microsoft.com/office/drawing/2014/main" id="{E193665A-0998-48CC-B9A9-62A87E51E7FB}"/>
              </a:ext>
            </a:extLst>
          </p:cNvPr>
          <p:cNvSpPr txBox="1"/>
          <p:nvPr/>
        </p:nvSpPr>
        <p:spPr>
          <a:xfrm>
            <a:off x="6151860" y="2569044"/>
            <a:ext cx="1190636"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1400">
                <a:effectLst/>
                <a:latin typeface="SimHei" panose="02010609060101010101" pitchFamily="49" charset="-122"/>
                <a:ea typeface="SimHei" panose="02010609060101010101" pitchFamily="49" charset="-122"/>
                <a:cs typeface="ＭＳ ゴシック" panose="020B0609070205080204" pitchFamily="49" charset="-128"/>
              </a:rPr>
              <a:t>出气口</a:t>
            </a:r>
          </a:p>
        </p:txBody>
      </p:sp>
      <p:sp>
        <p:nvSpPr>
          <p:cNvPr id="36" name="テキスト ボックス 122">
            <a:extLst>
              <a:ext uri="{FF2B5EF4-FFF2-40B4-BE49-F238E27FC236}">
                <a16:creationId xmlns="" xmlns:a16="http://schemas.microsoft.com/office/drawing/2014/main" id="{4B4CAF54-6353-432B-9069-C151C34C1779}"/>
              </a:ext>
            </a:extLst>
          </p:cNvPr>
          <p:cNvSpPr txBox="1"/>
          <p:nvPr/>
        </p:nvSpPr>
        <p:spPr>
          <a:xfrm>
            <a:off x="6151859" y="3237050"/>
            <a:ext cx="1101925" cy="2317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1400">
                <a:effectLst/>
                <a:latin typeface="SimHei" panose="02010609060101010101" pitchFamily="49" charset="-122"/>
                <a:ea typeface="SimHei" panose="02010609060101010101" pitchFamily="49" charset="-122"/>
                <a:cs typeface="ＭＳ ゴシック" panose="020B0609070205080204" pitchFamily="49" charset="-128"/>
              </a:rPr>
              <a:t>密封件</a:t>
            </a:r>
          </a:p>
        </p:txBody>
      </p:sp>
      <p:sp>
        <p:nvSpPr>
          <p:cNvPr id="37" name="テキスト ボックス 123">
            <a:extLst>
              <a:ext uri="{FF2B5EF4-FFF2-40B4-BE49-F238E27FC236}">
                <a16:creationId xmlns="" xmlns:a16="http://schemas.microsoft.com/office/drawing/2014/main" id="{A4013DF7-C65D-4945-B10A-FDB35BF907BF}"/>
              </a:ext>
            </a:extLst>
          </p:cNvPr>
          <p:cNvSpPr txBox="1"/>
          <p:nvPr/>
        </p:nvSpPr>
        <p:spPr>
          <a:xfrm>
            <a:off x="6068017" y="3903652"/>
            <a:ext cx="1185767"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1400">
                <a:effectLst/>
                <a:latin typeface="SimHei" panose="02010609060101010101" pitchFamily="49" charset="-122"/>
                <a:ea typeface="SimHei" panose="02010609060101010101" pitchFamily="49" charset="-122"/>
                <a:cs typeface="ＭＳ ゴシック" panose="020B0609070205080204" pitchFamily="49" charset="-128"/>
              </a:rPr>
              <a:t>滤芯</a:t>
            </a:r>
          </a:p>
        </p:txBody>
      </p:sp>
      <p:sp>
        <p:nvSpPr>
          <p:cNvPr id="38" name="テキスト ボックス 124">
            <a:extLst>
              <a:ext uri="{FF2B5EF4-FFF2-40B4-BE49-F238E27FC236}">
                <a16:creationId xmlns="" xmlns:a16="http://schemas.microsoft.com/office/drawing/2014/main" id="{C1C0CB36-398A-4365-AFD4-1BAFE694AA2D}"/>
              </a:ext>
            </a:extLst>
          </p:cNvPr>
          <p:cNvSpPr txBox="1"/>
          <p:nvPr/>
        </p:nvSpPr>
        <p:spPr>
          <a:xfrm>
            <a:off x="4236390" y="4755889"/>
            <a:ext cx="2928685" cy="24551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zh-Hans" sz="1100">
                <a:effectLst/>
                <a:latin typeface="SimHei" panose="02010609060101010101" pitchFamily="49" charset="-122"/>
                <a:ea typeface="SimHei" panose="02010609060101010101" pitchFamily="49" charset="-122"/>
                <a:cs typeface="ＭＳ ゴシック" panose="020B0609070205080204" pitchFamily="49" charset="-128"/>
              </a:rPr>
              <a:t>资料来源：劳动安全卫生综合研究所技术指针</a:t>
            </a:r>
            <a:endParaRPr lang="ja-JP" sz="12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39" name="テキスト ボックス 125">
            <a:extLst>
              <a:ext uri="{FF2B5EF4-FFF2-40B4-BE49-F238E27FC236}">
                <a16:creationId xmlns="" xmlns:a16="http://schemas.microsoft.com/office/drawing/2014/main" id="{15DBA98B-9BCE-403C-9DD2-752FD6F601B9}"/>
              </a:ext>
            </a:extLst>
          </p:cNvPr>
          <p:cNvSpPr txBox="1"/>
          <p:nvPr/>
        </p:nvSpPr>
        <p:spPr>
          <a:xfrm>
            <a:off x="978467" y="5086361"/>
            <a:ext cx="4780888" cy="33180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zh-Hans" sz="1600">
                <a:effectLst/>
                <a:latin typeface="SimHei" panose="02010609060101010101" pitchFamily="49" charset="-122"/>
                <a:ea typeface="SimHei" panose="02010609060101010101" pitchFamily="49" charset="-122"/>
                <a:cs typeface="ＭＳ ゴシック" panose="020B0609070205080204" pitchFamily="49" charset="-128"/>
              </a:rPr>
              <a:t>图1-25：乙炔（asechiren）罐和容器阀</a:t>
            </a:r>
            <a:endParaRPr lang="ja-JP" sz="12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41" name="テキスト ボックス 116">
            <a:extLst>
              <a:ext uri="{FF2B5EF4-FFF2-40B4-BE49-F238E27FC236}">
                <a16:creationId xmlns="" xmlns:a16="http://schemas.microsoft.com/office/drawing/2014/main" id="{1A484FDC-9ACF-4317-BAD6-24C449D6BC3B}"/>
              </a:ext>
            </a:extLst>
          </p:cNvPr>
          <p:cNvSpPr txBox="1"/>
          <p:nvPr/>
        </p:nvSpPr>
        <p:spPr>
          <a:xfrm>
            <a:off x="4075124" y="2167338"/>
            <a:ext cx="983179" cy="52857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zh-Hans" sz="1400">
                <a:latin typeface="SimHei" panose="02010609060101010101" pitchFamily="49" charset="-122"/>
                <a:ea typeface="SimHei" panose="02010609060101010101" pitchFamily="49" charset="-122"/>
                <a:cs typeface="ＭＳ ゴシック" panose="020B0609070205080204" pitchFamily="49" charset="-128"/>
              </a:rPr>
              <a:t>压盖填料</a:t>
            </a:r>
            <a:endParaRPr lang="ja-JP" sz="14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Tree>
    <p:extLst>
      <p:ext uri="{BB962C8B-B14F-4D97-AF65-F5344CB8AC3E}">
        <p14:creationId xmlns:p14="http://schemas.microsoft.com/office/powerpoint/2010/main" val="160557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50715"/>
          </a:xfrm>
          <a:ln>
            <a:solidFill>
              <a:schemeClr val="tx1"/>
            </a:solidFill>
          </a:ln>
        </p:spPr>
        <p:txBody>
          <a:bodyPr rtlCol="0">
            <a:noAutofit/>
          </a:bodyPr>
          <a:lstStyle/>
          <a:p>
            <a:pPr rtl="0"/>
            <a:r>
              <a:rPr lang="zh-Hans" sz="1600">
                <a:latin typeface="SimHei" panose="02010609060101010101" pitchFamily="49" charset="-122"/>
                <a:ea typeface="SimHei" panose="02010609060101010101" pitchFamily="49" charset="-122"/>
              </a:rPr>
              <a:t>各种气罐（气瓶（bonbe））以及乙炔（asechiren）发生器（3）其他气瓶（bonbe）</a:t>
            </a:r>
            <a:endParaRPr kumimoji="1" lang="ja-JP" altLang="en-US" sz="1600" dirty="0">
              <a:latin typeface="SimHei" panose="02010609060101010101" pitchFamily="49" charset="-122"/>
              <a:ea typeface="SimHei" panose="02010609060101010101" pitchFamily="49" charset="-122"/>
            </a:endParaRPr>
          </a:p>
        </p:txBody>
      </p:sp>
      <p:sp>
        <p:nvSpPr>
          <p:cNvPr id="5" name="コンテンツ プレースホルダー 4"/>
          <p:cNvSpPr>
            <a:spLocks noGrp="1"/>
          </p:cNvSpPr>
          <p:nvPr>
            <p:ph idx="1"/>
          </p:nvPr>
        </p:nvSpPr>
        <p:spPr>
          <a:xfrm>
            <a:off x="628650" y="1108341"/>
            <a:ext cx="7886700" cy="797116"/>
          </a:xfrm>
          <a:ln>
            <a:solidFill>
              <a:schemeClr val="tx1"/>
            </a:solidFill>
          </a:ln>
        </p:spPr>
        <p:txBody>
          <a:bodyPr rtlCol="0" anchor="ctr" anchorCtr="0">
            <a:noAutofit/>
          </a:bodyPr>
          <a:lstStyle/>
          <a:p>
            <a:pPr rtl="0"/>
            <a:r>
              <a:rPr lang="zh-Hans" sz="1200">
                <a:latin typeface="SimHei" panose="02010609060101010101" pitchFamily="49" charset="-122"/>
                <a:ea typeface="SimHei" panose="02010609060101010101" pitchFamily="49" charset="-122"/>
              </a:rPr>
              <a:t>其他可燃气瓶(bonbe)</a:t>
            </a:r>
          </a:p>
          <a:p>
            <a:pPr marL="268288" indent="-1588" rtl="0">
              <a:lnSpc>
                <a:spcPct val="100000"/>
              </a:lnSpc>
              <a:spcBef>
                <a:spcPts val="0"/>
              </a:spcBef>
              <a:buNone/>
            </a:pPr>
            <a:r>
              <a:rPr lang="zh-Hans" sz="1200">
                <a:latin typeface="SimHei" panose="02010609060101010101" pitchFamily="49" charset="-122"/>
                <a:ea typeface="SimHei" panose="02010609060101010101" pitchFamily="49" charset="-122"/>
              </a:rPr>
              <a:t>丙烷（puropan）和丁烷等气体以高压液态填充到气瓶（bonbe）中。</a:t>
            </a:r>
            <a:endParaRPr lang="en-US" altLang="ja-JP" sz="1200" dirty="0">
              <a:latin typeface="SimHei" panose="02010609060101010101" pitchFamily="49" charset="-122"/>
              <a:ea typeface="SimHei" panose="02010609060101010101" pitchFamily="49" charset="-122"/>
            </a:endParaRPr>
          </a:p>
          <a:p>
            <a:pPr marL="268288" indent="-1588" rtl="0">
              <a:lnSpc>
                <a:spcPct val="100000"/>
              </a:lnSpc>
              <a:spcBef>
                <a:spcPts val="0"/>
              </a:spcBef>
              <a:buNone/>
            </a:pPr>
            <a:r>
              <a:rPr lang="zh-Hans" sz="1200">
                <a:latin typeface="SimHei" panose="02010609060101010101" pitchFamily="49" charset="-122"/>
                <a:ea typeface="SimHei" panose="02010609060101010101" pitchFamily="49" charset="-122"/>
              </a:rPr>
              <a:t>可燃气体（和氦气）气瓶（bonbe）的螺丝帽为左旋螺丝。</a:t>
            </a:r>
          </a:p>
        </p:txBody>
      </p:sp>
      <p:sp>
        <p:nvSpPr>
          <p:cNvPr id="7" name="テキスト ボックス 6"/>
          <p:cNvSpPr txBox="1"/>
          <p:nvPr/>
        </p:nvSpPr>
        <p:spPr>
          <a:xfrm>
            <a:off x="4839869" y="6400413"/>
            <a:ext cx="3340451" cy="261610"/>
          </a:xfrm>
          <a:prstGeom prst="rect">
            <a:avLst/>
          </a:prstGeom>
          <a:noFill/>
          <a:ln>
            <a:solidFill>
              <a:schemeClr val="tx1"/>
            </a:solidFill>
          </a:ln>
        </p:spPr>
        <p:txBody>
          <a:bodyPr wrap="square" rtlCol="0">
            <a:spAutoFit/>
          </a:bodyPr>
          <a:lstStyle/>
          <a:p>
            <a:pPr algn="r" rtl="0"/>
            <a:r>
              <a:rPr lang="zh-Hans" sz="1050" dirty="0">
                <a:solidFill>
                  <a:prstClr val="black"/>
                </a:solidFill>
                <a:latin typeface="SimHei" panose="02010609060101010101" pitchFamily="49" charset="-122"/>
                <a:ea typeface="SimHei" panose="02010609060101010101" pitchFamily="49" charset="-122"/>
              </a:rPr>
              <a:t>教材第30页/ 辅助教材</a:t>
            </a:r>
            <a:r>
              <a:rPr lang="zh-Hans" sz="1050" dirty="0" smtClean="0">
                <a:solidFill>
                  <a:prstClr val="black"/>
                </a:solidFill>
                <a:latin typeface="SimHei" panose="02010609060101010101" pitchFamily="49" charset="-122"/>
                <a:ea typeface="SimHei" panose="02010609060101010101" pitchFamily="49" charset="-122"/>
              </a:rPr>
              <a:t>第</a:t>
            </a:r>
            <a:r>
              <a:rPr lang="en-US" altLang="zh-Hans" sz="1050" dirty="0" smtClean="0">
                <a:solidFill>
                  <a:prstClr val="black"/>
                </a:solidFill>
                <a:latin typeface="SimHei" panose="02010609060101010101" pitchFamily="49" charset="-122"/>
                <a:ea typeface="SimHei" panose="02010609060101010101" pitchFamily="49" charset="-122"/>
              </a:rPr>
              <a:t>20</a:t>
            </a:r>
            <a:r>
              <a:rPr lang="zh-Hans" sz="1050" dirty="0" smtClean="0">
                <a:solidFill>
                  <a:prstClr val="black"/>
                </a:solidFill>
                <a:latin typeface="SimHei" panose="02010609060101010101" pitchFamily="49" charset="-122"/>
                <a:ea typeface="SimHei" panose="02010609060101010101" pitchFamily="49" charset="-122"/>
              </a:rPr>
              <a:t>页</a:t>
            </a:r>
            <a:endParaRPr lang="zh-Hans" sz="1050" dirty="0">
              <a:solidFill>
                <a:prstClr val="black"/>
              </a:solidFill>
              <a:latin typeface="SimHei" panose="02010609060101010101" pitchFamily="49" charset="-122"/>
              <a:ea typeface="SimHei" panose="02010609060101010101" pitchFamily="49" charset="-122"/>
            </a:endParaRPr>
          </a:p>
        </p:txBody>
      </p:sp>
      <p:sp>
        <p:nvSpPr>
          <p:cNvPr id="9" name="コンテンツ プレースホルダー 4"/>
          <p:cNvSpPr txBox="1">
            <a:spLocks/>
          </p:cNvSpPr>
          <p:nvPr/>
        </p:nvSpPr>
        <p:spPr>
          <a:xfrm>
            <a:off x="628648" y="2015290"/>
            <a:ext cx="7886701" cy="105096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zh-Hans" sz="1200">
                <a:latin typeface="SimHei" panose="02010609060101010101" pitchFamily="49" charset="-122"/>
                <a:ea typeface="SimHei" panose="02010609060101010101" pitchFamily="49" charset="-122"/>
              </a:rPr>
              <a:t>氧气瓶（sanso bonbe）</a:t>
            </a:r>
          </a:p>
          <a:p>
            <a:pPr marL="268288" indent="-1588" rtl="0">
              <a:lnSpc>
                <a:spcPct val="100000"/>
              </a:lnSpc>
              <a:spcBef>
                <a:spcPts val="0"/>
              </a:spcBef>
              <a:buNone/>
            </a:pPr>
            <a:r>
              <a:rPr lang="zh-Hans" sz="1200">
                <a:latin typeface="SimHei" panose="02010609060101010101" pitchFamily="49" charset="-122"/>
                <a:ea typeface="SimHei" panose="02010609060101010101" pitchFamily="49" charset="-122"/>
              </a:rPr>
              <a:t>氧气（sanso）以气态填充到气瓶（bonbe）中</a:t>
            </a:r>
          </a:p>
          <a:p>
            <a:pPr marL="268288" indent="-1588" rtl="0">
              <a:lnSpc>
                <a:spcPct val="100000"/>
              </a:lnSpc>
              <a:spcBef>
                <a:spcPts val="0"/>
              </a:spcBef>
              <a:buNone/>
            </a:pPr>
            <a:r>
              <a:rPr lang="zh-Hans" sz="1200">
                <a:latin typeface="SimHei" panose="02010609060101010101" pitchFamily="49" charset="-122"/>
                <a:ea typeface="SimHei" panose="02010609060101010101" pitchFamily="49" charset="-122"/>
              </a:rPr>
              <a:t>氧气瓶（sanso bonbe）的螺丝帽（填充口）与可燃气体相反，为右旋螺丝</a:t>
            </a:r>
            <a:endParaRPr lang="en-US" altLang="ja-JP" sz="1200" dirty="0">
              <a:latin typeface="SimHei" panose="02010609060101010101" pitchFamily="49" charset="-122"/>
              <a:ea typeface="SimHei" panose="02010609060101010101" pitchFamily="49" charset="-122"/>
            </a:endParaRPr>
          </a:p>
          <a:p>
            <a:pPr marL="268288" indent="-1588" rtl="0">
              <a:lnSpc>
                <a:spcPct val="100000"/>
              </a:lnSpc>
              <a:spcBef>
                <a:spcPts val="0"/>
              </a:spcBef>
              <a:buNone/>
            </a:pPr>
            <a:r>
              <a:rPr lang="zh-Hans" sz="1200">
                <a:latin typeface="SimHei" panose="02010609060101010101" pitchFamily="49" charset="-122"/>
                <a:ea typeface="SimHei" panose="02010609060101010101" pitchFamily="49" charset="-122"/>
              </a:rPr>
              <a:t>氧气（sanso）具有助燃效果，非常危险。</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latin typeface="SimHei" panose="02010609060101010101" pitchFamily="49" charset="-122"/>
                <a:ea typeface="SimHei" panose="02010609060101010101" pitchFamily="49" charset="-122"/>
              </a:rPr>
              <a:t>11</a:t>
            </a:fld>
            <a:endParaRPr kumimoji="1" lang="ja-JP" altLang="en-US" sz="105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78252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10945"/>
          </a:xfrm>
          <a:ln>
            <a:solidFill>
              <a:schemeClr val="tx1"/>
            </a:solidFill>
          </a:ln>
        </p:spPr>
        <p:txBody>
          <a:bodyPr rtlCol="0">
            <a:normAutofit/>
          </a:bodyPr>
          <a:lstStyle/>
          <a:p>
            <a:pPr rtl="0"/>
            <a:r>
              <a:rPr lang="zh-Hans" sz="1600">
                <a:latin typeface="SimHei" panose="02010609060101010101" pitchFamily="49" charset="-122"/>
                <a:ea typeface="SimHei" panose="02010609060101010101" pitchFamily="49" charset="-122"/>
              </a:rPr>
              <a:t>各种气罐（气瓶（bonbe））以及乙炔（asechiren）发生器（4）集气器</a:t>
            </a:r>
            <a:endParaRPr kumimoji="1" lang="ja-JP" altLang="en-US" sz="16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428156" y="6429565"/>
            <a:ext cx="3719312" cy="261610"/>
          </a:xfrm>
          <a:prstGeom prst="rect">
            <a:avLst/>
          </a:prstGeom>
          <a:noFill/>
          <a:ln>
            <a:solidFill>
              <a:schemeClr val="tx1"/>
            </a:solidFill>
          </a:ln>
        </p:spPr>
        <p:txBody>
          <a:bodyPr wrap="square" rtlCol="0">
            <a:spAutoFit/>
          </a:bodyPr>
          <a:lstStyle/>
          <a:p>
            <a:pPr algn="r" rtl="0"/>
            <a:r>
              <a:rPr lang="zh-Hans" sz="1050" dirty="0">
                <a:solidFill>
                  <a:prstClr val="black"/>
                </a:solidFill>
                <a:latin typeface="SimHei" panose="02010609060101010101" pitchFamily="49" charset="-122"/>
                <a:ea typeface="SimHei" panose="02010609060101010101" pitchFamily="49" charset="-122"/>
              </a:rPr>
              <a:t>教材</a:t>
            </a:r>
            <a:r>
              <a:rPr lang="zh-Hans" sz="1050" dirty="0" smtClean="0">
                <a:solidFill>
                  <a:prstClr val="black"/>
                </a:solidFill>
                <a:latin typeface="SimHei" panose="02010609060101010101" pitchFamily="49" charset="-122"/>
                <a:ea typeface="SimHei" panose="02010609060101010101" pitchFamily="49" charset="-122"/>
              </a:rPr>
              <a:t>第3</a:t>
            </a:r>
            <a:r>
              <a:rPr lang="en-US" altLang="ja-JP" sz="1050" dirty="0" smtClean="0">
                <a:solidFill>
                  <a:prstClr val="black"/>
                </a:solidFill>
                <a:latin typeface="SimHei" panose="02010609060101010101" pitchFamily="49" charset="-122"/>
                <a:ea typeface="SimHei" panose="02010609060101010101" pitchFamily="49" charset="-122"/>
              </a:rPr>
              <a:t>1</a:t>
            </a:r>
            <a:r>
              <a:rPr lang="zh-Hans" sz="1050" dirty="0" smtClean="0">
                <a:solidFill>
                  <a:prstClr val="black"/>
                </a:solidFill>
                <a:latin typeface="SimHei" panose="02010609060101010101" pitchFamily="49" charset="-122"/>
                <a:ea typeface="SimHei" panose="02010609060101010101" pitchFamily="49" charset="-122"/>
              </a:rPr>
              <a:t>页</a:t>
            </a:r>
            <a:r>
              <a:rPr lang="zh-Hans" sz="1050" dirty="0">
                <a:solidFill>
                  <a:prstClr val="black"/>
                </a:solidFill>
                <a:latin typeface="SimHei" panose="02010609060101010101" pitchFamily="49" charset="-122"/>
                <a:ea typeface="SimHei" panose="02010609060101010101" pitchFamily="49" charset="-122"/>
              </a:rPr>
              <a:t>/ 辅</a:t>
            </a:r>
            <a:r>
              <a:rPr lang="zh-Hans" sz="1050" dirty="0" smtClean="0">
                <a:solidFill>
                  <a:prstClr val="black"/>
                </a:solidFill>
                <a:latin typeface="SimHei" panose="02010609060101010101" pitchFamily="49" charset="-122"/>
                <a:ea typeface="SimHei" panose="02010609060101010101" pitchFamily="49" charset="-122"/>
              </a:rPr>
              <a:t>助教材第</a:t>
            </a:r>
            <a:r>
              <a:rPr lang="en-US" altLang="zh-Hans" sz="1050" dirty="0" smtClean="0">
                <a:solidFill>
                  <a:prstClr val="black"/>
                </a:solidFill>
                <a:latin typeface="SimHei" panose="02010609060101010101" pitchFamily="49" charset="-122"/>
                <a:ea typeface="SimHei" panose="02010609060101010101" pitchFamily="49" charset="-122"/>
              </a:rPr>
              <a:t>21</a:t>
            </a:r>
            <a:r>
              <a:rPr lang="zh-Hans" sz="1050" dirty="0" smtClean="0">
                <a:solidFill>
                  <a:prstClr val="black"/>
                </a:solidFill>
                <a:latin typeface="SimHei" panose="02010609060101010101" pitchFamily="49" charset="-122"/>
                <a:ea typeface="SimHei" panose="02010609060101010101" pitchFamily="49" charset="-122"/>
              </a:rPr>
              <a:t>页</a:t>
            </a:r>
            <a:endParaRPr lang="zh-Hans" sz="1050" dirty="0">
              <a:solidFill>
                <a:prstClr val="black"/>
              </a:solidFill>
              <a:latin typeface="SimHei" panose="02010609060101010101" pitchFamily="49" charset="-122"/>
              <a:ea typeface="SimHei" panose="02010609060101010101" pitchFamily="49" charset="-122"/>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latin typeface="SimHei" panose="02010609060101010101" pitchFamily="49" charset="-122"/>
                <a:ea typeface="SimHei" panose="02010609060101010101" pitchFamily="49" charset="-122"/>
              </a:rPr>
              <a:t>12</a:t>
            </a:fld>
            <a:endParaRPr kumimoji="1" lang="ja-JP" altLang="en-US" sz="1050">
              <a:latin typeface="SimHei" panose="02010609060101010101" pitchFamily="49" charset="-122"/>
              <a:ea typeface="SimHei" panose="02010609060101010101" pitchFamily="49" charset="-122"/>
            </a:endParaRPr>
          </a:p>
        </p:txBody>
      </p:sp>
      <p:pic>
        <p:nvPicPr>
          <p:cNvPr id="5" name="図 4"/>
          <p:cNvPicPr>
            <a:picLocks noChangeAspect="1"/>
          </p:cNvPicPr>
          <p:nvPr/>
        </p:nvPicPr>
        <p:blipFill>
          <a:blip r:embed="rId3"/>
          <a:stretch>
            <a:fillRect/>
          </a:stretch>
        </p:blipFill>
        <p:spPr>
          <a:xfrm>
            <a:off x="628650" y="1017861"/>
            <a:ext cx="4484613" cy="3505200"/>
          </a:xfrm>
          <a:prstGeom prst="rect">
            <a:avLst/>
          </a:prstGeom>
        </p:spPr>
      </p:pic>
      <p:sp>
        <p:nvSpPr>
          <p:cNvPr id="6" name="テキスト ボックス 123">
            <a:extLst>
              <a:ext uri="{FF2B5EF4-FFF2-40B4-BE49-F238E27FC236}">
                <a16:creationId xmlns="" xmlns:a16="http://schemas.microsoft.com/office/drawing/2014/main" id="{E6FA952A-6C84-457F-9F94-F83CC4C91DFF}"/>
              </a:ext>
            </a:extLst>
          </p:cNvPr>
          <p:cNvSpPr txBox="1"/>
          <p:nvPr/>
        </p:nvSpPr>
        <p:spPr>
          <a:xfrm>
            <a:off x="2135082" y="1073135"/>
            <a:ext cx="1656081" cy="37517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900">
                <a:effectLst/>
                <a:latin typeface="SimHei" panose="02010609060101010101" pitchFamily="49" charset="-122"/>
                <a:ea typeface="SimHei" panose="02010609060101010101" pitchFamily="49" charset="-122"/>
                <a:cs typeface="ＭＳ ゴシック" panose="020B0609070205080204" pitchFamily="49" charset="-128"/>
              </a:rPr>
              <a:t>调压器（aturyoku chousei ki）</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8" name="テキスト ボックス 124">
            <a:extLst>
              <a:ext uri="{FF2B5EF4-FFF2-40B4-BE49-F238E27FC236}">
                <a16:creationId xmlns="" xmlns:a16="http://schemas.microsoft.com/office/drawing/2014/main" id="{E912AB5F-82C7-42D9-BFE8-9969267B1AF3}"/>
              </a:ext>
            </a:extLst>
          </p:cNvPr>
          <p:cNvSpPr txBox="1"/>
          <p:nvPr/>
        </p:nvSpPr>
        <p:spPr>
          <a:xfrm>
            <a:off x="2319337" y="3897391"/>
            <a:ext cx="2676525" cy="16683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zh-Hans" sz="700">
                <a:effectLst/>
                <a:latin typeface="SimHei" panose="02010609060101010101" pitchFamily="49" charset="-122"/>
                <a:ea typeface="SimHei" panose="02010609060101010101" pitchFamily="49" charset="-122"/>
                <a:cs typeface="ＭＳ ゴシック" panose="020B0609070205080204" pitchFamily="49" charset="-128"/>
              </a:rPr>
              <a:t>资料来源：劳动安全卫生综合研究所技术指针</a:t>
            </a:r>
            <a:endParaRPr lang="ja-JP" sz="8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9" name="テキスト ボックス 123">
            <a:extLst>
              <a:ext uri="{FF2B5EF4-FFF2-40B4-BE49-F238E27FC236}">
                <a16:creationId xmlns="" xmlns:a16="http://schemas.microsoft.com/office/drawing/2014/main" id="{42E2F3B9-78E5-4950-AB3E-5982C3378D9C}"/>
              </a:ext>
            </a:extLst>
          </p:cNvPr>
          <p:cNvSpPr txBox="1"/>
          <p:nvPr/>
        </p:nvSpPr>
        <p:spPr>
          <a:xfrm>
            <a:off x="659119" y="1679444"/>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1000">
                <a:effectLst/>
                <a:latin typeface="SimHei" panose="02010609060101010101" pitchFamily="49" charset="-122"/>
                <a:ea typeface="SimHei" panose="02010609060101010101" pitchFamily="49" charset="-122"/>
                <a:cs typeface="ＭＳ ゴシック" panose="020B0609070205080204" pitchFamily="49" charset="-128"/>
              </a:rPr>
              <a:t>安全阀</a:t>
            </a:r>
            <a:endParaRPr lang="ja-JP" sz="10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0" name="テキスト ボックス 123">
            <a:extLst>
              <a:ext uri="{FF2B5EF4-FFF2-40B4-BE49-F238E27FC236}">
                <a16:creationId xmlns="" xmlns:a16="http://schemas.microsoft.com/office/drawing/2014/main" id="{C9F66032-27C4-4916-8175-EF28701AE24A}"/>
              </a:ext>
            </a:extLst>
          </p:cNvPr>
          <p:cNvSpPr txBox="1"/>
          <p:nvPr/>
        </p:nvSpPr>
        <p:spPr>
          <a:xfrm>
            <a:off x="2632158" y="1346074"/>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1000">
                <a:effectLst/>
                <a:latin typeface="SimHei" panose="02010609060101010101" pitchFamily="49" charset="-122"/>
                <a:ea typeface="SimHei" panose="02010609060101010101" pitchFamily="49" charset="-122"/>
                <a:cs typeface="ＭＳ ゴシック" panose="020B0609070205080204" pitchFamily="49" charset="-128"/>
              </a:rPr>
              <a:t>至工厂</a:t>
            </a:r>
            <a:endParaRPr lang="ja-JP" sz="10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1" name="テキスト ボックス 123">
            <a:extLst>
              <a:ext uri="{FF2B5EF4-FFF2-40B4-BE49-F238E27FC236}">
                <a16:creationId xmlns="" xmlns:a16="http://schemas.microsoft.com/office/drawing/2014/main" id="{C88238F9-1C97-4EE9-A7D4-A736541A86B6}"/>
              </a:ext>
            </a:extLst>
          </p:cNvPr>
          <p:cNvSpPr txBox="1"/>
          <p:nvPr/>
        </p:nvSpPr>
        <p:spPr>
          <a:xfrm>
            <a:off x="2326939" y="1556737"/>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zh-Hans" sz="1000">
                <a:effectLst/>
                <a:latin typeface="SimHei" panose="02010609060101010101" pitchFamily="49" charset="-122"/>
                <a:ea typeface="SimHei" panose="02010609060101010101" pitchFamily="49" charset="-122"/>
                <a:cs typeface="ＭＳ ゴシック" panose="020B0609070205080204" pitchFamily="49" charset="-128"/>
              </a:rPr>
              <a:t>管道</a:t>
            </a:r>
            <a:endParaRPr lang="ja-JP" sz="10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2" name="テキスト ボックス 123">
            <a:extLst>
              <a:ext uri="{FF2B5EF4-FFF2-40B4-BE49-F238E27FC236}">
                <a16:creationId xmlns="" xmlns:a16="http://schemas.microsoft.com/office/drawing/2014/main" id="{2CC30CFB-EAB5-4180-A2CD-5A86AE3AA129}"/>
              </a:ext>
            </a:extLst>
          </p:cNvPr>
          <p:cNvSpPr txBox="1"/>
          <p:nvPr/>
        </p:nvSpPr>
        <p:spPr>
          <a:xfrm>
            <a:off x="3109531" y="1416860"/>
            <a:ext cx="562361" cy="26258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zh-Hans" sz="1100">
                <a:effectLst/>
                <a:latin typeface="SimHei" panose="02010609060101010101" pitchFamily="49" charset="-122"/>
                <a:ea typeface="SimHei" panose="02010609060101010101" pitchFamily="49" charset="-122"/>
                <a:cs typeface="ＭＳ ゴシック" panose="020B0609070205080204" pitchFamily="49" charset="-128"/>
              </a:rPr>
              <a:t>连接管</a:t>
            </a:r>
            <a:endParaRPr lang="ja-JP" sz="11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3" name="テキスト ボックス 125">
            <a:extLst>
              <a:ext uri="{FF2B5EF4-FFF2-40B4-BE49-F238E27FC236}">
                <a16:creationId xmlns="" xmlns:a16="http://schemas.microsoft.com/office/drawing/2014/main" id="{0B5D47FD-B56B-4EFD-8DB1-945C69F78572}"/>
              </a:ext>
            </a:extLst>
          </p:cNvPr>
          <p:cNvSpPr txBox="1"/>
          <p:nvPr/>
        </p:nvSpPr>
        <p:spPr>
          <a:xfrm>
            <a:off x="867017" y="4172651"/>
            <a:ext cx="3862268" cy="32592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zh-Hans" sz="1200">
                <a:effectLst/>
                <a:latin typeface="SimHei" panose="02010609060101010101" pitchFamily="49" charset="-122"/>
                <a:ea typeface="SimHei" panose="02010609060101010101" pitchFamily="49" charset="-122"/>
                <a:cs typeface="ＭＳ ゴシック" panose="020B0609070205080204" pitchFamily="49" charset="-128"/>
              </a:rPr>
              <a:t>图1-28：氧气（sanso）集气器的概念图</a:t>
            </a:r>
            <a:endParaRPr lang="ja-JP" sz="1050" dirty="0">
              <a:effectLst/>
              <a:latin typeface="SimHei" panose="02010609060101010101" pitchFamily="49" charset="-122"/>
              <a:ea typeface="SimHei" panose="02010609060101010101" pitchFamily="49" charset="-122"/>
              <a:cs typeface="ＭＳ ゴシック" panose="020B0609070205080204" pitchFamily="49" charset="-128"/>
            </a:endParaRPr>
          </a:p>
        </p:txBody>
      </p:sp>
    </p:spTree>
    <p:extLst>
      <p:ext uri="{BB962C8B-B14F-4D97-AF65-F5344CB8AC3E}">
        <p14:creationId xmlns:p14="http://schemas.microsoft.com/office/powerpoint/2010/main" val="61297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76326"/>
          </a:xfrm>
          <a:ln>
            <a:solidFill>
              <a:schemeClr val="tx1"/>
            </a:solidFill>
          </a:ln>
        </p:spPr>
        <p:txBody>
          <a:bodyPr rtlCol="0">
            <a:normAutofit/>
          </a:bodyPr>
          <a:lstStyle/>
          <a:p>
            <a:pPr rtl="0"/>
            <a:r>
              <a:rPr lang="zh-Hans" sz="1800">
                <a:latin typeface="SimHei" panose="02010609060101010101" pitchFamily="49" charset="-122"/>
                <a:ea typeface="SimHei" panose="02010609060101010101" pitchFamily="49" charset="-122"/>
              </a:rPr>
              <a:t>气瓶（bonbe）和乙炔发生器（1）气瓶（bonbe）搬运及使用注意事项</a:t>
            </a:r>
            <a:endParaRPr kumimoji="1" lang="ja-JP" altLang="en-US" sz="18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3630223" y="6444477"/>
            <a:ext cx="4528196" cy="261610"/>
          </a:xfrm>
          <a:prstGeom prst="rect">
            <a:avLst/>
          </a:prstGeom>
          <a:noFill/>
          <a:ln>
            <a:solidFill>
              <a:schemeClr val="tx1"/>
            </a:solidFill>
          </a:ln>
        </p:spPr>
        <p:txBody>
          <a:bodyPr wrap="square" rtlCol="0">
            <a:spAutoFit/>
          </a:bodyPr>
          <a:lstStyle/>
          <a:p>
            <a:pPr algn="r" rtl="0"/>
            <a:r>
              <a:rPr lang="zh-Hans" sz="1100" dirty="0">
                <a:solidFill>
                  <a:prstClr val="black"/>
                </a:solidFill>
                <a:latin typeface="SimHei" panose="02010609060101010101" pitchFamily="49" charset="-122"/>
                <a:ea typeface="SimHei" panose="02010609060101010101" pitchFamily="49" charset="-122"/>
              </a:rPr>
              <a:t>教材第34、36、37页/ 辅</a:t>
            </a:r>
            <a:r>
              <a:rPr lang="zh-Hans" sz="1100" dirty="0" smtClean="0">
                <a:solidFill>
                  <a:prstClr val="black"/>
                </a:solidFill>
                <a:latin typeface="SimHei" panose="02010609060101010101" pitchFamily="49" charset="-122"/>
                <a:ea typeface="SimHei" panose="02010609060101010101" pitchFamily="49" charset="-122"/>
              </a:rPr>
              <a:t>助教材第</a:t>
            </a:r>
            <a:r>
              <a:rPr lang="en-US" altLang="zh-Hans" sz="1100" dirty="0" smtClean="0">
                <a:solidFill>
                  <a:prstClr val="black"/>
                </a:solidFill>
                <a:latin typeface="SimHei" panose="02010609060101010101" pitchFamily="49" charset="-122"/>
                <a:ea typeface="SimHei" panose="02010609060101010101" pitchFamily="49" charset="-122"/>
              </a:rPr>
              <a:t>23</a:t>
            </a:r>
            <a:r>
              <a:rPr lang="zh-Hans" sz="1100" dirty="0" smtClean="0">
                <a:solidFill>
                  <a:prstClr val="black"/>
                </a:solidFill>
                <a:latin typeface="SimHei" panose="02010609060101010101" pitchFamily="49" charset="-122"/>
                <a:ea typeface="SimHei" panose="02010609060101010101" pitchFamily="49" charset="-122"/>
              </a:rPr>
              <a:t>、2</a:t>
            </a:r>
            <a:r>
              <a:rPr lang="en-US" altLang="zh-Hans" sz="1100" dirty="0" smtClean="0">
                <a:solidFill>
                  <a:prstClr val="black"/>
                </a:solidFill>
                <a:latin typeface="SimHei" panose="02010609060101010101" pitchFamily="49" charset="-122"/>
                <a:ea typeface="SimHei" panose="02010609060101010101" pitchFamily="49" charset="-122"/>
              </a:rPr>
              <a:t>4</a:t>
            </a:r>
            <a:r>
              <a:rPr lang="zh-Hans" sz="1100" dirty="0" smtClean="0">
                <a:solidFill>
                  <a:prstClr val="black"/>
                </a:solidFill>
                <a:latin typeface="SimHei" panose="02010609060101010101" pitchFamily="49" charset="-122"/>
                <a:ea typeface="SimHei" panose="02010609060101010101" pitchFamily="49" charset="-122"/>
              </a:rPr>
              <a:t>页</a:t>
            </a:r>
            <a:endParaRPr lang="zh-Hans" sz="11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1" y="1035375"/>
            <a:ext cx="7886699" cy="10891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zh-Hans" sz="1400" dirty="0">
                <a:latin typeface="SimHei" panose="02010609060101010101" pitchFamily="49" charset="-122"/>
                <a:ea typeface="SimHei" panose="02010609060101010101" pitchFamily="49" charset="-122"/>
              </a:rPr>
              <a:t>气瓶（bonbe）的搬运注意事项</a:t>
            </a:r>
          </a:p>
          <a:p>
            <a:pPr marL="268288" indent="-1588" rtl="0">
              <a:lnSpc>
                <a:spcPct val="100000"/>
              </a:lnSpc>
              <a:spcBef>
                <a:spcPts val="0"/>
              </a:spcBef>
              <a:buNone/>
            </a:pPr>
            <a:r>
              <a:rPr lang="zh-Hans" sz="1400" dirty="0">
                <a:latin typeface="SimHei" panose="02010609060101010101" pitchFamily="49" charset="-122"/>
                <a:ea typeface="SimHei" panose="02010609060101010101" pitchFamily="49" charset="-122"/>
              </a:rPr>
              <a:t>・使用车辆运输时，必须要将气瓶（bonbe）立放或倾斜，固定在专用器械或车辆上进行搬运。</a:t>
            </a:r>
            <a:endParaRPr lang="en-US" altLang="ja-JP" sz="1400" dirty="0">
              <a:latin typeface="SimHei" panose="02010609060101010101" pitchFamily="49" charset="-122"/>
              <a:ea typeface="SimHei" panose="02010609060101010101" pitchFamily="49" charset="-122"/>
            </a:endParaRPr>
          </a:p>
          <a:p>
            <a:pPr marL="268288" indent="-1588" rtl="0">
              <a:lnSpc>
                <a:spcPct val="100000"/>
              </a:lnSpc>
              <a:spcBef>
                <a:spcPts val="0"/>
              </a:spcBef>
              <a:buNone/>
            </a:pPr>
            <a:r>
              <a:rPr lang="zh-Hans" sz="1400" dirty="0">
                <a:latin typeface="SimHei" panose="02010609060101010101" pitchFamily="49" charset="-122"/>
                <a:ea typeface="SimHei" panose="02010609060101010101" pitchFamily="49" charset="-122"/>
              </a:rPr>
              <a:t>・在工厂内或施工现场要使用专门的气瓶（bonbe）搬运车搬运</a:t>
            </a:r>
          </a:p>
          <a:p>
            <a:pPr marL="268288" indent="-1588" rtl="0">
              <a:lnSpc>
                <a:spcPct val="100000"/>
              </a:lnSpc>
              <a:spcBef>
                <a:spcPts val="0"/>
              </a:spcBef>
              <a:buNone/>
            </a:pPr>
            <a:r>
              <a:rPr lang="zh-Hans" sz="1400" dirty="0">
                <a:latin typeface="SimHei" panose="02010609060101010101" pitchFamily="49" charset="-122"/>
                <a:ea typeface="SimHei" panose="02010609060101010101" pitchFamily="49" charset="-122"/>
              </a:rPr>
              <a:t>・用手搬运时，不能握住容器的阀门处。</a:t>
            </a:r>
          </a:p>
        </p:txBody>
      </p:sp>
      <p:sp>
        <p:nvSpPr>
          <p:cNvPr id="5" name="コンテンツ プレースホルダー 4"/>
          <p:cNvSpPr txBox="1">
            <a:spLocks/>
          </p:cNvSpPr>
          <p:nvPr/>
        </p:nvSpPr>
        <p:spPr>
          <a:xfrm>
            <a:off x="628650" y="2318397"/>
            <a:ext cx="7886699" cy="133372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indent="-180975" rtl="0">
              <a:lnSpc>
                <a:spcPct val="100000"/>
              </a:lnSpc>
              <a:spcBef>
                <a:spcPts val="0"/>
              </a:spcBef>
            </a:pPr>
            <a:r>
              <a:rPr lang="zh-Hans" sz="1200" dirty="0">
                <a:latin typeface="SimHei" panose="02010609060101010101" pitchFamily="49" charset="-122"/>
                <a:ea typeface="SimHei" panose="02010609060101010101" pitchFamily="49" charset="-122"/>
              </a:rPr>
              <a:t>气瓶（bonbe）的使用注意事项</a:t>
            </a:r>
          </a:p>
          <a:p>
            <a:pPr marL="466725" lvl="1" indent="-285750" rtl="0">
              <a:lnSpc>
                <a:spcPct val="100000"/>
              </a:lnSpc>
              <a:spcBef>
                <a:spcPts val="0"/>
              </a:spcBef>
            </a:pPr>
            <a:r>
              <a:rPr lang="zh-Hans" sz="1200" dirty="0">
                <a:latin typeface="SimHei" panose="02010609060101010101" pitchFamily="49" charset="-122"/>
                <a:ea typeface="SimHei" panose="02010609060101010101" pitchFamily="49" charset="-122"/>
              </a:rPr>
              <a:t>务必要固定气瓶（bonbe）</a:t>
            </a:r>
          </a:p>
          <a:p>
            <a:pPr marL="468000" lvl="1" indent="-284400">
              <a:lnSpc>
                <a:spcPct val="100000"/>
              </a:lnSpc>
              <a:spcBef>
                <a:spcPts val="0"/>
              </a:spcBef>
            </a:pPr>
            <a:r>
              <a:rPr lang="zh-Hans" sz="1200" dirty="0">
                <a:latin typeface="SimHei" panose="02010609060101010101" pitchFamily="49" charset="-122"/>
                <a:ea typeface="SimHei" panose="02010609060101010101" pitchFamily="49" charset="-122"/>
              </a:rPr>
              <a:t>不在装在搬运车装载台上的状态下使用气瓶（bonbe）</a:t>
            </a:r>
          </a:p>
          <a:p>
            <a:pPr marL="468000" lvl="1" indent="-284400">
              <a:lnSpc>
                <a:spcPct val="100000"/>
              </a:lnSpc>
              <a:spcBef>
                <a:spcPts val="0"/>
              </a:spcBef>
            </a:pPr>
            <a:r>
              <a:rPr lang="zh-Hans" sz="1200" smtClean="0">
                <a:latin typeface="SimHei" panose="02010609060101010101" pitchFamily="49" charset="-122"/>
                <a:ea typeface="SimHei" panose="02010609060101010101" pitchFamily="49" charset="-122"/>
              </a:rPr>
              <a:t>固定气</a:t>
            </a:r>
            <a:r>
              <a:rPr lang="zh-Hans" sz="1200" dirty="0">
                <a:latin typeface="SimHei" panose="02010609060101010101" pitchFamily="49" charset="-122"/>
                <a:ea typeface="SimHei" panose="02010609060101010101" pitchFamily="49" charset="-122"/>
              </a:rPr>
              <a:t>瓶（bonbe）时，不将其固定在瓶颈部</a:t>
            </a:r>
          </a:p>
          <a:p>
            <a:pPr marL="468000" lvl="1" indent="-284400">
              <a:lnSpc>
                <a:spcPct val="100000"/>
              </a:lnSpc>
              <a:spcBef>
                <a:spcPts val="0"/>
              </a:spcBef>
            </a:pPr>
            <a:r>
              <a:rPr lang="zh-Hans" sz="1200" dirty="0">
                <a:latin typeface="SimHei" panose="02010609060101010101" pitchFamily="49" charset="-122"/>
                <a:ea typeface="SimHei" panose="02010609060101010101" pitchFamily="49" charset="-122"/>
              </a:rPr>
              <a:t>不用沾有油的手套接触氧气瓶（sanso bonbe）。另外，不在气瓶（bonbe）的附近放置油类。</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latin typeface="SimHei" panose="02010609060101010101" pitchFamily="49" charset="-122"/>
                <a:ea typeface="SimHei" panose="02010609060101010101" pitchFamily="49" charset="-122"/>
              </a:rPr>
              <a:t>13</a:t>
            </a:fld>
            <a:endParaRPr kumimoji="1" lang="ja-JP" altLang="en-US" sz="110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04889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72617"/>
          </a:xfrm>
          <a:ln>
            <a:solidFill>
              <a:schemeClr val="tx1"/>
            </a:solidFill>
          </a:ln>
        </p:spPr>
        <p:txBody>
          <a:bodyPr rtlCol="0">
            <a:normAutofit fontScale="90000"/>
          </a:bodyPr>
          <a:lstStyle/>
          <a:p>
            <a:pPr rtl="0"/>
            <a:r>
              <a:rPr lang="zh-Hans" sz="2000">
                <a:latin typeface="SimHei" panose="02010609060101010101" pitchFamily="49" charset="-122"/>
                <a:ea typeface="SimHei" panose="02010609060101010101" pitchFamily="49" charset="-122"/>
              </a:rPr>
              <a:t>气瓶（bonbe）和乙炔发生器（2）气瓶（bonbe）的废弃及退还注意事项</a:t>
            </a:r>
            <a:endParaRPr kumimoji="1" lang="ja-JP" altLang="en-US" sz="20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787724" y="6400413"/>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教材第37页/ 辅助教材</a:t>
            </a:r>
            <a:r>
              <a:rPr lang="zh-Hans" sz="1200" dirty="0" smtClean="0">
                <a:solidFill>
                  <a:prstClr val="black"/>
                </a:solidFill>
                <a:latin typeface="SimHei" panose="02010609060101010101" pitchFamily="49" charset="-122"/>
                <a:ea typeface="SimHei" panose="02010609060101010101" pitchFamily="49" charset="-122"/>
              </a:rPr>
              <a:t>第2</a:t>
            </a:r>
            <a:r>
              <a:rPr lang="en-US" altLang="zh-Hans" sz="1200" dirty="0" smtClean="0">
                <a:solidFill>
                  <a:prstClr val="black"/>
                </a:solidFill>
                <a:latin typeface="SimHei" panose="02010609060101010101" pitchFamily="49" charset="-122"/>
                <a:ea typeface="SimHei" panose="02010609060101010101" pitchFamily="49" charset="-122"/>
              </a:rPr>
              <a:t>5</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1" y="1117506"/>
            <a:ext cx="7886699" cy="14066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1588" rtl="0">
              <a:lnSpc>
                <a:spcPct val="100000"/>
              </a:lnSpc>
              <a:spcBef>
                <a:spcPts val="0"/>
              </a:spcBef>
              <a:buNone/>
            </a:pPr>
            <a:r>
              <a:rPr lang="zh-Hans" sz="1800">
                <a:latin typeface="SimHei" panose="02010609060101010101" pitchFamily="49" charset="-122"/>
                <a:ea typeface="SimHei" panose="02010609060101010101" pitchFamily="49" charset="-122"/>
              </a:rPr>
              <a:t>・不得将其直接放置在工厂中或作为一般工业废弃物处理。</a:t>
            </a:r>
            <a:endParaRPr lang="en-US" altLang="ja-JP" sz="1800" dirty="0">
              <a:latin typeface="SimHei" panose="02010609060101010101" pitchFamily="49" charset="-122"/>
              <a:ea typeface="SimHei" panose="02010609060101010101" pitchFamily="49" charset="-122"/>
            </a:endParaRPr>
          </a:p>
          <a:p>
            <a:pPr marL="268288" indent="-1588" rtl="0">
              <a:lnSpc>
                <a:spcPct val="100000"/>
              </a:lnSpc>
              <a:spcBef>
                <a:spcPts val="0"/>
              </a:spcBef>
              <a:buNone/>
            </a:pPr>
            <a:r>
              <a:rPr lang="zh-Hans" sz="1800">
                <a:latin typeface="SimHei" panose="02010609060101010101" pitchFamily="49" charset="-122"/>
                <a:ea typeface="SimHei" panose="02010609060101010101" pitchFamily="49" charset="-122"/>
              </a:rPr>
              <a:t>・切勿切割氧气（sanso）或可燃气体的气罐。</a:t>
            </a:r>
          </a:p>
          <a:p>
            <a:pPr marL="268288" indent="-1588" rtl="0">
              <a:lnSpc>
                <a:spcPct val="100000"/>
              </a:lnSpc>
              <a:spcBef>
                <a:spcPts val="0"/>
              </a:spcBef>
              <a:buNone/>
            </a:pPr>
            <a:r>
              <a:rPr lang="zh-Hans" sz="1800">
                <a:latin typeface="SimHei" panose="02010609060101010101" pitchFamily="49" charset="-122"/>
                <a:ea typeface="SimHei" panose="02010609060101010101" pitchFamily="49" charset="-122"/>
              </a:rPr>
              <a:t>・气罐必须在还有剩余气体的状态下退还给制造商。</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14</a:t>
            </a:fld>
            <a:endParaRPr kumimoji="1" lang="ja-JP" altLang="en-US">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01042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312230"/>
            <a:ext cx="8629650" cy="426956"/>
          </a:xfrm>
          <a:ln>
            <a:solidFill>
              <a:schemeClr val="tx1"/>
            </a:solidFill>
          </a:ln>
        </p:spPr>
        <p:txBody>
          <a:bodyPr rtlCol="0">
            <a:noAutofit/>
          </a:bodyPr>
          <a:lstStyle/>
          <a:p>
            <a:pPr rtl="0"/>
            <a:r>
              <a:rPr lang="zh-Hans" sz="2400">
                <a:latin typeface="SimHei" panose="02010609060101010101" pitchFamily="49" charset="-122"/>
                <a:ea typeface="SimHei" panose="02010609060101010101" pitchFamily="49" charset="-122"/>
              </a:rPr>
              <a:t>调压器（aturyoku chousei ki）（1）安装步骤</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45345" y="6440289"/>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教材第41页/ 辅助教材</a:t>
            </a:r>
            <a:r>
              <a:rPr lang="zh-Hans" sz="1200" dirty="0" smtClean="0">
                <a:solidFill>
                  <a:prstClr val="black"/>
                </a:solidFill>
                <a:latin typeface="SimHei" panose="02010609060101010101" pitchFamily="49" charset="-122"/>
                <a:ea typeface="SimHei" panose="02010609060101010101" pitchFamily="49" charset="-122"/>
              </a:rPr>
              <a:t>第2</a:t>
            </a:r>
            <a:r>
              <a:rPr lang="en-US" altLang="zh-Hans" sz="1200" dirty="0" smtClean="0">
                <a:solidFill>
                  <a:prstClr val="black"/>
                </a:solidFill>
                <a:latin typeface="SimHei" panose="02010609060101010101" pitchFamily="49" charset="-122"/>
                <a:ea typeface="SimHei" panose="02010609060101010101" pitchFamily="49" charset="-122"/>
              </a:rPr>
              <a:t>6</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285751" y="961900"/>
            <a:ext cx="8629650" cy="1776418"/>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None/>
            </a:pPr>
            <a:r>
              <a:rPr lang="zh-Hans" sz="1600">
                <a:solidFill>
                  <a:prstClr val="black"/>
                </a:solidFill>
                <a:latin typeface="SimHei" panose="02010609060101010101" pitchFamily="49" charset="-122"/>
                <a:ea typeface="SimHei" panose="02010609060101010101" pitchFamily="49" charset="-122"/>
              </a:rPr>
              <a:t>【调压器（aturyoku chousei ki）安装步骤】</a:t>
            </a:r>
          </a:p>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　①  清除灰尘等</a:t>
            </a:r>
            <a:endParaRPr lang="en-US" altLang="ja-JP" sz="1600" dirty="0">
              <a:solidFill>
                <a:prstClr val="black"/>
              </a:solidFill>
              <a:latin typeface="SimHei" panose="02010609060101010101" pitchFamily="49" charset="-122"/>
              <a:ea typeface="SimHei" panose="02010609060101010101" pitchFamily="49" charset="-122"/>
            </a:endParaRPr>
          </a:p>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　②  检查密封件</a:t>
            </a:r>
          </a:p>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　③  安装压力计</a:t>
            </a:r>
          </a:p>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　④  检查调节手柄</a:t>
            </a:r>
          </a:p>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　⑤  打开阀门</a:t>
            </a:r>
          </a:p>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　⑥  检查是否漏气</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15</a:t>
            </a:fld>
            <a:endParaRPr kumimoji="1" lang="ja-JP" altLang="en-US">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52665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2177" y="421739"/>
            <a:ext cx="8629650" cy="454333"/>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调压器（aturyoku chousei ki）（2）使用注意事项</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45345" y="6440289"/>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教材第43页/ 辅助教材</a:t>
            </a:r>
            <a:r>
              <a:rPr lang="zh-Hans" sz="1200" dirty="0" smtClean="0">
                <a:solidFill>
                  <a:prstClr val="black"/>
                </a:solidFill>
                <a:latin typeface="SimHei" panose="02010609060101010101" pitchFamily="49" charset="-122"/>
                <a:ea typeface="SimHei" panose="02010609060101010101" pitchFamily="49" charset="-122"/>
              </a:rPr>
              <a:t>第2</a:t>
            </a:r>
            <a:r>
              <a:rPr lang="en-US" altLang="zh-Hans" sz="1200" dirty="0" smtClean="0">
                <a:solidFill>
                  <a:prstClr val="black"/>
                </a:solidFill>
                <a:latin typeface="SimHei" panose="02010609060101010101" pitchFamily="49" charset="-122"/>
                <a:ea typeface="SimHei" panose="02010609060101010101" pitchFamily="49" charset="-122"/>
              </a:rPr>
              <a:t>7</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5" name="コンテンツ プレースホルダー 4"/>
          <p:cNvSpPr txBox="1">
            <a:spLocks/>
          </p:cNvSpPr>
          <p:nvPr/>
        </p:nvSpPr>
        <p:spPr>
          <a:xfrm>
            <a:off x="302177" y="1036905"/>
            <a:ext cx="8629650" cy="252755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【调压器（aturyoku chousei ki）使用注意事项】</a:t>
            </a:r>
            <a:endParaRPr lang="ja-JP" altLang="en-US" sz="1400" dirty="0">
              <a:solidFill>
                <a:prstClr val="black"/>
              </a:solidFill>
              <a:latin typeface="SimHei" panose="02010609060101010101" pitchFamily="49" charset="-122"/>
              <a:ea typeface="SimHei" panose="02010609060101010101" pitchFamily="49" charset="-122"/>
            </a:endParaRPr>
          </a:p>
          <a:p>
            <a:pPr marL="542925" indent="-276225" rtl="0">
              <a:lnSpc>
                <a:spcPct val="100000"/>
              </a:lnSpc>
              <a:spcBef>
                <a:spcPts val="0"/>
              </a:spcBef>
              <a:buFont typeface="Arial" panose="020B0604020202020204" pitchFamily="34" charset="0"/>
              <a:buNone/>
            </a:pPr>
            <a:r>
              <a:rPr lang="zh-Hans" sz="1400">
                <a:solidFill>
                  <a:prstClr val="black"/>
                </a:solidFill>
                <a:latin typeface="SimHei" panose="02010609060101010101" pitchFamily="49" charset="-122"/>
                <a:ea typeface="SimHei" panose="02010609060101010101" pitchFamily="49" charset="-122"/>
              </a:rPr>
              <a:t>①  不使用时，要将调节手柄左转到头处于松弛状态。</a:t>
            </a:r>
          </a:p>
          <a:p>
            <a:pPr marL="609600" indent="-342900" rtl="0">
              <a:lnSpc>
                <a:spcPct val="100000"/>
              </a:lnSpc>
              <a:spcBef>
                <a:spcPts val="0"/>
              </a:spcBef>
              <a:buFont typeface="Arial" panose="020B0604020202020204" pitchFamily="34" charset="0"/>
              <a:buAutoNum type="circleNumDbPlain" startAt="2"/>
            </a:pPr>
            <a:r>
              <a:rPr lang="zh-Hans" sz="1400">
                <a:solidFill>
                  <a:prstClr val="black"/>
                </a:solidFill>
                <a:latin typeface="SimHei" panose="02010609060101010101" pitchFamily="49" charset="-122"/>
                <a:ea typeface="SimHei" panose="02010609060101010101" pitchFamily="49" charset="-122"/>
              </a:rPr>
              <a:t>不能在调节器的各处上涂抹油脂或油，也不能用沾有油的手或手套来操作。尤其不能令氧气（sanso）</a:t>
            </a:r>
            <a:r>
              <a:rPr lang="en-US" altLang="zh-Hans" sz="1400">
                <a:solidFill>
                  <a:prstClr val="black"/>
                </a:solidFill>
                <a:latin typeface="SimHei" panose="02010609060101010101" pitchFamily="49" charset="-122"/>
                <a:ea typeface="SimHei" panose="02010609060101010101" pitchFamily="49" charset="-122"/>
              </a:rPr>
              <a:t> </a:t>
            </a:r>
          </a:p>
          <a:p>
            <a:pPr marL="266700" indent="0" rtl="0">
              <a:lnSpc>
                <a:spcPct val="100000"/>
              </a:lnSpc>
              <a:spcBef>
                <a:spcPts val="0"/>
              </a:spcBef>
              <a:buNone/>
            </a:pPr>
            <a:r>
              <a:rPr lang="en-US" altLang="zh-Hans" sz="1400">
                <a:solidFill>
                  <a:prstClr val="black"/>
                </a:solidFill>
                <a:latin typeface="SimHei" panose="02010609060101010101" pitchFamily="49" charset="-122"/>
                <a:ea typeface="SimHei" panose="02010609060101010101" pitchFamily="49" charset="-122"/>
              </a:rPr>
              <a:t>    </a:t>
            </a:r>
            <a:r>
              <a:rPr lang="zh-Hans" sz="1400">
                <a:solidFill>
                  <a:prstClr val="black"/>
                </a:solidFill>
                <a:latin typeface="SimHei" panose="02010609060101010101" pitchFamily="49" charset="-122"/>
                <a:ea typeface="SimHei" panose="02010609060101010101" pitchFamily="49" charset="-122"/>
              </a:rPr>
              <a:t>调压器（aturyoku chousei ki）上附着油类。</a:t>
            </a:r>
          </a:p>
          <a:p>
            <a:pPr marL="542925" indent="-276225" rtl="0">
              <a:lnSpc>
                <a:spcPct val="100000"/>
              </a:lnSpc>
              <a:spcBef>
                <a:spcPts val="0"/>
              </a:spcBef>
              <a:buFont typeface="Arial" panose="020B0604020202020204" pitchFamily="34" charset="0"/>
              <a:buNone/>
            </a:pPr>
            <a:r>
              <a:rPr lang="zh-Hans" sz="1400">
                <a:solidFill>
                  <a:prstClr val="black"/>
                </a:solidFill>
                <a:latin typeface="SimHei" panose="02010609060101010101" pitchFamily="49" charset="-122"/>
                <a:ea typeface="SimHei" panose="02010609060101010101" pitchFamily="49" charset="-122"/>
              </a:rPr>
              <a:t>③　如果调压器（aturyoku chousei ki）的安装螺丝损坏，不可强行安装。</a:t>
            </a:r>
          </a:p>
          <a:p>
            <a:pPr marL="542925" indent="-276225" rtl="0">
              <a:lnSpc>
                <a:spcPct val="100000"/>
              </a:lnSpc>
              <a:spcBef>
                <a:spcPts val="0"/>
              </a:spcBef>
              <a:buFont typeface="Arial" panose="020B0604020202020204" pitchFamily="34" charset="0"/>
              <a:buNone/>
            </a:pPr>
            <a:r>
              <a:rPr lang="zh-Hans" sz="1400">
                <a:solidFill>
                  <a:prstClr val="black"/>
                </a:solidFill>
                <a:latin typeface="SimHei" panose="02010609060101010101" pitchFamily="49" charset="-122"/>
                <a:ea typeface="SimHei" panose="02010609060101010101" pitchFamily="49" charset="-122"/>
              </a:rPr>
              <a:t>④　不能在调压器（aturyoku chousei ki）安装在气瓶（bonbe）上的状态下移动气瓶（bonbe）。</a:t>
            </a:r>
          </a:p>
          <a:p>
            <a:pPr marL="542925" indent="-276225" rtl="0">
              <a:lnSpc>
                <a:spcPct val="100000"/>
              </a:lnSpc>
              <a:spcBef>
                <a:spcPts val="0"/>
              </a:spcBef>
              <a:buFont typeface="Arial" panose="020B0604020202020204" pitchFamily="34" charset="0"/>
              <a:buNone/>
            </a:pPr>
            <a:r>
              <a:rPr lang="zh-Hans" sz="1400">
                <a:solidFill>
                  <a:prstClr val="black"/>
                </a:solidFill>
                <a:latin typeface="SimHei" panose="02010609060101010101" pitchFamily="49" charset="-122"/>
                <a:ea typeface="SimHei" panose="02010609060101010101" pitchFamily="49" charset="-122"/>
              </a:rPr>
              <a:t>⑤　如果在作业过程中乙炔（asechiren）压力下降，要检查气瓶（bonbe）的剩余量。</a:t>
            </a:r>
          </a:p>
          <a:p>
            <a:pPr marL="542925" indent="-276225" rtl="0">
              <a:lnSpc>
                <a:spcPct val="100000"/>
              </a:lnSpc>
              <a:spcBef>
                <a:spcPts val="0"/>
              </a:spcBef>
              <a:buFont typeface="Arial" panose="020B0604020202020204" pitchFamily="34" charset="0"/>
              <a:buNone/>
            </a:pPr>
            <a:r>
              <a:rPr lang="zh-Hans" sz="1400">
                <a:solidFill>
                  <a:prstClr val="black"/>
                </a:solidFill>
                <a:latin typeface="SimHei" panose="02010609060101010101" pitchFamily="49" charset="-122"/>
                <a:ea typeface="SimHei" panose="02010609060101010101" pitchFamily="49" charset="-122"/>
              </a:rPr>
              <a:t>⑥　作业结束或中断时，要关闭气瓶（bonbe）的阀门，并将调节手柄左转到处于松弛状态。</a:t>
            </a:r>
          </a:p>
          <a:p>
            <a:pPr marL="542925" indent="-276225" rtl="0">
              <a:lnSpc>
                <a:spcPct val="100000"/>
              </a:lnSpc>
              <a:spcBef>
                <a:spcPts val="0"/>
              </a:spcBef>
              <a:buFont typeface="Arial" panose="020B0604020202020204" pitchFamily="34" charset="0"/>
              <a:buNone/>
            </a:pPr>
            <a:r>
              <a:rPr lang="zh-Hans" sz="1400">
                <a:solidFill>
                  <a:prstClr val="black"/>
                </a:solidFill>
                <a:latin typeface="SimHei" panose="02010609060101010101" pitchFamily="49" charset="-122"/>
                <a:ea typeface="SimHei" panose="02010609060101010101" pitchFamily="49" charset="-122"/>
              </a:rPr>
              <a:t>⑦  不可拆卸或修理调压器（aturyoku chousei ki）。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latin typeface="SimHei" panose="02010609060101010101" pitchFamily="49" charset="-122"/>
                <a:ea typeface="SimHei" panose="02010609060101010101" pitchFamily="49" charset="-122"/>
              </a:rPr>
              <a:pPr/>
              <a:t>16</a:t>
            </a:fld>
            <a:endParaRPr lang="ja-JP" altLang="en-US">
              <a:solidFill>
                <a:prstClr val="black">
                  <a:tint val="75000"/>
                </a:prstClr>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57843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rmAutofit/>
          </a:bodyPr>
          <a:lstStyle/>
          <a:p>
            <a:pPr rtl="0"/>
            <a:r>
              <a:rPr lang="zh-Hans" sz="2000">
                <a:latin typeface="Meiryo UI" panose="020B0604030504040204" pitchFamily="50" charset="-128"/>
                <a:ea typeface="Meiryo UI" panose="020B0604030504040204" pitchFamily="50" charset="-128"/>
              </a:rPr>
              <a:t>焊接机等（1）安装</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1703"/>
            <a:ext cx="3340451" cy="261610"/>
          </a:xfrm>
          <a:prstGeom prst="rect">
            <a:avLst/>
          </a:prstGeom>
          <a:noFill/>
          <a:ln>
            <a:solidFill>
              <a:schemeClr val="tx1"/>
            </a:solidFill>
          </a:ln>
        </p:spPr>
        <p:txBody>
          <a:bodyPr wrap="square" rtlCol="0">
            <a:spAutoFit/>
          </a:bodyPr>
          <a:lstStyle/>
          <a:p>
            <a:pPr algn="r" rtl="0"/>
            <a:r>
              <a:rPr lang="zh-Hans" sz="1100" dirty="0">
                <a:solidFill>
                  <a:prstClr val="black"/>
                </a:solidFill>
              </a:rPr>
              <a:t>教材第43页/ 辅助教材</a:t>
            </a:r>
            <a:r>
              <a:rPr lang="zh-Hans" sz="1100" dirty="0" smtClean="0">
                <a:solidFill>
                  <a:prstClr val="black"/>
                </a:solidFill>
              </a:rPr>
              <a:t>第2</a:t>
            </a:r>
            <a:r>
              <a:rPr lang="en-US" altLang="zh-Hans" sz="1100" dirty="0" smtClean="0">
                <a:solidFill>
                  <a:prstClr val="black"/>
                </a:solidFill>
              </a:rPr>
              <a:t>8</a:t>
            </a:r>
            <a:r>
              <a:rPr lang="zh-Hans" sz="1100" dirty="0" smtClean="0">
                <a:solidFill>
                  <a:prstClr val="black"/>
                </a:solidFill>
              </a:rPr>
              <a:t>页</a:t>
            </a:r>
            <a:endParaRPr lang="zh-Hans" sz="1100" dirty="0">
              <a:solidFill>
                <a:prstClr val="black"/>
              </a:solidFill>
            </a:endParaRPr>
          </a:p>
        </p:txBody>
      </p:sp>
      <p:sp>
        <p:nvSpPr>
          <p:cNvPr id="6" name="コンテンツ プレースホルダー 4"/>
          <p:cNvSpPr txBox="1">
            <a:spLocks/>
          </p:cNvSpPr>
          <p:nvPr/>
        </p:nvSpPr>
        <p:spPr>
          <a:xfrm>
            <a:off x="285751" y="714376"/>
            <a:ext cx="8629650" cy="4095749"/>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Font typeface="Arial" panose="020B0604020202020204" pitchFamily="34" charset="0"/>
              <a:buNone/>
            </a:pPr>
            <a:r>
              <a:rPr lang="zh-Hans" sz="1600">
                <a:solidFill>
                  <a:prstClr val="black"/>
                </a:solidFill>
                <a:latin typeface="SimHei" panose="02010609060101010101" pitchFamily="49" charset="-122"/>
                <a:ea typeface="SimHei" panose="02010609060101010101" pitchFamily="49" charset="-122"/>
              </a:rPr>
              <a:t>【调压器（aturyoku chousei ki）与焊接机的连接步骤】</a:t>
            </a:r>
          </a:p>
          <a:p>
            <a:pPr marL="361950" indent="-36195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①在连接前，要检查软管（housu）是否有老化或破裂。</a:t>
            </a:r>
          </a:p>
          <a:p>
            <a:pPr marL="361950" indent="-36195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②检查软管（housu）内是否有脏东西、昆虫或水。</a:t>
            </a:r>
          </a:p>
          <a:p>
            <a:pPr marL="361950" indent="-36195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③检查焊割枪（suikan）的阀门是否关闭。</a:t>
            </a:r>
          </a:p>
          <a:p>
            <a:pPr marL="361950" indent="-36195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④氧气（sanso）使用蓝色软管（housu）、乙炔（asechiren）使用红色软管（housu）。不得在不同种类</a:t>
            </a:r>
            <a:endParaRPr lang="en-US" altLang="zh-Hans" sz="1400">
              <a:solidFill>
                <a:prstClr val="black"/>
              </a:solidFill>
              <a:latin typeface="SimHei" panose="02010609060101010101" pitchFamily="49" charset="-122"/>
              <a:ea typeface="SimHei" panose="02010609060101010101" pitchFamily="49" charset="-122"/>
            </a:endParaRPr>
          </a:p>
          <a:p>
            <a:pPr marL="361950" indent="-361950" rtl="0">
              <a:lnSpc>
                <a:spcPct val="100000"/>
              </a:lnSpc>
              <a:spcBef>
                <a:spcPts val="0"/>
              </a:spcBef>
              <a:buNone/>
            </a:pPr>
            <a:r>
              <a:rPr lang="en-US" altLang="zh-Hans" sz="1400">
                <a:solidFill>
                  <a:prstClr val="black"/>
                </a:solidFill>
                <a:latin typeface="SimHei" panose="02010609060101010101" pitchFamily="49" charset="-122"/>
                <a:ea typeface="SimHei" panose="02010609060101010101" pitchFamily="49" charset="-122"/>
              </a:rPr>
              <a:t>  </a:t>
            </a:r>
            <a:r>
              <a:rPr lang="zh-Hans" sz="1400">
                <a:solidFill>
                  <a:prstClr val="black"/>
                </a:solidFill>
                <a:latin typeface="SimHei" panose="02010609060101010101" pitchFamily="49" charset="-122"/>
                <a:ea typeface="SimHei" panose="02010609060101010101" pitchFamily="49" charset="-122"/>
              </a:rPr>
              <a:t>气体间共用软管（housu）。</a:t>
            </a:r>
          </a:p>
          <a:p>
            <a:pPr marL="361950" indent="-36195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⑤只要软管（housu）两端装有快速接头，调压器（aturyoku chousei ki）的出口一侧就可以牢固地连接</a:t>
            </a:r>
            <a:endParaRPr lang="en-US" altLang="zh-Hans" sz="1400">
              <a:solidFill>
                <a:prstClr val="black"/>
              </a:solidFill>
              <a:latin typeface="SimHei" panose="02010609060101010101" pitchFamily="49" charset="-122"/>
              <a:ea typeface="SimHei" panose="02010609060101010101" pitchFamily="49" charset="-122"/>
            </a:endParaRPr>
          </a:p>
          <a:p>
            <a:pPr marL="361950" indent="-361950" rtl="0">
              <a:lnSpc>
                <a:spcPct val="100000"/>
              </a:lnSpc>
              <a:spcBef>
                <a:spcPts val="0"/>
              </a:spcBef>
              <a:buNone/>
            </a:pPr>
            <a:r>
              <a:rPr lang="en-US" altLang="zh-Hans" sz="1400">
                <a:solidFill>
                  <a:prstClr val="black"/>
                </a:solidFill>
                <a:latin typeface="SimHei" panose="02010609060101010101" pitchFamily="49" charset="-122"/>
                <a:ea typeface="SimHei" panose="02010609060101010101" pitchFamily="49" charset="-122"/>
              </a:rPr>
              <a:t>  </a:t>
            </a:r>
            <a:r>
              <a:rPr lang="zh-Hans" sz="1400">
                <a:solidFill>
                  <a:prstClr val="black"/>
                </a:solidFill>
                <a:latin typeface="SimHei" panose="02010609060101010101" pitchFamily="49" charset="-122"/>
                <a:ea typeface="SimHei" panose="02010609060101010101" pitchFamily="49" charset="-122"/>
              </a:rPr>
              <a:t>焊割枪（suikan）上。此时，如果可燃气体的调压器（aturyoku chousei ki）上未安装干式回火保险器</a:t>
            </a:r>
            <a:endParaRPr lang="en-US" altLang="zh-Hans" sz="1400">
              <a:solidFill>
                <a:prstClr val="black"/>
              </a:solidFill>
              <a:latin typeface="SimHei" panose="02010609060101010101" pitchFamily="49" charset="-122"/>
              <a:ea typeface="SimHei" panose="02010609060101010101" pitchFamily="49" charset="-122"/>
            </a:endParaRPr>
          </a:p>
          <a:p>
            <a:pPr marL="361950" indent="-361950" rtl="0">
              <a:lnSpc>
                <a:spcPct val="100000"/>
              </a:lnSpc>
              <a:spcBef>
                <a:spcPts val="0"/>
              </a:spcBef>
              <a:buNone/>
            </a:pPr>
            <a:r>
              <a:rPr lang="en-US" altLang="zh-Hans" sz="1400">
                <a:solidFill>
                  <a:prstClr val="black"/>
                </a:solidFill>
                <a:latin typeface="SimHei" panose="02010609060101010101" pitchFamily="49" charset="-122"/>
                <a:ea typeface="SimHei" panose="02010609060101010101" pitchFamily="49" charset="-122"/>
              </a:rPr>
              <a:t> </a:t>
            </a:r>
            <a:r>
              <a:rPr lang="zh-Hans" sz="1400">
                <a:solidFill>
                  <a:prstClr val="black"/>
                </a:solidFill>
                <a:latin typeface="SimHei" panose="02010609060101010101" pitchFamily="49" charset="-122"/>
                <a:ea typeface="SimHei" panose="02010609060101010101" pitchFamily="49" charset="-122"/>
              </a:rPr>
              <a:t>（kanshiki anzen ki），则将干式回火保险器（kanshiki anzen ki）安装在可燃气体的软管（housu）一</a:t>
            </a:r>
            <a:endParaRPr lang="en-US" altLang="zh-Hans" sz="1400">
              <a:solidFill>
                <a:prstClr val="black"/>
              </a:solidFill>
              <a:latin typeface="SimHei" panose="02010609060101010101" pitchFamily="49" charset="-122"/>
              <a:ea typeface="SimHei" panose="02010609060101010101" pitchFamily="49" charset="-122"/>
            </a:endParaRPr>
          </a:p>
          <a:p>
            <a:pPr marL="361950" indent="-361950" rtl="0">
              <a:lnSpc>
                <a:spcPct val="100000"/>
              </a:lnSpc>
              <a:spcBef>
                <a:spcPts val="0"/>
              </a:spcBef>
              <a:buNone/>
            </a:pPr>
            <a:r>
              <a:rPr lang="en-US" altLang="zh-Hans" sz="1400">
                <a:solidFill>
                  <a:prstClr val="black"/>
                </a:solidFill>
                <a:latin typeface="SimHei" panose="02010609060101010101" pitchFamily="49" charset="-122"/>
                <a:ea typeface="SimHei" panose="02010609060101010101" pitchFamily="49" charset="-122"/>
              </a:rPr>
              <a:t>  </a:t>
            </a:r>
            <a:r>
              <a:rPr lang="zh-Hans" sz="1400">
                <a:solidFill>
                  <a:prstClr val="black"/>
                </a:solidFill>
                <a:latin typeface="SimHei" panose="02010609060101010101" pitchFamily="49" charset="-122"/>
                <a:ea typeface="SimHei" panose="02010609060101010101" pitchFamily="49" charset="-122"/>
              </a:rPr>
              <a:t>侧。</a:t>
            </a:r>
          </a:p>
          <a:p>
            <a:pPr marL="361950" indent="-36195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⑥在完成所有连接之后，要将氧气（sanso）压力设置为大约0.3到0.5 MPa，并使用肥皂水等检查是否有漏气。</a:t>
            </a:r>
            <a:endParaRPr lang="en-US" altLang="zh-Hans" sz="1400">
              <a:solidFill>
                <a:prstClr val="black"/>
              </a:solidFill>
              <a:latin typeface="SimHei" panose="02010609060101010101" pitchFamily="49" charset="-122"/>
              <a:ea typeface="SimHei" panose="02010609060101010101" pitchFamily="49" charset="-122"/>
            </a:endParaRPr>
          </a:p>
          <a:p>
            <a:pPr marL="361950" indent="-361950" rtl="0">
              <a:lnSpc>
                <a:spcPct val="100000"/>
              </a:lnSpc>
              <a:spcBef>
                <a:spcPts val="0"/>
              </a:spcBef>
              <a:buNone/>
            </a:pPr>
            <a:r>
              <a:rPr lang="en-US" altLang="zh-Hans" sz="1400">
                <a:solidFill>
                  <a:prstClr val="black"/>
                </a:solidFill>
                <a:latin typeface="SimHei" panose="02010609060101010101" pitchFamily="49" charset="-122"/>
                <a:ea typeface="SimHei" panose="02010609060101010101" pitchFamily="49" charset="-122"/>
              </a:rPr>
              <a:t>  </a:t>
            </a:r>
            <a:r>
              <a:rPr lang="zh-Hans" sz="1400">
                <a:solidFill>
                  <a:prstClr val="black"/>
                </a:solidFill>
                <a:latin typeface="SimHei" panose="02010609060101010101" pitchFamily="49" charset="-122"/>
                <a:ea typeface="SimHei" panose="02010609060101010101" pitchFamily="49" charset="-122"/>
              </a:rPr>
              <a:t>检查是否有氧气（sanso）泄漏后，要将可燃气体的压力设置为大约0.03至0.05 MPa，并以相同方式检查是</a:t>
            </a:r>
            <a:endParaRPr lang="en-US" altLang="zh-Hans" sz="1400">
              <a:solidFill>
                <a:prstClr val="black"/>
              </a:solidFill>
              <a:latin typeface="SimHei" panose="02010609060101010101" pitchFamily="49" charset="-122"/>
              <a:ea typeface="SimHei" panose="02010609060101010101" pitchFamily="49" charset="-122"/>
            </a:endParaRPr>
          </a:p>
          <a:p>
            <a:pPr marL="361950" indent="-361950" rtl="0">
              <a:lnSpc>
                <a:spcPct val="100000"/>
              </a:lnSpc>
              <a:spcBef>
                <a:spcPts val="0"/>
              </a:spcBef>
              <a:buNone/>
            </a:pPr>
            <a:r>
              <a:rPr lang="en-US" altLang="zh-Hans" sz="1400">
                <a:solidFill>
                  <a:prstClr val="black"/>
                </a:solidFill>
                <a:latin typeface="SimHei" panose="02010609060101010101" pitchFamily="49" charset="-122"/>
                <a:ea typeface="SimHei" panose="02010609060101010101" pitchFamily="49" charset="-122"/>
              </a:rPr>
              <a:t>  </a:t>
            </a:r>
            <a:r>
              <a:rPr lang="zh-Hans" sz="1400">
                <a:solidFill>
                  <a:prstClr val="black"/>
                </a:solidFill>
                <a:latin typeface="SimHei" panose="02010609060101010101" pitchFamily="49" charset="-122"/>
                <a:ea typeface="SimHei" panose="02010609060101010101" pitchFamily="49" charset="-122"/>
              </a:rPr>
              <a:t>否有漏气。</a:t>
            </a:r>
          </a:p>
          <a:p>
            <a:pPr marL="361950" indent="-36195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⑦如果没有漏气，要打开焊割枪（suikan）的可燃气体阀门2到3秒，以排放气体，重复两次。接下来，在关</a:t>
            </a:r>
            <a:endParaRPr lang="en-US" altLang="zh-Hans" sz="1400">
              <a:solidFill>
                <a:prstClr val="black"/>
              </a:solidFill>
              <a:latin typeface="SimHei" panose="02010609060101010101" pitchFamily="49" charset="-122"/>
              <a:ea typeface="SimHei" panose="02010609060101010101" pitchFamily="49" charset="-122"/>
            </a:endParaRPr>
          </a:p>
          <a:p>
            <a:pPr marL="361950" indent="-361950" rtl="0">
              <a:lnSpc>
                <a:spcPct val="100000"/>
              </a:lnSpc>
              <a:spcBef>
                <a:spcPts val="0"/>
              </a:spcBef>
              <a:buNone/>
            </a:pPr>
            <a:r>
              <a:rPr lang="en-US" altLang="zh-Hans" sz="1400">
                <a:solidFill>
                  <a:prstClr val="black"/>
                </a:solidFill>
                <a:latin typeface="SimHei" panose="02010609060101010101" pitchFamily="49" charset="-122"/>
                <a:ea typeface="SimHei" panose="02010609060101010101" pitchFamily="49" charset="-122"/>
              </a:rPr>
              <a:t>  </a:t>
            </a:r>
            <a:r>
              <a:rPr lang="zh-Hans" sz="1400">
                <a:solidFill>
                  <a:prstClr val="black"/>
                </a:solidFill>
                <a:latin typeface="SimHei" panose="02010609060101010101" pitchFamily="49" charset="-122"/>
                <a:ea typeface="SimHei" panose="02010609060101010101" pitchFamily="49" charset="-122"/>
              </a:rPr>
              <a:t>闭可燃气体阀门的状态下，要打开氧气（sanso）阀门约5秒，以排放氧气。</a:t>
            </a:r>
            <a:endParaRPr lang="en-US" altLang="ja-JP" sz="1400" dirty="0">
              <a:solidFill>
                <a:prstClr val="black"/>
              </a:solidFill>
              <a:latin typeface="SimHei" panose="02010609060101010101" pitchFamily="49" charset="-122"/>
              <a:ea typeface="SimHei" panose="02010609060101010101" pitchFamily="49" charset="-122"/>
            </a:endParaRPr>
          </a:p>
          <a:p>
            <a:pPr marL="361950" indent="-36195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⑧最后，关闭焊割枪（suikan）的阀门，关闭气瓶（bonbe）的阀门，完全松开调压器（aturyoku chousei </a:t>
            </a:r>
            <a:endParaRPr lang="en-US" altLang="zh-Hans" sz="1400">
              <a:solidFill>
                <a:prstClr val="black"/>
              </a:solidFill>
              <a:latin typeface="SimHei" panose="02010609060101010101" pitchFamily="49" charset="-122"/>
              <a:ea typeface="SimHei" panose="02010609060101010101" pitchFamily="49" charset="-122"/>
            </a:endParaRPr>
          </a:p>
          <a:p>
            <a:pPr marL="361950" indent="-361950" rtl="0">
              <a:lnSpc>
                <a:spcPct val="100000"/>
              </a:lnSpc>
              <a:spcBef>
                <a:spcPts val="0"/>
              </a:spcBef>
              <a:buNone/>
            </a:pPr>
            <a:r>
              <a:rPr lang="en-US" altLang="zh-Hans" sz="1400">
                <a:solidFill>
                  <a:prstClr val="black"/>
                </a:solidFill>
                <a:latin typeface="SimHei" panose="02010609060101010101" pitchFamily="49" charset="-122"/>
                <a:ea typeface="SimHei" panose="02010609060101010101" pitchFamily="49" charset="-122"/>
              </a:rPr>
              <a:t>   </a:t>
            </a:r>
            <a:r>
              <a:rPr lang="zh-Hans" sz="1400">
                <a:solidFill>
                  <a:prstClr val="black"/>
                </a:solidFill>
                <a:latin typeface="SimHei" panose="02010609060101010101" pitchFamily="49" charset="-122"/>
                <a:ea typeface="SimHei" panose="02010609060101010101" pitchFamily="49" charset="-122"/>
              </a:rPr>
              <a:t>ki），然后等待约5分钟。之后，检查调压器（aturyoku chousei ki）的高压值和低压值。</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t>17</a:t>
            </a:fld>
            <a:endParaRPr kumimoji="1" lang="ja-JP" altLang="en-US" sz="1100"/>
          </a:p>
        </p:txBody>
      </p:sp>
    </p:spTree>
    <p:extLst>
      <p:ext uri="{BB962C8B-B14F-4D97-AF65-F5344CB8AC3E}">
        <p14:creationId xmlns:p14="http://schemas.microsoft.com/office/powerpoint/2010/main" val="110094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焊接机等（2）调节调压器（aturyoku chousei ki）的低压值</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34394" y="6441703"/>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教材第44页/ 辅助教材</a:t>
            </a:r>
            <a:r>
              <a:rPr lang="zh-Hans" sz="1200" dirty="0" smtClean="0">
                <a:solidFill>
                  <a:prstClr val="black"/>
                </a:solidFill>
                <a:latin typeface="SimHei" panose="02010609060101010101" pitchFamily="49" charset="-122"/>
                <a:ea typeface="SimHei" panose="02010609060101010101" pitchFamily="49" charset="-122"/>
              </a:rPr>
              <a:t>第2</a:t>
            </a:r>
            <a:r>
              <a:rPr lang="en-US" altLang="zh-Hans" sz="1200" dirty="0" smtClean="0">
                <a:solidFill>
                  <a:prstClr val="black"/>
                </a:solidFill>
                <a:latin typeface="SimHei" panose="02010609060101010101" pitchFamily="49" charset="-122"/>
                <a:ea typeface="SimHei" panose="02010609060101010101" pitchFamily="49" charset="-122"/>
              </a:rPr>
              <a:t>9</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5" name="コンテンツ プレースホルダー 4"/>
          <p:cNvSpPr txBox="1">
            <a:spLocks/>
          </p:cNvSpPr>
          <p:nvPr/>
        </p:nvSpPr>
        <p:spPr>
          <a:xfrm>
            <a:off x="285751" y="809186"/>
            <a:ext cx="8629650" cy="145732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Arial" panose="020B0604020202020204" pitchFamily="34" charset="0"/>
              <a:buNone/>
            </a:pPr>
            <a:r>
              <a:rPr lang="zh-Hans" sz="1600">
                <a:solidFill>
                  <a:prstClr val="black"/>
                </a:solidFill>
                <a:latin typeface="SimHei" panose="02010609060101010101" pitchFamily="49" charset="-122"/>
                <a:ea typeface="SimHei" panose="02010609060101010101" pitchFamily="49" charset="-122"/>
              </a:rPr>
              <a:t>【调压器（aturyoku chousei ki）的低压值调节步骤】</a:t>
            </a:r>
          </a:p>
          <a:p>
            <a:pPr marL="0" indent="0" rtl="0">
              <a:lnSpc>
                <a:spcPct val="100000"/>
              </a:lnSpc>
              <a:spcBef>
                <a:spcPts val="0"/>
              </a:spcBef>
              <a:buFont typeface="Arial" panose="020B0604020202020204" pitchFamily="34" charset="0"/>
              <a:buNone/>
            </a:pPr>
            <a:r>
              <a:rPr lang="zh-Hans" sz="1400">
                <a:solidFill>
                  <a:prstClr val="black"/>
                </a:solidFill>
                <a:latin typeface="SimHei" panose="02010609060101010101" pitchFamily="49" charset="-122"/>
                <a:ea typeface="SimHei" panose="02010609060101010101" pitchFamily="49" charset="-122"/>
              </a:rPr>
              <a:t>①　再次检查焊割枪（suikan）的阀门是否关闭。</a:t>
            </a:r>
            <a:endParaRPr lang="en-US" altLang="ja-JP" sz="1400" dirty="0">
              <a:solidFill>
                <a:prstClr val="black"/>
              </a:solidFill>
              <a:latin typeface="SimHei" panose="02010609060101010101" pitchFamily="49" charset="-122"/>
              <a:ea typeface="SimHei" panose="02010609060101010101" pitchFamily="49" charset="-122"/>
            </a:endParaRPr>
          </a:p>
          <a:p>
            <a:pPr marL="361950" indent="-361950" rtl="0">
              <a:lnSpc>
                <a:spcPct val="100000"/>
              </a:lnSpc>
              <a:spcBef>
                <a:spcPts val="0"/>
              </a:spcBef>
              <a:buFont typeface="Arial" panose="020B0604020202020204" pitchFamily="34" charset="0"/>
              <a:buNone/>
            </a:pPr>
            <a:r>
              <a:rPr lang="zh-Hans" sz="1400">
                <a:solidFill>
                  <a:prstClr val="black"/>
                </a:solidFill>
                <a:latin typeface="SimHei" panose="02010609060101010101" pitchFamily="49" charset="-122"/>
                <a:ea typeface="SimHei" panose="02010609060101010101" pitchFamily="49" charset="-122"/>
              </a:rPr>
              <a:t>②  用调压器（aturyoku chousei ki）缓慢转动氧气（sanso）和可燃气体的调节手柄，以调节低压值。　</a:t>
            </a:r>
            <a:endParaRPr lang="en-US" altLang="ja-JP" sz="1400" dirty="0">
              <a:solidFill>
                <a:prstClr val="black"/>
              </a:solidFill>
              <a:latin typeface="SimHei" panose="02010609060101010101" pitchFamily="49" charset="-122"/>
              <a:ea typeface="SimHei" panose="02010609060101010101" pitchFamily="49" charset="-122"/>
            </a:endParaRPr>
          </a:p>
          <a:p>
            <a:pPr marL="361950" indent="-361950" rtl="0">
              <a:lnSpc>
                <a:spcPct val="100000"/>
              </a:lnSpc>
              <a:spcBef>
                <a:spcPts val="0"/>
              </a:spcBef>
              <a:buFont typeface="Arial" panose="020B0604020202020204" pitchFamily="34" charset="0"/>
              <a:buNone/>
            </a:pPr>
            <a:r>
              <a:rPr lang="zh-Hans" sz="1400">
                <a:solidFill>
                  <a:prstClr val="black"/>
                </a:solidFill>
                <a:latin typeface="SimHei" panose="02010609060101010101" pitchFamily="49" charset="-122"/>
                <a:ea typeface="SimHei" panose="02010609060101010101" pitchFamily="49" charset="-122"/>
              </a:rPr>
              <a:t>　　不同的焊嘴（higuchi）压力不同，这在焊嘴（higuchi）制造商的手册中有描述。通常情况下，（sanso）为0.2至0.3MPa，可燃气体为0.02至0.03MPa。</a:t>
            </a:r>
            <a:endParaRPr lang="en-US" altLang="ja-JP" sz="1400" dirty="0">
              <a:solidFill>
                <a:prstClr val="black"/>
              </a:solidFill>
              <a:latin typeface="SimHei" panose="02010609060101010101" pitchFamily="49" charset="-122"/>
              <a:ea typeface="SimHei" panose="02010609060101010101" pitchFamily="49" charset="-122"/>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latin typeface="SimHei" panose="02010609060101010101" pitchFamily="49" charset="-122"/>
                <a:ea typeface="SimHei" panose="02010609060101010101" pitchFamily="49" charset="-122"/>
              </a:rPr>
              <a:pPr/>
              <a:t>18</a:t>
            </a:fld>
            <a:endParaRPr lang="ja-JP" altLang="en-US" dirty="0">
              <a:solidFill>
                <a:prstClr val="black">
                  <a:tint val="75000"/>
                </a:prstClr>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01798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1800">
                <a:latin typeface="SimHei" panose="02010609060101010101" pitchFamily="49" charset="-122"/>
                <a:ea typeface="SimHei" panose="02010609060101010101" pitchFamily="49" charset="-122"/>
              </a:rPr>
              <a:t>焊接机等（3）点火及火焰调节</a:t>
            </a:r>
            <a:endParaRPr kumimoji="1" lang="ja-JP" altLang="en-US" sz="18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34393" y="6444477"/>
            <a:ext cx="3340451" cy="261610"/>
          </a:xfrm>
          <a:prstGeom prst="rect">
            <a:avLst/>
          </a:prstGeom>
          <a:noFill/>
          <a:ln>
            <a:solidFill>
              <a:schemeClr val="tx1"/>
            </a:solidFill>
          </a:ln>
        </p:spPr>
        <p:txBody>
          <a:bodyPr wrap="square" rtlCol="0">
            <a:spAutoFit/>
          </a:bodyPr>
          <a:lstStyle/>
          <a:p>
            <a:pPr algn="r"/>
            <a:r>
              <a:rPr lang="zh-Hans" sz="1050" dirty="0" smtClean="0">
                <a:solidFill>
                  <a:prstClr val="black"/>
                </a:solidFill>
                <a:latin typeface="SimHei" panose="02010609060101010101" pitchFamily="49" charset="-122"/>
                <a:ea typeface="SimHei" panose="02010609060101010101" pitchFamily="49" charset="-122"/>
              </a:rPr>
              <a:t>教材第44</a:t>
            </a:r>
            <a:r>
              <a:rPr lang="zh-Hans" altLang="ja-JP" sz="1050" dirty="0" smtClean="0">
                <a:solidFill>
                  <a:prstClr val="black"/>
                </a:solidFill>
              </a:rPr>
              <a:t>、</a:t>
            </a:r>
            <a:r>
              <a:rPr lang="en-US" altLang="zh-Hans" sz="1050" dirty="0" smtClean="0">
                <a:solidFill>
                  <a:prstClr val="black"/>
                </a:solidFill>
                <a:latin typeface="SimHei" panose="02010609060101010101" pitchFamily="49" charset="-122"/>
                <a:ea typeface="SimHei" panose="02010609060101010101" pitchFamily="49" charset="-122"/>
              </a:rPr>
              <a:t>45</a:t>
            </a:r>
            <a:r>
              <a:rPr lang="zh-Hans" sz="1050" dirty="0" smtClean="0">
                <a:solidFill>
                  <a:prstClr val="black"/>
                </a:solidFill>
                <a:latin typeface="SimHei" panose="02010609060101010101" pitchFamily="49" charset="-122"/>
                <a:ea typeface="SimHei" panose="02010609060101010101" pitchFamily="49" charset="-122"/>
              </a:rPr>
              <a:t>页</a:t>
            </a:r>
            <a:r>
              <a:rPr lang="zh-Hans" sz="1050" dirty="0">
                <a:solidFill>
                  <a:prstClr val="black"/>
                </a:solidFill>
                <a:latin typeface="SimHei" panose="02010609060101010101" pitchFamily="49" charset="-122"/>
                <a:ea typeface="SimHei" panose="02010609060101010101" pitchFamily="49" charset="-122"/>
              </a:rPr>
              <a:t>/ 辅</a:t>
            </a:r>
            <a:r>
              <a:rPr lang="zh-Hans" sz="1050" dirty="0" smtClean="0">
                <a:solidFill>
                  <a:prstClr val="black"/>
                </a:solidFill>
                <a:latin typeface="SimHei" panose="02010609060101010101" pitchFamily="49" charset="-122"/>
                <a:ea typeface="SimHei" panose="02010609060101010101" pitchFamily="49" charset="-122"/>
              </a:rPr>
              <a:t>助教材第</a:t>
            </a:r>
            <a:r>
              <a:rPr lang="en-US" altLang="zh-Hans" sz="1050" dirty="0" smtClean="0">
                <a:solidFill>
                  <a:prstClr val="black"/>
                </a:solidFill>
                <a:latin typeface="SimHei" panose="02010609060101010101" pitchFamily="49" charset="-122"/>
                <a:ea typeface="SimHei" panose="02010609060101010101" pitchFamily="49" charset="-122"/>
              </a:rPr>
              <a:t>30</a:t>
            </a:r>
            <a:r>
              <a:rPr lang="zh-Hans" sz="1050" dirty="0" smtClean="0">
                <a:solidFill>
                  <a:prstClr val="black"/>
                </a:solidFill>
                <a:latin typeface="SimHei" panose="02010609060101010101" pitchFamily="49" charset="-122"/>
                <a:ea typeface="SimHei" panose="02010609060101010101" pitchFamily="49" charset="-122"/>
              </a:rPr>
              <a:t>页</a:t>
            </a:r>
            <a:endParaRPr lang="zh-Hans" sz="105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1" y="898526"/>
            <a:ext cx="7886699" cy="197060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zh-Hans" sz="1200">
                <a:solidFill>
                  <a:prstClr val="black"/>
                </a:solidFill>
                <a:latin typeface="SimHei" panose="02010609060101010101" pitchFamily="49" charset="-122"/>
                <a:ea typeface="SimHei" panose="02010609060101010101" pitchFamily="49" charset="-122"/>
              </a:rPr>
              <a:t>【点火及调节火焰的步骤】</a:t>
            </a:r>
            <a:endParaRPr lang="ja-JP" altLang="en-US" sz="1200" dirty="0">
              <a:solidFill>
                <a:prstClr val="black"/>
              </a:solidFill>
              <a:latin typeface="SimHei" panose="02010609060101010101" pitchFamily="49" charset="-122"/>
              <a:ea typeface="SimHei" panose="02010609060101010101" pitchFamily="49" charset="-122"/>
            </a:endParaRPr>
          </a:p>
          <a:p>
            <a:pPr marL="628650" indent="-361950" rtl="0">
              <a:lnSpc>
                <a:spcPct val="100000"/>
              </a:lnSpc>
              <a:spcBef>
                <a:spcPts val="0"/>
              </a:spcBef>
              <a:buNone/>
            </a:pPr>
            <a:r>
              <a:rPr lang="zh-Hans" sz="1200">
                <a:solidFill>
                  <a:prstClr val="black"/>
                </a:solidFill>
                <a:latin typeface="SimHei" panose="02010609060101010101" pitchFamily="49" charset="-122"/>
                <a:ea typeface="SimHei" panose="02010609060101010101" pitchFamily="49" charset="-122"/>
              </a:rPr>
              <a:t>①</a:t>
            </a:r>
            <a:r>
              <a:rPr lang="zh-Hans" sz="1200">
                <a:latin typeface="SimHei" panose="02010609060101010101" pitchFamily="49" charset="-122"/>
                <a:ea typeface="SimHei" panose="02010609060101010101" pitchFamily="49" charset="-122"/>
              </a:rPr>
              <a:t>正确佩戴焊接护具和气焊（gasu yousetu）专用遮光护镜。</a:t>
            </a:r>
          </a:p>
          <a:p>
            <a:pPr marL="628650" indent="-361950" rtl="0">
              <a:lnSpc>
                <a:spcPct val="100000"/>
              </a:lnSpc>
              <a:spcBef>
                <a:spcPts val="0"/>
              </a:spcBef>
              <a:buNone/>
            </a:pPr>
            <a:r>
              <a:rPr lang="zh-Hans" sz="1200">
                <a:solidFill>
                  <a:prstClr val="black"/>
                </a:solidFill>
                <a:latin typeface="SimHei" panose="02010609060101010101" pitchFamily="49" charset="-122"/>
                <a:ea typeface="SimHei" panose="02010609060101010101" pitchFamily="49" charset="-122"/>
              </a:rPr>
              <a:t>②打开焊割枪（suikan）的可燃气体阀门。</a:t>
            </a:r>
          </a:p>
          <a:p>
            <a:pPr marL="628650" indent="-361950" rtl="0">
              <a:lnSpc>
                <a:spcPct val="100000"/>
              </a:lnSpc>
              <a:spcBef>
                <a:spcPts val="0"/>
              </a:spcBef>
              <a:buNone/>
            </a:pPr>
            <a:r>
              <a:rPr lang="zh-Hans" sz="1200">
                <a:solidFill>
                  <a:prstClr val="black"/>
                </a:solidFill>
                <a:latin typeface="SimHei" panose="02010609060101010101" pitchFamily="49" charset="-122"/>
                <a:ea typeface="SimHei" panose="02010609060101010101" pitchFamily="49" charset="-122"/>
              </a:rPr>
              <a:t>③用专用点火设备（焊接打火机（yousetu you raita））点燃。</a:t>
            </a:r>
          </a:p>
          <a:p>
            <a:pPr marL="628650" indent="-361950" rtl="0">
              <a:lnSpc>
                <a:spcPct val="100000"/>
              </a:lnSpc>
              <a:spcBef>
                <a:spcPts val="0"/>
              </a:spcBef>
              <a:buNone/>
            </a:pPr>
            <a:r>
              <a:rPr lang="zh-Hans" sz="1200">
                <a:solidFill>
                  <a:prstClr val="black"/>
                </a:solidFill>
                <a:latin typeface="SimHei" panose="02010609060101010101" pitchFamily="49" charset="-122"/>
                <a:ea typeface="SimHei" panose="02010609060101010101" pitchFamily="49" charset="-122"/>
              </a:rPr>
              <a:t>④尽快打开预热氧气阀。按可燃气体和氧气（sanso）的顺序操作阀门，以产生淡蓝色火焰。此时，要让焊嘴</a:t>
            </a:r>
            <a:endParaRPr lang="en-US" altLang="zh-Hans" sz="1200">
              <a:solidFill>
                <a:prstClr val="black"/>
              </a:solidFill>
              <a:latin typeface="SimHei" panose="02010609060101010101" pitchFamily="49" charset="-122"/>
              <a:ea typeface="SimHei" panose="02010609060101010101" pitchFamily="49" charset="-122"/>
            </a:endParaRPr>
          </a:p>
          <a:p>
            <a:pPr marL="628650" indent="-361950" rtl="0">
              <a:lnSpc>
                <a:spcPct val="100000"/>
              </a:lnSpc>
              <a:spcBef>
                <a:spcPts val="0"/>
              </a:spcBef>
              <a:buNone/>
            </a:pPr>
            <a:r>
              <a:rPr lang="zh-Hans" sz="1200">
                <a:solidFill>
                  <a:prstClr val="black"/>
                </a:solidFill>
                <a:latin typeface="SimHei" panose="02010609060101010101" pitchFamily="49" charset="-122"/>
                <a:ea typeface="SimHei" panose="02010609060101010101" pitchFamily="49" charset="-122"/>
              </a:rPr>
              <a:t>（higuchi）喷嘴处的气焰中白色圆锥形部分（焰芯（白点））如图1-30②所示，从焊嘴（higuchi）的前端喷</a:t>
            </a:r>
            <a:endParaRPr lang="en-US" altLang="zh-Hans" sz="1200">
              <a:solidFill>
                <a:prstClr val="black"/>
              </a:solidFill>
              <a:latin typeface="SimHei" panose="02010609060101010101" pitchFamily="49" charset="-122"/>
              <a:ea typeface="SimHei" panose="02010609060101010101" pitchFamily="49" charset="-122"/>
            </a:endParaRPr>
          </a:p>
          <a:p>
            <a:pPr marL="628650" indent="-361950" rtl="0">
              <a:lnSpc>
                <a:spcPct val="100000"/>
              </a:lnSpc>
              <a:spcBef>
                <a:spcPts val="0"/>
              </a:spcBef>
              <a:buNone/>
            </a:pPr>
            <a:r>
              <a:rPr lang="en-US" altLang="zh-Hans" sz="1200">
                <a:solidFill>
                  <a:prstClr val="black"/>
                </a:solidFill>
                <a:latin typeface="SimHei" panose="02010609060101010101" pitchFamily="49" charset="-122"/>
                <a:ea typeface="SimHei" panose="02010609060101010101" pitchFamily="49" charset="-122"/>
              </a:rPr>
              <a:t> </a:t>
            </a:r>
            <a:r>
              <a:rPr lang="zh-Hans" sz="1200">
                <a:solidFill>
                  <a:prstClr val="black"/>
                </a:solidFill>
                <a:latin typeface="SimHei" panose="02010609060101010101" pitchFamily="49" charset="-122"/>
                <a:ea typeface="SimHei" panose="02010609060101010101" pitchFamily="49" charset="-122"/>
              </a:rPr>
              <a:t>出。此时处于适当状态的火焰称为中性焰或标准火焰。</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latin typeface="SimHei" panose="02010609060101010101" pitchFamily="49" charset="-122"/>
                <a:ea typeface="SimHei" panose="02010609060101010101" pitchFamily="49" charset="-122"/>
              </a:rPr>
              <a:t>19</a:t>
            </a:fld>
            <a:endParaRPr kumimoji="1" lang="ja-JP" altLang="en-US" sz="1050" dirty="0">
              <a:latin typeface="SimHei" panose="02010609060101010101" pitchFamily="49" charset="-122"/>
              <a:ea typeface="SimHei" panose="02010609060101010101" pitchFamily="49" charset="-122"/>
            </a:endParaRPr>
          </a:p>
        </p:txBody>
      </p:sp>
      <p:pic>
        <p:nvPicPr>
          <p:cNvPr id="5" name="図 4"/>
          <p:cNvPicPr>
            <a:picLocks noChangeAspect="1"/>
          </p:cNvPicPr>
          <p:nvPr/>
        </p:nvPicPr>
        <p:blipFill>
          <a:blip r:embed="rId3"/>
          <a:stretch>
            <a:fillRect/>
          </a:stretch>
        </p:blipFill>
        <p:spPr>
          <a:xfrm>
            <a:off x="628650" y="2920396"/>
            <a:ext cx="5694158" cy="3017782"/>
          </a:xfrm>
          <a:prstGeom prst="rect">
            <a:avLst/>
          </a:prstGeom>
        </p:spPr>
      </p:pic>
      <p:sp>
        <p:nvSpPr>
          <p:cNvPr id="8" name="テキスト ボックス 7">
            <a:extLst>
              <a:ext uri="{FF2B5EF4-FFF2-40B4-BE49-F238E27FC236}">
                <a16:creationId xmlns="" xmlns:a16="http://schemas.microsoft.com/office/drawing/2014/main" id="{19AA07F5-8B97-4217-B9E6-B97C0A744ED1}"/>
              </a:ext>
            </a:extLst>
          </p:cNvPr>
          <p:cNvSpPr txBox="1"/>
          <p:nvPr/>
        </p:nvSpPr>
        <p:spPr>
          <a:xfrm>
            <a:off x="1045549" y="5670645"/>
            <a:ext cx="4807237" cy="235241"/>
          </a:xfrm>
          <a:prstGeom prst="rect">
            <a:avLst/>
          </a:prstGeom>
          <a:solidFill>
            <a:schemeClr val="bg1"/>
          </a:solidFill>
          <a:ln>
            <a:noFill/>
          </a:ln>
        </p:spPr>
        <p:txBody>
          <a:bodyPr wrap="square" lIns="0" tIns="0" rIns="0" bIns="0" rtlCol="0">
            <a:noAutofit/>
          </a:bodyPr>
          <a:lstStyle/>
          <a:p>
            <a:pPr rtl="0"/>
            <a:r>
              <a:rPr lang="zh-Hans" sz="1400">
                <a:latin typeface="SimHei" panose="02010609060101010101" pitchFamily="49" charset="-122"/>
                <a:ea typeface="SimHei" panose="02010609060101010101" pitchFamily="49" charset="-122"/>
              </a:rPr>
              <a:t>图1-30：火焰调节</a:t>
            </a:r>
            <a:endParaRPr kumimoji="1" lang="en-US" altLang="ja-JP" sz="1400" dirty="0">
              <a:latin typeface="SimHei" panose="02010609060101010101" pitchFamily="49" charset="-122"/>
              <a:ea typeface="SimHei" panose="02010609060101010101" pitchFamily="49" charset="-122"/>
            </a:endParaRPr>
          </a:p>
        </p:txBody>
      </p:sp>
      <p:sp>
        <p:nvSpPr>
          <p:cNvPr id="9" name="テキスト ボックス 8">
            <a:extLst>
              <a:ext uri="{FF2B5EF4-FFF2-40B4-BE49-F238E27FC236}">
                <a16:creationId xmlns="" xmlns:a16="http://schemas.microsoft.com/office/drawing/2014/main" id="{8CA41A50-234B-4139-B2FD-44BA1BCFFA0F}"/>
              </a:ext>
            </a:extLst>
          </p:cNvPr>
          <p:cNvSpPr txBox="1"/>
          <p:nvPr/>
        </p:nvSpPr>
        <p:spPr>
          <a:xfrm>
            <a:off x="688604" y="5149072"/>
            <a:ext cx="2313903" cy="299321"/>
          </a:xfrm>
          <a:prstGeom prst="rect">
            <a:avLst/>
          </a:prstGeom>
          <a:solidFill>
            <a:schemeClr val="bg1"/>
          </a:solidFill>
          <a:ln>
            <a:noFill/>
          </a:ln>
        </p:spPr>
        <p:txBody>
          <a:bodyPr wrap="square" lIns="0" tIns="0" rIns="0" bIns="0" rtlCol="0">
            <a:noAutofit/>
          </a:bodyPr>
          <a:lstStyle/>
          <a:p>
            <a:pPr rtl="0"/>
            <a:r>
              <a:rPr lang="zh-Hans" sz="1100">
                <a:latin typeface="SimHei" panose="02010609060101010101" pitchFamily="49" charset="-122"/>
                <a:ea typeface="SimHei" panose="02010609060101010101" pitchFamily="49" charset="-122"/>
              </a:rPr>
              <a:t>①  刚点燃时的火焰（碳化焰）</a:t>
            </a:r>
            <a:endParaRPr kumimoji="1" lang="en-US" altLang="ja-JP" sz="1100" dirty="0">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50365EE6-DAE4-4166-BBD0-068DCE10557D}"/>
              </a:ext>
            </a:extLst>
          </p:cNvPr>
          <p:cNvSpPr txBox="1"/>
          <p:nvPr/>
        </p:nvSpPr>
        <p:spPr>
          <a:xfrm>
            <a:off x="3622872" y="5154400"/>
            <a:ext cx="2313903" cy="299321"/>
          </a:xfrm>
          <a:prstGeom prst="rect">
            <a:avLst/>
          </a:prstGeom>
          <a:solidFill>
            <a:schemeClr val="bg1"/>
          </a:solidFill>
          <a:ln>
            <a:noFill/>
          </a:ln>
        </p:spPr>
        <p:txBody>
          <a:bodyPr wrap="square" lIns="0" tIns="0" rIns="0" bIns="0" rtlCol="0">
            <a:noAutofit/>
          </a:bodyPr>
          <a:lstStyle/>
          <a:p>
            <a:pPr rtl="0"/>
            <a:r>
              <a:rPr lang="zh-Hans" sz="1000">
                <a:latin typeface="SimHei" panose="02010609060101010101" pitchFamily="49" charset="-122"/>
                <a:ea typeface="SimHei" panose="02010609060101010101" pitchFamily="49" charset="-122"/>
              </a:rPr>
              <a:t>②  调节氧气（sanso）量后（标准火焰）</a:t>
            </a:r>
            <a:endParaRPr kumimoji="1" lang="en-US" altLang="ja-JP" sz="1000" dirty="0">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6F336B27-F405-464C-9C92-95BAC9A1AF59}"/>
              </a:ext>
            </a:extLst>
          </p:cNvPr>
          <p:cNvSpPr txBox="1"/>
          <p:nvPr/>
        </p:nvSpPr>
        <p:spPr>
          <a:xfrm>
            <a:off x="3895827" y="5448393"/>
            <a:ext cx="2313903" cy="299321"/>
          </a:xfrm>
          <a:prstGeom prst="rect">
            <a:avLst/>
          </a:prstGeom>
          <a:solidFill>
            <a:schemeClr val="bg1"/>
          </a:solidFill>
          <a:ln>
            <a:noFill/>
          </a:ln>
        </p:spPr>
        <p:txBody>
          <a:bodyPr wrap="square" lIns="0" tIns="0" rIns="0" bIns="0" rtlCol="0">
            <a:noAutofit/>
          </a:bodyPr>
          <a:lstStyle/>
          <a:p>
            <a:pPr algn="r" rtl="0"/>
            <a:r>
              <a:rPr lang="zh-Hans" sz="900">
                <a:latin typeface="SimHei" panose="02010609060101010101" pitchFamily="49" charset="-122"/>
                <a:ea typeface="SimHei" panose="02010609060101010101" pitchFamily="49" charset="-122"/>
              </a:rPr>
              <a:t>资料来源：小池氧气工业有限公司</a:t>
            </a:r>
            <a:endParaRPr kumimoji="1" lang="en-US" altLang="ja-JP" sz="900" dirty="0">
              <a:latin typeface="SimHei" panose="02010609060101010101" pitchFamily="49" charset="-122"/>
              <a:ea typeface="SimHei" panose="02010609060101010101" pitchFamily="49" charset="-122"/>
            </a:endParaRPr>
          </a:p>
        </p:txBody>
      </p:sp>
      <p:sp>
        <p:nvSpPr>
          <p:cNvPr id="12" name="正方形/長方形 11"/>
          <p:cNvSpPr/>
          <p:nvPr/>
        </p:nvSpPr>
        <p:spPr>
          <a:xfrm>
            <a:off x="4572000" y="5835840"/>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124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a:bodyPr>
          <a:lstStyle/>
          <a:p>
            <a:pPr rtl="0"/>
            <a:r>
              <a:rPr lang="zh-Hans" sz="3200">
                <a:latin typeface="+mn-ea"/>
                <a:ea typeface="+mn-ea"/>
              </a:rPr>
              <a:t>第1章   用于气焊（gasu yousetu）等的设备</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焊接机等（3）焊接</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39869" y="6400413"/>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教材第45页/ 辅</a:t>
            </a:r>
            <a:r>
              <a:rPr lang="zh-Hans" sz="1200" dirty="0" smtClean="0">
                <a:solidFill>
                  <a:prstClr val="black"/>
                </a:solidFill>
                <a:latin typeface="SimHei" panose="02010609060101010101" pitchFamily="49" charset="-122"/>
                <a:ea typeface="SimHei" panose="02010609060101010101" pitchFamily="49" charset="-122"/>
              </a:rPr>
              <a:t>助教材第</a:t>
            </a:r>
            <a:r>
              <a:rPr lang="en-US" altLang="zh-Hans" sz="1200" dirty="0" smtClean="0">
                <a:solidFill>
                  <a:prstClr val="black"/>
                </a:solidFill>
                <a:latin typeface="SimHei" panose="02010609060101010101" pitchFamily="49" charset="-122"/>
                <a:ea typeface="SimHei" panose="02010609060101010101" pitchFamily="49" charset="-122"/>
              </a:rPr>
              <a:t>31</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1" y="898525"/>
            <a:ext cx="7886699" cy="32463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zh-Hans" sz="1600">
                <a:solidFill>
                  <a:prstClr val="black"/>
                </a:solidFill>
                <a:latin typeface="SimHei" panose="02010609060101010101" pitchFamily="49" charset="-122"/>
                <a:ea typeface="SimHei" panose="02010609060101010101" pitchFamily="49" charset="-122"/>
              </a:rPr>
              <a:t>【气焊（gasu yousetu）的步骤】</a:t>
            </a:r>
            <a:endParaRPr lang="ja-JP" altLang="en-US" sz="1600" dirty="0">
              <a:solidFill>
                <a:prstClr val="black"/>
              </a:solidFill>
              <a:latin typeface="SimHei" panose="02010609060101010101" pitchFamily="49" charset="-122"/>
              <a:ea typeface="SimHei" panose="02010609060101010101" pitchFamily="49" charset="-122"/>
            </a:endParaRPr>
          </a:p>
          <a:p>
            <a:pPr marL="628650" indent="-36195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①</a:t>
            </a:r>
            <a:r>
              <a:rPr lang="en-US" altLang="zh-Hans" sz="1600">
                <a:solidFill>
                  <a:prstClr val="black"/>
                </a:solidFill>
                <a:latin typeface="SimHei" panose="02010609060101010101" pitchFamily="49" charset="-122"/>
                <a:ea typeface="SimHei" panose="02010609060101010101" pitchFamily="49" charset="-122"/>
              </a:rPr>
              <a:t> </a:t>
            </a:r>
            <a:r>
              <a:rPr lang="zh-Hans" sz="1600">
                <a:solidFill>
                  <a:prstClr val="black"/>
                </a:solidFill>
                <a:latin typeface="SimHei" panose="02010609060101010101" pitchFamily="49" charset="-122"/>
                <a:ea typeface="SimHei" panose="02010609060101010101" pitchFamily="49" charset="-122"/>
              </a:rPr>
              <a:t>将要焊接的母材放置在接头处。</a:t>
            </a:r>
          </a:p>
          <a:p>
            <a:pPr marL="628650" indent="-36195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② 令母材表面与焰芯前端的距离保持约2至3cm，加热母材接头处的一端。一段时间</a:t>
            </a:r>
            <a:endParaRPr lang="en-US" altLang="zh-Hans" sz="1600">
              <a:solidFill>
                <a:prstClr val="black"/>
              </a:solidFill>
              <a:latin typeface="SimHei" panose="02010609060101010101" pitchFamily="49" charset="-122"/>
              <a:ea typeface="SimHei" panose="02010609060101010101" pitchFamily="49" charset="-122"/>
            </a:endParaRPr>
          </a:p>
          <a:p>
            <a:pPr marL="628650" indent="-361950" rtl="0">
              <a:lnSpc>
                <a:spcPct val="100000"/>
              </a:lnSpc>
              <a:spcBef>
                <a:spcPts val="0"/>
              </a:spcBef>
              <a:buNone/>
            </a:pPr>
            <a:r>
              <a:rPr lang="en-US" altLang="zh-Hans" sz="1600">
                <a:solidFill>
                  <a:prstClr val="black"/>
                </a:solidFill>
                <a:latin typeface="SimHei" panose="02010609060101010101" pitchFamily="49" charset="-122"/>
                <a:ea typeface="SimHei" panose="02010609060101010101" pitchFamily="49" charset="-122"/>
              </a:rPr>
              <a:t>   </a:t>
            </a:r>
            <a:r>
              <a:rPr lang="zh-Hans" sz="1600">
                <a:solidFill>
                  <a:prstClr val="black"/>
                </a:solidFill>
                <a:latin typeface="SimHei" panose="02010609060101010101" pitchFamily="49" charset="-122"/>
                <a:ea typeface="SimHei" panose="02010609060101010101" pitchFamily="49" charset="-122"/>
              </a:rPr>
              <a:t>后，火焰灼烧下的母材表面变红，并在中心处形成熔池。熔池看上去闪闪发光。</a:t>
            </a:r>
            <a:endParaRPr lang="en-US" altLang="zh-Hans" sz="1600">
              <a:solidFill>
                <a:prstClr val="black"/>
              </a:solidFill>
              <a:latin typeface="SimHei" panose="02010609060101010101" pitchFamily="49" charset="-122"/>
              <a:ea typeface="SimHei" panose="02010609060101010101" pitchFamily="49" charset="-122"/>
            </a:endParaRPr>
          </a:p>
          <a:p>
            <a:pPr marL="628650" indent="-361950" rtl="0">
              <a:lnSpc>
                <a:spcPct val="100000"/>
              </a:lnSpc>
              <a:spcBef>
                <a:spcPts val="0"/>
              </a:spcBef>
              <a:buNone/>
            </a:pPr>
            <a:r>
              <a:rPr lang="en-US" altLang="zh-Hans" sz="1600">
                <a:solidFill>
                  <a:prstClr val="black"/>
                </a:solidFill>
                <a:latin typeface="SimHei" panose="02010609060101010101" pitchFamily="49" charset="-122"/>
                <a:ea typeface="SimHei" panose="02010609060101010101" pitchFamily="49" charset="-122"/>
              </a:rPr>
              <a:t>   </a:t>
            </a:r>
            <a:r>
              <a:rPr lang="zh-Hans" sz="1600">
                <a:solidFill>
                  <a:prstClr val="black"/>
                </a:solidFill>
                <a:latin typeface="SimHei" panose="02010609060101010101" pitchFamily="49" charset="-122"/>
                <a:ea typeface="SimHei" panose="02010609060101010101" pitchFamily="49" charset="-122"/>
              </a:rPr>
              <a:t>如果两侧的母材未融合，要添加一根焊条使其融合。</a:t>
            </a:r>
          </a:p>
          <a:p>
            <a:pPr marL="628650" indent="-36195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③</a:t>
            </a:r>
            <a:r>
              <a:rPr lang="en-US" altLang="zh-Hans" sz="1600">
                <a:solidFill>
                  <a:prstClr val="black"/>
                </a:solidFill>
                <a:latin typeface="SimHei" panose="02010609060101010101" pitchFamily="49" charset="-122"/>
                <a:ea typeface="SimHei" panose="02010609060101010101" pitchFamily="49" charset="-122"/>
              </a:rPr>
              <a:t> </a:t>
            </a:r>
            <a:r>
              <a:rPr lang="zh-Hans" sz="1600">
                <a:solidFill>
                  <a:prstClr val="black"/>
                </a:solidFill>
                <a:latin typeface="SimHei" panose="02010609060101010101" pitchFamily="49" charset="-122"/>
                <a:ea typeface="SimHei" panose="02010609060101010101" pitchFamily="49" charset="-122"/>
              </a:rPr>
              <a:t>母材接头的一端熔合后，同样将接头的另一端进行焊接。这是为了临时固定母材</a:t>
            </a:r>
            <a:endParaRPr lang="en-US" altLang="zh-Hans" sz="1600">
              <a:solidFill>
                <a:prstClr val="black"/>
              </a:solidFill>
              <a:latin typeface="SimHei" panose="02010609060101010101" pitchFamily="49" charset="-122"/>
              <a:ea typeface="SimHei" panose="02010609060101010101" pitchFamily="49" charset="-122"/>
            </a:endParaRPr>
          </a:p>
          <a:p>
            <a:pPr marL="628650" indent="-361950" rtl="0">
              <a:lnSpc>
                <a:spcPct val="100000"/>
              </a:lnSpc>
              <a:spcBef>
                <a:spcPts val="0"/>
              </a:spcBef>
              <a:buNone/>
            </a:pPr>
            <a:r>
              <a:rPr lang="en-US" altLang="zh-Hans" sz="1600">
                <a:solidFill>
                  <a:prstClr val="black"/>
                </a:solidFill>
                <a:latin typeface="SimHei" panose="02010609060101010101" pitchFamily="49" charset="-122"/>
                <a:ea typeface="SimHei" panose="02010609060101010101" pitchFamily="49" charset="-122"/>
              </a:rPr>
              <a:t>   </a:t>
            </a:r>
            <a:r>
              <a:rPr lang="zh-Hans" sz="1600">
                <a:solidFill>
                  <a:prstClr val="black"/>
                </a:solidFill>
                <a:latin typeface="SimHei" panose="02010609060101010101" pitchFamily="49" charset="-122"/>
                <a:ea typeface="SimHei" panose="02010609060101010101" pitchFamily="49" charset="-122"/>
              </a:rPr>
              <a:t>的接头，称为点焊。焊接薄板时，增加点焊的数量可以预防应变变大。</a:t>
            </a:r>
          </a:p>
          <a:p>
            <a:pPr marL="628650" indent="-36195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④ 接下来，在母材接头的一端形成熔池，并保持熔池的一定大小，将焊炬（tochi）</a:t>
            </a:r>
            <a:endParaRPr lang="en-US" altLang="zh-Hans" sz="1600">
              <a:solidFill>
                <a:prstClr val="black"/>
              </a:solidFill>
              <a:latin typeface="SimHei" panose="02010609060101010101" pitchFamily="49" charset="-122"/>
              <a:ea typeface="SimHei" panose="02010609060101010101" pitchFamily="49" charset="-122"/>
            </a:endParaRPr>
          </a:p>
          <a:p>
            <a:pPr marL="628650" indent="-361950" rtl="0">
              <a:lnSpc>
                <a:spcPct val="100000"/>
              </a:lnSpc>
              <a:spcBef>
                <a:spcPts val="0"/>
              </a:spcBef>
              <a:buNone/>
            </a:pPr>
            <a:r>
              <a:rPr lang="en-US" altLang="zh-Hans" sz="1600">
                <a:solidFill>
                  <a:prstClr val="black"/>
                </a:solidFill>
                <a:latin typeface="SimHei" panose="02010609060101010101" pitchFamily="49" charset="-122"/>
                <a:ea typeface="SimHei" panose="02010609060101010101" pitchFamily="49" charset="-122"/>
              </a:rPr>
              <a:t>   </a:t>
            </a:r>
            <a:r>
              <a:rPr lang="zh-Hans" sz="1600">
                <a:solidFill>
                  <a:prstClr val="black"/>
                </a:solidFill>
                <a:latin typeface="SimHei" panose="02010609060101010101" pitchFamily="49" charset="-122"/>
                <a:ea typeface="SimHei" panose="02010609060101010101" pitchFamily="49" charset="-122"/>
              </a:rPr>
              <a:t>向接头方向移动进行焊接。焊接薄板时，不要添加过多的焊条。相反，当母材板</a:t>
            </a:r>
            <a:endParaRPr lang="en-US" altLang="zh-Hans" sz="1600">
              <a:solidFill>
                <a:prstClr val="black"/>
              </a:solidFill>
              <a:latin typeface="SimHei" panose="02010609060101010101" pitchFamily="49" charset="-122"/>
              <a:ea typeface="SimHei" panose="02010609060101010101" pitchFamily="49" charset="-122"/>
            </a:endParaRPr>
          </a:p>
          <a:p>
            <a:pPr marL="628650" indent="-361950" rtl="0">
              <a:lnSpc>
                <a:spcPct val="100000"/>
              </a:lnSpc>
              <a:spcBef>
                <a:spcPts val="0"/>
              </a:spcBef>
              <a:buNone/>
            </a:pPr>
            <a:r>
              <a:rPr lang="en-US" altLang="zh-Hans" sz="1600">
                <a:solidFill>
                  <a:prstClr val="black"/>
                </a:solidFill>
                <a:latin typeface="SimHei" panose="02010609060101010101" pitchFamily="49" charset="-122"/>
                <a:ea typeface="SimHei" panose="02010609060101010101" pitchFamily="49" charset="-122"/>
              </a:rPr>
              <a:t>   </a:t>
            </a:r>
            <a:r>
              <a:rPr lang="zh-Hans" sz="1600">
                <a:solidFill>
                  <a:prstClr val="black"/>
                </a:solidFill>
                <a:latin typeface="SimHei" panose="02010609060101010101" pitchFamily="49" charset="-122"/>
                <a:ea typeface="SimHei" panose="02010609060101010101" pitchFamily="49" charset="-122"/>
              </a:rPr>
              <a:t>较厚时，在靠近焰芯的位置熔化母材，并在添加焊条的同时进行焊接。</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20</a:t>
            </a:fld>
            <a:endParaRPr kumimoji="1" lang="ja-JP" altLang="en-US">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421718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49" y="365126"/>
            <a:ext cx="8093317"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焊接机等（4）切割</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48516" y="6403943"/>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a:t>
            </a:r>
            <a:r>
              <a:rPr lang="zh-Hans" sz="1200" dirty="0" smtClean="0">
                <a:solidFill>
                  <a:prstClr val="black"/>
                </a:solidFill>
                <a:latin typeface="SimHei" panose="02010609060101010101" pitchFamily="49" charset="-122"/>
                <a:ea typeface="SimHei" panose="02010609060101010101" pitchFamily="49" charset="-122"/>
              </a:rPr>
              <a:t>第4</a:t>
            </a:r>
            <a:r>
              <a:rPr lang="en-US" altLang="zh-Hans" sz="1200" dirty="0" smtClean="0">
                <a:solidFill>
                  <a:prstClr val="black"/>
                </a:solidFill>
                <a:latin typeface="SimHei" panose="02010609060101010101" pitchFamily="49" charset="-122"/>
                <a:ea typeface="SimHei" panose="02010609060101010101" pitchFamily="49" charset="-122"/>
              </a:rPr>
              <a:t>6</a:t>
            </a:r>
            <a:r>
              <a:rPr lang="zh-Hans" sz="1200" dirty="0" smtClean="0">
                <a:solidFill>
                  <a:prstClr val="black"/>
                </a:solidFill>
                <a:latin typeface="SimHei" panose="02010609060101010101" pitchFamily="49" charset="-122"/>
                <a:ea typeface="SimHei" panose="02010609060101010101" pitchFamily="49" charset="-122"/>
              </a:rPr>
              <a:t>页</a:t>
            </a:r>
            <a:r>
              <a:rPr lang="zh-Hans" sz="1200" dirty="0">
                <a:solidFill>
                  <a:prstClr val="black"/>
                </a:solidFill>
                <a:latin typeface="SimHei" panose="02010609060101010101" pitchFamily="49" charset="-122"/>
                <a:ea typeface="SimHei" panose="02010609060101010101" pitchFamily="49" charset="-122"/>
              </a:rPr>
              <a:t>/ 辅</a:t>
            </a:r>
            <a:r>
              <a:rPr lang="zh-Hans" sz="1200" dirty="0" smtClean="0">
                <a:solidFill>
                  <a:prstClr val="black"/>
                </a:solidFill>
                <a:latin typeface="SimHei" panose="02010609060101010101" pitchFamily="49" charset="-122"/>
                <a:ea typeface="SimHei" panose="02010609060101010101" pitchFamily="49" charset="-122"/>
              </a:rPr>
              <a:t>助教材第</a:t>
            </a:r>
            <a:r>
              <a:rPr lang="en-US" altLang="zh-Hans" sz="1200" dirty="0" smtClean="0">
                <a:solidFill>
                  <a:prstClr val="black"/>
                </a:solidFill>
                <a:latin typeface="SimHei" panose="02010609060101010101" pitchFamily="49" charset="-122"/>
                <a:ea typeface="SimHei" panose="02010609060101010101" pitchFamily="49" charset="-122"/>
              </a:rPr>
              <a:t>32</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1" y="898525"/>
            <a:ext cx="8093318" cy="152815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zh-Hans" sz="1800">
                <a:solidFill>
                  <a:prstClr val="black"/>
                </a:solidFill>
                <a:latin typeface="SimHei" panose="02010609060101010101" pitchFamily="49" charset="-122"/>
                <a:ea typeface="SimHei" panose="02010609060101010101" pitchFamily="49" charset="-122"/>
              </a:rPr>
              <a:t>【</a:t>
            </a:r>
            <a:r>
              <a:rPr lang="zh-Hans" sz="1600">
                <a:solidFill>
                  <a:prstClr val="black"/>
                </a:solidFill>
                <a:latin typeface="SimHei" panose="02010609060101010101" pitchFamily="49" charset="-122"/>
                <a:ea typeface="SimHei" panose="02010609060101010101" pitchFamily="49" charset="-122"/>
              </a:rPr>
              <a:t>气割（gasu setudan）的步骤】</a:t>
            </a:r>
            <a:endParaRPr lang="ja-JP" altLang="en-US" sz="1600" dirty="0">
              <a:solidFill>
                <a:prstClr val="black"/>
              </a:solidFill>
              <a:latin typeface="SimHei" panose="02010609060101010101" pitchFamily="49" charset="-122"/>
              <a:ea typeface="SimHei" panose="02010609060101010101" pitchFamily="49" charset="-122"/>
            </a:endParaRPr>
          </a:p>
          <a:p>
            <a:pPr marL="628650" indent="-36195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① 放置要切割的母材。</a:t>
            </a:r>
          </a:p>
          <a:p>
            <a:pPr marL="628650" indent="-36195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② 首先将预热火焰（yonetu en）的焰芯对准要切割处，令母材变烫发红。</a:t>
            </a:r>
            <a:endParaRPr lang="en-US" altLang="ja-JP" sz="1600" dirty="0">
              <a:solidFill>
                <a:prstClr val="black"/>
              </a:solidFill>
              <a:latin typeface="SimHei" panose="02010609060101010101" pitchFamily="49" charset="-122"/>
              <a:ea typeface="SimHei" panose="02010609060101010101" pitchFamily="49" charset="-122"/>
            </a:endParaRPr>
          </a:p>
          <a:p>
            <a:pPr marL="609600" indent="-342900" rtl="0">
              <a:lnSpc>
                <a:spcPct val="100000"/>
              </a:lnSpc>
              <a:spcBef>
                <a:spcPts val="0"/>
              </a:spcBef>
              <a:buAutoNum type="circleNumDbPlain" startAt="3"/>
            </a:pPr>
            <a:r>
              <a:rPr lang="zh-Hans" sz="1600">
                <a:solidFill>
                  <a:prstClr val="black"/>
                </a:solidFill>
                <a:latin typeface="SimHei" panose="02010609060101010101" pitchFamily="49" charset="-122"/>
                <a:ea typeface="SimHei" panose="02010609060101010101" pitchFamily="49" charset="-122"/>
              </a:rPr>
              <a:t>保持焊割枪（suikan）稍微倾斜的同时，沿要切割的线缓慢移动。此时，请注意保持焊嘴（higuchi）和母材之间的固定距离，并以恒定速度移动，以使切割飞溅物（supatta）掉到正下方。</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21</a:t>
            </a:fld>
            <a:endParaRPr kumimoji="1" lang="ja-JP" altLang="en-US">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04876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2000">
                <a:latin typeface="SimHei" panose="02010609060101010101" pitchFamily="49" charset="-122"/>
                <a:ea typeface="SimHei" panose="02010609060101010101" pitchFamily="49" charset="-122"/>
              </a:rPr>
              <a:t>焊接机等（5）焊接、切割作业中的注意事项</a:t>
            </a:r>
            <a:endParaRPr kumimoji="1" lang="ja-JP" altLang="en-US" sz="20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28918" y="6400413"/>
            <a:ext cx="3340451" cy="261610"/>
          </a:xfrm>
          <a:prstGeom prst="rect">
            <a:avLst/>
          </a:prstGeom>
          <a:noFill/>
          <a:ln>
            <a:solidFill>
              <a:schemeClr val="tx1"/>
            </a:solidFill>
          </a:ln>
        </p:spPr>
        <p:txBody>
          <a:bodyPr wrap="square" rtlCol="0">
            <a:spAutoFit/>
          </a:bodyPr>
          <a:lstStyle/>
          <a:p>
            <a:pPr algn="r" rtl="0"/>
            <a:r>
              <a:rPr lang="zh-Hans" sz="1100" dirty="0">
                <a:solidFill>
                  <a:prstClr val="black"/>
                </a:solidFill>
                <a:latin typeface="SimHei" panose="02010609060101010101" pitchFamily="49" charset="-122"/>
                <a:ea typeface="SimHei" panose="02010609060101010101" pitchFamily="49" charset="-122"/>
              </a:rPr>
              <a:t>教材第46页/ 辅</a:t>
            </a:r>
            <a:r>
              <a:rPr lang="zh-Hans" sz="1100" dirty="0" smtClean="0">
                <a:solidFill>
                  <a:prstClr val="black"/>
                </a:solidFill>
                <a:latin typeface="SimHei" panose="02010609060101010101" pitchFamily="49" charset="-122"/>
                <a:ea typeface="SimHei" panose="02010609060101010101" pitchFamily="49" charset="-122"/>
              </a:rPr>
              <a:t>助教材第</a:t>
            </a:r>
            <a:r>
              <a:rPr lang="en-US" altLang="zh-Hans" sz="1100" dirty="0" smtClean="0">
                <a:solidFill>
                  <a:prstClr val="black"/>
                </a:solidFill>
                <a:latin typeface="SimHei" panose="02010609060101010101" pitchFamily="49" charset="-122"/>
                <a:ea typeface="SimHei" panose="02010609060101010101" pitchFamily="49" charset="-122"/>
              </a:rPr>
              <a:t>33</a:t>
            </a:r>
            <a:r>
              <a:rPr lang="zh-Hans" sz="1100" dirty="0" smtClean="0">
                <a:solidFill>
                  <a:prstClr val="black"/>
                </a:solidFill>
                <a:latin typeface="SimHei" panose="02010609060101010101" pitchFamily="49" charset="-122"/>
                <a:ea typeface="SimHei" panose="02010609060101010101" pitchFamily="49" charset="-122"/>
              </a:rPr>
              <a:t>页</a:t>
            </a:r>
            <a:endParaRPr lang="zh-Hans" sz="11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1" y="898525"/>
            <a:ext cx="7886699" cy="35146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zh-Hans" sz="1400">
                <a:latin typeface="SimHei" panose="02010609060101010101" pitchFamily="49" charset="-122"/>
                <a:ea typeface="SimHei" panose="02010609060101010101" pitchFamily="49" charset="-122"/>
              </a:rPr>
              <a:t>【焊接、切割作业中的注意事项】</a:t>
            </a:r>
          </a:p>
          <a:p>
            <a:pPr marL="87313" indent="-87313" rtl="0">
              <a:spcBef>
                <a:spcPts val="600"/>
              </a:spcBef>
              <a:buNone/>
            </a:pPr>
            <a:r>
              <a:rPr lang="zh-Hans" sz="1400">
                <a:latin typeface="SimHei" panose="02010609060101010101" pitchFamily="49" charset="-122"/>
                <a:ea typeface="SimHei" panose="02010609060101010101" pitchFamily="49" charset="-122"/>
              </a:rPr>
              <a:t>・如果在点火后时而听到噼啪声，则说明焊嘴（higuchi）可能拧得过松或有刮痕。要立即关火并关闭焊嘴（higuchi），如果问题仍然存在，要更换焊嘴（higuchi）。</a:t>
            </a:r>
            <a:endParaRPr lang="en-US" altLang="ja-JP" sz="1400" dirty="0">
              <a:latin typeface="SimHei" panose="02010609060101010101" pitchFamily="49" charset="-122"/>
              <a:ea typeface="SimHei" panose="02010609060101010101" pitchFamily="49" charset="-122"/>
            </a:endParaRPr>
          </a:p>
          <a:p>
            <a:pPr marL="87313" indent="-87313" rtl="0">
              <a:spcBef>
                <a:spcPts val="600"/>
              </a:spcBef>
              <a:buNone/>
            </a:pPr>
            <a:r>
              <a:rPr lang="zh-Hans" sz="1400">
                <a:latin typeface="SimHei" panose="02010609060101010101" pitchFamily="49" charset="-122"/>
                <a:ea typeface="SimHei" panose="02010609060101010101" pitchFamily="49" charset="-122"/>
              </a:rPr>
              <a:t>・如果在进行焊接或切割作业时焊割枪（suikan）发出噼啪声，则有可能产生了回火（gyakka）。要立即停止作业，清洁并重新拧紧焊嘴（higuchi），检查是否有漏气等。</a:t>
            </a:r>
            <a:endParaRPr lang="en-US" altLang="ja-JP" sz="1400" dirty="0">
              <a:latin typeface="SimHei" panose="02010609060101010101" pitchFamily="49" charset="-122"/>
              <a:ea typeface="SimHei" panose="02010609060101010101" pitchFamily="49" charset="-122"/>
            </a:endParaRPr>
          </a:p>
          <a:p>
            <a:pPr marL="87313" indent="-87313" rtl="0">
              <a:spcBef>
                <a:spcPts val="600"/>
              </a:spcBef>
              <a:buNone/>
            </a:pPr>
            <a:r>
              <a:rPr lang="zh-Hans" sz="1400">
                <a:latin typeface="SimHei" panose="02010609060101010101" pitchFamily="49" charset="-122"/>
                <a:ea typeface="SimHei" panose="02010609060101010101" pitchFamily="49" charset="-122"/>
              </a:rPr>
              <a:t>・以下是可能引起回火（gyakka）的原因。</a:t>
            </a:r>
            <a:endParaRPr lang="en-US" altLang="ja-JP" sz="1400" dirty="0">
              <a:latin typeface="SimHei" panose="02010609060101010101" pitchFamily="49" charset="-122"/>
              <a:ea typeface="SimHei" panose="02010609060101010101" pitchFamily="49" charset="-122"/>
            </a:endParaRPr>
          </a:p>
          <a:p>
            <a:pPr marL="0" indent="180975" rtl="0">
              <a:lnSpc>
                <a:spcPct val="100000"/>
              </a:lnSpc>
              <a:spcBef>
                <a:spcPts val="0"/>
              </a:spcBef>
              <a:buNone/>
            </a:pPr>
            <a:endParaRPr lang="en-US" altLang="ja-JP" sz="900" dirty="0">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400">
                <a:latin typeface="SimHei" panose="02010609060101010101" pitchFamily="49" charset="-122"/>
                <a:ea typeface="SimHei" panose="02010609060101010101" pitchFamily="49" charset="-122"/>
              </a:rPr>
              <a:t>【回火（gyakka）的原因】</a:t>
            </a:r>
          </a:p>
          <a:p>
            <a:pPr marL="542925" indent="-276225" rtl="0">
              <a:lnSpc>
                <a:spcPct val="100000"/>
              </a:lnSpc>
              <a:spcBef>
                <a:spcPts val="0"/>
              </a:spcBef>
              <a:buFont typeface="Wingdings" panose="05000000000000000000" pitchFamily="2" charset="2"/>
              <a:buChar char="l"/>
            </a:pPr>
            <a:r>
              <a:rPr lang="zh-Hans" sz="1400">
                <a:latin typeface="SimHei" panose="02010609060101010101" pitchFamily="49" charset="-122"/>
                <a:ea typeface="SimHei" panose="02010609060101010101" pitchFamily="49" charset="-122"/>
              </a:rPr>
              <a:t>氧气（sanso）和可燃气体的混合比发生了变化。</a:t>
            </a:r>
          </a:p>
          <a:p>
            <a:pPr marL="542925" indent="-276225" rtl="0">
              <a:lnSpc>
                <a:spcPct val="100000"/>
              </a:lnSpc>
              <a:spcBef>
                <a:spcPts val="0"/>
              </a:spcBef>
              <a:buFont typeface="Wingdings" panose="05000000000000000000" pitchFamily="2" charset="2"/>
              <a:buChar char="l"/>
            </a:pPr>
            <a:r>
              <a:rPr lang="zh-Hans" sz="1400">
                <a:latin typeface="SimHei" panose="02010609060101010101" pitchFamily="49" charset="-122"/>
                <a:ea typeface="SimHei" panose="02010609060101010101" pitchFamily="49" charset="-122"/>
              </a:rPr>
              <a:t>飞溅物（supatta）等异物进入了焊嘴（higuchi）。</a:t>
            </a:r>
          </a:p>
          <a:p>
            <a:pPr marL="542925" indent="-276225" rtl="0">
              <a:lnSpc>
                <a:spcPct val="100000"/>
              </a:lnSpc>
              <a:spcBef>
                <a:spcPts val="0"/>
              </a:spcBef>
              <a:buFont typeface="Wingdings" panose="05000000000000000000" pitchFamily="2" charset="2"/>
              <a:buChar char="l"/>
            </a:pPr>
            <a:r>
              <a:rPr lang="zh-Hans" sz="1400">
                <a:latin typeface="SimHei" panose="02010609060101010101" pitchFamily="49" charset="-122"/>
                <a:ea typeface="SimHei" panose="02010609060101010101" pitchFamily="49" charset="-122"/>
              </a:rPr>
              <a:t>因焊嘴（higuchi）前端与母材撞击等，导致被堵塞。</a:t>
            </a:r>
          </a:p>
          <a:p>
            <a:pPr marL="542925" indent="-276225" rtl="0">
              <a:lnSpc>
                <a:spcPct val="100000"/>
              </a:lnSpc>
              <a:spcBef>
                <a:spcPts val="0"/>
              </a:spcBef>
              <a:buFont typeface="Wingdings" panose="05000000000000000000" pitchFamily="2" charset="2"/>
              <a:buChar char="l"/>
            </a:pPr>
            <a:r>
              <a:rPr lang="zh-Hans" sz="1400">
                <a:latin typeface="SimHei" panose="02010609060101010101" pitchFamily="49" charset="-122"/>
                <a:ea typeface="SimHei" panose="02010609060101010101" pitchFamily="49" charset="-122"/>
              </a:rPr>
              <a:t>焊嘴（higuchi）的温度上升了。</a:t>
            </a:r>
          </a:p>
          <a:p>
            <a:pPr marL="542925" indent="-276225" rtl="0">
              <a:lnSpc>
                <a:spcPct val="100000"/>
              </a:lnSpc>
              <a:spcBef>
                <a:spcPts val="0"/>
              </a:spcBef>
              <a:buFont typeface="Wingdings" panose="05000000000000000000" pitchFamily="2" charset="2"/>
              <a:buChar char="l"/>
            </a:pPr>
            <a:r>
              <a:rPr lang="zh-Hans" sz="1400">
                <a:latin typeface="SimHei" panose="02010609060101010101" pitchFamily="49" charset="-122"/>
                <a:ea typeface="SimHei" panose="02010609060101010101" pitchFamily="49" charset="-122"/>
              </a:rPr>
              <a:t>焊嘴（higuchi）拧得不够紧。</a:t>
            </a:r>
          </a:p>
          <a:p>
            <a:pPr marL="542925" indent="-276225" rtl="0">
              <a:lnSpc>
                <a:spcPct val="100000"/>
              </a:lnSpc>
              <a:spcBef>
                <a:spcPts val="0"/>
              </a:spcBef>
              <a:buFont typeface="Wingdings" panose="05000000000000000000" pitchFamily="2" charset="2"/>
              <a:buChar char="l"/>
            </a:pPr>
            <a:r>
              <a:rPr lang="zh-Hans" sz="1400">
                <a:latin typeface="SimHei" panose="02010609060101010101" pitchFamily="49" charset="-122"/>
                <a:ea typeface="SimHei" panose="02010609060101010101" pitchFamily="49" charset="-122"/>
              </a:rPr>
              <a:t>有空气进入了可燃气体供应系统。</a:t>
            </a:r>
            <a:endParaRPr lang="ja-JP" altLang="en-US" sz="1600" dirty="0">
              <a:latin typeface="SimHei" panose="02010609060101010101" pitchFamily="49" charset="-122"/>
              <a:ea typeface="SimHei" panose="02010609060101010101" pitchFamily="49" charset="-122"/>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latin typeface="SimHei" panose="02010609060101010101" pitchFamily="49" charset="-122"/>
                <a:ea typeface="SimHei" panose="02010609060101010101" pitchFamily="49" charset="-122"/>
              </a:rPr>
              <a:t>22</a:t>
            </a:fld>
            <a:endParaRPr kumimoji="1" lang="ja-JP" altLang="en-US" sz="110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47512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2000">
                <a:latin typeface="SimHei" panose="02010609060101010101" pitchFamily="49" charset="-122"/>
                <a:ea typeface="SimHei" panose="02010609060101010101" pitchFamily="49" charset="-122"/>
              </a:rPr>
              <a:t>焊接机等（6）灭火方法</a:t>
            </a:r>
            <a:endParaRPr kumimoji="1" lang="ja-JP" altLang="en-US" sz="20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28918" y="6400413"/>
            <a:ext cx="3340451" cy="261610"/>
          </a:xfrm>
          <a:prstGeom prst="rect">
            <a:avLst/>
          </a:prstGeom>
          <a:noFill/>
          <a:ln>
            <a:solidFill>
              <a:schemeClr val="tx1"/>
            </a:solidFill>
          </a:ln>
        </p:spPr>
        <p:txBody>
          <a:bodyPr wrap="square" rtlCol="0">
            <a:spAutoFit/>
          </a:bodyPr>
          <a:lstStyle/>
          <a:p>
            <a:pPr algn="r" rtl="0"/>
            <a:r>
              <a:rPr lang="zh-Hans" sz="1100" dirty="0">
                <a:solidFill>
                  <a:prstClr val="black"/>
                </a:solidFill>
                <a:latin typeface="SimHei" panose="02010609060101010101" pitchFamily="49" charset="-122"/>
                <a:ea typeface="SimHei" panose="02010609060101010101" pitchFamily="49" charset="-122"/>
              </a:rPr>
              <a:t>教材第47页/ 辅助教材</a:t>
            </a:r>
            <a:r>
              <a:rPr lang="zh-Hans" sz="1100" dirty="0" smtClean="0">
                <a:solidFill>
                  <a:prstClr val="black"/>
                </a:solidFill>
                <a:latin typeface="SimHei" panose="02010609060101010101" pitchFamily="49" charset="-122"/>
                <a:ea typeface="SimHei" panose="02010609060101010101" pitchFamily="49" charset="-122"/>
              </a:rPr>
              <a:t>第3</a:t>
            </a:r>
            <a:r>
              <a:rPr lang="en-US" altLang="zh-Hans" sz="1100" dirty="0" smtClean="0">
                <a:solidFill>
                  <a:prstClr val="black"/>
                </a:solidFill>
                <a:latin typeface="SimHei" panose="02010609060101010101" pitchFamily="49" charset="-122"/>
                <a:ea typeface="SimHei" panose="02010609060101010101" pitchFamily="49" charset="-122"/>
              </a:rPr>
              <a:t>4</a:t>
            </a:r>
            <a:r>
              <a:rPr lang="zh-Hans" sz="1100" dirty="0" smtClean="0">
                <a:solidFill>
                  <a:prstClr val="black"/>
                </a:solidFill>
                <a:latin typeface="SimHei" panose="02010609060101010101" pitchFamily="49" charset="-122"/>
                <a:ea typeface="SimHei" panose="02010609060101010101" pitchFamily="49" charset="-122"/>
              </a:rPr>
              <a:t>页</a:t>
            </a:r>
            <a:endParaRPr lang="ja-JP" altLang="en-US" sz="11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1" y="885138"/>
            <a:ext cx="7886699" cy="261915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zh-Hans" sz="1400">
                <a:solidFill>
                  <a:prstClr val="black"/>
                </a:solidFill>
                <a:latin typeface="SimHei" panose="02010609060101010101" pitchFamily="49" charset="-122"/>
                <a:ea typeface="SimHei" panose="02010609060101010101" pitchFamily="49" charset="-122"/>
              </a:rPr>
              <a:t>【灭火方法】</a:t>
            </a:r>
            <a:endParaRPr lang="ja-JP" altLang="en-US" sz="14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关火时，要先关闭预热氧气阀，然后关闭燃气。</a:t>
            </a:r>
            <a:endParaRPr lang="en-US" altLang="ja-JP" sz="14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在进行切割作业时，要按照切割氧气（setudan sanso）、预热氧气（sanso）、燃气的顺序关闭阀门。</a:t>
            </a:r>
            <a:endParaRPr lang="en-US" altLang="ja-JP" sz="14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如果在焊接、切割作业中火灭了，要立即以相同顺序关闭阀门。</a:t>
            </a:r>
          </a:p>
          <a:p>
            <a:pPr marL="0" indent="180975" rtl="0">
              <a:lnSpc>
                <a:spcPct val="100000"/>
              </a:lnSpc>
              <a:spcBef>
                <a:spcPts val="0"/>
              </a:spcBef>
              <a:buNone/>
            </a:pPr>
            <a:endParaRPr lang="en-US" altLang="ja-JP" sz="9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但是，如果在进行作业时产生回火（gyakka），要立即关闭预热氧气阀，然后关闭燃气阀，最后关闭切割氧气阀。接下来要关闭氧气（sanso）、燃气瓶阀门并松开压力调节手柄（aturyoku chousei handoru）。</a:t>
            </a:r>
          </a:p>
          <a:p>
            <a:pPr marL="0" indent="180975" rtl="0">
              <a:lnSpc>
                <a:spcPct val="100000"/>
              </a:lnSpc>
              <a:spcBef>
                <a:spcPts val="0"/>
              </a:spcBef>
              <a:buNone/>
            </a:pPr>
            <a:endParaRPr lang="en-US" altLang="ja-JP" sz="900" dirty="0">
              <a:solidFill>
                <a:srgbClr val="FF0000"/>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400">
                <a:latin typeface="SimHei" panose="02010609060101010101" pitchFamily="49" charset="-122"/>
                <a:ea typeface="SimHei" panose="02010609060101010101" pitchFamily="49" charset="-122"/>
              </a:rPr>
              <a:t>如果因回火（gyakka）而导致灭火，要在继续作业前查明原因并采取措施。在未查明原因的情况下，不得继续作业。</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100" smtClean="0">
                <a:latin typeface="SimHei" panose="02010609060101010101" pitchFamily="49" charset="-122"/>
                <a:ea typeface="SimHei" panose="02010609060101010101" pitchFamily="49" charset="-122"/>
              </a:rPr>
              <a:t>23</a:t>
            </a:fld>
            <a:endParaRPr kumimoji="1" lang="ja-JP" altLang="en-US" sz="110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52887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2000">
                <a:latin typeface="SimHei" panose="02010609060101010101" pitchFamily="49" charset="-122"/>
                <a:ea typeface="SimHei" panose="02010609060101010101" pitchFamily="49" charset="-122"/>
              </a:rPr>
              <a:t>焊嘴（higuchi）</a:t>
            </a:r>
            <a:endParaRPr kumimoji="1" lang="ja-JP" altLang="en-US" sz="20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18394" y="6418387"/>
            <a:ext cx="3345499" cy="261610"/>
          </a:xfrm>
          <a:prstGeom prst="rect">
            <a:avLst/>
          </a:prstGeom>
          <a:noFill/>
          <a:ln>
            <a:solidFill>
              <a:schemeClr val="tx1"/>
            </a:solidFill>
          </a:ln>
        </p:spPr>
        <p:txBody>
          <a:bodyPr wrap="square" rtlCol="0">
            <a:spAutoFit/>
          </a:bodyPr>
          <a:lstStyle/>
          <a:p>
            <a:pPr algn="r" rtl="0"/>
            <a:r>
              <a:rPr lang="zh-Hans" sz="1100" dirty="0">
                <a:solidFill>
                  <a:prstClr val="black"/>
                </a:solidFill>
                <a:latin typeface="SimHei" panose="02010609060101010101" pitchFamily="49" charset="-122"/>
                <a:ea typeface="SimHei" panose="02010609060101010101" pitchFamily="49" charset="-122"/>
              </a:rPr>
              <a:t>教材第47页/ 辅助教材</a:t>
            </a:r>
            <a:r>
              <a:rPr lang="zh-Hans" sz="1100" dirty="0" smtClean="0">
                <a:solidFill>
                  <a:prstClr val="black"/>
                </a:solidFill>
                <a:latin typeface="SimHei" panose="02010609060101010101" pitchFamily="49" charset="-122"/>
                <a:ea typeface="SimHei" panose="02010609060101010101" pitchFamily="49" charset="-122"/>
              </a:rPr>
              <a:t>第3</a:t>
            </a:r>
            <a:r>
              <a:rPr lang="en-US" altLang="zh-Hans" sz="1100" dirty="0" smtClean="0">
                <a:solidFill>
                  <a:prstClr val="black"/>
                </a:solidFill>
                <a:latin typeface="SimHei" panose="02010609060101010101" pitchFamily="49" charset="-122"/>
                <a:ea typeface="SimHei" panose="02010609060101010101" pitchFamily="49" charset="-122"/>
              </a:rPr>
              <a:t>5</a:t>
            </a:r>
            <a:r>
              <a:rPr lang="zh-Hans" sz="1100" dirty="0" smtClean="0">
                <a:solidFill>
                  <a:prstClr val="black"/>
                </a:solidFill>
                <a:latin typeface="SimHei" panose="02010609060101010101" pitchFamily="49" charset="-122"/>
                <a:ea typeface="SimHei" panose="02010609060101010101" pitchFamily="49" charset="-122"/>
              </a:rPr>
              <a:t>页</a:t>
            </a:r>
            <a:endParaRPr lang="zh-Hans" sz="11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49" y="1640678"/>
            <a:ext cx="5829301" cy="320899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【焊嘴（higuchi）的安装步骤】</a:t>
            </a:r>
          </a:p>
          <a:p>
            <a:pPr marL="449263" indent="-268288"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①</a:t>
            </a:r>
            <a:r>
              <a:rPr lang="en-US" altLang="zh-Hans" sz="1400">
                <a:solidFill>
                  <a:prstClr val="black"/>
                </a:solidFill>
                <a:latin typeface="SimHei" panose="02010609060101010101" pitchFamily="49" charset="-122"/>
                <a:ea typeface="SimHei" panose="02010609060101010101" pitchFamily="49" charset="-122"/>
              </a:rPr>
              <a:t> </a:t>
            </a:r>
            <a:r>
              <a:rPr lang="zh-Hans" sz="1400">
                <a:solidFill>
                  <a:prstClr val="black"/>
                </a:solidFill>
                <a:latin typeface="SimHei" panose="02010609060101010101" pitchFamily="49" charset="-122"/>
                <a:ea typeface="SimHei" panose="02010609060101010101" pitchFamily="49" charset="-122"/>
              </a:rPr>
              <a:t>检查焊嘴（higuchi）和焊割枪（suikan）各自的接触位置并没有伤痕，且没有沾上脏东西或油。</a:t>
            </a:r>
          </a:p>
          <a:p>
            <a:pPr marL="449263" indent="-268288"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② 将图1-31的支承螺母（衬垫螺母）完全拧回（直到其碰到主体的六角形部分）。</a:t>
            </a:r>
          </a:p>
          <a:p>
            <a:pPr marL="449263" indent="-268288"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③ 将焊嘴（higuchi）尽可能地拧进焊割枪（suikan）。</a:t>
            </a:r>
          </a:p>
          <a:p>
            <a:pPr marL="449263" indent="-268288"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④ 用专用扳手将焊嘴（higuchi）主体的六角形部分拧紧。如果此时使用活动扳手，则外管螺母可能会旋转，因此最好不要使用活动扳手。</a:t>
            </a:r>
          </a:p>
          <a:p>
            <a:pPr marL="449263" indent="-268288"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⑤用手拧支承螺母，直到感觉到阻力为止。</a:t>
            </a:r>
          </a:p>
          <a:p>
            <a:pPr marL="449263" indent="-268288"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⑥用专用扳手旋转支承螺母。第一次安装应为1/2圈，第二次之后安装</a:t>
            </a:r>
            <a:endParaRPr lang="en-US" altLang="zh-Hans" sz="1400">
              <a:solidFill>
                <a:prstClr val="black"/>
              </a:solidFill>
              <a:latin typeface="SimHei" panose="02010609060101010101" pitchFamily="49" charset="-122"/>
              <a:ea typeface="SimHei" panose="02010609060101010101" pitchFamily="49" charset="-122"/>
            </a:endParaRPr>
          </a:p>
          <a:p>
            <a:pPr marL="449263" indent="-268288" rtl="0">
              <a:lnSpc>
                <a:spcPct val="100000"/>
              </a:lnSpc>
              <a:spcBef>
                <a:spcPts val="0"/>
              </a:spcBef>
              <a:buNone/>
            </a:pPr>
            <a:r>
              <a:rPr lang="en-US" altLang="zh-Hans" sz="1400">
                <a:solidFill>
                  <a:prstClr val="black"/>
                </a:solidFill>
                <a:latin typeface="SimHei" panose="02010609060101010101" pitchFamily="49" charset="-122"/>
                <a:ea typeface="SimHei" panose="02010609060101010101" pitchFamily="49" charset="-122"/>
              </a:rPr>
              <a:t>  </a:t>
            </a:r>
            <a:r>
              <a:rPr lang="zh-Hans" sz="1400">
                <a:solidFill>
                  <a:prstClr val="black"/>
                </a:solidFill>
                <a:latin typeface="SimHei" panose="02010609060101010101" pitchFamily="49" charset="-122"/>
                <a:ea typeface="SimHei" panose="02010609060101010101" pitchFamily="49" charset="-122"/>
              </a:rPr>
              <a:t>应为1/4圈左右。</a:t>
            </a:r>
          </a:p>
        </p:txBody>
      </p:sp>
      <p:sp>
        <p:nvSpPr>
          <p:cNvPr id="5" name="コンテンツ プレースホルダー 4"/>
          <p:cNvSpPr txBox="1">
            <a:spLocks/>
          </p:cNvSpPr>
          <p:nvPr/>
        </p:nvSpPr>
        <p:spPr>
          <a:xfrm>
            <a:off x="628651" y="987229"/>
            <a:ext cx="7886699" cy="6133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zh-Hans" sz="1400">
                <a:solidFill>
                  <a:prstClr val="black"/>
                </a:solidFill>
                <a:latin typeface="SimHei" panose="02010609060101010101" pitchFamily="49" charset="-122"/>
                <a:ea typeface="SimHei" panose="02010609060101010101" pitchFamily="49" charset="-122"/>
              </a:rPr>
              <a:t>【选择焊嘴（higuchi）】</a:t>
            </a:r>
            <a:endParaRPr lang="ja-JP" altLang="en-US" sz="14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400">
                <a:latin typeface="SimHei" panose="02010609060101010101" pitchFamily="49" charset="-122"/>
                <a:ea typeface="SimHei" panose="02010609060101010101" pitchFamily="49" charset="-122"/>
              </a:rPr>
              <a:t>焊嘴（higuchi）必须根据所用的可燃气体种类和母材的厚度进行适当选择。</a:t>
            </a:r>
            <a:endParaRPr lang="en-US" altLang="ja-JP" sz="1400" dirty="0">
              <a:latin typeface="SimHei" panose="02010609060101010101" pitchFamily="49" charset="-122"/>
              <a:ea typeface="SimHei" panose="02010609060101010101" pitchFamily="49" charset="-122"/>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100" smtClean="0">
                <a:latin typeface="SimHei" panose="02010609060101010101" pitchFamily="49" charset="-122"/>
                <a:ea typeface="SimHei" panose="02010609060101010101" pitchFamily="49" charset="-122"/>
              </a:rPr>
              <a:t>24</a:t>
            </a:fld>
            <a:endParaRPr kumimoji="1" lang="ja-JP" altLang="en-US" sz="1100">
              <a:latin typeface="SimHei" panose="02010609060101010101" pitchFamily="49" charset="-122"/>
              <a:ea typeface="SimHei" panose="02010609060101010101" pitchFamily="49" charset="-122"/>
            </a:endParaRPr>
          </a:p>
        </p:txBody>
      </p:sp>
      <p:pic>
        <p:nvPicPr>
          <p:cNvPr id="8" name="図 7"/>
          <p:cNvPicPr>
            <a:picLocks noChangeAspect="1"/>
          </p:cNvPicPr>
          <p:nvPr/>
        </p:nvPicPr>
        <p:blipFill>
          <a:blip r:embed="rId3"/>
          <a:stretch>
            <a:fillRect/>
          </a:stretch>
        </p:blipFill>
        <p:spPr>
          <a:xfrm>
            <a:off x="6517480" y="1620640"/>
            <a:ext cx="1997870" cy="3208995"/>
          </a:xfrm>
          <a:prstGeom prst="rect">
            <a:avLst/>
          </a:prstGeom>
        </p:spPr>
      </p:pic>
      <p:sp>
        <p:nvSpPr>
          <p:cNvPr id="9" name="テキスト ボックス 8">
            <a:extLst>
              <a:ext uri="{FF2B5EF4-FFF2-40B4-BE49-F238E27FC236}">
                <a16:creationId xmlns="" xmlns:a16="http://schemas.microsoft.com/office/drawing/2014/main" id="{6A135E08-56BE-487B-9039-877F96ADAFC4}"/>
              </a:ext>
            </a:extLst>
          </p:cNvPr>
          <p:cNvSpPr txBox="1"/>
          <p:nvPr/>
        </p:nvSpPr>
        <p:spPr>
          <a:xfrm>
            <a:off x="6548469" y="4594849"/>
            <a:ext cx="1634422" cy="206926"/>
          </a:xfrm>
          <a:prstGeom prst="rect">
            <a:avLst/>
          </a:prstGeom>
          <a:solidFill>
            <a:schemeClr val="bg1"/>
          </a:solidFill>
          <a:ln>
            <a:noFill/>
          </a:ln>
        </p:spPr>
        <p:txBody>
          <a:bodyPr wrap="square" lIns="0" tIns="0" rIns="0" bIns="0" rtlCol="0">
            <a:noAutofit/>
          </a:bodyPr>
          <a:lstStyle/>
          <a:p>
            <a:pPr rtl="0"/>
            <a:r>
              <a:rPr lang="zh-Hans" sz="1000">
                <a:latin typeface="SimHei" panose="02010609060101010101" pitchFamily="49" charset="-122"/>
                <a:ea typeface="SimHei" panose="02010609060101010101" pitchFamily="49" charset="-122"/>
              </a:rPr>
              <a:t>图1-31：安装焊嘴（higuchi）</a:t>
            </a:r>
            <a:endParaRPr kumimoji="1" lang="en-US" altLang="ja-JP" sz="1000" dirty="0">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77491DC7-08F5-475E-9D59-0180A3837451}"/>
              </a:ext>
            </a:extLst>
          </p:cNvPr>
          <p:cNvSpPr txBox="1"/>
          <p:nvPr/>
        </p:nvSpPr>
        <p:spPr>
          <a:xfrm>
            <a:off x="6823882" y="4367351"/>
            <a:ext cx="1589064" cy="191242"/>
          </a:xfrm>
          <a:prstGeom prst="rect">
            <a:avLst/>
          </a:prstGeom>
          <a:solidFill>
            <a:schemeClr val="bg1"/>
          </a:solidFill>
          <a:ln>
            <a:noFill/>
          </a:ln>
        </p:spPr>
        <p:txBody>
          <a:bodyPr wrap="square" lIns="0" tIns="0" rIns="0" bIns="0" rtlCol="0">
            <a:noAutofit/>
          </a:bodyPr>
          <a:lstStyle/>
          <a:p>
            <a:pPr algn="r" rtl="0"/>
            <a:r>
              <a:rPr lang="zh-Hans" sz="700">
                <a:latin typeface="SimHei" panose="02010609060101010101" pitchFamily="49" charset="-122"/>
                <a:ea typeface="SimHei" panose="02010609060101010101" pitchFamily="49" charset="-122"/>
              </a:rPr>
              <a:t>资料来源：小池氧气工业有限公司</a:t>
            </a:r>
            <a:endParaRPr kumimoji="1" lang="en-US" altLang="ja-JP" sz="700" dirty="0">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7D810B74-44C3-496A-A49C-E8B87B4F986D}"/>
              </a:ext>
            </a:extLst>
          </p:cNvPr>
          <p:cNvSpPr txBox="1"/>
          <p:nvPr/>
        </p:nvSpPr>
        <p:spPr>
          <a:xfrm>
            <a:off x="7239330" y="2082076"/>
            <a:ext cx="1173616" cy="217332"/>
          </a:xfrm>
          <a:prstGeom prst="rect">
            <a:avLst/>
          </a:prstGeom>
          <a:solidFill>
            <a:schemeClr val="bg1"/>
          </a:solidFill>
          <a:ln>
            <a:noFill/>
          </a:ln>
        </p:spPr>
        <p:txBody>
          <a:bodyPr wrap="square" lIns="0" tIns="0" rIns="0" bIns="0" rtlCol="0">
            <a:noAutofit/>
          </a:bodyPr>
          <a:lstStyle/>
          <a:p>
            <a:pPr rtl="0"/>
            <a:r>
              <a:rPr lang="zh-Hans" sz="1100">
                <a:solidFill>
                  <a:srgbClr val="C00000"/>
                </a:solidFill>
                <a:latin typeface="SimHei" panose="02010609060101010101" pitchFamily="49" charset="-122"/>
                <a:ea typeface="SimHei" panose="02010609060101010101" pitchFamily="49" charset="-122"/>
              </a:rPr>
              <a:t>支承螺母</a:t>
            </a:r>
            <a:endParaRPr kumimoji="1" lang="en-US" altLang="ja-JP" sz="1100" dirty="0">
              <a:solidFill>
                <a:srgbClr val="C00000"/>
              </a:solidFill>
              <a:latin typeface="SimHei" panose="02010609060101010101" pitchFamily="49" charset="-122"/>
              <a:ea typeface="SimHei" panose="02010609060101010101" pitchFamily="49" charset="-122"/>
            </a:endParaRPr>
          </a:p>
        </p:txBody>
      </p:sp>
      <p:sp>
        <p:nvSpPr>
          <p:cNvPr id="12" name="テキスト ボックス 11">
            <a:extLst>
              <a:ext uri="{FF2B5EF4-FFF2-40B4-BE49-F238E27FC236}">
                <a16:creationId xmlns="" xmlns:a16="http://schemas.microsoft.com/office/drawing/2014/main" id="{71B30F62-0951-4B78-92E9-00D9A7367001}"/>
              </a:ext>
            </a:extLst>
          </p:cNvPr>
          <p:cNvSpPr txBox="1"/>
          <p:nvPr/>
        </p:nvSpPr>
        <p:spPr>
          <a:xfrm>
            <a:off x="7486650" y="2408074"/>
            <a:ext cx="926296" cy="217332"/>
          </a:xfrm>
          <a:prstGeom prst="rect">
            <a:avLst/>
          </a:prstGeom>
          <a:solidFill>
            <a:schemeClr val="bg1"/>
          </a:solidFill>
          <a:ln>
            <a:noFill/>
          </a:ln>
        </p:spPr>
        <p:txBody>
          <a:bodyPr wrap="square" lIns="0" tIns="0" rIns="0" bIns="0" rtlCol="0">
            <a:noAutofit/>
          </a:bodyPr>
          <a:lstStyle/>
          <a:p>
            <a:pPr rtl="0"/>
            <a:r>
              <a:rPr lang="zh-Hans" sz="1100">
                <a:solidFill>
                  <a:srgbClr val="C00000"/>
                </a:solidFill>
                <a:latin typeface="SimHei" panose="02010609060101010101" pitchFamily="49" charset="-122"/>
                <a:ea typeface="SimHei" panose="02010609060101010101" pitchFamily="49" charset="-122"/>
              </a:rPr>
              <a:t>主体的六角形</a:t>
            </a:r>
            <a:endParaRPr kumimoji="1" lang="en-US" altLang="ja-JP" sz="1100" dirty="0">
              <a:solidFill>
                <a:srgbClr val="C00000"/>
              </a:solidFill>
              <a:latin typeface="SimHei" panose="02010609060101010101" pitchFamily="49" charset="-122"/>
              <a:ea typeface="SimHei" panose="02010609060101010101" pitchFamily="49" charset="-122"/>
            </a:endParaRPr>
          </a:p>
        </p:txBody>
      </p:sp>
      <p:sp>
        <p:nvSpPr>
          <p:cNvPr id="13" name="テキスト ボックス 12">
            <a:extLst>
              <a:ext uri="{FF2B5EF4-FFF2-40B4-BE49-F238E27FC236}">
                <a16:creationId xmlns="" xmlns:a16="http://schemas.microsoft.com/office/drawing/2014/main" id="{9A8C50F0-3AEC-4E30-B39C-B37CD9CFBE3E}"/>
              </a:ext>
            </a:extLst>
          </p:cNvPr>
          <p:cNvSpPr txBox="1"/>
          <p:nvPr/>
        </p:nvSpPr>
        <p:spPr>
          <a:xfrm>
            <a:off x="7392976" y="3525089"/>
            <a:ext cx="1019970" cy="217332"/>
          </a:xfrm>
          <a:prstGeom prst="rect">
            <a:avLst/>
          </a:prstGeom>
          <a:solidFill>
            <a:schemeClr val="bg1"/>
          </a:solidFill>
          <a:ln>
            <a:noFill/>
          </a:ln>
        </p:spPr>
        <p:txBody>
          <a:bodyPr wrap="square" lIns="0" tIns="0" rIns="0" bIns="0" rtlCol="0">
            <a:noAutofit/>
          </a:bodyPr>
          <a:lstStyle/>
          <a:p>
            <a:pPr rtl="0"/>
            <a:r>
              <a:rPr lang="zh-Hans" sz="1100">
                <a:solidFill>
                  <a:srgbClr val="C00000"/>
                </a:solidFill>
                <a:latin typeface="SimHei" panose="02010609060101010101" pitchFamily="49" charset="-122"/>
                <a:ea typeface="SimHei" panose="02010609060101010101" pitchFamily="49" charset="-122"/>
              </a:rPr>
              <a:t>专用扳手</a:t>
            </a:r>
            <a:endParaRPr kumimoji="1" lang="en-US" altLang="ja-JP" sz="1100" dirty="0">
              <a:solidFill>
                <a:srgbClr val="C00000"/>
              </a:solidFill>
              <a:latin typeface="SimHei" panose="02010609060101010101" pitchFamily="49" charset="-122"/>
              <a:ea typeface="SimHei" panose="02010609060101010101" pitchFamily="49" charset="-122"/>
            </a:endParaRPr>
          </a:p>
        </p:txBody>
      </p:sp>
      <p:sp>
        <p:nvSpPr>
          <p:cNvPr id="14" name="正方形/長方形 13"/>
          <p:cNvSpPr/>
          <p:nvPr/>
        </p:nvSpPr>
        <p:spPr>
          <a:xfrm>
            <a:off x="6746028" y="4719283"/>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259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2000">
                <a:latin typeface="SimHei" panose="02010609060101010101" pitchFamily="49" charset="-122"/>
                <a:ea typeface="SimHei" panose="02010609060101010101" pitchFamily="49" charset="-122"/>
              </a:rPr>
              <a:t>软管（housu）（1）安装快速接头</a:t>
            </a:r>
            <a:endParaRPr kumimoji="1" lang="ja-JP" altLang="en-US" sz="20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787724" y="6501872"/>
            <a:ext cx="3340451" cy="261610"/>
          </a:xfrm>
          <a:prstGeom prst="rect">
            <a:avLst/>
          </a:prstGeom>
          <a:noFill/>
          <a:ln>
            <a:solidFill>
              <a:schemeClr val="tx1"/>
            </a:solidFill>
          </a:ln>
        </p:spPr>
        <p:txBody>
          <a:bodyPr wrap="square" rtlCol="0">
            <a:spAutoFit/>
          </a:bodyPr>
          <a:lstStyle/>
          <a:p>
            <a:pPr algn="r" rtl="0"/>
            <a:r>
              <a:rPr lang="zh-Hans" sz="1100" dirty="0">
                <a:solidFill>
                  <a:prstClr val="black"/>
                </a:solidFill>
                <a:latin typeface="SimHei" panose="02010609060101010101" pitchFamily="49" charset="-122"/>
                <a:ea typeface="SimHei" panose="02010609060101010101" pitchFamily="49" charset="-122"/>
              </a:rPr>
              <a:t>教材第50页/ 辅助教材</a:t>
            </a:r>
            <a:r>
              <a:rPr lang="zh-Hans" sz="1100" dirty="0" smtClean="0">
                <a:solidFill>
                  <a:prstClr val="black"/>
                </a:solidFill>
                <a:latin typeface="SimHei" panose="02010609060101010101" pitchFamily="49" charset="-122"/>
                <a:ea typeface="SimHei" panose="02010609060101010101" pitchFamily="49" charset="-122"/>
              </a:rPr>
              <a:t>第3</a:t>
            </a:r>
            <a:r>
              <a:rPr lang="en-US" altLang="zh-Hans" sz="1100" dirty="0" smtClean="0">
                <a:solidFill>
                  <a:prstClr val="black"/>
                </a:solidFill>
                <a:latin typeface="SimHei" panose="02010609060101010101" pitchFamily="49" charset="-122"/>
                <a:ea typeface="SimHei" panose="02010609060101010101" pitchFamily="49" charset="-122"/>
              </a:rPr>
              <a:t>6</a:t>
            </a:r>
            <a:r>
              <a:rPr lang="zh-Hans" sz="1100" dirty="0" smtClean="0">
                <a:solidFill>
                  <a:prstClr val="black"/>
                </a:solidFill>
                <a:latin typeface="SimHei" panose="02010609060101010101" pitchFamily="49" charset="-122"/>
                <a:ea typeface="SimHei" panose="02010609060101010101" pitchFamily="49" charset="-122"/>
              </a:rPr>
              <a:t>页</a:t>
            </a:r>
            <a:endParaRPr lang="zh-Hans" sz="11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49" y="971018"/>
            <a:ext cx="4781095" cy="213835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400" dirty="0">
                <a:solidFill>
                  <a:prstClr val="black"/>
                </a:solidFill>
                <a:latin typeface="SimHei" panose="02010609060101010101" pitchFamily="49" charset="-122"/>
                <a:ea typeface="SimHei" panose="02010609060101010101" pitchFamily="49" charset="-122"/>
              </a:rPr>
              <a:t>【在软管（housu）两端安装快速接头的步骤】</a:t>
            </a:r>
          </a:p>
          <a:p>
            <a:pPr marL="449263" indent="-268288" rtl="0">
              <a:lnSpc>
                <a:spcPct val="100000"/>
              </a:lnSpc>
              <a:spcBef>
                <a:spcPts val="0"/>
              </a:spcBef>
              <a:buNone/>
            </a:pPr>
            <a:r>
              <a:rPr lang="zh-Hans" sz="1400" dirty="0">
                <a:solidFill>
                  <a:prstClr val="black"/>
                </a:solidFill>
                <a:latin typeface="SimHei" panose="02010609060101010101" pitchFamily="49" charset="-122"/>
                <a:ea typeface="SimHei" panose="02010609060101010101" pitchFamily="49" charset="-122"/>
              </a:rPr>
              <a:t>①</a:t>
            </a:r>
            <a:r>
              <a:rPr lang="en-US" altLang="zh-Hans" sz="1400" dirty="0">
                <a:solidFill>
                  <a:prstClr val="black"/>
                </a:solidFill>
                <a:latin typeface="SimHei" panose="02010609060101010101" pitchFamily="49" charset="-122"/>
                <a:ea typeface="SimHei" panose="02010609060101010101" pitchFamily="49" charset="-122"/>
              </a:rPr>
              <a:t> </a:t>
            </a:r>
            <a:r>
              <a:rPr lang="zh-Hans" sz="1400" dirty="0">
                <a:solidFill>
                  <a:prstClr val="black"/>
                </a:solidFill>
                <a:latin typeface="SimHei" panose="02010609060101010101" pitchFamily="49" charset="-122"/>
                <a:ea typeface="SimHei" panose="02010609060101010101" pitchFamily="49" charset="-122"/>
              </a:rPr>
              <a:t>使用软管带（housu bando）牢固固定。此时，</a:t>
            </a:r>
            <a:r>
              <a:rPr lang="zh-Hans" sz="1400" dirty="0">
                <a:latin typeface="SimHei" panose="02010609060101010101" pitchFamily="49" charset="-122"/>
                <a:ea typeface="SimHei" panose="02010609060101010101" pitchFamily="49" charset="-122"/>
              </a:rPr>
              <a:t>请勿使用油或油脂，强行扭曲、刮削内侧或敲打使其变软。</a:t>
            </a:r>
          </a:p>
          <a:p>
            <a:pPr marL="449263" indent="-268288" rtl="0">
              <a:lnSpc>
                <a:spcPct val="100000"/>
              </a:lnSpc>
              <a:spcBef>
                <a:spcPts val="0"/>
              </a:spcBef>
              <a:buNone/>
            </a:pPr>
            <a:r>
              <a:rPr lang="zh-Hans" sz="1400" dirty="0">
                <a:latin typeface="SimHei" panose="02010609060101010101" pitchFamily="49" charset="-122"/>
                <a:ea typeface="SimHei" panose="02010609060101010101" pitchFamily="49" charset="-122"/>
              </a:rPr>
              <a:t>②</a:t>
            </a:r>
            <a:r>
              <a:rPr lang="en-US" altLang="zh-Hans" sz="1400" dirty="0">
                <a:latin typeface="SimHei" panose="02010609060101010101" pitchFamily="49" charset="-122"/>
                <a:ea typeface="SimHei" panose="02010609060101010101" pitchFamily="49" charset="-122"/>
              </a:rPr>
              <a:t> </a:t>
            </a:r>
            <a:r>
              <a:rPr lang="zh-Hans" sz="1400" dirty="0">
                <a:latin typeface="SimHei" panose="02010609060101010101" pitchFamily="49" charset="-122"/>
                <a:ea typeface="SimHei" panose="02010609060101010101" pitchFamily="49" charset="-122"/>
              </a:rPr>
              <a:t>拧紧软管（housu）接头，将其浸入水箱中，使用约为最大作业压力两倍的压力，持续5分钟加入氮气或干燥的空气（不可含油），以检查是否有泄漏或接头</a:t>
            </a:r>
            <a:r>
              <a:rPr lang="en-US" altLang="zh-Hans" sz="1400" dirty="0">
                <a:latin typeface="SimHei" panose="02010609060101010101" pitchFamily="49" charset="-122"/>
                <a:ea typeface="SimHei" panose="02010609060101010101" pitchFamily="49" charset="-122"/>
              </a:rPr>
              <a:t> </a:t>
            </a:r>
          </a:p>
          <a:p>
            <a:pPr marL="449263" indent="-268288" rtl="0">
              <a:lnSpc>
                <a:spcPct val="100000"/>
              </a:lnSpc>
              <a:spcBef>
                <a:spcPts val="0"/>
              </a:spcBef>
              <a:buNone/>
            </a:pPr>
            <a:r>
              <a:rPr lang="en-US" altLang="zh-Hans" sz="1400" dirty="0">
                <a:latin typeface="SimHei" panose="02010609060101010101" pitchFamily="49" charset="-122"/>
                <a:ea typeface="SimHei" panose="02010609060101010101" pitchFamily="49" charset="-122"/>
              </a:rPr>
              <a:t>   </a:t>
            </a:r>
            <a:r>
              <a:rPr lang="zh-Hans" sz="1400" dirty="0">
                <a:latin typeface="SimHei" panose="02010609060101010101" pitchFamily="49" charset="-122"/>
                <a:ea typeface="SimHei" panose="02010609060101010101" pitchFamily="49" charset="-122"/>
              </a:rPr>
              <a:t>断开。</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100" smtClean="0">
                <a:latin typeface="SimHei" panose="02010609060101010101" pitchFamily="49" charset="-122"/>
                <a:ea typeface="SimHei" panose="02010609060101010101" pitchFamily="49" charset="-122"/>
              </a:rPr>
              <a:t>25</a:t>
            </a:fld>
            <a:endParaRPr kumimoji="1" lang="ja-JP" altLang="en-US" sz="1100">
              <a:latin typeface="SimHei" panose="02010609060101010101" pitchFamily="49" charset="-122"/>
              <a:ea typeface="SimHei" panose="02010609060101010101" pitchFamily="49" charset="-122"/>
            </a:endParaRPr>
          </a:p>
        </p:txBody>
      </p:sp>
      <p:pic>
        <p:nvPicPr>
          <p:cNvPr id="5" name="図 4"/>
          <p:cNvPicPr>
            <a:picLocks noChangeAspect="1"/>
          </p:cNvPicPr>
          <p:nvPr/>
        </p:nvPicPr>
        <p:blipFill>
          <a:blip r:embed="rId3"/>
          <a:stretch>
            <a:fillRect/>
          </a:stretch>
        </p:blipFill>
        <p:spPr>
          <a:xfrm>
            <a:off x="5461177" y="971018"/>
            <a:ext cx="3054173" cy="2138352"/>
          </a:xfrm>
          <a:prstGeom prst="rect">
            <a:avLst/>
          </a:prstGeom>
        </p:spPr>
      </p:pic>
      <p:sp>
        <p:nvSpPr>
          <p:cNvPr id="9" name="テキスト ボックス 8">
            <a:extLst>
              <a:ext uri="{FF2B5EF4-FFF2-40B4-BE49-F238E27FC236}">
                <a16:creationId xmlns="" xmlns:a16="http://schemas.microsoft.com/office/drawing/2014/main" id="{86B1D190-4A18-46A4-8444-712586EA57F2}"/>
              </a:ext>
            </a:extLst>
          </p:cNvPr>
          <p:cNvSpPr txBox="1"/>
          <p:nvPr/>
        </p:nvSpPr>
        <p:spPr>
          <a:xfrm>
            <a:off x="5791903" y="2721685"/>
            <a:ext cx="2620978" cy="198014"/>
          </a:xfrm>
          <a:prstGeom prst="rect">
            <a:avLst/>
          </a:prstGeom>
          <a:solidFill>
            <a:schemeClr val="bg1"/>
          </a:solidFill>
          <a:ln>
            <a:noFill/>
          </a:ln>
        </p:spPr>
        <p:txBody>
          <a:bodyPr wrap="square" lIns="0" tIns="0" rIns="0" bIns="0" rtlCol="0">
            <a:noAutofit/>
          </a:bodyPr>
          <a:lstStyle/>
          <a:p>
            <a:pPr algn="r" rtl="0"/>
            <a:r>
              <a:rPr lang="zh-Hans" sz="500">
                <a:latin typeface="SimHei" panose="02010609060101010101" pitchFamily="49" charset="-122"/>
                <a:ea typeface="SimHei" panose="02010609060101010101" pitchFamily="49" charset="-122"/>
              </a:rPr>
              <a:t>资料来源：日酸TANAKA株式会社</a:t>
            </a:r>
            <a:endParaRPr kumimoji="1" lang="en-US" altLang="ja-JP" sz="500" dirty="0">
              <a:latin typeface="SimHei" panose="02010609060101010101" pitchFamily="49" charset="-122"/>
              <a:ea typeface="SimHei" panose="02010609060101010101" pitchFamily="49" charset="-122"/>
            </a:endParaRPr>
          </a:p>
        </p:txBody>
      </p:sp>
      <p:sp>
        <p:nvSpPr>
          <p:cNvPr id="8" name="テキスト ボックス 7">
            <a:extLst>
              <a:ext uri="{FF2B5EF4-FFF2-40B4-BE49-F238E27FC236}">
                <a16:creationId xmlns="" xmlns:a16="http://schemas.microsoft.com/office/drawing/2014/main" id="{1A86C988-49E3-49EC-AE15-F759D545B274}"/>
              </a:ext>
            </a:extLst>
          </p:cNvPr>
          <p:cNvSpPr txBox="1"/>
          <p:nvPr/>
        </p:nvSpPr>
        <p:spPr>
          <a:xfrm>
            <a:off x="5507197" y="2875327"/>
            <a:ext cx="2620978" cy="198014"/>
          </a:xfrm>
          <a:prstGeom prst="rect">
            <a:avLst/>
          </a:prstGeom>
          <a:solidFill>
            <a:schemeClr val="bg1"/>
          </a:solidFill>
          <a:ln>
            <a:noFill/>
          </a:ln>
        </p:spPr>
        <p:txBody>
          <a:bodyPr wrap="square" lIns="0" tIns="0" rIns="0" bIns="0" rtlCol="0">
            <a:noAutofit/>
          </a:bodyPr>
          <a:lstStyle/>
          <a:p>
            <a:pPr rtl="0"/>
            <a:r>
              <a:rPr lang="zh-Hans" sz="1000">
                <a:latin typeface="SimHei" panose="02010609060101010101" pitchFamily="49" charset="-122"/>
                <a:ea typeface="SimHei" panose="02010609060101010101" pitchFamily="49" charset="-122"/>
              </a:rPr>
              <a:t>图1-36：气焊（gasu yousetu）快速接头示例</a:t>
            </a:r>
            <a:endParaRPr kumimoji="1" lang="en-US" altLang="ja-JP" sz="1000" dirty="0">
              <a:latin typeface="SimHei" panose="02010609060101010101" pitchFamily="49" charset="-122"/>
              <a:ea typeface="SimHei" panose="02010609060101010101" pitchFamily="49" charset="-122"/>
            </a:endParaRPr>
          </a:p>
        </p:txBody>
      </p:sp>
      <p:sp>
        <p:nvSpPr>
          <p:cNvPr id="10" name="正方形/長方形 9"/>
          <p:cNvSpPr/>
          <p:nvPr/>
        </p:nvSpPr>
        <p:spPr>
          <a:xfrm>
            <a:off x="6738198" y="2999844"/>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（日酸</a:t>
            </a:r>
            <a:r>
              <a:rPr lang="en-US" altLang="ja-JP" sz="900" dirty="0" smtClean="0">
                <a:latin typeface="Meiryo UI" panose="020B0604030504040204" pitchFamily="50" charset="-128"/>
                <a:ea typeface="Meiryo UI" panose="020B0604030504040204" pitchFamily="50" charset="-128"/>
              </a:rPr>
              <a:t>TANAKA(</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700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软管（housu）（2）目视检查气体软管（housu）</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725312" y="6429338"/>
            <a:ext cx="3372877"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教材第51页/ 辅助教材</a:t>
            </a:r>
            <a:r>
              <a:rPr lang="zh-Hans" sz="1200" dirty="0" smtClean="0">
                <a:solidFill>
                  <a:prstClr val="black"/>
                </a:solidFill>
                <a:latin typeface="SimHei" panose="02010609060101010101" pitchFamily="49" charset="-122"/>
                <a:ea typeface="SimHei" panose="02010609060101010101" pitchFamily="49" charset="-122"/>
              </a:rPr>
              <a:t>第3</a:t>
            </a:r>
            <a:r>
              <a:rPr lang="en-US" altLang="zh-Hans" sz="1200" dirty="0" smtClean="0">
                <a:solidFill>
                  <a:prstClr val="black"/>
                </a:solidFill>
                <a:latin typeface="SimHei" panose="02010609060101010101" pitchFamily="49" charset="-122"/>
                <a:ea typeface="SimHei" panose="02010609060101010101" pitchFamily="49" charset="-122"/>
              </a:rPr>
              <a:t>7</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0" y="971018"/>
            <a:ext cx="7886700" cy="274681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600">
                <a:latin typeface="SimHei" panose="02010609060101010101" pitchFamily="49" charset="-122"/>
                <a:ea typeface="SimHei" panose="02010609060101010101" pitchFamily="49" charset="-122"/>
              </a:rPr>
              <a:t>【气体软管（housu）使用前目视检查项目】</a:t>
            </a:r>
          </a:p>
          <a:p>
            <a:pPr lvl="1" rtl="0">
              <a:lnSpc>
                <a:spcPct val="100000"/>
              </a:lnSpc>
              <a:spcBef>
                <a:spcPts val="0"/>
              </a:spcBef>
            </a:pPr>
            <a:r>
              <a:rPr lang="zh-Hans" sz="1600">
                <a:latin typeface="SimHei" panose="02010609060101010101" pitchFamily="49" charset="-122"/>
                <a:ea typeface="SimHei" panose="02010609060101010101" pitchFamily="49" charset="-122"/>
              </a:rPr>
              <a:t>裂纹到达软管（housu）表面的增强层</a:t>
            </a:r>
          </a:p>
          <a:p>
            <a:pPr lvl="1" rtl="0">
              <a:lnSpc>
                <a:spcPct val="100000"/>
              </a:lnSpc>
              <a:spcBef>
                <a:spcPts val="0"/>
              </a:spcBef>
            </a:pPr>
            <a:r>
              <a:rPr lang="zh-Hans" sz="1600">
                <a:latin typeface="SimHei" panose="02010609060101010101" pitchFamily="49" charset="-122"/>
                <a:ea typeface="SimHei" panose="02010609060101010101" pitchFamily="49" charset="-122"/>
              </a:rPr>
              <a:t>磨损或膨胀</a:t>
            </a:r>
          </a:p>
          <a:p>
            <a:pPr lvl="1" rtl="0">
              <a:lnSpc>
                <a:spcPct val="100000"/>
              </a:lnSpc>
              <a:spcBef>
                <a:spcPts val="0"/>
              </a:spcBef>
            </a:pPr>
            <a:r>
              <a:rPr lang="zh-Hans" sz="1600">
                <a:latin typeface="SimHei" panose="02010609060101010101" pitchFamily="49" charset="-122"/>
                <a:ea typeface="SimHei" panose="02010609060101010101" pitchFamily="49" charset="-122"/>
              </a:rPr>
              <a:t>变色、硬化</a:t>
            </a:r>
          </a:p>
          <a:p>
            <a:pPr lvl="1" rtl="0">
              <a:lnSpc>
                <a:spcPct val="100000"/>
              </a:lnSpc>
              <a:spcBef>
                <a:spcPts val="0"/>
              </a:spcBef>
            </a:pPr>
            <a:r>
              <a:rPr lang="zh-Hans" sz="1600">
                <a:latin typeface="SimHei" panose="02010609060101010101" pitchFamily="49" charset="-122"/>
                <a:ea typeface="SimHei" panose="02010609060101010101" pitchFamily="49" charset="-122"/>
              </a:rPr>
              <a:t>接头五金件的伤痕</a:t>
            </a:r>
          </a:p>
          <a:p>
            <a:pPr lvl="1" rtl="0">
              <a:lnSpc>
                <a:spcPct val="100000"/>
              </a:lnSpc>
              <a:spcBef>
                <a:spcPts val="0"/>
              </a:spcBef>
            </a:pPr>
            <a:r>
              <a:rPr lang="zh-Hans" sz="1600">
                <a:latin typeface="SimHei" panose="02010609060101010101" pitchFamily="49" charset="-122"/>
                <a:ea typeface="SimHei" panose="02010609060101010101" pitchFamily="49" charset="-122"/>
              </a:rPr>
              <a:t>检查氧气（sanso）软管（housu）的内部是否有异物（脏东西、昆虫等）。</a:t>
            </a:r>
            <a:endParaRPr lang="en-US" altLang="ja-JP" sz="1600" dirty="0">
              <a:latin typeface="SimHei" panose="02010609060101010101" pitchFamily="49" charset="-122"/>
              <a:ea typeface="SimHei" panose="02010609060101010101" pitchFamily="49" charset="-122"/>
            </a:endParaRPr>
          </a:p>
          <a:p>
            <a:pPr marL="457200" lvl="1" indent="-188913" rtl="0">
              <a:lnSpc>
                <a:spcPct val="100000"/>
              </a:lnSpc>
              <a:spcBef>
                <a:spcPts val="600"/>
              </a:spcBef>
              <a:buNone/>
            </a:pPr>
            <a:r>
              <a:rPr lang="zh-Hans" sz="1600">
                <a:latin typeface="SimHei" panose="02010609060101010101" pitchFamily="49" charset="-122"/>
                <a:ea typeface="SimHei" panose="02010609060101010101" pitchFamily="49" charset="-122"/>
              </a:rPr>
              <a:t>※尤其要注意，哪怕氧气（sanso）软管（housu）仅有一次回火（gyakka），煤灰也会附着在内部，如果再次回火（gyakka），则可能会剧烈燃烧。</a:t>
            </a:r>
            <a:endParaRPr lang="en-US" altLang="ja-JP" sz="1600" dirty="0">
              <a:latin typeface="SimHei" panose="02010609060101010101" pitchFamily="49" charset="-122"/>
              <a:ea typeface="SimHei" panose="02010609060101010101" pitchFamily="49" charset="-122"/>
            </a:endParaRPr>
          </a:p>
          <a:p>
            <a:pPr marL="457200" lvl="1" indent="-188913" rtl="0">
              <a:lnSpc>
                <a:spcPct val="100000"/>
              </a:lnSpc>
              <a:spcBef>
                <a:spcPts val="0"/>
              </a:spcBef>
              <a:buNone/>
            </a:pPr>
            <a:r>
              <a:rPr lang="zh-Hans" sz="1600">
                <a:latin typeface="SimHei" panose="02010609060101010101" pitchFamily="49" charset="-122"/>
                <a:ea typeface="SimHei" panose="02010609060101010101" pitchFamily="49" charset="-122"/>
              </a:rPr>
              <a:t>※哪怕仅有一处异常，也不要修补，而要更换新的软管（housu）。不要用绝缘胶带修补软管（housu）的泄漏处。</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26</a:t>
            </a:fld>
            <a:endParaRPr kumimoji="1" lang="ja-JP" altLang="en-US">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73036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zh-Hans" sz="2000">
                <a:latin typeface="SimHei" panose="02010609060101010101" pitchFamily="49" charset="-122"/>
                <a:ea typeface="SimHei" panose="02010609060101010101" pitchFamily="49" charset="-122"/>
              </a:rPr>
              <a:t>软管（housu）（2）气体软管（housu）在使用与保管上的注意事项</a:t>
            </a:r>
            <a:endParaRPr kumimoji="1" lang="ja-JP" altLang="en-US" sz="20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714362" y="6429338"/>
            <a:ext cx="3383828" cy="261610"/>
          </a:xfrm>
          <a:prstGeom prst="rect">
            <a:avLst/>
          </a:prstGeom>
          <a:noFill/>
          <a:ln>
            <a:solidFill>
              <a:schemeClr val="tx1"/>
            </a:solidFill>
          </a:ln>
        </p:spPr>
        <p:txBody>
          <a:bodyPr wrap="square" rtlCol="0">
            <a:spAutoFit/>
          </a:bodyPr>
          <a:lstStyle/>
          <a:p>
            <a:pPr algn="r" rtl="0"/>
            <a:r>
              <a:rPr lang="zh-Hans" sz="1100" dirty="0">
                <a:solidFill>
                  <a:prstClr val="black"/>
                </a:solidFill>
                <a:latin typeface="SimHei" panose="02010609060101010101" pitchFamily="49" charset="-122"/>
                <a:ea typeface="SimHei" panose="02010609060101010101" pitchFamily="49" charset="-122"/>
              </a:rPr>
              <a:t>教材第52页/ 辅助教材</a:t>
            </a:r>
            <a:r>
              <a:rPr lang="zh-Hans" sz="1100" dirty="0" smtClean="0">
                <a:solidFill>
                  <a:prstClr val="black"/>
                </a:solidFill>
                <a:latin typeface="SimHei" panose="02010609060101010101" pitchFamily="49" charset="-122"/>
                <a:ea typeface="SimHei" panose="02010609060101010101" pitchFamily="49" charset="-122"/>
              </a:rPr>
              <a:t>第3</a:t>
            </a:r>
            <a:r>
              <a:rPr lang="en-US" altLang="zh-Hans" sz="1100" dirty="0" smtClean="0">
                <a:solidFill>
                  <a:prstClr val="black"/>
                </a:solidFill>
                <a:latin typeface="SimHei" panose="02010609060101010101" pitchFamily="49" charset="-122"/>
                <a:ea typeface="SimHei" panose="02010609060101010101" pitchFamily="49" charset="-122"/>
              </a:rPr>
              <a:t>7</a:t>
            </a:r>
            <a:r>
              <a:rPr lang="zh-Hans" sz="1100" dirty="0" smtClean="0">
                <a:solidFill>
                  <a:prstClr val="black"/>
                </a:solidFill>
                <a:latin typeface="SimHei" panose="02010609060101010101" pitchFamily="49" charset="-122"/>
                <a:ea typeface="SimHei" panose="02010609060101010101" pitchFamily="49" charset="-122"/>
              </a:rPr>
              <a:t>页</a:t>
            </a:r>
            <a:endParaRPr lang="zh-Hans" sz="11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0" y="971018"/>
            <a:ext cx="7886700" cy="189264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【气体软管（housu）使用注意事项】</a:t>
            </a:r>
          </a:p>
          <a:p>
            <a:pPr marL="449263" lvl="1" indent="-180975" rtl="0">
              <a:lnSpc>
                <a:spcPct val="100000"/>
              </a:lnSpc>
              <a:spcBef>
                <a:spcPts val="0"/>
              </a:spcBef>
            </a:pPr>
            <a:r>
              <a:rPr lang="zh-Hans" sz="1400">
                <a:solidFill>
                  <a:prstClr val="black"/>
                </a:solidFill>
                <a:latin typeface="SimHei" panose="02010609060101010101" pitchFamily="49" charset="-122"/>
                <a:ea typeface="SimHei" panose="02010609060101010101" pitchFamily="49" charset="-122"/>
              </a:rPr>
              <a:t>不能在最小弯曲半径以下使用。</a:t>
            </a:r>
          </a:p>
          <a:p>
            <a:pPr marL="449263" lvl="1" indent="-180975" rtl="0">
              <a:lnSpc>
                <a:spcPct val="100000"/>
              </a:lnSpc>
              <a:spcBef>
                <a:spcPts val="0"/>
              </a:spcBef>
            </a:pPr>
            <a:r>
              <a:rPr lang="zh-Hans" sz="1400">
                <a:solidFill>
                  <a:prstClr val="black"/>
                </a:solidFill>
                <a:latin typeface="SimHei" panose="02010609060101010101" pitchFamily="49" charset="-122"/>
                <a:ea typeface="SimHei" panose="02010609060101010101" pitchFamily="49" charset="-122"/>
              </a:rPr>
              <a:t>使用时不得将其挂在气瓶（bonbe）的瓶颈处或焊工的肩膀上</a:t>
            </a:r>
          </a:p>
          <a:p>
            <a:pPr marL="449263" lvl="1" indent="-180975" rtl="0">
              <a:lnSpc>
                <a:spcPct val="100000"/>
              </a:lnSpc>
              <a:spcBef>
                <a:spcPts val="0"/>
              </a:spcBef>
            </a:pPr>
            <a:r>
              <a:rPr lang="zh-Hans" sz="1400">
                <a:solidFill>
                  <a:prstClr val="black"/>
                </a:solidFill>
                <a:latin typeface="SimHei" panose="02010609060101010101" pitchFamily="49" charset="-122"/>
                <a:ea typeface="SimHei" panose="02010609060101010101" pitchFamily="49" charset="-122"/>
              </a:rPr>
              <a:t>不要在软管（housu）上涂抹油脂类</a:t>
            </a:r>
          </a:p>
          <a:p>
            <a:pPr marL="449263" lvl="1" indent="-180975" rtl="0">
              <a:lnSpc>
                <a:spcPct val="100000"/>
              </a:lnSpc>
              <a:spcBef>
                <a:spcPts val="0"/>
              </a:spcBef>
            </a:pPr>
            <a:r>
              <a:rPr lang="zh-Hans" sz="1400">
                <a:solidFill>
                  <a:prstClr val="black"/>
                </a:solidFill>
                <a:latin typeface="SimHei" panose="02010609060101010101" pitchFamily="49" charset="-122"/>
                <a:ea typeface="SimHei" panose="02010609060101010101" pitchFamily="49" charset="-122"/>
              </a:rPr>
              <a:t>不可将有伤痕的设备进行修理后再次使用</a:t>
            </a:r>
          </a:p>
          <a:p>
            <a:pPr marL="449263" lvl="1" indent="-180975" rtl="0">
              <a:lnSpc>
                <a:spcPct val="100000"/>
              </a:lnSpc>
              <a:spcBef>
                <a:spcPts val="0"/>
              </a:spcBef>
            </a:pPr>
            <a:r>
              <a:rPr lang="zh-Hans" sz="1400">
                <a:solidFill>
                  <a:prstClr val="black"/>
                </a:solidFill>
                <a:latin typeface="SimHei" panose="02010609060101010101" pitchFamily="49" charset="-122"/>
                <a:ea typeface="SimHei" panose="02010609060101010101" pitchFamily="49" charset="-122"/>
              </a:rPr>
              <a:t>不能将其挂在钉子上保存。</a:t>
            </a:r>
          </a:p>
          <a:p>
            <a:pPr marL="449263" lvl="1" indent="-180975" rtl="0">
              <a:lnSpc>
                <a:spcPct val="100000"/>
              </a:lnSpc>
              <a:spcBef>
                <a:spcPts val="0"/>
              </a:spcBef>
            </a:pPr>
            <a:r>
              <a:rPr lang="zh-Hans" sz="1400">
                <a:solidFill>
                  <a:prstClr val="black"/>
                </a:solidFill>
                <a:latin typeface="SimHei" panose="02010609060101010101" pitchFamily="49" charset="-122"/>
                <a:ea typeface="SimHei" panose="02010609060101010101" pitchFamily="49" charset="-122"/>
              </a:rPr>
              <a:t>不能放在会产生臭氧的地方保存。</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z="1100" smtClean="0">
                <a:solidFill>
                  <a:prstClr val="black">
                    <a:tint val="75000"/>
                  </a:prstClr>
                </a:solidFill>
                <a:latin typeface="SimHei" panose="02010609060101010101" pitchFamily="49" charset="-122"/>
                <a:ea typeface="SimHei" panose="02010609060101010101" pitchFamily="49" charset="-122"/>
              </a:rPr>
              <a:pPr/>
              <a:t>27</a:t>
            </a:fld>
            <a:endParaRPr lang="ja-JP" altLang="en-US" sz="1100">
              <a:solidFill>
                <a:prstClr val="black">
                  <a:tint val="75000"/>
                </a:prstClr>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6045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1800">
                <a:latin typeface="Meiryo UI" panose="020B0604030504040204" pitchFamily="50" charset="-128"/>
                <a:ea typeface="Meiryo UI" panose="020B0604030504040204" pitchFamily="50" charset="-128"/>
              </a:rPr>
              <a:t>检查气焊（gasu yousetu）设备（1）检查的必要性</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8918" y="6444477"/>
            <a:ext cx="3340451" cy="261610"/>
          </a:xfrm>
          <a:prstGeom prst="rect">
            <a:avLst/>
          </a:prstGeom>
          <a:noFill/>
          <a:ln>
            <a:solidFill>
              <a:schemeClr val="tx1"/>
            </a:solidFill>
          </a:ln>
        </p:spPr>
        <p:txBody>
          <a:bodyPr wrap="square" rtlCol="0">
            <a:spAutoFit/>
          </a:bodyPr>
          <a:lstStyle/>
          <a:p>
            <a:pPr algn="r" rtl="0"/>
            <a:r>
              <a:rPr lang="zh-Hans" sz="1050" dirty="0">
                <a:solidFill>
                  <a:prstClr val="black"/>
                </a:solidFill>
                <a:latin typeface="SimHei" panose="02010609060101010101" pitchFamily="49" charset="-122"/>
                <a:ea typeface="SimHei" panose="02010609060101010101" pitchFamily="49" charset="-122"/>
              </a:rPr>
              <a:t>教材第5</a:t>
            </a:r>
            <a:r>
              <a:rPr lang="en-US" altLang="zh-Hans" sz="1050" dirty="0">
                <a:solidFill>
                  <a:prstClr val="black"/>
                </a:solidFill>
                <a:latin typeface="SimHei" panose="02010609060101010101" pitchFamily="49" charset="-122"/>
                <a:ea typeface="SimHei" panose="02010609060101010101" pitchFamily="49" charset="-122"/>
              </a:rPr>
              <a:t>3</a:t>
            </a:r>
            <a:r>
              <a:rPr lang="zh-Hans" sz="1050" dirty="0">
                <a:solidFill>
                  <a:prstClr val="black"/>
                </a:solidFill>
                <a:latin typeface="SimHei" panose="02010609060101010101" pitchFamily="49" charset="-122"/>
                <a:ea typeface="SimHei" panose="02010609060101010101" pitchFamily="49" charset="-122"/>
              </a:rPr>
              <a:t>页/ 辅助教材</a:t>
            </a:r>
            <a:r>
              <a:rPr lang="zh-Hans" sz="1050" dirty="0" smtClean="0">
                <a:solidFill>
                  <a:prstClr val="black"/>
                </a:solidFill>
                <a:latin typeface="SimHei" panose="02010609060101010101" pitchFamily="49" charset="-122"/>
                <a:ea typeface="SimHei" panose="02010609060101010101" pitchFamily="49" charset="-122"/>
              </a:rPr>
              <a:t>第3</a:t>
            </a:r>
            <a:r>
              <a:rPr lang="en-US" altLang="zh-Hans" sz="1050" dirty="0" smtClean="0">
                <a:solidFill>
                  <a:prstClr val="black"/>
                </a:solidFill>
                <a:latin typeface="SimHei" panose="02010609060101010101" pitchFamily="49" charset="-122"/>
                <a:ea typeface="SimHei" panose="02010609060101010101" pitchFamily="49" charset="-122"/>
              </a:rPr>
              <a:t>8</a:t>
            </a:r>
            <a:r>
              <a:rPr lang="zh-Hans" sz="1050" dirty="0" smtClean="0">
                <a:solidFill>
                  <a:prstClr val="black"/>
                </a:solidFill>
                <a:latin typeface="SimHei" panose="02010609060101010101" pitchFamily="49" charset="-122"/>
                <a:ea typeface="SimHei" panose="02010609060101010101" pitchFamily="49" charset="-122"/>
              </a:rPr>
              <a:t>页</a:t>
            </a:r>
            <a:endParaRPr lang="zh-Hans" sz="1050" dirty="0">
              <a:solidFill>
                <a:prstClr val="black"/>
              </a:solidFill>
              <a:latin typeface="SimHei" panose="02010609060101010101" pitchFamily="49" charset="-122"/>
              <a:ea typeface="SimHei" panose="02010609060101010101" pitchFamily="49" charset="-122"/>
            </a:endParaRPr>
          </a:p>
        </p:txBody>
      </p:sp>
      <p:pic>
        <p:nvPicPr>
          <p:cNvPr id="3" name="図 2"/>
          <p:cNvPicPr>
            <a:picLocks noChangeAspect="1"/>
          </p:cNvPicPr>
          <p:nvPr/>
        </p:nvPicPr>
        <p:blipFill>
          <a:blip r:embed="rId3"/>
          <a:stretch>
            <a:fillRect/>
          </a:stretch>
        </p:blipFill>
        <p:spPr>
          <a:xfrm>
            <a:off x="628650" y="1013868"/>
            <a:ext cx="7886700" cy="2424956"/>
          </a:xfrm>
          <a:prstGeom prst="rect">
            <a:avLst/>
          </a:prstGeom>
        </p:spPr>
      </p:pic>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28</a:t>
            </a:fld>
            <a:endParaRPr kumimoji="1" lang="ja-JP" altLang="en-US" sz="1050" dirty="0"/>
          </a:p>
        </p:txBody>
      </p:sp>
      <p:sp>
        <p:nvSpPr>
          <p:cNvPr id="6" name="テキスト ボックス 5">
            <a:extLst>
              <a:ext uri="{FF2B5EF4-FFF2-40B4-BE49-F238E27FC236}">
                <a16:creationId xmlns="" xmlns:a16="http://schemas.microsoft.com/office/drawing/2014/main" id="{5C189E2E-B08A-4E94-A6A6-210C568A1B3B}"/>
              </a:ext>
            </a:extLst>
          </p:cNvPr>
          <p:cNvSpPr txBox="1"/>
          <p:nvPr/>
        </p:nvSpPr>
        <p:spPr>
          <a:xfrm>
            <a:off x="1241339" y="1044731"/>
            <a:ext cx="7349926" cy="299321"/>
          </a:xfrm>
          <a:prstGeom prst="rect">
            <a:avLst/>
          </a:prstGeom>
          <a:solidFill>
            <a:schemeClr val="bg1"/>
          </a:solidFill>
          <a:ln>
            <a:noFill/>
          </a:ln>
        </p:spPr>
        <p:txBody>
          <a:bodyPr wrap="square" lIns="0" tIns="0" rIns="0" bIns="0" rtlCol="0">
            <a:noAutofit/>
          </a:bodyPr>
          <a:lstStyle/>
          <a:p>
            <a:pPr rtl="0"/>
            <a:r>
              <a:rPr lang="zh-Hans" sz="1200"/>
              <a:t>表1-17：各种焊接设备的废弃以及制造商检查时期</a:t>
            </a:r>
            <a:endParaRPr kumimoji="1" lang="en-US" altLang="ja-JP" sz="1200" dirty="0"/>
          </a:p>
        </p:txBody>
      </p:sp>
      <p:sp>
        <p:nvSpPr>
          <p:cNvPr id="8" name="テキスト ボックス 7">
            <a:extLst>
              <a:ext uri="{FF2B5EF4-FFF2-40B4-BE49-F238E27FC236}">
                <a16:creationId xmlns="" xmlns:a16="http://schemas.microsoft.com/office/drawing/2014/main" id="{FCB18CB3-9997-499B-9F92-F50DD33935E2}"/>
              </a:ext>
            </a:extLst>
          </p:cNvPr>
          <p:cNvSpPr txBox="1"/>
          <p:nvPr/>
        </p:nvSpPr>
        <p:spPr>
          <a:xfrm>
            <a:off x="982890" y="1536697"/>
            <a:ext cx="1004570" cy="299320"/>
          </a:xfrm>
          <a:prstGeom prst="rect">
            <a:avLst/>
          </a:prstGeom>
          <a:solidFill>
            <a:schemeClr val="bg1"/>
          </a:solidFill>
          <a:ln>
            <a:noFill/>
          </a:ln>
        </p:spPr>
        <p:txBody>
          <a:bodyPr wrap="square" lIns="0" tIns="0" rIns="0" bIns="0" rtlCol="0">
            <a:noAutofit/>
          </a:bodyPr>
          <a:lstStyle/>
          <a:p>
            <a:pPr algn="ctr" rtl="0"/>
            <a:r>
              <a:rPr lang="zh-Hans" sz="1200"/>
              <a:t>对象设备</a:t>
            </a:r>
            <a:endParaRPr kumimoji="1" lang="en-US" altLang="ja-JP" sz="1200" dirty="0"/>
          </a:p>
        </p:txBody>
      </p:sp>
      <p:sp>
        <p:nvSpPr>
          <p:cNvPr id="9" name="テキスト ボックス 8">
            <a:extLst>
              <a:ext uri="{FF2B5EF4-FFF2-40B4-BE49-F238E27FC236}">
                <a16:creationId xmlns="" xmlns:a16="http://schemas.microsoft.com/office/drawing/2014/main" id="{8FE52CAC-13ED-42E1-9E00-56DAE6A21DD7}"/>
              </a:ext>
            </a:extLst>
          </p:cNvPr>
          <p:cNvSpPr txBox="1"/>
          <p:nvPr/>
        </p:nvSpPr>
        <p:spPr>
          <a:xfrm>
            <a:off x="2906844" y="1413965"/>
            <a:ext cx="1700606" cy="252000"/>
          </a:xfrm>
          <a:prstGeom prst="rect">
            <a:avLst/>
          </a:prstGeom>
          <a:solidFill>
            <a:schemeClr val="bg1"/>
          </a:solidFill>
          <a:ln>
            <a:noFill/>
          </a:ln>
        </p:spPr>
        <p:txBody>
          <a:bodyPr wrap="square" lIns="0" tIns="0" rIns="0" bIns="0" rtlCol="0">
            <a:noAutofit/>
          </a:bodyPr>
          <a:lstStyle/>
          <a:p>
            <a:pPr algn="ctr" rtl="0"/>
            <a:r>
              <a:rPr lang="zh-Hans" sz="1200"/>
              <a:t>首次检查</a:t>
            </a:r>
            <a:endParaRPr kumimoji="1" lang="en-US" altLang="ja-JP" sz="1200" dirty="0"/>
          </a:p>
        </p:txBody>
      </p:sp>
      <p:sp>
        <p:nvSpPr>
          <p:cNvPr id="10" name="テキスト ボックス 9">
            <a:extLst>
              <a:ext uri="{FF2B5EF4-FFF2-40B4-BE49-F238E27FC236}">
                <a16:creationId xmlns="" xmlns:a16="http://schemas.microsoft.com/office/drawing/2014/main" id="{68F58A7B-335A-49BE-A632-6A0C22B1752C}"/>
              </a:ext>
            </a:extLst>
          </p:cNvPr>
          <p:cNvSpPr txBox="1"/>
          <p:nvPr/>
        </p:nvSpPr>
        <p:spPr>
          <a:xfrm>
            <a:off x="5377090" y="1403789"/>
            <a:ext cx="2615006" cy="252000"/>
          </a:xfrm>
          <a:prstGeom prst="rect">
            <a:avLst/>
          </a:prstGeom>
          <a:solidFill>
            <a:schemeClr val="bg1"/>
          </a:solidFill>
          <a:ln>
            <a:noFill/>
          </a:ln>
        </p:spPr>
        <p:txBody>
          <a:bodyPr wrap="square" lIns="0" tIns="0" rIns="0" bIns="0" rtlCol="0">
            <a:noAutofit/>
          </a:bodyPr>
          <a:lstStyle/>
          <a:p>
            <a:pPr algn="ctr" rtl="0"/>
            <a:r>
              <a:rPr lang="zh-Hans" sz="1200"/>
              <a:t>第2次以后的检查</a:t>
            </a:r>
            <a:endParaRPr kumimoji="1" lang="en-US" altLang="ja-JP" sz="1200" dirty="0"/>
          </a:p>
        </p:txBody>
      </p:sp>
      <p:sp>
        <p:nvSpPr>
          <p:cNvPr id="11" name="テキスト ボックス 10">
            <a:extLst>
              <a:ext uri="{FF2B5EF4-FFF2-40B4-BE49-F238E27FC236}">
                <a16:creationId xmlns="" xmlns:a16="http://schemas.microsoft.com/office/drawing/2014/main" id="{96A84E99-F17D-4B14-978A-C52FED60DDCF}"/>
              </a:ext>
            </a:extLst>
          </p:cNvPr>
          <p:cNvSpPr txBox="1"/>
          <p:nvPr/>
        </p:nvSpPr>
        <p:spPr>
          <a:xfrm>
            <a:off x="2486901" y="1745891"/>
            <a:ext cx="1393533" cy="252000"/>
          </a:xfrm>
          <a:prstGeom prst="rect">
            <a:avLst/>
          </a:prstGeom>
          <a:solidFill>
            <a:schemeClr val="bg1"/>
          </a:solidFill>
          <a:ln>
            <a:noFill/>
          </a:ln>
        </p:spPr>
        <p:txBody>
          <a:bodyPr wrap="square" lIns="0" tIns="0" rIns="0" bIns="0" rtlCol="0">
            <a:noAutofit/>
          </a:bodyPr>
          <a:lstStyle/>
          <a:p>
            <a:pPr algn="ctr" rtl="0"/>
            <a:r>
              <a:rPr lang="zh-Hans" sz="1200"/>
              <a:t>开始时间</a:t>
            </a:r>
            <a:endParaRPr kumimoji="1" lang="en-US" altLang="ja-JP" sz="1200" dirty="0"/>
          </a:p>
        </p:txBody>
      </p:sp>
      <p:sp>
        <p:nvSpPr>
          <p:cNvPr id="12" name="テキスト ボックス 11">
            <a:extLst>
              <a:ext uri="{FF2B5EF4-FFF2-40B4-BE49-F238E27FC236}">
                <a16:creationId xmlns="" xmlns:a16="http://schemas.microsoft.com/office/drawing/2014/main" id="{DF76B463-3E4B-45C9-BFB2-3145E8DA7441}"/>
              </a:ext>
            </a:extLst>
          </p:cNvPr>
          <p:cNvSpPr txBox="1"/>
          <p:nvPr/>
        </p:nvSpPr>
        <p:spPr>
          <a:xfrm>
            <a:off x="4269367" y="1745891"/>
            <a:ext cx="938587" cy="252000"/>
          </a:xfrm>
          <a:prstGeom prst="rect">
            <a:avLst/>
          </a:prstGeom>
          <a:solidFill>
            <a:schemeClr val="bg1"/>
          </a:solidFill>
          <a:ln>
            <a:noFill/>
          </a:ln>
        </p:spPr>
        <p:txBody>
          <a:bodyPr wrap="square" lIns="0" tIns="0" rIns="0" bIns="0" rtlCol="0">
            <a:noAutofit/>
          </a:bodyPr>
          <a:lstStyle/>
          <a:p>
            <a:pPr algn="ctr" rtl="0"/>
            <a:r>
              <a:rPr lang="zh-Hans" sz="1200"/>
              <a:t>期间</a:t>
            </a:r>
            <a:endParaRPr kumimoji="1" lang="en-US" altLang="ja-JP" sz="1200" dirty="0"/>
          </a:p>
        </p:txBody>
      </p:sp>
      <p:sp>
        <p:nvSpPr>
          <p:cNvPr id="13" name="テキスト ボックス 12">
            <a:extLst>
              <a:ext uri="{FF2B5EF4-FFF2-40B4-BE49-F238E27FC236}">
                <a16:creationId xmlns="" xmlns:a16="http://schemas.microsoft.com/office/drawing/2014/main" id="{571E830C-ED5A-4FA2-B53D-4F1165D5C7FA}"/>
              </a:ext>
            </a:extLst>
          </p:cNvPr>
          <p:cNvSpPr txBox="1"/>
          <p:nvPr/>
        </p:nvSpPr>
        <p:spPr>
          <a:xfrm>
            <a:off x="6343818" y="1745891"/>
            <a:ext cx="938587" cy="252000"/>
          </a:xfrm>
          <a:prstGeom prst="rect">
            <a:avLst/>
          </a:prstGeom>
          <a:solidFill>
            <a:schemeClr val="bg1"/>
          </a:solidFill>
          <a:ln>
            <a:noFill/>
          </a:ln>
        </p:spPr>
        <p:txBody>
          <a:bodyPr wrap="square" lIns="0" tIns="0" rIns="0" bIns="0" rtlCol="0">
            <a:noAutofit/>
          </a:bodyPr>
          <a:lstStyle/>
          <a:p>
            <a:pPr algn="ctr" rtl="0"/>
            <a:r>
              <a:rPr lang="zh-Hans" sz="1200"/>
              <a:t>期间</a:t>
            </a:r>
            <a:endParaRPr kumimoji="1" lang="en-US" altLang="ja-JP" sz="1200" dirty="0"/>
          </a:p>
        </p:txBody>
      </p:sp>
      <p:sp>
        <p:nvSpPr>
          <p:cNvPr id="14" name="テキスト ボックス 13">
            <a:extLst>
              <a:ext uri="{FF2B5EF4-FFF2-40B4-BE49-F238E27FC236}">
                <a16:creationId xmlns="" xmlns:a16="http://schemas.microsoft.com/office/drawing/2014/main" id="{99D2FBB5-562B-44DC-B723-BC5E0D9F05DC}"/>
              </a:ext>
            </a:extLst>
          </p:cNvPr>
          <p:cNvSpPr txBox="1"/>
          <p:nvPr/>
        </p:nvSpPr>
        <p:spPr>
          <a:xfrm>
            <a:off x="5377090" y="2098634"/>
            <a:ext cx="2872045" cy="252000"/>
          </a:xfrm>
          <a:prstGeom prst="rect">
            <a:avLst/>
          </a:prstGeom>
          <a:solidFill>
            <a:schemeClr val="bg1"/>
          </a:solidFill>
          <a:ln>
            <a:noFill/>
          </a:ln>
        </p:spPr>
        <p:txBody>
          <a:bodyPr wrap="square" lIns="0" tIns="0" rIns="0" bIns="0" rtlCol="0">
            <a:noAutofit/>
          </a:bodyPr>
          <a:lstStyle/>
          <a:p>
            <a:pPr algn="ctr" rtl="0"/>
            <a:r>
              <a:rPr lang="zh-Hans" sz="1200"/>
              <a:t>制造商规定的期间</a:t>
            </a:r>
            <a:endParaRPr kumimoji="1" lang="en-US" altLang="ja-JP" sz="1200" dirty="0"/>
          </a:p>
        </p:txBody>
      </p:sp>
      <p:sp>
        <p:nvSpPr>
          <p:cNvPr id="15" name="テキスト ボックス 14">
            <a:extLst>
              <a:ext uri="{FF2B5EF4-FFF2-40B4-BE49-F238E27FC236}">
                <a16:creationId xmlns="" xmlns:a16="http://schemas.microsoft.com/office/drawing/2014/main" id="{5FE60F86-A3C0-4E57-9506-F6985D73304D}"/>
              </a:ext>
            </a:extLst>
          </p:cNvPr>
          <p:cNvSpPr txBox="1"/>
          <p:nvPr/>
        </p:nvSpPr>
        <p:spPr>
          <a:xfrm>
            <a:off x="830665" y="2429491"/>
            <a:ext cx="1306281" cy="299321"/>
          </a:xfrm>
          <a:prstGeom prst="rect">
            <a:avLst/>
          </a:prstGeom>
          <a:solidFill>
            <a:schemeClr val="bg1"/>
          </a:solidFill>
          <a:ln>
            <a:noFill/>
          </a:ln>
        </p:spPr>
        <p:txBody>
          <a:bodyPr wrap="square" lIns="0" tIns="0" rIns="0" bIns="0" rtlCol="0">
            <a:noAutofit/>
          </a:bodyPr>
          <a:lstStyle/>
          <a:p>
            <a:pPr rtl="0"/>
            <a:r>
              <a:rPr lang="zh-Hans" sz="1000"/>
              <a:t>调压器</a:t>
            </a:r>
            <a:endParaRPr lang="en-US" altLang="zh-Hans" sz="1000"/>
          </a:p>
          <a:p>
            <a:pPr rtl="0"/>
            <a:r>
              <a:rPr lang="zh-Hans" sz="1000"/>
              <a:t>（aturyoku chousei ki）</a:t>
            </a:r>
            <a:endParaRPr kumimoji="1" lang="en-US" altLang="ja-JP" sz="1000" dirty="0"/>
          </a:p>
        </p:txBody>
      </p:sp>
      <p:sp>
        <p:nvSpPr>
          <p:cNvPr id="16" name="テキスト ボックス 15">
            <a:extLst>
              <a:ext uri="{FF2B5EF4-FFF2-40B4-BE49-F238E27FC236}">
                <a16:creationId xmlns="" xmlns:a16="http://schemas.microsoft.com/office/drawing/2014/main" id="{67B578A6-4927-4A02-BE9B-A6EB4597CEE3}"/>
              </a:ext>
            </a:extLst>
          </p:cNvPr>
          <p:cNvSpPr txBox="1"/>
          <p:nvPr/>
        </p:nvSpPr>
        <p:spPr>
          <a:xfrm>
            <a:off x="5377090" y="2786925"/>
            <a:ext cx="2872045" cy="252000"/>
          </a:xfrm>
          <a:prstGeom prst="rect">
            <a:avLst/>
          </a:prstGeom>
          <a:solidFill>
            <a:schemeClr val="bg1"/>
          </a:solidFill>
          <a:ln>
            <a:noFill/>
          </a:ln>
        </p:spPr>
        <p:txBody>
          <a:bodyPr wrap="square" lIns="0" tIns="0" rIns="0" bIns="0" rtlCol="0">
            <a:noAutofit/>
          </a:bodyPr>
          <a:lstStyle/>
          <a:p>
            <a:pPr algn="ctr" rtl="0"/>
            <a:r>
              <a:rPr lang="zh-Hans" sz="1200"/>
              <a:t>制造商规定的期间</a:t>
            </a:r>
            <a:endParaRPr kumimoji="1" lang="en-US" altLang="ja-JP" sz="1200" dirty="0"/>
          </a:p>
        </p:txBody>
      </p:sp>
      <p:sp>
        <p:nvSpPr>
          <p:cNvPr id="17" name="テキスト ボックス 16">
            <a:extLst>
              <a:ext uri="{FF2B5EF4-FFF2-40B4-BE49-F238E27FC236}">
                <a16:creationId xmlns="" xmlns:a16="http://schemas.microsoft.com/office/drawing/2014/main" id="{9D130532-A016-49F5-AE50-81C3EA5694F6}"/>
              </a:ext>
            </a:extLst>
          </p:cNvPr>
          <p:cNvSpPr txBox="1"/>
          <p:nvPr/>
        </p:nvSpPr>
        <p:spPr>
          <a:xfrm>
            <a:off x="830666" y="2090303"/>
            <a:ext cx="1306281" cy="299321"/>
          </a:xfrm>
          <a:prstGeom prst="rect">
            <a:avLst/>
          </a:prstGeom>
          <a:solidFill>
            <a:schemeClr val="bg1"/>
          </a:solidFill>
          <a:ln>
            <a:noFill/>
          </a:ln>
        </p:spPr>
        <p:txBody>
          <a:bodyPr wrap="square" lIns="0" tIns="0" rIns="0" bIns="0" rtlCol="0">
            <a:noAutofit/>
          </a:bodyPr>
          <a:lstStyle/>
          <a:p>
            <a:pPr rtl="0"/>
            <a:r>
              <a:rPr lang="zh-Hans" sz="1200"/>
              <a:t>吸管</a:t>
            </a:r>
            <a:endParaRPr kumimoji="1" lang="en-US" altLang="ja-JP" sz="1200" dirty="0"/>
          </a:p>
        </p:txBody>
      </p:sp>
      <p:sp>
        <p:nvSpPr>
          <p:cNvPr id="18" name="テキスト ボックス 17">
            <a:extLst>
              <a:ext uri="{FF2B5EF4-FFF2-40B4-BE49-F238E27FC236}">
                <a16:creationId xmlns="" xmlns:a16="http://schemas.microsoft.com/office/drawing/2014/main" id="{FCA8BB4F-F3AC-4127-BD27-015B2B4AC349}"/>
              </a:ext>
            </a:extLst>
          </p:cNvPr>
          <p:cNvSpPr txBox="1"/>
          <p:nvPr/>
        </p:nvSpPr>
        <p:spPr>
          <a:xfrm>
            <a:off x="830664" y="2768680"/>
            <a:ext cx="1306281" cy="240652"/>
          </a:xfrm>
          <a:prstGeom prst="rect">
            <a:avLst/>
          </a:prstGeom>
          <a:solidFill>
            <a:schemeClr val="bg1"/>
          </a:solidFill>
          <a:ln>
            <a:noFill/>
          </a:ln>
        </p:spPr>
        <p:txBody>
          <a:bodyPr wrap="square" lIns="0" tIns="0" rIns="0" bIns="0" rtlCol="0">
            <a:noAutofit/>
          </a:bodyPr>
          <a:lstStyle/>
          <a:p>
            <a:pPr rtl="0"/>
            <a:r>
              <a:rPr lang="zh-Hans" sz="1000"/>
              <a:t>干式回火保险器（kanshiki anzen ki）</a:t>
            </a:r>
            <a:endParaRPr kumimoji="1" lang="en-US" altLang="ja-JP" sz="1000" dirty="0"/>
          </a:p>
        </p:txBody>
      </p:sp>
      <p:sp>
        <p:nvSpPr>
          <p:cNvPr id="19" name="テキスト ボックス 18">
            <a:extLst>
              <a:ext uri="{FF2B5EF4-FFF2-40B4-BE49-F238E27FC236}">
                <a16:creationId xmlns="" xmlns:a16="http://schemas.microsoft.com/office/drawing/2014/main" id="{BCDB952C-A495-42C0-A843-140BCEE28C4F}"/>
              </a:ext>
            </a:extLst>
          </p:cNvPr>
          <p:cNvSpPr txBox="1"/>
          <p:nvPr/>
        </p:nvSpPr>
        <p:spPr>
          <a:xfrm>
            <a:off x="5377090" y="2446571"/>
            <a:ext cx="2872045" cy="252000"/>
          </a:xfrm>
          <a:prstGeom prst="rect">
            <a:avLst/>
          </a:prstGeom>
          <a:solidFill>
            <a:schemeClr val="bg1"/>
          </a:solidFill>
          <a:ln>
            <a:noFill/>
          </a:ln>
        </p:spPr>
        <p:txBody>
          <a:bodyPr wrap="square" lIns="0" tIns="0" rIns="0" bIns="0" rtlCol="0">
            <a:noAutofit/>
          </a:bodyPr>
          <a:lstStyle/>
          <a:p>
            <a:pPr algn="ctr" rtl="0"/>
            <a:r>
              <a:rPr lang="zh-Hans" sz="1200"/>
              <a:t>制造商规定的期间</a:t>
            </a:r>
            <a:endParaRPr kumimoji="1" lang="en-US" altLang="ja-JP" sz="1200" dirty="0"/>
          </a:p>
        </p:txBody>
      </p:sp>
      <p:sp>
        <p:nvSpPr>
          <p:cNvPr id="20" name="テキスト ボックス 19">
            <a:extLst>
              <a:ext uri="{FF2B5EF4-FFF2-40B4-BE49-F238E27FC236}">
                <a16:creationId xmlns="" xmlns:a16="http://schemas.microsoft.com/office/drawing/2014/main" id="{670A6610-C74D-4B3A-A32C-13682CD4EBD5}"/>
              </a:ext>
            </a:extLst>
          </p:cNvPr>
          <p:cNvSpPr txBox="1"/>
          <p:nvPr/>
        </p:nvSpPr>
        <p:spPr>
          <a:xfrm>
            <a:off x="2468654" y="2110308"/>
            <a:ext cx="1306281" cy="252000"/>
          </a:xfrm>
          <a:prstGeom prst="rect">
            <a:avLst/>
          </a:prstGeom>
          <a:solidFill>
            <a:schemeClr val="bg1"/>
          </a:solidFill>
          <a:ln>
            <a:noFill/>
          </a:ln>
        </p:spPr>
        <p:txBody>
          <a:bodyPr wrap="square" lIns="0" tIns="0" rIns="0" bIns="0" rtlCol="0">
            <a:noAutofit/>
          </a:bodyPr>
          <a:lstStyle/>
          <a:p>
            <a:pPr algn="ctr" rtl="0"/>
            <a:r>
              <a:rPr lang="zh-Hans" sz="1400"/>
              <a:t>生产日期之后</a:t>
            </a:r>
            <a:endParaRPr kumimoji="1" lang="en-US" altLang="ja-JP" sz="1400" dirty="0"/>
          </a:p>
        </p:txBody>
      </p:sp>
      <p:sp>
        <p:nvSpPr>
          <p:cNvPr id="21" name="テキスト ボックス 20">
            <a:extLst>
              <a:ext uri="{FF2B5EF4-FFF2-40B4-BE49-F238E27FC236}">
                <a16:creationId xmlns="" xmlns:a16="http://schemas.microsoft.com/office/drawing/2014/main" id="{B0786B89-7B79-492C-AA61-A5868620FB62}"/>
              </a:ext>
            </a:extLst>
          </p:cNvPr>
          <p:cNvSpPr txBox="1"/>
          <p:nvPr/>
        </p:nvSpPr>
        <p:spPr>
          <a:xfrm>
            <a:off x="2468654" y="2792748"/>
            <a:ext cx="1306281" cy="252000"/>
          </a:xfrm>
          <a:prstGeom prst="rect">
            <a:avLst/>
          </a:prstGeom>
          <a:solidFill>
            <a:schemeClr val="bg1"/>
          </a:solidFill>
          <a:ln>
            <a:noFill/>
          </a:ln>
        </p:spPr>
        <p:txBody>
          <a:bodyPr wrap="square" lIns="0" tIns="0" rIns="0" bIns="0" rtlCol="0">
            <a:noAutofit/>
          </a:bodyPr>
          <a:lstStyle/>
          <a:p>
            <a:pPr algn="ctr" rtl="0"/>
            <a:r>
              <a:rPr lang="zh-Hans" sz="1400"/>
              <a:t>开始使用后</a:t>
            </a:r>
            <a:endParaRPr kumimoji="1" lang="en-US" altLang="ja-JP" sz="1400" dirty="0"/>
          </a:p>
        </p:txBody>
      </p:sp>
      <p:sp>
        <p:nvSpPr>
          <p:cNvPr id="22" name="テキスト ボックス 21">
            <a:extLst>
              <a:ext uri="{FF2B5EF4-FFF2-40B4-BE49-F238E27FC236}">
                <a16:creationId xmlns="" xmlns:a16="http://schemas.microsoft.com/office/drawing/2014/main" id="{CA08C8AE-4258-4C05-8383-BD6539638228}"/>
              </a:ext>
            </a:extLst>
          </p:cNvPr>
          <p:cNvSpPr txBox="1"/>
          <p:nvPr/>
        </p:nvSpPr>
        <p:spPr>
          <a:xfrm>
            <a:off x="2468654" y="2428331"/>
            <a:ext cx="1306281" cy="282620"/>
          </a:xfrm>
          <a:prstGeom prst="rect">
            <a:avLst/>
          </a:prstGeom>
          <a:solidFill>
            <a:schemeClr val="bg1"/>
          </a:solidFill>
          <a:ln>
            <a:noFill/>
          </a:ln>
        </p:spPr>
        <p:txBody>
          <a:bodyPr wrap="square" lIns="0" tIns="0" rIns="0" bIns="0" rtlCol="0">
            <a:noAutofit/>
          </a:bodyPr>
          <a:lstStyle/>
          <a:p>
            <a:pPr algn="ctr" rtl="0"/>
            <a:r>
              <a:rPr lang="zh-Hans" sz="1400"/>
              <a:t>生产日期之后</a:t>
            </a:r>
            <a:endParaRPr kumimoji="1" lang="en-US" altLang="ja-JP" sz="1400" dirty="0"/>
          </a:p>
        </p:txBody>
      </p:sp>
      <p:sp>
        <p:nvSpPr>
          <p:cNvPr id="23" name="テキスト ボックス 22">
            <a:extLst>
              <a:ext uri="{FF2B5EF4-FFF2-40B4-BE49-F238E27FC236}">
                <a16:creationId xmlns="" xmlns:a16="http://schemas.microsoft.com/office/drawing/2014/main" id="{DD28D168-53B1-4A54-9E70-7936D669D614}"/>
              </a:ext>
            </a:extLst>
          </p:cNvPr>
          <p:cNvSpPr txBox="1"/>
          <p:nvPr/>
        </p:nvSpPr>
        <p:spPr>
          <a:xfrm>
            <a:off x="4156498" y="2110308"/>
            <a:ext cx="1051456" cy="252000"/>
          </a:xfrm>
          <a:prstGeom prst="rect">
            <a:avLst/>
          </a:prstGeom>
          <a:solidFill>
            <a:schemeClr val="bg1"/>
          </a:solidFill>
          <a:ln>
            <a:noFill/>
          </a:ln>
        </p:spPr>
        <p:txBody>
          <a:bodyPr wrap="square" lIns="0" tIns="0" rIns="0" bIns="0" rtlCol="0">
            <a:noAutofit/>
          </a:bodyPr>
          <a:lstStyle/>
          <a:p>
            <a:pPr algn="ctr" rtl="0"/>
            <a:r>
              <a:rPr lang="zh-Hans" sz="1200"/>
              <a:t>5年</a:t>
            </a:r>
            <a:endParaRPr kumimoji="1" lang="en-US" altLang="ja-JP" sz="1200" dirty="0"/>
          </a:p>
        </p:txBody>
      </p:sp>
      <p:sp>
        <p:nvSpPr>
          <p:cNvPr id="24" name="テキスト ボックス 23">
            <a:extLst>
              <a:ext uri="{FF2B5EF4-FFF2-40B4-BE49-F238E27FC236}">
                <a16:creationId xmlns="" xmlns:a16="http://schemas.microsoft.com/office/drawing/2014/main" id="{8471214D-A94C-4468-B081-1F8F7D8101C8}"/>
              </a:ext>
            </a:extLst>
          </p:cNvPr>
          <p:cNvSpPr txBox="1"/>
          <p:nvPr/>
        </p:nvSpPr>
        <p:spPr>
          <a:xfrm>
            <a:off x="4167756" y="2768680"/>
            <a:ext cx="1051456" cy="252000"/>
          </a:xfrm>
          <a:prstGeom prst="rect">
            <a:avLst/>
          </a:prstGeom>
          <a:solidFill>
            <a:schemeClr val="bg1"/>
          </a:solidFill>
          <a:ln>
            <a:noFill/>
          </a:ln>
        </p:spPr>
        <p:txBody>
          <a:bodyPr wrap="square" lIns="0" tIns="0" rIns="0" bIns="0" rtlCol="0">
            <a:noAutofit/>
          </a:bodyPr>
          <a:lstStyle/>
          <a:p>
            <a:pPr algn="ctr" rtl="0"/>
            <a:r>
              <a:rPr lang="zh-Hans" sz="1200"/>
              <a:t>3年</a:t>
            </a:r>
            <a:endParaRPr kumimoji="1" lang="en-US" altLang="ja-JP" sz="1200" dirty="0"/>
          </a:p>
        </p:txBody>
      </p:sp>
      <p:sp>
        <p:nvSpPr>
          <p:cNvPr id="25" name="テキスト ボックス 24">
            <a:extLst>
              <a:ext uri="{FF2B5EF4-FFF2-40B4-BE49-F238E27FC236}">
                <a16:creationId xmlns="" xmlns:a16="http://schemas.microsoft.com/office/drawing/2014/main" id="{6A4ACB04-7E35-49E4-939E-F0641C5EA8CE}"/>
              </a:ext>
            </a:extLst>
          </p:cNvPr>
          <p:cNvSpPr txBox="1"/>
          <p:nvPr/>
        </p:nvSpPr>
        <p:spPr>
          <a:xfrm>
            <a:off x="4156498" y="2447228"/>
            <a:ext cx="1051456" cy="252000"/>
          </a:xfrm>
          <a:prstGeom prst="rect">
            <a:avLst/>
          </a:prstGeom>
          <a:solidFill>
            <a:schemeClr val="bg1"/>
          </a:solidFill>
          <a:ln>
            <a:noFill/>
          </a:ln>
        </p:spPr>
        <p:txBody>
          <a:bodyPr wrap="square" lIns="0" tIns="0" rIns="0" bIns="0" rtlCol="0">
            <a:noAutofit/>
          </a:bodyPr>
          <a:lstStyle/>
          <a:p>
            <a:pPr algn="ctr" rtl="0"/>
            <a:r>
              <a:rPr lang="zh-Hans" sz="1200"/>
              <a:t>7年</a:t>
            </a:r>
            <a:endParaRPr kumimoji="1" lang="en-US" altLang="ja-JP" sz="1200" dirty="0"/>
          </a:p>
        </p:txBody>
      </p:sp>
      <p:sp>
        <p:nvSpPr>
          <p:cNvPr id="26" name="テキスト ボックス 25">
            <a:extLst>
              <a:ext uri="{FF2B5EF4-FFF2-40B4-BE49-F238E27FC236}">
                <a16:creationId xmlns="" xmlns:a16="http://schemas.microsoft.com/office/drawing/2014/main" id="{5D6EB998-F676-4EC0-AAB3-7FC477C14DDD}"/>
              </a:ext>
            </a:extLst>
          </p:cNvPr>
          <p:cNvSpPr txBox="1"/>
          <p:nvPr/>
        </p:nvSpPr>
        <p:spPr>
          <a:xfrm>
            <a:off x="5165042" y="3166337"/>
            <a:ext cx="3296138" cy="216000"/>
          </a:xfrm>
          <a:prstGeom prst="rect">
            <a:avLst/>
          </a:prstGeom>
          <a:solidFill>
            <a:schemeClr val="bg1"/>
          </a:solidFill>
          <a:ln>
            <a:noFill/>
          </a:ln>
        </p:spPr>
        <p:txBody>
          <a:bodyPr wrap="square" lIns="0" tIns="0" rIns="0" bIns="0" rtlCol="0">
            <a:noAutofit/>
          </a:bodyPr>
          <a:lstStyle/>
          <a:p>
            <a:pPr algn="r" rtl="0"/>
            <a:r>
              <a:rPr lang="zh-Hans" sz="1100"/>
              <a:t>资料来源：劳动安全卫生综合研究所技术指针</a:t>
            </a:r>
            <a:endParaRPr kumimoji="1" lang="en-US" altLang="ja-JP" sz="1100" dirty="0"/>
          </a:p>
        </p:txBody>
      </p:sp>
    </p:spTree>
    <p:extLst>
      <p:ext uri="{BB962C8B-B14F-4D97-AF65-F5344CB8AC3E}">
        <p14:creationId xmlns:p14="http://schemas.microsoft.com/office/powerpoint/2010/main" val="73940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zh-Hans" sz="1400">
                <a:latin typeface="SimHei" panose="02010609060101010101" pitchFamily="49" charset="-122"/>
                <a:ea typeface="SimHei" panose="02010609060101010101" pitchFamily="49" charset="-122"/>
              </a:rPr>
              <a:t>检查气焊（gasu yousetu）设备（2）焊割枪（suikan）（焊炬（tochi））的检查</a:t>
            </a:r>
            <a:endParaRPr kumimoji="1" lang="ja-JP" altLang="en-US" sz="1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787724" y="6449448"/>
            <a:ext cx="3340451" cy="253916"/>
          </a:xfrm>
          <a:prstGeom prst="rect">
            <a:avLst/>
          </a:prstGeom>
          <a:noFill/>
          <a:ln>
            <a:solidFill>
              <a:schemeClr val="tx1"/>
            </a:solidFill>
          </a:ln>
        </p:spPr>
        <p:txBody>
          <a:bodyPr wrap="square" rtlCol="0">
            <a:spAutoFit/>
          </a:bodyPr>
          <a:lstStyle/>
          <a:p>
            <a:pPr algn="r" rtl="0"/>
            <a:r>
              <a:rPr lang="zh-Hans" sz="1050" dirty="0">
                <a:solidFill>
                  <a:prstClr val="black"/>
                </a:solidFill>
                <a:latin typeface="SimHei" panose="02010609060101010101" pitchFamily="49" charset="-122"/>
                <a:ea typeface="SimHei" panose="02010609060101010101" pitchFamily="49" charset="-122"/>
              </a:rPr>
              <a:t>教材第53页/ 辅助教材</a:t>
            </a:r>
            <a:r>
              <a:rPr lang="zh-Hans" sz="1050" dirty="0" smtClean="0">
                <a:solidFill>
                  <a:prstClr val="black"/>
                </a:solidFill>
                <a:latin typeface="SimHei" panose="02010609060101010101" pitchFamily="49" charset="-122"/>
                <a:ea typeface="SimHei" panose="02010609060101010101" pitchFamily="49" charset="-122"/>
              </a:rPr>
              <a:t>第3</a:t>
            </a:r>
            <a:r>
              <a:rPr lang="en-US" altLang="zh-Hans" sz="1050" dirty="0" smtClean="0">
                <a:solidFill>
                  <a:prstClr val="black"/>
                </a:solidFill>
                <a:latin typeface="SimHei" panose="02010609060101010101" pitchFamily="49" charset="-122"/>
                <a:ea typeface="SimHei" panose="02010609060101010101" pitchFamily="49" charset="-122"/>
              </a:rPr>
              <a:t>9</a:t>
            </a:r>
            <a:r>
              <a:rPr lang="zh-Hans" sz="1050" dirty="0" smtClean="0">
                <a:solidFill>
                  <a:prstClr val="black"/>
                </a:solidFill>
                <a:latin typeface="SimHei" panose="02010609060101010101" pitchFamily="49" charset="-122"/>
                <a:ea typeface="SimHei" panose="02010609060101010101" pitchFamily="49" charset="-122"/>
              </a:rPr>
              <a:t>页</a:t>
            </a:r>
            <a:endParaRPr lang="zh-Hans" sz="1050" dirty="0">
              <a:solidFill>
                <a:prstClr val="black"/>
              </a:solidFill>
              <a:latin typeface="SimHei" panose="02010609060101010101" pitchFamily="49" charset="-122"/>
              <a:ea typeface="SimHei" panose="02010609060101010101" pitchFamily="49" charset="-122"/>
            </a:endParaRPr>
          </a:p>
        </p:txBody>
      </p:sp>
      <p:pic>
        <p:nvPicPr>
          <p:cNvPr id="2" name="図 1"/>
          <p:cNvPicPr>
            <a:picLocks noChangeAspect="1"/>
          </p:cNvPicPr>
          <p:nvPr/>
        </p:nvPicPr>
        <p:blipFill>
          <a:blip r:embed="rId3"/>
          <a:stretch>
            <a:fillRect/>
          </a:stretch>
        </p:blipFill>
        <p:spPr>
          <a:xfrm>
            <a:off x="628650" y="940362"/>
            <a:ext cx="5706445" cy="4463635"/>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latin typeface="SimHei" panose="02010609060101010101" pitchFamily="49" charset="-122"/>
                <a:ea typeface="SimHei" panose="02010609060101010101" pitchFamily="49" charset="-122"/>
              </a:rPr>
              <a:t>29</a:t>
            </a:fld>
            <a:endParaRPr kumimoji="1" lang="ja-JP" altLang="en-US" sz="1050" dirty="0">
              <a:latin typeface="SimHei" panose="02010609060101010101" pitchFamily="49" charset="-122"/>
              <a:ea typeface="SimHei" panose="02010609060101010101" pitchFamily="49" charset="-122"/>
            </a:endParaRPr>
          </a:p>
        </p:txBody>
      </p:sp>
      <p:sp>
        <p:nvSpPr>
          <p:cNvPr id="6" name="テキスト ボックス 5">
            <a:extLst>
              <a:ext uri="{FF2B5EF4-FFF2-40B4-BE49-F238E27FC236}">
                <a16:creationId xmlns="" xmlns:a16="http://schemas.microsoft.com/office/drawing/2014/main" id="{2D0B6573-2FC1-41AC-AEB8-42DA2144851D}"/>
              </a:ext>
            </a:extLst>
          </p:cNvPr>
          <p:cNvSpPr txBox="1"/>
          <p:nvPr/>
        </p:nvSpPr>
        <p:spPr>
          <a:xfrm>
            <a:off x="2256682" y="984139"/>
            <a:ext cx="2450379" cy="183917"/>
          </a:xfrm>
          <a:prstGeom prst="rect">
            <a:avLst/>
          </a:prstGeom>
          <a:solidFill>
            <a:schemeClr val="bg1"/>
          </a:solidFill>
          <a:ln>
            <a:noFill/>
          </a:ln>
        </p:spPr>
        <p:txBody>
          <a:bodyPr wrap="square" lIns="0" tIns="0" rIns="0" bIns="0" rtlCol="0">
            <a:noAutofit/>
          </a:bodyPr>
          <a:lstStyle/>
          <a:p>
            <a:pPr algn="ctr" rtl="0"/>
            <a:r>
              <a:rPr lang="zh-Hans" sz="800">
                <a:latin typeface="SimHei" panose="02010609060101010101" pitchFamily="49" charset="-122"/>
                <a:ea typeface="SimHei" panose="02010609060101010101" pitchFamily="49" charset="-122"/>
              </a:rPr>
              <a:t>表1-18：检查项目（示例）</a:t>
            </a:r>
            <a:endParaRPr kumimoji="1" lang="en-US" altLang="ja-JP" sz="800" dirty="0">
              <a:latin typeface="SimHei" panose="02010609060101010101" pitchFamily="49" charset="-122"/>
              <a:ea typeface="SimHei" panose="02010609060101010101" pitchFamily="49" charset="-122"/>
            </a:endParaRPr>
          </a:p>
        </p:txBody>
      </p:sp>
      <p:sp>
        <p:nvSpPr>
          <p:cNvPr id="8" name="テキスト ボックス 7">
            <a:extLst>
              <a:ext uri="{FF2B5EF4-FFF2-40B4-BE49-F238E27FC236}">
                <a16:creationId xmlns="" xmlns:a16="http://schemas.microsoft.com/office/drawing/2014/main" id="{EEEE58F2-164F-493E-8F6F-51AC80CFF73A}"/>
              </a:ext>
            </a:extLst>
          </p:cNvPr>
          <p:cNvSpPr txBox="1"/>
          <p:nvPr/>
        </p:nvSpPr>
        <p:spPr>
          <a:xfrm>
            <a:off x="777314" y="1347784"/>
            <a:ext cx="786805" cy="183917"/>
          </a:xfrm>
          <a:prstGeom prst="rect">
            <a:avLst/>
          </a:prstGeom>
          <a:solidFill>
            <a:schemeClr val="bg1"/>
          </a:solidFill>
          <a:ln>
            <a:noFill/>
          </a:ln>
        </p:spPr>
        <p:txBody>
          <a:bodyPr wrap="square" lIns="0" tIns="0" rIns="0" bIns="0" rtlCol="0">
            <a:noAutofit/>
          </a:bodyPr>
          <a:lstStyle/>
          <a:p>
            <a:pPr algn="ctr" rtl="0"/>
            <a:r>
              <a:rPr lang="zh-Hans" sz="1000">
                <a:latin typeface="SimHei" panose="02010609060101010101" pitchFamily="49" charset="-122"/>
                <a:ea typeface="SimHei" panose="02010609060101010101" pitchFamily="49" charset="-122"/>
              </a:rPr>
              <a:t>检查项目</a:t>
            </a:r>
            <a:endParaRPr kumimoji="1" lang="en-US" altLang="ja-JP" sz="1000" dirty="0">
              <a:latin typeface="SimHei" panose="02010609060101010101" pitchFamily="49" charset="-122"/>
              <a:ea typeface="SimHei" panose="02010609060101010101" pitchFamily="49" charset="-122"/>
            </a:endParaRPr>
          </a:p>
        </p:txBody>
      </p:sp>
      <p:sp>
        <p:nvSpPr>
          <p:cNvPr id="9" name="テキスト ボックス 8">
            <a:extLst>
              <a:ext uri="{FF2B5EF4-FFF2-40B4-BE49-F238E27FC236}">
                <a16:creationId xmlns="" xmlns:a16="http://schemas.microsoft.com/office/drawing/2014/main" id="{442D9331-DBEA-4CD4-B815-08BBF854DB6B}"/>
              </a:ext>
            </a:extLst>
          </p:cNvPr>
          <p:cNvSpPr txBox="1"/>
          <p:nvPr/>
        </p:nvSpPr>
        <p:spPr>
          <a:xfrm>
            <a:off x="771938" y="2528942"/>
            <a:ext cx="792181" cy="235704"/>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外观检查</a:t>
            </a:r>
            <a:endParaRPr kumimoji="1" lang="en-US" altLang="ja-JP" sz="900" dirty="0">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E8C58CB3-4784-4D37-ADAB-3305C3E38EE5}"/>
              </a:ext>
            </a:extLst>
          </p:cNvPr>
          <p:cNvSpPr txBox="1"/>
          <p:nvPr/>
        </p:nvSpPr>
        <p:spPr>
          <a:xfrm>
            <a:off x="777315" y="3894597"/>
            <a:ext cx="792180" cy="235704"/>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气密性检查</a:t>
            </a:r>
            <a:endParaRPr kumimoji="1" lang="en-US" altLang="ja-JP" sz="900" dirty="0">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2E00F072-3DDD-4014-AEBA-66F36BC9D83F}"/>
              </a:ext>
            </a:extLst>
          </p:cNvPr>
          <p:cNvSpPr txBox="1"/>
          <p:nvPr/>
        </p:nvSpPr>
        <p:spPr>
          <a:xfrm>
            <a:off x="771938" y="4699950"/>
            <a:ext cx="797556" cy="455929"/>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检查火焰状态</a:t>
            </a:r>
            <a:endParaRPr kumimoji="1" lang="en-US" altLang="ja-JP" sz="900" dirty="0">
              <a:latin typeface="SimHei" panose="02010609060101010101" pitchFamily="49" charset="-122"/>
              <a:ea typeface="SimHei" panose="02010609060101010101" pitchFamily="49" charset="-122"/>
            </a:endParaRPr>
          </a:p>
        </p:txBody>
      </p:sp>
      <p:sp>
        <p:nvSpPr>
          <p:cNvPr id="12" name="テキスト ボックス 11">
            <a:extLst>
              <a:ext uri="{FF2B5EF4-FFF2-40B4-BE49-F238E27FC236}">
                <a16:creationId xmlns="" xmlns:a16="http://schemas.microsoft.com/office/drawing/2014/main" id="{7B6BC88C-7258-46AC-B5EA-6EBC92D8E0F0}"/>
              </a:ext>
            </a:extLst>
          </p:cNvPr>
          <p:cNvSpPr txBox="1"/>
          <p:nvPr/>
        </p:nvSpPr>
        <p:spPr>
          <a:xfrm>
            <a:off x="1635405" y="1774888"/>
            <a:ext cx="1305688" cy="432168"/>
          </a:xfrm>
          <a:prstGeom prst="rect">
            <a:avLst/>
          </a:prstGeom>
          <a:solidFill>
            <a:schemeClr val="bg1"/>
          </a:solidFill>
          <a:ln>
            <a:noFill/>
          </a:ln>
        </p:spPr>
        <p:txBody>
          <a:bodyPr wrap="square" lIns="0" tIns="0" rIns="0" bIns="0" rtlCol="0">
            <a:noAutofit/>
          </a:bodyPr>
          <a:lstStyle/>
          <a:p>
            <a:pPr rtl="0"/>
            <a:r>
              <a:rPr lang="zh-Hans" sz="800">
                <a:latin typeface="SimHei" panose="02010609060101010101" pitchFamily="49" charset="-122"/>
                <a:ea typeface="SimHei" panose="02010609060101010101" pitchFamily="49" charset="-122"/>
              </a:rPr>
              <a:t>主体、软管（housu）、装配台以及管道</a:t>
            </a:r>
            <a:endParaRPr kumimoji="1" lang="en-US" altLang="ja-JP" sz="800" dirty="0">
              <a:latin typeface="SimHei" panose="02010609060101010101" pitchFamily="49" charset="-122"/>
              <a:ea typeface="SimHei" panose="02010609060101010101" pitchFamily="49" charset="-122"/>
            </a:endParaRPr>
          </a:p>
        </p:txBody>
      </p:sp>
      <p:sp>
        <p:nvSpPr>
          <p:cNvPr id="13" name="テキスト ボックス 12">
            <a:extLst>
              <a:ext uri="{FF2B5EF4-FFF2-40B4-BE49-F238E27FC236}">
                <a16:creationId xmlns="" xmlns:a16="http://schemas.microsoft.com/office/drawing/2014/main" id="{7D976DD0-E008-4EDE-A94D-E986ADE6A133}"/>
              </a:ext>
            </a:extLst>
          </p:cNvPr>
          <p:cNvSpPr txBox="1"/>
          <p:nvPr/>
        </p:nvSpPr>
        <p:spPr>
          <a:xfrm>
            <a:off x="1923726" y="1345985"/>
            <a:ext cx="874063" cy="183917"/>
          </a:xfrm>
          <a:prstGeom prst="rect">
            <a:avLst/>
          </a:prstGeom>
          <a:solidFill>
            <a:schemeClr val="bg1"/>
          </a:solidFill>
          <a:ln>
            <a:noFill/>
          </a:ln>
        </p:spPr>
        <p:txBody>
          <a:bodyPr wrap="square" lIns="0" tIns="0" rIns="0" bIns="0" rtlCol="0">
            <a:noAutofit/>
          </a:bodyPr>
          <a:lstStyle/>
          <a:p>
            <a:pPr algn="ctr" rtl="0"/>
            <a:r>
              <a:rPr lang="zh-Hans" sz="1000">
                <a:latin typeface="SimHei" panose="02010609060101010101" pitchFamily="49" charset="-122"/>
                <a:ea typeface="SimHei" panose="02010609060101010101" pitchFamily="49" charset="-122"/>
              </a:rPr>
              <a:t>检查部位</a:t>
            </a:r>
            <a:endParaRPr kumimoji="1" lang="en-US" altLang="ja-JP" sz="1000" dirty="0">
              <a:latin typeface="SimHei" panose="02010609060101010101" pitchFamily="49" charset="-122"/>
              <a:ea typeface="SimHei" panose="02010609060101010101" pitchFamily="49" charset="-122"/>
            </a:endParaRPr>
          </a:p>
        </p:txBody>
      </p:sp>
      <p:sp>
        <p:nvSpPr>
          <p:cNvPr id="14" name="テキスト ボックス 13">
            <a:extLst>
              <a:ext uri="{FF2B5EF4-FFF2-40B4-BE49-F238E27FC236}">
                <a16:creationId xmlns="" xmlns:a16="http://schemas.microsoft.com/office/drawing/2014/main" id="{1AC828A1-735D-4A2B-86AC-98EAE66278B7}"/>
              </a:ext>
            </a:extLst>
          </p:cNvPr>
          <p:cNvSpPr txBox="1"/>
          <p:nvPr/>
        </p:nvSpPr>
        <p:spPr>
          <a:xfrm>
            <a:off x="3377213" y="1345985"/>
            <a:ext cx="874063" cy="183917"/>
          </a:xfrm>
          <a:prstGeom prst="rect">
            <a:avLst/>
          </a:prstGeom>
          <a:solidFill>
            <a:schemeClr val="bg1"/>
          </a:solidFill>
          <a:ln>
            <a:noFill/>
          </a:ln>
        </p:spPr>
        <p:txBody>
          <a:bodyPr wrap="square" lIns="0" tIns="0" rIns="0" bIns="0" rtlCol="0">
            <a:noAutofit/>
          </a:bodyPr>
          <a:lstStyle/>
          <a:p>
            <a:pPr algn="ctr" rtl="0"/>
            <a:r>
              <a:rPr lang="zh-Hans" sz="1000">
                <a:latin typeface="SimHei" panose="02010609060101010101" pitchFamily="49" charset="-122"/>
                <a:ea typeface="SimHei" panose="02010609060101010101" pitchFamily="49" charset="-122"/>
              </a:rPr>
              <a:t>检查内容</a:t>
            </a:r>
            <a:endParaRPr kumimoji="1" lang="en-US" altLang="ja-JP" sz="1000" dirty="0">
              <a:latin typeface="SimHei" panose="02010609060101010101" pitchFamily="49" charset="-122"/>
              <a:ea typeface="SimHei" panose="02010609060101010101" pitchFamily="49" charset="-122"/>
            </a:endParaRPr>
          </a:p>
        </p:txBody>
      </p:sp>
      <p:sp>
        <p:nvSpPr>
          <p:cNvPr id="15" name="テキスト ボックス 14">
            <a:extLst>
              <a:ext uri="{FF2B5EF4-FFF2-40B4-BE49-F238E27FC236}">
                <a16:creationId xmlns="" xmlns:a16="http://schemas.microsoft.com/office/drawing/2014/main" id="{F8B4ED73-7A98-4095-B99A-5E7CCACE6BE5}"/>
              </a:ext>
            </a:extLst>
          </p:cNvPr>
          <p:cNvSpPr txBox="1"/>
          <p:nvPr/>
        </p:nvSpPr>
        <p:spPr>
          <a:xfrm>
            <a:off x="4675779" y="1298719"/>
            <a:ext cx="659173" cy="386862"/>
          </a:xfrm>
          <a:prstGeom prst="rect">
            <a:avLst/>
          </a:prstGeom>
          <a:solidFill>
            <a:schemeClr val="bg1"/>
          </a:solidFill>
          <a:ln>
            <a:noFill/>
          </a:ln>
        </p:spPr>
        <p:txBody>
          <a:bodyPr wrap="square" lIns="0" tIns="0" rIns="0" bIns="0" rtlCol="0">
            <a:noAutofit/>
          </a:bodyPr>
          <a:lstStyle/>
          <a:p>
            <a:pPr algn="ctr" rtl="0"/>
            <a:r>
              <a:rPr lang="zh-Hans" sz="1000">
                <a:latin typeface="SimHei" panose="02010609060101010101" pitchFamily="49" charset="-122"/>
                <a:ea typeface="SimHei" panose="02010609060101010101" pitchFamily="49" charset="-122"/>
              </a:rPr>
              <a:t>日常检查</a:t>
            </a:r>
            <a:r>
              <a:rPr lang="zh-Hans" sz="800">
                <a:latin typeface="SimHei" panose="02010609060101010101" pitchFamily="49" charset="-122"/>
                <a:ea typeface="SimHei" panose="02010609060101010101" pitchFamily="49" charset="-122"/>
              </a:rPr>
              <a:t>（nichijou tenken</a:t>
            </a:r>
            <a:endParaRPr kumimoji="1" lang="en-US" altLang="ja-JP" sz="1000" dirty="0">
              <a:latin typeface="SimHei" panose="02010609060101010101" pitchFamily="49" charset="-122"/>
              <a:ea typeface="SimHei" panose="02010609060101010101" pitchFamily="49" charset="-122"/>
            </a:endParaRPr>
          </a:p>
        </p:txBody>
      </p:sp>
      <p:sp>
        <p:nvSpPr>
          <p:cNvPr id="16" name="テキスト ボックス 15">
            <a:extLst>
              <a:ext uri="{FF2B5EF4-FFF2-40B4-BE49-F238E27FC236}">
                <a16:creationId xmlns="" xmlns:a16="http://schemas.microsoft.com/office/drawing/2014/main" id="{53B456C9-005F-4385-9CC9-AED2FA998E10}"/>
              </a:ext>
            </a:extLst>
          </p:cNvPr>
          <p:cNvSpPr txBox="1"/>
          <p:nvPr/>
        </p:nvSpPr>
        <p:spPr>
          <a:xfrm>
            <a:off x="5432096" y="1232143"/>
            <a:ext cx="786805" cy="453438"/>
          </a:xfrm>
          <a:prstGeom prst="rect">
            <a:avLst/>
          </a:prstGeom>
          <a:solidFill>
            <a:schemeClr val="bg1"/>
          </a:solidFill>
          <a:ln>
            <a:noFill/>
          </a:ln>
        </p:spPr>
        <p:txBody>
          <a:bodyPr wrap="square" lIns="0" tIns="0" rIns="0" bIns="0" rtlCol="0">
            <a:noAutofit/>
          </a:bodyPr>
          <a:lstStyle/>
          <a:p>
            <a:pPr algn="ctr" rtl="0"/>
            <a:r>
              <a:rPr lang="zh-Hans" sz="1000">
                <a:latin typeface="SimHei" panose="02010609060101010101" pitchFamily="49" charset="-122"/>
                <a:ea typeface="SimHei" panose="02010609060101010101" pitchFamily="49" charset="-122"/>
              </a:rPr>
              <a:t>每月定期</a:t>
            </a:r>
            <a:endParaRPr lang="en-US" altLang="zh-Hans" sz="1000">
              <a:latin typeface="SimHei" panose="02010609060101010101" pitchFamily="49" charset="-122"/>
              <a:ea typeface="SimHei" panose="02010609060101010101" pitchFamily="49" charset="-122"/>
            </a:endParaRPr>
          </a:p>
          <a:p>
            <a:pPr algn="ctr" rtl="0"/>
            <a:r>
              <a:rPr lang="zh-Hans" sz="1000">
                <a:latin typeface="SimHei" panose="02010609060101010101" pitchFamily="49" charset="-122"/>
                <a:ea typeface="SimHei" panose="02010609060101010101" pitchFamily="49" charset="-122"/>
              </a:rPr>
              <a:t>检查</a:t>
            </a:r>
            <a:endParaRPr kumimoji="1" lang="en-US" altLang="ja-JP" sz="1000" dirty="0">
              <a:latin typeface="SimHei" panose="02010609060101010101" pitchFamily="49" charset="-122"/>
              <a:ea typeface="SimHei" panose="02010609060101010101" pitchFamily="49" charset="-122"/>
            </a:endParaRPr>
          </a:p>
        </p:txBody>
      </p:sp>
      <p:sp>
        <p:nvSpPr>
          <p:cNvPr id="17" name="テキスト ボックス 16">
            <a:extLst>
              <a:ext uri="{FF2B5EF4-FFF2-40B4-BE49-F238E27FC236}">
                <a16:creationId xmlns="" xmlns:a16="http://schemas.microsoft.com/office/drawing/2014/main" id="{254C05DD-7F90-4678-8691-72FE8F3B75DA}"/>
              </a:ext>
            </a:extLst>
          </p:cNvPr>
          <p:cNvSpPr txBox="1"/>
          <p:nvPr/>
        </p:nvSpPr>
        <p:spPr>
          <a:xfrm>
            <a:off x="1635405" y="2278981"/>
            <a:ext cx="918474" cy="183918"/>
          </a:xfrm>
          <a:prstGeom prst="rect">
            <a:avLst/>
          </a:prstGeom>
          <a:solidFill>
            <a:schemeClr val="bg1"/>
          </a:solidFill>
          <a:ln>
            <a:noFill/>
          </a:ln>
        </p:spPr>
        <p:txBody>
          <a:bodyPr wrap="square" lIns="0" tIns="0" rIns="0" bIns="0" rtlCol="0">
            <a:noAutofit/>
          </a:bodyPr>
          <a:lstStyle/>
          <a:p>
            <a:pPr rtl="0"/>
            <a:r>
              <a:rPr lang="zh-Hans" sz="800">
                <a:latin typeface="SimHei" panose="02010609060101010101" pitchFamily="49" charset="-122"/>
                <a:ea typeface="SimHei" panose="02010609060101010101" pitchFamily="49" charset="-122"/>
              </a:rPr>
              <a:t>阀门等</a:t>
            </a:r>
            <a:endParaRPr kumimoji="1" lang="en-US" altLang="ja-JP" sz="800" dirty="0">
              <a:latin typeface="SimHei" panose="02010609060101010101" pitchFamily="49" charset="-122"/>
              <a:ea typeface="SimHei" panose="02010609060101010101" pitchFamily="49" charset="-122"/>
            </a:endParaRPr>
          </a:p>
        </p:txBody>
      </p:sp>
      <p:sp>
        <p:nvSpPr>
          <p:cNvPr id="18" name="テキスト ボックス 17">
            <a:extLst>
              <a:ext uri="{FF2B5EF4-FFF2-40B4-BE49-F238E27FC236}">
                <a16:creationId xmlns="" xmlns:a16="http://schemas.microsoft.com/office/drawing/2014/main" id="{21106A15-083F-4ECC-9D1F-AC017571D8A5}"/>
              </a:ext>
            </a:extLst>
          </p:cNvPr>
          <p:cNvSpPr txBox="1"/>
          <p:nvPr/>
        </p:nvSpPr>
        <p:spPr>
          <a:xfrm>
            <a:off x="1628579" y="3293718"/>
            <a:ext cx="1305688" cy="190210"/>
          </a:xfrm>
          <a:prstGeom prst="rect">
            <a:avLst/>
          </a:prstGeom>
          <a:solidFill>
            <a:schemeClr val="bg1"/>
          </a:solidFill>
          <a:ln>
            <a:noFill/>
          </a:ln>
        </p:spPr>
        <p:txBody>
          <a:bodyPr wrap="square" lIns="0" tIns="0" rIns="0" bIns="0" rtlCol="0">
            <a:noAutofit/>
          </a:bodyPr>
          <a:lstStyle/>
          <a:p>
            <a:pPr rtl="0"/>
            <a:r>
              <a:rPr lang="zh-Hans" sz="800">
                <a:latin typeface="SimHei" panose="02010609060101010101" pitchFamily="49" charset="-122"/>
                <a:ea typeface="SimHei" panose="02010609060101010101" pitchFamily="49" charset="-122"/>
              </a:rPr>
              <a:t>焊嘴（higuchi）</a:t>
            </a:r>
            <a:endParaRPr kumimoji="1" lang="en-US" altLang="ja-JP" sz="800" dirty="0">
              <a:latin typeface="SimHei" panose="02010609060101010101" pitchFamily="49" charset="-122"/>
              <a:ea typeface="SimHei" panose="02010609060101010101" pitchFamily="49" charset="-122"/>
            </a:endParaRPr>
          </a:p>
        </p:txBody>
      </p:sp>
      <p:sp>
        <p:nvSpPr>
          <p:cNvPr id="19" name="テキスト ボックス 18">
            <a:extLst>
              <a:ext uri="{FF2B5EF4-FFF2-40B4-BE49-F238E27FC236}">
                <a16:creationId xmlns="" xmlns:a16="http://schemas.microsoft.com/office/drawing/2014/main" id="{0CCE6B56-4412-4346-89F1-A9D38BDBFAEB}"/>
              </a:ext>
            </a:extLst>
          </p:cNvPr>
          <p:cNvSpPr txBox="1"/>
          <p:nvPr/>
        </p:nvSpPr>
        <p:spPr>
          <a:xfrm>
            <a:off x="1642229" y="2511618"/>
            <a:ext cx="1305688" cy="710176"/>
          </a:xfrm>
          <a:prstGeom prst="rect">
            <a:avLst/>
          </a:prstGeom>
          <a:solidFill>
            <a:schemeClr val="bg1"/>
          </a:solidFill>
          <a:ln>
            <a:noFill/>
          </a:ln>
        </p:spPr>
        <p:txBody>
          <a:bodyPr wrap="square" lIns="0" tIns="0" rIns="0" bIns="0" rtlCol="0">
            <a:noAutofit/>
          </a:bodyPr>
          <a:lstStyle/>
          <a:p>
            <a:pPr rtl="0"/>
            <a:r>
              <a:rPr lang="zh-Hans" sz="800">
                <a:latin typeface="SimHei" panose="02010609060101010101" pitchFamily="49" charset="-122"/>
                <a:ea typeface="SimHei" panose="02010609060101010101" pitchFamily="49" charset="-122"/>
              </a:rPr>
              <a:t>焊嘴（higuchi）接触位置、软管（housu）装配台接触</a:t>
            </a:r>
            <a:endParaRPr lang="en-US" altLang="zh-Hans" sz="800">
              <a:latin typeface="SimHei" panose="02010609060101010101" pitchFamily="49" charset="-122"/>
              <a:ea typeface="SimHei" panose="02010609060101010101" pitchFamily="49" charset="-122"/>
            </a:endParaRPr>
          </a:p>
          <a:p>
            <a:pPr rtl="0"/>
            <a:r>
              <a:rPr lang="zh-Hans" sz="800">
                <a:latin typeface="SimHei" panose="02010609060101010101" pitchFamily="49" charset="-122"/>
                <a:ea typeface="SimHei" panose="02010609060101010101" pitchFamily="49" charset="-122"/>
              </a:rPr>
              <a:t>位置</a:t>
            </a:r>
            <a:endParaRPr kumimoji="1" lang="en-US" altLang="ja-JP" sz="800" dirty="0">
              <a:latin typeface="SimHei" panose="02010609060101010101" pitchFamily="49" charset="-122"/>
              <a:ea typeface="SimHei" panose="02010609060101010101" pitchFamily="49" charset="-122"/>
            </a:endParaRPr>
          </a:p>
        </p:txBody>
      </p:sp>
      <p:sp>
        <p:nvSpPr>
          <p:cNvPr id="20" name="テキスト ボックス 19">
            <a:extLst>
              <a:ext uri="{FF2B5EF4-FFF2-40B4-BE49-F238E27FC236}">
                <a16:creationId xmlns="" xmlns:a16="http://schemas.microsoft.com/office/drawing/2014/main" id="{6E5BDFA9-5920-4807-8AFD-C33D424AF1EB}"/>
              </a:ext>
            </a:extLst>
          </p:cNvPr>
          <p:cNvSpPr txBox="1"/>
          <p:nvPr/>
        </p:nvSpPr>
        <p:spPr>
          <a:xfrm>
            <a:off x="1628579" y="4036761"/>
            <a:ext cx="1305688" cy="490213"/>
          </a:xfrm>
          <a:prstGeom prst="rect">
            <a:avLst/>
          </a:prstGeom>
          <a:solidFill>
            <a:schemeClr val="bg1"/>
          </a:solidFill>
          <a:ln>
            <a:noFill/>
          </a:ln>
        </p:spPr>
        <p:txBody>
          <a:bodyPr wrap="square" lIns="0" tIns="0" rIns="0" bIns="0" rtlCol="0">
            <a:noAutofit/>
          </a:bodyPr>
          <a:lstStyle/>
          <a:p>
            <a:pPr rtl="0"/>
            <a:r>
              <a:rPr lang="zh-Hans" sz="800">
                <a:latin typeface="SimHei" panose="02010609060101010101" pitchFamily="49" charset="-122"/>
                <a:ea typeface="SimHei" panose="02010609060101010101" pitchFamily="49" charset="-122"/>
              </a:rPr>
              <a:t>阀门和零件的安装位置</a:t>
            </a:r>
            <a:endParaRPr kumimoji="1" lang="en-US" altLang="ja-JP" sz="800" dirty="0">
              <a:latin typeface="SimHei" panose="02010609060101010101" pitchFamily="49" charset="-122"/>
              <a:ea typeface="SimHei" panose="02010609060101010101" pitchFamily="49" charset="-122"/>
            </a:endParaRPr>
          </a:p>
        </p:txBody>
      </p:sp>
      <p:sp>
        <p:nvSpPr>
          <p:cNvPr id="21" name="テキスト ボックス 20">
            <a:extLst>
              <a:ext uri="{FF2B5EF4-FFF2-40B4-BE49-F238E27FC236}">
                <a16:creationId xmlns="" xmlns:a16="http://schemas.microsoft.com/office/drawing/2014/main" id="{10CD4592-A3E1-4D01-B20B-BF9ED25EB5E5}"/>
              </a:ext>
            </a:extLst>
          </p:cNvPr>
          <p:cNvSpPr txBox="1"/>
          <p:nvPr/>
        </p:nvSpPr>
        <p:spPr>
          <a:xfrm>
            <a:off x="1654726" y="3796392"/>
            <a:ext cx="1305688" cy="197277"/>
          </a:xfrm>
          <a:prstGeom prst="rect">
            <a:avLst/>
          </a:prstGeom>
          <a:solidFill>
            <a:schemeClr val="bg1"/>
          </a:solidFill>
          <a:ln>
            <a:noFill/>
          </a:ln>
        </p:spPr>
        <p:txBody>
          <a:bodyPr wrap="square" lIns="0" tIns="0" rIns="0" bIns="0" rtlCol="0">
            <a:noAutofit/>
          </a:bodyPr>
          <a:lstStyle/>
          <a:p>
            <a:pPr rtl="0"/>
            <a:r>
              <a:rPr lang="zh-Hans" sz="800">
                <a:latin typeface="SimHei" panose="02010609060101010101" pitchFamily="49" charset="-122"/>
                <a:ea typeface="SimHei" panose="02010609060101010101" pitchFamily="49" charset="-122"/>
              </a:rPr>
              <a:t>焊嘴（higuchi）的安装位置</a:t>
            </a:r>
            <a:endParaRPr kumimoji="1" lang="en-US" altLang="ja-JP" sz="800" dirty="0">
              <a:latin typeface="SimHei" panose="02010609060101010101" pitchFamily="49" charset="-122"/>
              <a:ea typeface="SimHei" panose="02010609060101010101" pitchFamily="49" charset="-122"/>
            </a:endParaRPr>
          </a:p>
        </p:txBody>
      </p:sp>
      <p:sp>
        <p:nvSpPr>
          <p:cNvPr id="22" name="テキスト ボックス 21">
            <a:extLst>
              <a:ext uri="{FF2B5EF4-FFF2-40B4-BE49-F238E27FC236}">
                <a16:creationId xmlns="" xmlns:a16="http://schemas.microsoft.com/office/drawing/2014/main" id="{38728CD6-BC8B-4745-BD51-6D3A12E6681B}"/>
              </a:ext>
            </a:extLst>
          </p:cNvPr>
          <p:cNvSpPr txBox="1"/>
          <p:nvPr/>
        </p:nvSpPr>
        <p:spPr>
          <a:xfrm>
            <a:off x="1654726" y="3555852"/>
            <a:ext cx="918474" cy="197277"/>
          </a:xfrm>
          <a:prstGeom prst="rect">
            <a:avLst/>
          </a:prstGeom>
          <a:solidFill>
            <a:schemeClr val="bg1"/>
          </a:solidFill>
          <a:ln>
            <a:noFill/>
          </a:ln>
        </p:spPr>
        <p:txBody>
          <a:bodyPr wrap="square" lIns="0" tIns="0" rIns="0" bIns="0" rtlCol="0">
            <a:noAutofit/>
          </a:bodyPr>
          <a:lstStyle/>
          <a:p>
            <a:pPr rtl="0"/>
            <a:r>
              <a:rPr lang="zh-Hans" sz="800">
                <a:latin typeface="SimHei" panose="02010609060101010101" pitchFamily="49" charset="-122"/>
                <a:ea typeface="SimHei" panose="02010609060101010101" pitchFamily="49" charset="-122"/>
              </a:rPr>
              <a:t>阀门</a:t>
            </a:r>
            <a:endParaRPr kumimoji="1" lang="en-US" altLang="ja-JP" sz="800" dirty="0">
              <a:latin typeface="SimHei" panose="02010609060101010101" pitchFamily="49" charset="-122"/>
              <a:ea typeface="SimHei" panose="02010609060101010101" pitchFamily="49" charset="-122"/>
            </a:endParaRPr>
          </a:p>
        </p:txBody>
      </p:sp>
      <p:sp>
        <p:nvSpPr>
          <p:cNvPr id="23" name="テキスト ボックス 22">
            <a:extLst>
              <a:ext uri="{FF2B5EF4-FFF2-40B4-BE49-F238E27FC236}">
                <a16:creationId xmlns="" xmlns:a16="http://schemas.microsoft.com/office/drawing/2014/main" id="{6400D355-B023-484F-87A7-CA64718D9D3A}"/>
              </a:ext>
            </a:extLst>
          </p:cNvPr>
          <p:cNvSpPr txBox="1"/>
          <p:nvPr/>
        </p:nvSpPr>
        <p:spPr>
          <a:xfrm>
            <a:off x="1642229" y="4670822"/>
            <a:ext cx="1305688" cy="287137"/>
          </a:xfrm>
          <a:prstGeom prst="rect">
            <a:avLst/>
          </a:prstGeom>
          <a:solidFill>
            <a:schemeClr val="bg1"/>
          </a:solidFill>
          <a:ln>
            <a:noFill/>
          </a:ln>
        </p:spPr>
        <p:txBody>
          <a:bodyPr wrap="square" lIns="0" tIns="0" rIns="0" bIns="0" rtlCol="0">
            <a:noAutofit/>
          </a:bodyPr>
          <a:lstStyle/>
          <a:p>
            <a:pPr rtl="0"/>
            <a:r>
              <a:rPr lang="zh-Hans" sz="800">
                <a:latin typeface="SimHei" panose="02010609060101010101" pitchFamily="49" charset="-122"/>
                <a:ea typeface="SimHei" panose="02010609060101010101" pitchFamily="49" charset="-122"/>
              </a:rPr>
              <a:t>火焰</a:t>
            </a:r>
            <a:endParaRPr kumimoji="1" lang="en-US" altLang="ja-JP" sz="800" dirty="0">
              <a:latin typeface="SimHei" panose="02010609060101010101" pitchFamily="49" charset="-122"/>
              <a:ea typeface="SimHei" panose="02010609060101010101" pitchFamily="49" charset="-122"/>
            </a:endParaRPr>
          </a:p>
        </p:txBody>
      </p:sp>
      <p:sp>
        <p:nvSpPr>
          <p:cNvPr id="24" name="テキスト ボックス 23">
            <a:extLst>
              <a:ext uri="{FF2B5EF4-FFF2-40B4-BE49-F238E27FC236}">
                <a16:creationId xmlns="" xmlns:a16="http://schemas.microsoft.com/office/drawing/2014/main" id="{6CE02974-AEED-4C59-967E-21A1A46E5B10}"/>
              </a:ext>
            </a:extLst>
          </p:cNvPr>
          <p:cNvSpPr txBox="1"/>
          <p:nvPr/>
        </p:nvSpPr>
        <p:spPr>
          <a:xfrm>
            <a:off x="1642229" y="5082212"/>
            <a:ext cx="1242554" cy="183917"/>
          </a:xfrm>
          <a:prstGeom prst="rect">
            <a:avLst/>
          </a:prstGeom>
          <a:solidFill>
            <a:schemeClr val="bg1"/>
          </a:solidFill>
          <a:ln>
            <a:noFill/>
          </a:ln>
        </p:spPr>
        <p:txBody>
          <a:bodyPr wrap="square" lIns="0" tIns="0" rIns="0" bIns="0" rtlCol="0">
            <a:noAutofit/>
          </a:bodyPr>
          <a:lstStyle/>
          <a:p>
            <a:pPr rtl="0"/>
            <a:r>
              <a:rPr lang="zh-Hans" sz="600">
                <a:latin typeface="SimHei" panose="02010609060101010101" pitchFamily="49" charset="-122"/>
                <a:ea typeface="SimHei" panose="02010609060101010101" pitchFamily="49" charset="-122"/>
              </a:rPr>
              <a:t>切割氧气（setudan sanso）气流</a:t>
            </a:r>
            <a:endParaRPr kumimoji="1" lang="en-US" altLang="ja-JP" sz="600" dirty="0">
              <a:latin typeface="SimHei" panose="02010609060101010101" pitchFamily="49" charset="-122"/>
              <a:ea typeface="SimHei" panose="02010609060101010101" pitchFamily="49" charset="-122"/>
            </a:endParaRPr>
          </a:p>
        </p:txBody>
      </p:sp>
      <p:sp>
        <p:nvSpPr>
          <p:cNvPr id="25" name="テキスト ボックス 24">
            <a:extLst>
              <a:ext uri="{FF2B5EF4-FFF2-40B4-BE49-F238E27FC236}">
                <a16:creationId xmlns="" xmlns:a16="http://schemas.microsoft.com/office/drawing/2014/main" id="{2EB523A7-1CE6-49FD-9B06-50D1653AF2A6}"/>
              </a:ext>
            </a:extLst>
          </p:cNvPr>
          <p:cNvSpPr txBox="1"/>
          <p:nvPr/>
        </p:nvSpPr>
        <p:spPr>
          <a:xfrm>
            <a:off x="2994532" y="1763991"/>
            <a:ext cx="1597940" cy="417289"/>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是否有裂纹和腐蚀</a:t>
            </a:r>
            <a:endParaRPr kumimoji="1" lang="en-US" altLang="ja-JP" sz="900" dirty="0">
              <a:latin typeface="SimHei" panose="02010609060101010101" pitchFamily="49" charset="-122"/>
              <a:ea typeface="SimHei" panose="02010609060101010101" pitchFamily="49" charset="-122"/>
            </a:endParaRPr>
          </a:p>
        </p:txBody>
      </p:sp>
      <p:sp>
        <p:nvSpPr>
          <p:cNvPr id="26" name="テキスト ボックス 25">
            <a:extLst>
              <a:ext uri="{FF2B5EF4-FFF2-40B4-BE49-F238E27FC236}">
                <a16:creationId xmlns="" xmlns:a16="http://schemas.microsoft.com/office/drawing/2014/main" id="{7BA9EC7E-400F-455B-8E58-728FD3F327DD}"/>
              </a:ext>
            </a:extLst>
          </p:cNvPr>
          <p:cNvSpPr txBox="1"/>
          <p:nvPr/>
        </p:nvSpPr>
        <p:spPr>
          <a:xfrm>
            <a:off x="2994532" y="2261037"/>
            <a:ext cx="1597940" cy="183917"/>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是否有损坏或变形</a:t>
            </a:r>
            <a:endParaRPr kumimoji="1" lang="en-US" altLang="ja-JP" sz="900" dirty="0">
              <a:latin typeface="SimHei" panose="02010609060101010101" pitchFamily="49" charset="-122"/>
              <a:ea typeface="SimHei" panose="02010609060101010101" pitchFamily="49" charset="-122"/>
            </a:endParaRPr>
          </a:p>
        </p:txBody>
      </p:sp>
      <p:sp>
        <p:nvSpPr>
          <p:cNvPr id="27" name="テキスト ボックス 26">
            <a:extLst>
              <a:ext uri="{FF2B5EF4-FFF2-40B4-BE49-F238E27FC236}">
                <a16:creationId xmlns="" xmlns:a16="http://schemas.microsoft.com/office/drawing/2014/main" id="{08CB44C2-2AC2-46DB-AA51-506F62B70666}"/>
              </a:ext>
            </a:extLst>
          </p:cNvPr>
          <p:cNvSpPr txBox="1"/>
          <p:nvPr/>
        </p:nvSpPr>
        <p:spPr>
          <a:xfrm>
            <a:off x="2994532" y="3298384"/>
            <a:ext cx="1597940" cy="183917"/>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是否有变形或熔损</a:t>
            </a:r>
            <a:endParaRPr kumimoji="1" lang="en-US" altLang="ja-JP" sz="900" dirty="0">
              <a:latin typeface="SimHei" panose="02010609060101010101" pitchFamily="49" charset="-122"/>
              <a:ea typeface="SimHei" panose="02010609060101010101" pitchFamily="49" charset="-122"/>
            </a:endParaRPr>
          </a:p>
        </p:txBody>
      </p:sp>
      <p:sp>
        <p:nvSpPr>
          <p:cNvPr id="28" name="テキスト ボックス 27">
            <a:extLst>
              <a:ext uri="{FF2B5EF4-FFF2-40B4-BE49-F238E27FC236}">
                <a16:creationId xmlns="" xmlns:a16="http://schemas.microsoft.com/office/drawing/2014/main" id="{97B54A57-598B-4B1F-89DC-6A8A418B9A7F}"/>
              </a:ext>
            </a:extLst>
          </p:cNvPr>
          <p:cNvSpPr txBox="1"/>
          <p:nvPr/>
        </p:nvSpPr>
        <p:spPr>
          <a:xfrm>
            <a:off x="2997748" y="2757939"/>
            <a:ext cx="1540000" cy="399155"/>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是否有伤痕或变形</a:t>
            </a:r>
            <a:endParaRPr kumimoji="1" lang="en-US" altLang="ja-JP" sz="900" dirty="0">
              <a:latin typeface="SimHei" panose="02010609060101010101" pitchFamily="49" charset="-122"/>
              <a:ea typeface="SimHei" panose="02010609060101010101" pitchFamily="49" charset="-122"/>
            </a:endParaRPr>
          </a:p>
        </p:txBody>
      </p:sp>
      <p:sp>
        <p:nvSpPr>
          <p:cNvPr id="29" name="テキスト ボックス 28">
            <a:extLst>
              <a:ext uri="{FF2B5EF4-FFF2-40B4-BE49-F238E27FC236}">
                <a16:creationId xmlns="" xmlns:a16="http://schemas.microsoft.com/office/drawing/2014/main" id="{3BBD3EF6-DF3E-4D85-A058-C7EEE33117F7}"/>
              </a:ext>
            </a:extLst>
          </p:cNvPr>
          <p:cNvSpPr txBox="1"/>
          <p:nvPr/>
        </p:nvSpPr>
        <p:spPr>
          <a:xfrm>
            <a:off x="3001356" y="4146095"/>
            <a:ext cx="1540000" cy="346386"/>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是否有外部泄漏</a:t>
            </a:r>
            <a:endParaRPr kumimoji="1" lang="en-US" altLang="ja-JP" sz="900" dirty="0">
              <a:latin typeface="SimHei" panose="02010609060101010101" pitchFamily="49" charset="-122"/>
              <a:ea typeface="SimHei" panose="02010609060101010101" pitchFamily="49" charset="-122"/>
            </a:endParaRPr>
          </a:p>
        </p:txBody>
      </p:sp>
      <p:sp>
        <p:nvSpPr>
          <p:cNvPr id="30" name="テキスト ボックス 29">
            <a:extLst>
              <a:ext uri="{FF2B5EF4-FFF2-40B4-BE49-F238E27FC236}">
                <a16:creationId xmlns="" xmlns:a16="http://schemas.microsoft.com/office/drawing/2014/main" id="{5210527F-17F9-4374-9437-9561881D6C2E}"/>
              </a:ext>
            </a:extLst>
          </p:cNvPr>
          <p:cNvSpPr txBox="1"/>
          <p:nvPr/>
        </p:nvSpPr>
        <p:spPr>
          <a:xfrm>
            <a:off x="3001356" y="3803216"/>
            <a:ext cx="1540000" cy="183917"/>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是否有漏气</a:t>
            </a:r>
            <a:endParaRPr kumimoji="1" lang="en-US" altLang="ja-JP" sz="900" dirty="0">
              <a:latin typeface="SimHei" panose="02010609060101010101" pitchFamily="49" charset="-122"/>
              <a:ea typeface="SimHei" panose="02010609060101010101" pitchFamily="49" charset="-122"/>
            </a:endParaRPr>
          </a:p>
        </p:txBody>
      </p:sp>
      <p:sp>
        <p:nvSpPr>
          <p:cNvPr id="31" name="テキスト ボックス 30">
            <a:extLst>
              <a:ext uri="{FF2B5EF4-FFF2-40B4-BE49-F238E27FC236}">
                <a16:creationId xmlns="" xmlns:a16="http://schemas.microsoft.com/office/drawing/2014/main" id="{CA1F60D7-3822-480F-B450-09D58AE5A8C9}"/>
              </a:ext>
            </a:extLst>
          </p:cNvPr>
          <p:cNvSpPr txBox="1"/>
          <p:nvPr/>
        </p:nvSpPr>
        <p:spPr>
          <a:xfrm>
            <a:off x="3004963" y="3553927"/>
            <a:ext cx="1532785" cy="183917"/>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是否有垫片泄漏</a:t>
            </a:r>
            <a:endParaRPr kumimoji="1" lang="en-US" altLang="ja-JP" sz="900" dirty="0">
              <a:latin typeface="SimHei" panose="02010609060101010101" pitchFamily="49" charset="-122"/>
              <a:ea typeface="SimHei" panose="02010609060101010101" pitchFamily="49" charset="-122"/>
            </a:endParaRPr>
          </a:p>
        </p:txBody>
      </p:sp>
      <p:sp>
        <p:nvSpPr>
          <p:cNvPr id="32" name="テキスト ボックス 31">
            <a:extLst>
              <a:ext uri="{FF2B5EF4-FFF2-40B4-BE49-F238E27FC236}">
                <a16:creationId xmlns="" xmlns:a16="http://schemas.microsoft.com/office/drawing/2014/main" id="{1486CC43-1050-4183-8704-845F9FC16FAD}"/>
              </a:ext>
            </a:extLst>
          </p:cNvPr>
          <p:cNvSpPr txBox="1"/>
          <p:nvPr/>
        </p:nvSpPr>
        <p:spPr>
          <a:xfrm>
            <a:off x="3008404" y="4576865"/>
            <a:ext cx="1540000" cy="432000"/>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是否可以顺利调整</a:t>
            </a:r>
            <a:endParaRPr kumimoji="1" lang="en-US" altLang="ja-JP" sz="900" dirty="0">
              <a:latin typeface="SimHei" panose="02010609060101010101" pitchFamily="49" charset="-122"/>
              <a:ea typeface="SimHei" panose="02010609060101010101" pitchFamily="49" charset="-122"/>
            </a:endParaRPr>
          </a:p>
        </p:txBody>
      </p:sp>
      <p:sp>
        <p:nvSpPr>
          <p:cNvPr id="33" name="テキスト ボックス 32">
            <a:extLst>
              <a:ext uri="{FF2B5EF4-FFF2-40B4-BE49-F238E27FC236}">
                <a16:creationId xmlns="" xmlns:a16="http://schemas.microsoft.com/office/drawing/2014/main" id="{E12C2AF7-3B5B-4C16-9F54-D8E7D0DA0155}"/>
              </a:ext>
            </a:extLst>
          </p:cNvPr>
          <p:cNvSpPr txBox="1"/>
          <p:nvPr/>
        </p:nvSpPr>
        <p:spPr>
          <a:xfrm>
            <a:off x="3002667" y="5082213"/>
            <a:ext cx="1540000" cy="183917"/>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是否正常</a:t>
            </a:r>
            <a:endParaRPr kumimoji="1" lang="en-US" altLang="ja-JP" sz="9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57886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rtlCol="0">
            <a:noAutofit/>
          </a:bodyPr>
          <a:lstStyle/>
          <a:p>
            <a:pPr rtl="0"/>
            <a:r>
              <a:rPr lang="zh-Hans" sz="2400">
                <a:latin typeface="SimHei" panose="02010609060101010101" pitchFamily="49" charset="-122"/>
                <a:ea typeface="SimHei" panose="02010609060101010101" pitchFamily="49" charset="-122"/>
              </a:rPr>
              <a:t>气焊（gasu yousetu）的特点</a:t>
            </a:r>
            <a:endParaRPr kumimoji="1" lang="ja-JP" altLang="en-US" sz="2400" dirty="0">
              <a:latin typeface="SimHei" panose="02010609060101010101" pitchFamily="49" charset="-122"/>
              <a:ea typeface="SimHei" panose="02010609060101010101" pitchFamily="49" charset="-122"/>
            </a:endParaRPr>
          </a:p>
        </p:txBody>
      </p:sp>
      <p:sp>
        <p:nvSpPr>
          <p:cNvPr id="5" name="コンテンツ プレースホルダー 4"/>
          <p:cNvSpPr>
            <a:spLocks noGrp="1"/>
          </p:cNvSpPr>
          <p:nvPr>
            <p:ph idx="1"/>
          </p:nvPr>
        </p:nvSpPr>
        <p:spPr>
          <a:xfrm>
            <a:off x="692658" y="739373"/>
            <a:ext cx="3736980" cy="1890348"/>
          </a:xfrm>
          <a:ln>
            <a:solidFill>
              <a:schemeClr val="tx1"/>
            </a:solidFill>
          </a:ln>
        </p:spPr>
        <p:txBody>
          <a:bodyPr rtlCol="0">
            <a:noAutofit/>
          </a:bodyPr>
          <a:lstStyle/>
          <a:p>
            <a:pPr rtl="0">
              <a:lnSpc>
                <a:spcPct val="110000"/>
              </a:lnSpc>
              <a:spcBef>
                <a:spcPts val="0"/>
              </a:spcBef>
            </a:pPr>
            <a:r>
              <a:rPr lang="zh-Hans" sz="1600" b="1">
                <a:latin typeface="SimHei" panose="02010609060101010101" pitchFamily="49" charset="-122"/>
                <a:ea typeface="SimHei" panose="02010609060101010101" pitchFamily="49" charset="-122"/>
              </a:rPr>
              <a:t>优点</a:t>
            </a:r>
            <a:endParaRPr kumimoji="1" lang="en-US" altLang="ja-JP" sz="1600" b="1" dirty="0">
              <a:latin typeface="SimHei" panose="02010609060101010101" pitchFamily="49" charset="-122"/>
              <a:ea typeface="SimHei" panose="02010609060101010101" pitchFamily="49" charset="-122"/>
            </a:endParaRPr>
          </a:p>
          <a:p>
            <a:pPr marL="268288" indent="-268288" rtl="0">
              <a:lnSpc>
                <a:spcPct val="100000"/>
              </a:lnSpc>
              <a:spcBef>
                <a:spcPts val="0"/>
              </a:spcBef>
              <a:buNone/>
            </a:pPr>
            <a:r>
              <a:rPr lang="zh-Hans" sz="1600">
                <a:latin typeface="SimHei" panose="02010609060101010101" pitchFamily="49" charset="-122"/>
                <a:ea typeface="SimHei" panose="02010609060101010101" pitchFamily="49" charset="-122"/>
              </a:rPr>
              <a:t>　・只要有燃气瓶（bonbe），可在</a:t>
            </a:r>
            <a:endParaRPr lang="en-US" altLang="zh-Hans" sz="1600">
              <a:latin typeface="SimHei" panose="02010609060101010101" pitchFamily="49" charset="-122"/>
              <a:ea typeface="SimHei" panose="02010609060101010101" pitchFamily="49" charset="-122"/>
            </a:endParaRPr>
          </a:p>
          <a:p>
            <a:pPr marL="268288" indent="-268288" rtl="0">
              <a:lnSpc>
                <a:spcPct val="100000"/>
              </a:lnSpc>
              <a:spcBef>
                <a:spcPts val="0"/>
              </a:spcBef>
              <a:buNone/>
            </a:pPr>
            <a:r>
              <a:rPr lang="en-US" altLang="zh-Hans" sz="1600">
                <a:latin typeface="SimHei" panose="02010609060101010101" pitchFamily="49" charset="-122"/>
                <a:ea typeface="SimHei" panose="02010609060101010101" pitchFamily="49" charset="-122"/>
              </a:rPr>
              <a:t>    </a:t>
            </a:r>
            <a:r>
              <a:rPr lang="zh-Hans" sz="1600">
                <a:latin typeface="SimHei" panose="02010609060101010101" pitchFamily="49" charset="-122"/>
                <a:ea typeface="SimHei" panose="02010609060101010101" pitchFamily="49" charset="-122"/>
              </a:rPr>
              <a:t>任何地方作业。</a:t>
            </a:r>
          </a:p>
          <a:p>
            <a:pPr marL="268288" indent="-268288" rtl="0">
              <a:lnSpc>
                <a:spcPct val="100000"/>
              </a:lnSpc>
              <a:spcBef>
                <a:spcPts val="0"/>
              </a:spcBef>
              <a:buNone/>
            </a:pPr>
            <a:r>
              <a:rPr lang="zh-Hans" sz="1600">
                <a:latin typeface="SimHei" panose="02010609060101010101" pitchFamily="49" charset="-122"/>
                <a:ea typeface="SimHei" panose="02010609060101010101" pitchFamily="49" charset="-122"/>
              </a:rPr>
              <a:t>　・无需使用焊条即可进行焊接。</a:t>
            </a:r>
          </a:p>
          <a:p>
            <a:pPr marL="268288" indent="-268288" rtl="0">
              <a:lnSpc>
                <a:spcPct val="100000"/>
              </a:lnSpc>
              <a:spcBef>
                <a:spcPts val="0"/>
              </a:spcBef>
              <a:buNone/>
            </a:pPr>
            <a:r>
              <a:rPr lang="zh-Hans" sz="1600">
                <a:latin typeface="SimHei" panose="02010609060101010101" pitchFamily="49" charset="-122"/>
                <a:ea typeface="SimHei" panose="02010609060101010101" pitchFamily="49" charset="-122"/>
              </a:rPr>
              <a:t>　・产生的烟尘（hyumu）和飞溅物（supatta）较少。</a:t>
            </a:r>
            <a:endParaRPr lang="en-US" altLang="ja-JP" sz="1600" dirty="0">
              <a:latin typeface="SimHei" panose="02010609060101010101" pitchFamily="49" charset="-122"/>
              <a:ea typeface="SimHei" panose="02010609060101010101" pitchFamily="49" charset="-122"/>
            </a:endParaRPr>
          </a:p>
          <a:p>
            <a:pPr marL="268288" indent="-268288" rtl="0">
              <a:lnSpc>
                <a:spcPct val="100000"/>
              </a:lnSpc>
              <a:spcBef>
                <a:spcPts val="0"/>
              </a:spcBef>
              <a:buNone/>
            </a:pPr>
            <a:endParaRPr lang="en-US" altLang="ja-JP" sz="900" dirty="0">
              <a:latin typeface="SimHei" panose="02010609060101010101" pitchFamily="49" charset="-122"/>
              <a:ea typeface="SimHei" panose="02010609060101010101" pitchFamily="49" charset="-122"/>
            </a:endParaRPr>
          </a:p>
        </p:txBody>
      </p:sp>
      <p:sp>
        <p:nvSpPr>
          <p:cNvPr id="6" name="テキスト ボックス 5"/>
          <p:cNvSpPr txBox="1"/>
          <p:nvPr/>
        </p:nvSpPr>
        <p:spPr>
          <a:xfrm>
            <a:off x="4887769" y="6375116"/>
            <a:ext cx="3312646"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教材第2页/ 辅</a:t>
            </a:r>
            <a:r>
              <a:rPr lang="zh-Hans" sz="1200" dirty="0" smtClean="0">
                <a:solidFill>
                  <a:prstClr val="black"/>
                </a:solidFill>
                <a:latin typeface="SimHei" panose="02010609060101010101" pitchFamily="49" charset="-122"/>
                <a:ea typeface="SimHei" panose="02010609060101010101" pitchFamily="49" charset="-122"/>
              </a:rPr>
              <a:t>助教材第</a:t>
            </a:r>
            <a:r>
              <a:rPr lang="en-US" altLang="zh-Hans" sz="1200" dirty="0" smtClean="0">
                <a:solidFill>
                  <a:prstClr val="black"/>
                </a:solidFill>
                <a:latin typeface="SimHei" panose="02010609060101010101" pitchFamily="49" charset="-122"/>
                <a:ea typeface="SimHei" panose="02010609060101010101" pitchFamily="49" charset="-122"/>
              </a:rPr>
              <a:t>6</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7" name="タイトル 3"/>
          <p:cNvSpPr txBox="1">
            <a:spLocks/>
          </p:cNvSpPr>
          <p:nvPr/>
        </p:nvSpPr>
        <p:spPr>
          <a:xfrm>
            <a:off x="692658" y="2863660"/>
            <a:ext cx="7886700" cy="467880"/>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zh-Hans" sz="2400">
                <a:latin typeface="SimHei" panose="02010609060101010101" pitchFamily="49" charset="-122"/>
                <a:ea typeface="SimHei" panose="02010609060101010101" pitchFamily="49" charset="-122"/>
              </a:rPr>
              <a:t>气割（gasu setudan）的特点</a:t>
            </a:r>
          </a:p>
        </p:txBody>
      </p:sp>
      <p:sp>
        <p:nvSpPr>
          <p:cNvPr id="8" name="コンテンツ プレースホルダー 4"/>
          <p:cNvSpPr txBox="1">
            <a:spLocks/>
          </p:cNvSpPr>
          <p:nvPr/>
        </p:nvSpPr>
        <p:spPr>
          <a:xfrm>
            <a:off x="692658" y="3430098"/>
            <a:ext cx="373698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zh-Hans" sz="1600" b="1">
                <a:latin typeface="SimHei" panose="02010609060101010101" pitchFamily="49" charset="-122"/>
                <a:ea typeface="SimHei" panose="02010609060101010101" pitchFamily="49" charset="-122"/>
              </a:rPr>
              <a:t>优点</a:t>
            </a:r>
            <a:endParaRPr lang="en-US" altLang="ja-JP" sz="1600" b="1" dirty="0">
              <a:latin typeface="SimHei" panose="02010609060101010101" pitchFamily="49" charset="-122"/>
              <a:ea typeface="SimHei" panose="02010609060101010101" pitchFamily="49" charset="-122"/>
            </a:endParaRPr>
          </a:p>
          <a:p>
            <a:pPr marL="85725" indent="-85725" rtl="0">
              <a:spcBef>
                <a:spcPts val="0"/>
              </a:spcBef>
              <a:buNone/>
            </a:pPr>
            <a:r>
              <a:rPr lang="zh-Hans" sz="1600">
                <a:latin typeface="SimHei" panose="02010609060101010101" pitchFamily="49" charset="-122"/>
                <a:ea typeface="SimHei" panose="02010609060101010101" pitchFamily="49" charset="-122"/>
              </a:rPr>
              <a:t>　・甚至可以切割厚板。</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3</a:t>
            </a:fld>
            <a:endParaRPr kumimoji="1" lang="ja-JP" altLang="en-US">
              <a:latin typeface="SimHei" panose="02010609060101010101" pitchFamily="49" charset="-122"/>
              <a:ea typeface="SimHei" panose="02010609060101010101" pitchFamily="49" charset="-122"/>
            </a:endParaRPr>
          </a:p>
        </p:txBody>
      </p:sp>
      <p:sp>
        <p:nvSpPr>
          <p:cNvPr id="9" name="コンテンツ プレースホルダー 4"/>
          <p:cNvSpPr txBox="1">
            <a:spLocks/>
          </p:cNvSpPr>
          <p:nvPr/>
        </p:nvSpPr>
        <p:spPr>
          <a:xfrm>
            <a:off x="4429638" y="739372"/>
            <a:ext cx="4149720" cy="189034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lnSpc>
                <a:spcPct val="110000"/>
              </a:lnSpc>
              <a:spcBef>
                <a:spcPts val="0"/>
              </a:spcBef>
            </a:pPr>
            <a:r>
              <a:rPr lang="zh-Hans" sz="1600" b="1">
                <a:latin typeface="SimHei" panose="02010609060101010101" pitchFamily="49" charset="-122"/>
                <a:ea typeface="SimHei" panose="02010609060101010101" pitchFamily="49" charset="-122"/>
              </a:rPr>
              <a:t>缺点</a:t>
            </a:r>
            <a:endParaRPr lang="en-US" altLang="ja-JP" sz="1600" b="1" dirty="0">
              <a:latin typeface="SimHei" panose="02010609060101010101" pitchFamily="49" charset="-122"/>
              <a:ea typeface="SimHei" panose="02010609060101010101" pitchFamily="49" charset="-122"/>
            </a:endParaRPr>
          </a:p>
          <a:p>
            <a:pPr marL="180975" indent="0" rtl="0">
              <a:lnSpc>
                <a:spcPct val="100000"/>
              </a:lnSpc>
              <a:spcBef>
                <a:spcPts val="0"/>
              </a:spcBef>
              <a:buFont typeface="Arial" panose="020B0604020202020204" pitchFamily="34" charset="0"/>
              <a:buNone/>
            </a:pPr>
            <a:r>
              <a:rPr lang="zh-Hans" sz="1600">
                <a:latin typeface="SimHei" panose="02010609060101010101" pitchFamily="49" charset="-122"/>
                <a:ea typeface="SimHei" panose="02010609060101010101" pitchFamily="49" charset="-122"/>
              </a:rPr>
              <a:t>・热源温度低。</a:t>
            </a:r>
          </a:p>
          <a:p>
            <a:pPr marL="180975" indent="0" rtl="0">
              <a:lnSpc>
                <a:spcPct val="100000"/>
              </a:lnSpc>
              <a:spcBef>
                <a:spcPts val="0"/>
              </a:spcBef>
              <a:buFont typeface="Arial" panose="020B0604020202020204" pitchFamily="34" charset="0"/>
              <a:buNone/>
            </a:pPr>
            <a:r>
              <a:rPr lang="zh-Hans" sz="1600">
                <a:latin typeface="SimHei" panose="02010609060101010101" pitchFamily="49" charset="-122"/>
                <a:ea typeface="SimHei" panose="02010609060101010101" pitchFamily="49" charset="-122"/>
              </a:rPr>
              <a:t>・加热金属直到熔化需要很长时间。</a:t>
            </a:r>
          </a:p>
          <a:p>
            <a:pPr marL="180975" indent="0" rtl="0">
              <a:lnSpc>
                <a:spcPct val="100000"/>
              </a:lnSpc>
              <a:spcBef>
                <a:spcPts val="0"/>
              </a:spcBef>
              <a:buFont typeface="Arial" panose="020B0604020202020204" pitchFamily="34" charset="0"/>
              <a:buNone/>
            </a:pPr>
            <a:r>
              <a:rPr lang="zh-Hans" sz="1600">
                <a:latin typeface="SimHei" panose="02010609060101010101" pitchFamily="49" charset="-122"/>
                <a:ea typeface="SimHei" panose="02010609060101010101" pitchFamily="49" charset="-122"/>
              </a:rPr>
              <a:t>・难以使焊接部位局部过热。</a:t>
            </a:r>
          </a:p>
          <a:p>
            <a:pPr marL="180975" indent="0" rtl="0">
              <a:lnSpc>
                <a:spcPct val="100000"/>
              </a:lnSpc>
              <a:spcBef>
                <a:spcPts val="0"/>
              </a:spcBef>
              <a:buFont typeface="Arial" panose="020B0604020202020204" pitchFamily="34" charset="0"/>
              <a:buNone/>
            </a:pPr>
            <a:r>
              <a:rPr lang="zh-Hans" sz="1600">
                <a:latin typeface="SimHei" panose="02010609060101010101" pitchFamily="49" charset="-122"/>
                <a:ea typeface="SimHei" panose="02010609060101010101" pitchFamily="49" charset="-122"/>
              </a:rPr>
              <a:t>・产生应变较大。</a:t>
            </a:r>
          </a:p>
          <a:p>
            <a:pPr marL="180975" indent="0" rtl="0">
              <a:lnSpc>
                <a:spcPct val="100000"/>
              </a:lnSpc>
              <a:spcBef>
                <a:spcPts val="0"/>
              </a:spcBef>
              <a:buFont typeface="Arial" panose="020B0604020202020204" pitchFamily="34" charset="0"/>
              <a:buNone/>
            </a:pPr>
            <a:r>
              <a:rPr lang="zh-Hans" sz="1600">
                <a:latin typeface="SimHei" panose="02010609060101010101" pitchFamily="49" charset="-122"/>
                <a:ea typeface="SimHei" panose="02010609060101010101" pitchFamily="49" charset="-122"/>
              </a:rPr>
              <a:t>・热影响区范围广。</a:t>
            </a:r>
          </a:p>
          <a:p>
            <a:pPr marL="180975" indent="0" rtl="0">
              <a:lnSpc>
                <a:spcPct val="110000"/>
              </a:lnSpc>
              <a:spcBef>
                <a:spcPts val="0"/>
              </a:spcBef>
              <a:buFont typeface="Arial" panose="020B0604020202020204" pitchFamily="34" charset="0"/>
              <a:buNone/>
            </a:pPr>
            <a:r>
              <a:rPr lang="zh-Hans" sz="1600">
                <a:latin typeface="SimHei" panose="02010609060101010101" pitchFamily="49" charset="-122"/>
                <a:ea typeface="SimHei" panose="02010609060101010101" pitchFamily="49" charset="-122"/>
              </a:rPr>
              <a:t>・不适用于焊接不同的金属或厚板。</a:t>
            </a:r>
          </a:p>
        </p:txBody>
      </p:sp>
      <p:sp>
        <p:nvSpPr>
          <p:cNvPr id="10" name="コンテンツ プレースホルダー 4"/>
          <p:cNvSpPr txBox="1">
            <a:spLocks/>
          </p:cNvSpPr>
          <p:nvPr/>
        </p:nvSpPr>
        <p:spPr>
          <a:xfrm>
            <a:off x="4429638" y="3430097"/>
            <a:ext cx="414972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zh-Hans" sz="1600" b="1">
                <a:latin typeface="SimHei" panose="02010609060101010101" pitchFamily="49" charset="-122"/>
                <a:ea typeface="SimHei" panose="02010609060101010101" pitchFamily="49" charset="-122"/>
              </a:rPr>
              <a:t>缺点</a:t>
            </a:r>
            <a:endParaRPr lang="en-US" altLang="ja-JP" sz="1600" b="1" dirty="0">
              <a:latin typeface="SimHei" panose="02010609060101010101" pitchFamily="49" charset="-122"/>
              <a:ea typeface="SimHei" panose="02010609060101010101" pitchFamily="49" charset="-122"/>
            </a:endParaRPr>
          </a:p>
          <a:p>
            <a:pPr marL="180975" indent="0" rtl="0">
              <a:spcBef>
                <a:spcPts val="0"/>
              </a:spcBef>
              <a:buNone/>
            </a:pPr>
            <a:r>
              <a:rPr lang="zh-Hans" sz="1600">
                <a:latin typeface="SimHei" panose="02010609060101010101" pitchFamily="49" charset="-122"/>
                <a:ea typeface="SimHei" panose="02010609060101010101" pitchFamily="49" charset="-122"/>
              </a:rPr>
              <a:t>・只能切割铁基材料。</a:t>
            </a:r>
            <a:endParaRPr lang="en-US" altLang="ja-JP" sz="16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zh-Hans" sz="1800">
                <a:latin typeface="SimHei" panose="02010609060101010101" pitchFamily="49" charset="-122"/>
                <a:ea typeface="SimHei" panose="02010609060101010101" pitchFamily="49" charset="-122"/>
              </a:rPr>
              <a:t>检查气焊（gasu yousetu）设备（3）检查调压器（aturyoku chousei ki）</a:t>
            </a:r>
            <a:endParaRPr kumimoji="1" lang="ja-JP" altLang="en-US" sz="18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50820" y="6444477"/>
            <a:ext cx="3340451" cy="261610"/>
          </a:xfrm>
          <a:prstGeom prst="rect">
            <a:avLst/>
          </a:prstGeom>
          <a:noFill/>
          <a:ln>
            <a:solidFill>
              <a:schemeClr val="tx1"/>
            </a:solidFill>
          </a:ln>
        </p:spPr>
        <p:txBody>
          <a:bodyPr wrap="square" rtlCol="0">
            <a:spAutoFit/>
          </a:bodyPr>
          <a:lstStyle/>
          <a:p>
            <a:pPr algn="r" rtl="0"/>
            <a:r>
              <a:rPr lang="zh-Hans" sz="1050" dirty="0">
                <a:solidFill>
                  <a:prstClr val="black"/>
                </a:solidFill>
                <a:latin typeface="SimHei" panose="02010609060101010101" pitchFamily="49" charset="-122"/>
                <a:ea typeface="SimHei" panose="02010609060101010101" pitchFamily="49" charset="-122"/>
              </a:rPr>
              <a:t>教材</a:t>
            </a:r>
            <a:r>
              <a:rPr lang="zh-Hans" sz="1050" dirty="0" smtClean="0">
                <a:solidFill>
                  <a:prstClr val="black"/>
                </a:solidFill>
                <a:latin typeface="SimHei" panose="02010609060101010101" pitchFamily="49" charset="-122"/>
                <a:ea typeface="SimHei" panose="02010609060101010101" pitchFamily="49" charset="-122"/>
              </a:rPr>
              <a:t>第54</a:t>
            </a:r>
            <a:r>
              <a:rPr lang="ja-JP" altLang="en-US" sz="1050" dirty="0" err="1">
                <a:solidFill>
                  <a:prstClr val="black"/>
                </a:solidFill>
                <a:latin typeface="SimHei" panose="02010609060101010101" pitchFamily="49" charset="-122"/>
                <a:ea typeface="SimHei" panose="02010609060101010101" pitchFamily="49" charset="-122"/>
              </a:rPr>
              <a:t>、</a:t>
            </a:r>
            <a:r>
              <a:rPr lang="en-US" altLang="zh-Hans" sz="1050" dirty="0" smtClean="0">
                <a:solidFill>
                  <a:prstClr val="black"/>
                </a:solidFill>
                <a:latin typeface="SimHei" panose="02010609060101010101" pitchFamily="49" charset="-122"/>
                <a:ea typeface="SimHei" panose="02010609060101010101" pitchFamily="49" charset="-122"/>
              </a:rPr>
              <a:t>55</a:t>
            </a:r>
            <a:r>
              <a:rPr lang="zh-Hans" sz="1050" dirty="0" smtClean="0">
                <a:solidFill>
                  <a:prstClr val="black"/>
                </a:solidFill>
                <a:latin typeface="SimHei" panose="02010609060101010101" pitchFamily="49" charset="-122"/>
                <a:ea typeface="SimHei" panose="02010609060101010101" pitchFamily="49" charset="-122"/>
              </a:rPr>
              <a:t>页</a:t>
            </a:r>
            <a:r>
              <a:rPr lang="zh-Hans" sz="1050" dirty="0">
                <a:solidFill>
                  <a:prstClr val="black"/>
                </a:solidFill>
                <a:latin typeface="SimHei" panose="02010609060101010101" pitchFamily="49" charset="-122"/>
                <a:ea typeface="SimHei" panose="02010609060101010101" pitchFamily="49" charset="-122"/>
              </a:rPr>
              <a:t>/ 辅</a:t>
            </a:r>
            <a:r>
              <a:rPr lang="zh-Hans" sz="1050" dirty="0" smtClean="0">
                <a:solidFill>
                  <a:prstClr val="black"/>
                </a:solidFill>
                <a:latin typeface="SimHei" panose="02010609060101010101" pitchFamily="49" charset="-122"/>
                <a:ea typeface="SimHei" panose="02010609060101010101" pitchFamily="49" charset="-122"/>
              </a:rPr>
              <a:t>助教材第</a:t>
            </a:r>
            <a:r>
              <a:rPr lang="en-US" altLang="zh-Hans" sz="1050" dirty="0" smtClean="0">
                <a:solidFill>
                  <a:prstClr val="black"/>
                </a:solidFill>
                <a:latin typeface="SimHei" panose="02010609060101010101" pitchFamily="49" charset="-122"/>
                <a:ea typeface="SimHei" panose="02010609060101010101" pitchFamily="49" charset="-122"/>
              </a:rPr>
              <a:t>40</a:t>
            </a:r>
            <a:r>
              <a:rPr lang="zh-Hans" sz="1050" dirty="0" smtClean="0">
                <a:solidFill>
                  <a:prstClr val="black"/>
                </a:solidFill>
                <a:latin typeface="SimHei" panose="02010609060101010101" pitchFamily="49" charset="-122"/>
                <a:ea typeface="SimHei" panose="02010609060101010101" pitchFamily="49" charset="-122"/>
              </a:rPr>
              <a:t>页</a:t>
            </a:r>
            <a:endParaRPr lang="zh-Hans" sz="1050" dirty="0">
              <a:solidFill>
                <a:prstClr val="black"/>
              </a:solidFill>
              <a:latin typeface="SimHei" panose="02010609060101010101" pitchFamily="49" charset="-122"/>
              <a:ea typeface="SimHei" panose="02010609060101010101" pitchFamily="49" charset="-122"/>
            </a:endParaRPr>
          </a:p>
        </p:txBody>
      </p:sp>
      <p:pic>
        <p:nvPicPr>
          <p:cNvPr id="2" name="図 1"/>
          <p:cNvPicPr>
            <a:picLocks noChangeAspect="1"/>
          </p:cNvPicPr>
          <p:nvPr/>
        </p:nvPicPr>
        <p:blipFill>
          <a:blip r:embed="rId3"/>
          <a:stretch>
            <a:fillRect/>
          </a:stretch>
        </p:blipFill>
        <p:spPr>
          <a:xfrm>
            <a:off x="3750283" y="935391"/>
            <a:ext cx="4765067" cy="50925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latin typeface="SimHei" panose="02010609060101010101" pitchFamily="49" charset="-122"/>
                <a:ea typeface="SimHei" panose="02010609060101010101" pitchFamily="49" charset="-122"/>
              </a:rPr>
              <a:t>30</a:t>
            </a:fld>
            <a:endParaRPr kumimoji="1" lang="ja-JP" altLang="en-US" sz="1050">
              <a:latin typeface="SimHei" panose="02010609060101010101" pitchFamily="49" charset="-122"/>
              <a:ea typeface="SimHei" panose="02010609060101010101" pitchFamily="49" charset="-122"/>
            </a:endParaRPr>
          </a:p>
        </p:txBody>
      </p:sp>
      <p:pic>
        <p:nvPicPr>
          <p:cNvPr id="6" name="図 5"/>
          <p:cNvPicPr>
            <a:picLocks noChangeAspect="1"/>
          </p:cNvPicPr>
          <p:nvPr/>
        </p:nvPicPr>
        <p:blipFill>
          <a:blip r:embed="rId4"/>
          <a:stretch>
            <a:fillRect/>
          </a:stretch>
        </p:blipFill>
        <p:spPr>
          <a:xfrm>
            <a:off x="628650" y="935391"/>
            <a:ext cx="3037741" cy="3118006"/>
          </a:xfrm>
          <a:prstGeom prst="rect">
            <a:avLst/>
          </a:prstGeom>
        </p:spPr>
      </p:pic>
      <p:sp>
        <p:nvSpPr>
          <p:cNvPr id="8" name="テキスト ボックス 7">
            <a:extLst>
              <a:ext uri="{FF2B5EF4-FFF2-40B4-BE49-F238E27FC236}">
                <a16:creationId xmlns="" xmlns:a16="http://schemas.microsoft.com/office/drawing/2014/main" id="{ACC5C7D1-F34C-4975-8169-217474F2E220}"/>
              </a:ext>
            </a:extLst>
          </p:cNvPr>
          <p:cNvSpPr txBox="1"/>
          <p:nvPr/>
        </p:nvSpPr>
        <p:spPr>
          <a:xfrm>
            <a:off x="967961" y="3760928"/>
            <a:ext cx="2350577" cy="250270"/>
          </a:xfrm>
          <a:prstGeom prst="rect">
            <a:avLst/>
          </a:prstGeom>
          <a:solidFill>
            <a:schemeClr val="bg1"/>
          </a:solidFill>
          <a:ln>
            <a:noFill/>
          </a:ln>
        </p:spPr>
        <p:txBody>
          <a:bodyPr wrap="square" lIns="0" tIns="0" rIns="0" bIns="0" rtlCol="0">
            <a:noAutofit/>
          </a:bodyPr>
          <a:lstStyle/>
          <a:p>
            <a:pPr algn="ctr" rtl="0"/>
            <a:r>
              <a:rPr lang="zh-Hans" sz="1200" baseline="-25000">
                <a:latin typeface="SimHei" panose="02010609060101010101" pitchFamily="49" charset="-122"/>
                <a:ea typeface="SimHei" panose="02010609060101010101" pitchFamily="49" charset="-122"/>
              </a:rPr>
              <a:t>图1-40：调压器（aturyoku chousei ki）各处名称</a:t>
            </a:r>
            <a:endParaRPr kumimoji="1" lang="en-US" altLang="ja-JP" sz="1200" baseline="-25000" dirty="0">
              <a:latin typeface="SimHei" panose="02010609060101010101" pitchFamily="49" charset="-122"/>
              <a:ea typeface="SimHei" panose="02010609060101010101" pitchFamily="49" charset="-122"/>
            </a:endParaRPr>
          </a:p>
        </p:txBody>
      </p:sp>
      <p:sp>
        <p:nvSpPr>
          <p:cNvPr id="9" name="テキスト ボックス 8">
            <a:extLst>
              <a:ext uri="{FF2B5EF4-FFF2-40B4-BE49-F238E27FC236}">
                <a16:creationId xmlns="" xmlns:a16="http://schemas.microsoft.com/office/drawing/2014/main" id="{4D3DC20F-9B5F-407A-BA6E-8C981832F006}"/>
              </a:ext>
            </a:extLst>
          </p:cNvPr>
          <p:cNvSpPr txBox="1"/>
          <p:nvPr/>
        </p:nvSpPr>
        <p:spPr>
          <a:xfrm>
            <a:off x="726156" y="1009893"/>
            <a:ext cx="1078080" cy="249730"/>
          </a:xfrm>
          <a:prstGeom prst="rect">
            <a:avLst/>
          </a:prstGeom>
          <a:solidFill>
            <a:schemeClr val="bg1"/>
          </a:solidFill>
          <a:ln>
            <a:noFill/>
          </a:ln>
        </p:spPr>
        <p:txBody>
          <a:bodyPr wrap="square" lIns="0" tIns="0" rIns="0" bIns="0" rtlCol="0">
            <a:noAutofit/>
          </a:bodyPr>
          <a:lstStyle/>
          <a:p>
            <a:pPr algn="ctr" rtl="0"/>
            <a:r>
              <a:rPr lang="zh-Hans" sz="1400" baseline="-25000">
                <a:solidFill>
                  <a:schemeClr val="accent5"/>
                </a:solidFill>
                <a:latin typeface="SimHei" panose="02010609060101010101" pitchFamily="49" charset="-122"/>
                <a:ea typeface="SimHei" panose="02010609060101010101" pitchFamily="49" charset="-122"/>
              </a:rPr>
              <a:t>低压表</a:t>
            </a:r>
            <a:endParaRPr kumimoji="1" lang="en-US" altLang="ja-JP" sz="1400" baseline="-25000" dirty="0">
              <a:solidFill>
                <a:schemeClr val="accent5"/>
              </a:solidFill>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734EAF47-F4E7-4060-A90B-CEE215353BB1}"/>
              </a:ext>
            </a:extLst>
          </p:cNvPr>
          <p:cNvSpPr txBox="1"/>
          <p:nvPr/>
        </p:nvSpPr>
        <p:spPr>
          <a:xfrm>
            <a:off x="2492033" y="1080858"/>
            <a:ext cx="1078080" cy="249730"/>
          </a:xfrm>
          <a:prstGeom prst="rect">
            <a:avLst/>
          </a:prstGeom>
          <a:solidFill>
            <a:schemeClr val="bg1"/>
          </a:solidFill>
          <a:ln>
            <a:noFill/>
          </a:ln>
        </p:spPr>
        <p:txBody>
          <a:bodyPr wrap="square" lIns="0" tIns="0" rIns="0" bIns="0" rtlCol="0">
            <a:noAutofit/>
          </a:bodyPr>
          <a:lstStyle/>
          <a:p>
            <a:pPr algn="ctr" rtl="0"/>
            <a:r>
              <a:rPr lang="zh-Hans" sz="1400" baseline="-25000">
                <a:solidFill>
                  <a:schemeClr val="accent5"/>
                </a:solidFill>
                <a:latin typeface="SimHei" panose="02010609060101010101" pitchFamily="49" charset="-122"/>
                <a:ea typeface="SimHei" panose="02010609060101010101" pitchFamily="49" charset="-122"/>
              </a:rPr>
              <a:t>高压表</a:t>
            </a:r>
            <a:endParaRPr kumimoji="1" lang="en-US" altLang="ja-JP" sz="1400" baseline="-25000" dirty="0">
              <a:solidFill>
                <a:schemeClr val="accent5"/>
              </a:solidFill>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5D128544-1370-4B21-9B7E-74C01D1F6C2A}"/>
              </a:ext>
            </a:extLst>
          </p:cNvPr>
          <p:cNvSpPr txBox="1"/>
          <p:nvPr/>
        </p:nvSpPr>
        <p:spPr>
          <a:xfrm>
            <a:off x="726156" y="2375885"/>
            <a:ext cx="830447" cy="249730"/>
          </a:xfrm>
          <a:prstGeom prst="rect">
            <a:avLst/>
          </a:prstGeom>
          <a:solidFill>
            <a:schemeClr val="bg1"/>
          </a:solidFill>
          <a:ln>
            <a:noFill/>
          </a:ln>
        </p:spPr>
        <p:txBody>
          <a:bodyPr wrap="square" lIns="0" tIns="0" rIns="0" bIns="0" rtlCol="0">
            <a:noAutofit/>
          </a:bodyPr>
          <a:lstStyle/>
          <a:p>
            <a:pPr algn="ctr" rtl="0"/>
            <a:r>
              <a:rPr lang="zh-Hans" sz="1400" baseline="-25000">
                <a:solidFill>
                  <a:schemeClr val="accent5"/>
                </a:solidFill>
                <a:latin typeface="SimHei" panose="02010609060101010101" pitchFamily="49" charset="-122"/>
                <a:ea typeface="SimHei" panose="02010609060101010101" pitchFamily="49" charset="-122"/>
              </a:rPr>
              <a:t>出口接头</a:t>
            </a:r>
            <a:endParaRPr kumimoji="1" lang="en-US" altLang="ja-JP" sz="1400" baseline="-25000" dirty="0">
              <a:solidFill>
                <a:schemeClr val="accent5"/>
              </a:solidFill>
              <a:latin typeface="SimHei" panose="02010609060101010101" pitchFamily="49" charset="-122"/>
              <a:ea typeface="SimHei" panose="02010609060101010101" pitchFamily="49" charset="-122"/>
            </a:endParaRPr>
          </a:p>
        </p:txBody>
      </p:sp>
      <p:sp>
        <p:nvSpPr>
          <p:cNvPr id="12" name="テキスト ボックス 11">
            <a:extLst>
              <a:ext uri="{FF2B5EF4-FFF2-40B4-BE49-F238E27FC236}">
                <a16:creationId xmlns="" xmlns:a16="http://schemas.microsoft.com/office/drawing/2014/main" id="{60601F8F-CC67-4D07-9B5A-CBFE6F0BCF8E}"/>
              </a:ext>
            </a:extLst>
          </p:cNvPr>
          <p:cNvSpPr txBox="1"/>
          <p:nvPr/>
        </p:nvSpPr>
        <p:spPr>
          <a:xfrm>
            <a:off x="2762384" y="2417463"/>
            <a:ext cx="751702" cy="249730"/>
          </a:xfrm>
          <a:prstGeom prst="rect">
            <a:avLst/>
          </a:prstGeom>
          <a:solidFill>
            <a:schemeClr val="bg1"/>
          </a:solidFill>
          <a:ln>
            <a:noFill/>
          </a:ln>
        </p:spPr>
        <p:txBody>
          <a:bodyPr wrap="square" lIns="0" tIns="0" rIns="0" bIns="0" rtlCol="0">
            <a:noAutofit/>
          </a:bodyPr>
          <a:lstStyle/>
          <a:p>
            <a:pPr algn="ctr" rtl="0"/>
            <a:r>
              <a:rPr lang="zh-Hans" sz="1400" baseline="-25000">
                <a:solidFill>
                  <a:schemeClr val="accent5"/>
                </a:solidFill>
                <a:latin typeface="SimHei" panose="02010609060101010101" pitchFamily="49" charset="-122"/>
                <a:ea typeface="SimHei" panose="02010609060101010101" pitchFamily="49" charset="-122"/>
              </a:rPr>
              <a:t>入口接头</a:t>
            </a:r>
            <a:endParaRPr kumimoji="1" lang="en-US" altLang="ja-JP" sz="1400" baseline="-25000" dirty="0">
              <a:solidFill>
                <a:schemeClr val="accent5"/>
              </a:solidFill>
              <a:latin typeface="SimHei" panose="02010609060101010101" pitchFamily="49" charset="-122"/>
              <a:ea typeface="SimHei" panose="02010609060101010101" pitchFamily="49" charset="-122"/>
            </a:endParaRPr>
          </a:p>
        </p:txBody>
      </p:sp>
      <p:sp>
        <p:nvSpPr>
          <p:cNvPr id="13" name="テキスト ボックス 12">
            <a:extLst>
              <a:ext uri="{FF2B5EF4-FFF2-40B4-BE49-F238E27FC236}">
                <a16:creationId xmlns="" xmlns:a16="http://schemas.microsoft.com/office/drawing/2014/main" id="{55600220-3FA0-4CBD-9439-A0E0C013C3A7}"/>
              </a:ext>
            </a:extLst>
          </p:cNvPr>
          <p:cNvSpPr txBox="1"/>
          <p:nvPr/>
        </p:nvSpPr>
        <p:spPr>
          <a:xfrm>
            <a:off x="1265197" y="3481650"/>
            <a:ext cx="775144" cy="249730"/>
          </a:xfrm>
          <a:prstGeom prst="rect">
            <a:avLst/>
          </a:prstGeom>
          <a:solidFill>
            <a:schemeClr val="bg1"/>
          </a:solidFill>
          <a:ln>
            <a:noFill/>
          </a:ln>
        </p:spPr>
        <p:txBody>
          <a:bodyPr wrap="square" lIns="0" tIns="0" rIns="0" bIns="0" rtlCol="0">
            <a:noAutofit/>
          </a:bodyPr>
          <a:lstStyle/>
          <a:p>
            <a:pPr algn="ctr" rtl="0"/>
            <a:r>
              <a:rPr lang="zh-Hans" sz="1400" baseline="-25000">
                <a:solidFill>
                  <a:schemeClr val="accent5"/>
                </a:solidFill>
                <a:latin typeface="SimHei" panose="02010609060101010101" pitchFamily="49" charset="-122"/>
                <a:ea typeface="SimHei" panose="02010609060101010101" pitchFamily="49" charset="-122"/>
              </a:rPr>
              <a:t>紧定螺丝</a:t>
            </a:r>
            <a:endParaRPr kumimoji="1" lang="en-US" altLang="ja-JP" sz="1400" baseline="-25000" dirty="0">
              <a:solidFill>
                <a:schemeClr val="accent5"/>
              </a:solidFill>
              <a:latin typeface="SimHei" panose="02010609060101010101" pitchFamily="49" charset="-122"/>
              <a:ea typeface="SimHei" panose="02010609060101010101" pitchFamily="49" charset="-122"/>
            </a:endParaRPr>
          </a:p>
        </p:txBody>
      </p:sp>
      <p:sp>
        <p:nvSpPr>
          <p:cNvPr id="14" name="テキスト ボックス 13">
            <a:extLst>
              <a:ext uri="{FF2B5EF4-FFF2-40B4-BE49-F238E27FC236}">
                <a16:creationId xmlns="" xmlns:a16="http://schemas.microsoft.com/office/drawing/2014/main" id="{88B454FB-89F9-4367-8A92-64C96936483D}"/>
              </a:ext>
            </a:extLst>
          </p:cNvPr>
          <p:cNvSpPr txBox="1"/>
          <p:nvPr/>
        </p:nvSpPr>
        <p:spPr>
          <a:xfrm>
            <a:off x="2316408" y="3492585"/>
            <a:ext cx="617861" cy="249730"/>
          </a:xfrm>
          <a:prstGeom prst="rect">
            <a:avLst/>
          </a:prstGeom>
          <a:solidFill>
            <a:schemeClr val="bg1"/>
          </a:solidFill>
          <a:ln>
            <a:noFill/>
          </a:ln>
        </p:spPr>
        <p:txBody>
          <a:bodyPr wrap="square" lIns="0" tIns="0" rIns="0" bIns="0" rtlCol="0">
            <a:noAutofit/>
          </a:bodyPr>
          <a:lstStyle/>
          <a:p>
            <a:pPr algn="ctr" rtl="0"/>
            <a:r>
              <a:rPr lang="zh-Hans" sz="1400" baseline="-25000">
                <a:solidFill>
                  <a:schemeClr val="accent5"/>
                </a:solidFill>
                <a:latin typeface="SimHei" panose="02010609060101010101" pitchFamily="49" charset="-122"/>
                <a:ea typeface="SimHei" panose="02010609060101010101" pitchFamily="49" charset="-122"/>
              </a:rPr>
              <a:t>螺母</a:t>
            </a:r>
            <a:endParaRPr kumimoji="1" lang="en-US" altLang="ja-JP" sz="1400" baseline="-25000" dirty="0">
              <a:solidFill>
                <a:schemeClr val="accent5"/>
              </a:solidFill>
              <a:latin typeface="SimHei" panose="02010609060101010101" pitchFamily="49" charset="-122"/>
              <a:ea typeface="SimHei" panose="02010609060101010101" pitchFamily="49" charset="-122"/>
            </a:endParaRPr>
          </a:p>
        </p:txBody>
      </p:sp>
      <p:sp>
        <p:nvSpPr>
          <p:cNvPr id="45" name="テキスト ボックス 44">
            <a:extLst>
              <a:ext uri="{FF2B5EF4-FFF2-40B4-BE49-F238E27FC236}">
                <a16:creationId xmlns="" xmlns:a16="http://schemas.microsoft.com/office/drawing/2014/main" id="{1C8860C0-E976-4844-9081-7F602801057F}"/>
              </a:ext>
            </a:extLst>
          </p:cNvPr>
          <p:cNvSpPr txBox="1"/>
          <p:nvPr/>
        </p:nvSpPr>
        <p:spPr>
          <a:xfrm>
            <a:off x="5541087" y="967857"/>
            <a:ext cx="1406439" cy="139529"/>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表1-19：检查项目（示例）</a:t>
            </a:r>
            <a:endParaRPr kumimoji="1" lang="en-US" altLang="ja-JP" sz="700" dirty="0">
              <a:latin typeface="SimHei" panose="02010609060101010101" pitchFamily="49" charset="-122"/>
              <a:ea typeface="SimHei" panose="02010609060101010101" pitchFamily="49" charset="-122"/>
            </a:endParaRPr>
          </a:p>
        </p:txBody>
      </p:sp>
      <p:sp>
        <p:nvSpPr>
          <p:cNvPr id="46" name="テキスト ボックス 45">
            <a:extLst>
              <a:ext uri="{FF2B5EF4-FFF2-40B4-BE49-F238E27FC236}">
                <a16:creationId xmlns="" xmlns:a16="http://schemas.microsoft.com/office/drawing/2014/main" id="{A6106952-B5B8-4F35-9B98-495D4C1D7E7C}"/>
              </a:ext>
            </a:extLst>
          </p:cNvPr>
          <p:cNvSpPr txBox="1"/>
          <p:nvPr/>
        </p:nvSpPr>
        <p:spPr>
          <a:xfrm>
            <a:off x="3873554" y="1240079"/>
            <a:ext cx="596507" cy="183917"/>
          </a:xfrm>
          <a:prstGeom prst="rect">
            <a:avLst/>
          </a:prstGeom>
          <a:solidFill>
            <a:schemeClr val="bg1"/>
          </a:solidFill>
          <a:ln>
            <a:noFill/>
          </a:ln>
        </p:spPr>
        <p:txBody>
          <a:bodyPr wrap="square" lIns="0" tIns="0" rIns="0" bIns="0" rtlCol="0">
            <a:noAutofit/>
          </a:bodyPr>
          <a:lstStyle/>
          <a:p>
            <a:pPr algn="ctr" rtl="0"/>
            <a:r>
              <a:rPr lang="zh-Hans" sz="800">
                <a:latin typeface="SimHei" panose="02010609060101010101" pitchFamily="49" charset="-122"/>
                <a:ea typeface="SimHei" panose="02010609060101010101" pitchFamily="49" charset="-122"/>
              </a:rPr>
              <a:t>检查项目</a:t>
            </a:r>
            <a:endParaRPr kumimoji="1" lang="en-US" altLang="ja-JP" sz="800" dirty="0">
              <a:latin typeface="SimHei" panose="02010609060101010101" pitchFamily="49" charset="-122"/>
              <a:ea typeface="SimHei" panose="02010609060101010101" pitchFamily="49" charset="-122"/>
            </a:endParaRPr>
          </a:p>
        </p:txBody>
      </p:sp>
      <p:sp>
        <p:nvSpPr>
          <p:cNvPr id="47" name="テキスト ボックス 46">
            <a:extLst>
              <a:ext uri="{FF2B5EF4-FFF2-40B4-BE49-F238E27FC236}">
                <a16:creationId xmlns="" xmlns:a16="http://schemas.microsoft.com/office/drawing/2014/main" id="{58D09668-B0E7-4958-B16C-91DAAA6A198D}"/>
              </a:ext>
            </a:extLst>
          </p:cNvPr>
          <p:cNvSpPr txBox="1"/>
          <p:nvPr/>
        </p:nvSpPr>
        <p:spPr>
          <a:xfrm>
            <a:off x="3850065" y="2128488"/>
            <a:ext cx="539868" cy="183917"/>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外观检查</a:t>
            </a:r>
            <a:endParaRPr kumimoji="1" lang="en-US" altLang="ja-JP" sz="700" dirty="0">
              <a:latin typeface="SimHei" panose="02010609060101010101" pitchFamily="49" charset="-122"/>
              <a:ea typeface="SimHei" panose="02010609060101010101" pitchFamily="49" charset="-122"/>
            </a:endParaRPr>
          </a:p>
        </p:txBody>
      </p:sp>
      <p:sp>
        <p:nvSpPr>
          <p:cNvPr id="48" name="テキスト ボックス 47">
            <a:extLst>
              <a:ext uri="{FF2B5EF4-FFF2-40B4-BE49-F238E27FC236}">
                <a16:creationId xmlns="" xmlns:a16="http://schemas.microsoft.com/office/drawing/2014/main" id="{5DB5AF61-AC73-444C-8F57-EC27C1D4A971}"/>
              </a:ext>
            </a:extLst>
          </p:cNvPr>
          <p:cNvSpPr txBox="1"/>
          <p:nvPr/>
        </p:nvSpPr>
        <p:spPr>
          <a:xfrm>
            <a:off x="3850065" y="3856525"/>
            <a:ext cx="539868" cy="183917"/>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气密性检查</a:t>
            </a:r>
            <a:endParaRPr kumimoji="1" lang="en-US" altLang="ja-JP" sz="700" dirty="0">
              <a:latin typeface="SimHei" panose="02010609060101010101" pitchFamily="49" charset="-122"/>
              <a:ea typeface="SimHei" panose="02010609060101010101" pitchFamily="49" charset="-122"/>
            </a:endParaRPr>
          </a:p>
        </p:txBody>
      </p:sp>
      <p:sp>
        <p:nvSpPr>
          <p:cNvPr id="49" name="テキスト ボックス 48">
            <a:extLst>
              <a:ext uri="{FF2B5EF4-FFF2-40B4-BE49-F238E27FC236}">
                <a16:creationId xmlns="" xmlns:a16="http://schemas.microsoft.com/office/drawing/2014/main" id="{2CA28252-B06A-4560-B7B8-15223C236732}"/>
              </a:ext>
            </a:extLst>
          </p:cNvPr>
          <p:cNvSpPr txBox="1"/>
          <p:nvPr/>
        </p:nvSpPr>
        <p:spPr>
          <a:xfrm>
            <a:off x="3837782" y="5085696"/>
            <a:ext cx="687612" cy="396921"/>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检查规格压力范围</a:t>
            </a:r>
            <a:endParaRPr kumimoji="1" lang="en-US" altLang="ja-JP" sz="700" dirty="0">
              <a:latin typeface="SimHei" panose="02010609060101010101" pitchFamily="49" charset="-122"/>
              <a:ea typeface="SimHei" panose="02010609060101010101" pitchFamily="49" charset="-122"/>
            </a:endParaRPr>
          </a:p>
        </p:txBody>
      </p:sp>
      <p:sp>
        <p:nvSpPr>
          <p:cNvPr id="50" name="テキスト ボックス 49">
            <a:extLst>
              <a:ext uri="{FF2B5EF4-FFF2-40B4-BE49-F238E27FC236}">
                <a16:creationId xmlns="" xmlns:a16="http://schemas.microsoft.com/office/drawing/2014/main" id="{9278AB20-1F4B-4990-B9C8-F77DF96AFA3C}"/>
              </a:ext>
            </a:extLst>
          </p:cNvPr>
          <p:cNvSpPr txBox="1"/>
          <p:nvPr/>
        </p:nvSpPr>
        <p:spPr>
          <a:xfrm>
            <a:off x="4566536" y="1547794"/>
            <a:ext cx="1302636" cy="139529"/>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主体、外壳</a:t>
            </a:r>
            <a:endParaRPr kumimoji="1" lang="en-US" altLang="ja-JP" sz="700" dirty="0">
              <a:latin typeface="SimHei" panose="02010609060101010101" pitchFamily="49" charset="-122"/>
              <a:ea typeface="SimHei" panose="02010609060101010101" pitchFamily="49" charset="-122"/>
            </a:endParaRPr>
          </a:p>
        </p:txBody>
      </p:sp>
      <p:sp>
        <p:nvSpPr>
          <p:cNvPr id="51" name="テキスト ボックス 50">
            <a:extLst>
              <a:ext uri="{FF2B5EF4-FFF2-40B4-BE49-F238E27FC236}">
                <a16:creationId xmlns="" xmlns:a16="http://schemas.microsoft.com/office/drawing/2014/main" id="{3326799B-DCEA-4AE1-8191-DEE7D65593A2}"/>
              </a:ext>
            </a:extLst>
          </p:cNvPr>
          <p:cNvSpPr txBox="1"/>
          <p:nvPr/>
        </p:nvSpPr>
        <p:spPr>
          <a:xfrm>
            <a:off x="4652935" y="1231288"/>
            <a:ext cx="1156637" cy="183917"/>
          </a:xfrm>
          <a:prstGeom prst="rect">
            <a:avLst/>
          </a:prstGeom>
          <a:solidFill>
            <a:schemeClr val="bg1"/>
          </a:solidFill>
          <a:ln>
            <a:noFill/>
          </a:ln>
        </p:spPr>
        <p:txBody>
          <a:bodyPr wrap="square" lIns="0" tIns="0" rIns="0" bIns="0" rtlCol="0">
            <a:noAutofit/>
          </a:bodyPr>
          <a:lstStyle/>
          <a:p>
            <a:pPr algn="ctr" rtl="0"/>
            <a:r>
              <a:rPr lang="zh-Hans" sz="800">
                <a:latin typeface="SimHei" panose="02010609060101010101" pitchFamily="49" charset="-122"/>
                <a:ea typeface="SimHei" panose="02010609060101010101" pitchFamily="49" charset="-122"/>
              </a:rPr>
              <a:t>检查部位</a:t>
            </a:r>
            <a:endParaRPr kumimoji="1" lang="en-US" altLang="ja-JP" sz="800" dirty="0">
              <a:latin typeface="SimHei" panose="02010609060101010101" pitchFamily="49" charset="-122"/>
              <a:ea typeface="SimHei" panose="02010609060101010101" pitchFamily="49" charset="-122"/>
            </a:endParaRPr>
          </a:p>
        </p:txBody>
      </p:sp>
      <p:sp>
        <p:nvSpPr>
          <p:cNvPr id="52" name="テキスト ボックス 51">
            <a:extLst>
              <a:ext uri="{FF2B5EF4-FFF2-40B4-BE49-F238E27FC236}">
                <a16:creationId xmlns="" xmlns:a16="http://schemas.microsoft.com/office/drawing/2014/main" id="{A28E3AFC-1F83-4DA3-BF70-D6B3512C0786}"/>
              </a:ext>
            </a:extLst>
          </p:cNvPr>
          <p:cNvSpPr txBox="1"/>
          <p:nvPr/>
        </p:nvSpPr>
        <p:spPr>
          <a:xfrm>
            <a:off x="6204826" y="1243387"/>
            <a:ext cx="874063" cy="183917"/>
          </a:xfrm>
          <a:prstGeom prst="rect">
            <a:avLst/>
          </a:prstGeom>
          <a:solidFill>
            <a:schemeClr val="bg1"/>
          </a:solidFill>
          <a:ln>
            <a:noFill/>
          </a:ln>
        </p:spPr>
        <p:txBody>
          <a:bodyPr wrap="square" lIns="0" tIns="0" rIns="0" bIns="0" rtlCol="0">
            <a:noAutofit/>
          </a:bodyPr>
          <a:lstStyle/>
          <a:p>
            <a:pPr algn="ctr" rtl="0"/>
            <a:r>
              <a:rPr lang="zh-Hans" sz="800">
                <a:latin typeface="SimHei" panose="02010609060101010101" pitchFamily="49" charset="-122"/>
                <a:ea typeface="SimHei" panose="02010609060101010101" pitchFamily="49" charset="-122"/>
              </a:rPr>
              <a:t>检查内容</a:t>
            </a:r>
            <a:endParaRPr kumimoji="1" lang="en-US" altLang="ja-JP" sz="800" dirty="0">
              <a:latin typeface="SimHei" panose="02010609060101010101" pitchFamily="49" charset="-122"/>
              <a:ea typeface="SimHei" panose="02010609060101010101" pitchFamily="49" charset="-122"/>
            </a:endParaRPr>
          </a:p>
        </p:txBody>
      </p:sp>
      <p:sp>
        <p:nvSpPr>
          <p:cNvPr id="53" name="テキスト ボックス 52">
            <a:extLst>
              <a:ext uri="{FF2B5EF4-FFF2-40B4-BE49-F238E27FC236}">
                <a16:creationId xmlns="" xmlns:a16="http://schemas.microsoft.com/office/drawing/2014/main" id="{7B9D495E-E61E-4747-8CA6-EB0D4A85F608}"/>
              </a:ext>
            </a:extLst>
          </p:cNvPr>
          <p:cNvSpPr txBox="1"/>
          <p:nvPr/>
        </p:nvSpPr>
        <p:spPr>
          <a:xfrm>
            <a:off x="7360410" y="1201564"/>
            <a:ext cx="494726" cy="297890"/>
          </a:xfrm>
          <a:prstGeom prst="rect">
            <a:avLst/>
          </a:prstGeom>
          <a:solidFill>
            <a:schemeClr val="bg1"/>
          </a:solidFill>
          <a:ln>
            <a:noFill/>
          </a:ln>
        </p:spPr>
        <p:txBody>
          <a:bodyPr wrap="square" lIns="0" tIns="0" rIns="0" bIns="0" rtlCol="0">
            <a:noAutofit/>
          </a:bodyPr>
          <a:lstStyle/>
          <a:p>
            <a:pPr algn="ctr" rtl="0"/>
            <a:r>
              <a:rPr lang="zh-Hans" sz="600">
                <a:latin typeface="SimHei" panose="02010609060101010101" pitchFamily="49" charset="-122"/>
                <a:ea typeface="SimHei" panose="02010609060101010101" pitchFamily="49" charset="-122"/>
              </a:rPr>
              <a:t>日常检查</a:t>
            </a:r>
            <a:endParaRPr lang="en-US" altLang="zh-Hans" sz="600">
              <a:latin typeface="SimHei" panose="02010609060101010101" pitchFamily="49" charset="-122"/>
              <a:ea typeface="SimHei" panose="02010609060101010101" pitchFamily="49" charset="-122"/>
            </a:endParaRPr>
          </a:p>
          <a:p>
            <a:pPr algn="ctr" rtl="0"/>
            <a:r>
              <a:rPr lang="zh-Hans" sz="600">
                <a:latin typeface="SimHei" panose="02010609060101010101" pitchFamily="49" charset="-122"/>
                <a:ea typeface="SimHei" panose="02010609060101010101" pitchFamily="49" charset="-122"/>
              </a:rPr>
              <a:t>（nichijou tenken）</a:t>
            </a:r>
            <a:endParaRPr kumimoji="1" lang="en-US" altLang="ja-JP" sz="600" dirty="0">
              <a:latin typeface="SimHei" panose="02010609060101010101" pitchFamily="49" charset="-122"/>
              <a:ea typeface="SimHei" panose="02010609060101010101" pitchFamily="49" charset="-122"/>
            </a:endParaRPr>
          </a:p>
        </p:txBody>
      </p:sp>
      <p:sp>
        <p:nvSpPr>
          <p:cNvPr id="54" name="テキスト ボックス 53">
            <a:extLst>
              <a:ext uri="{FF2B5EF4-FFF2-40B4-BE49-F238E27FC236}">
                <a16:creationId xmlns="" xmlns:a16="http://schemas.microsoft.com/office/drawing/2014/main" id="{6E017591-8869-4AF3-9F5E-2D88027C07C6}"/>
              </a:ext>
            </a:extLst>
          </p:cNvPr>
          <p:cNvSpPr txBox="1"/>
          <p:nvPr/>
        </p:nvSpPr>
        <p:spPr>
          <a:xfrm>
            <a:off x="7923118" y="1157200"/>
            <a:ext cx="494726" cy="334246"/>
          </a:xfrm>
          <a:prstGeom prst="rect">
            <a:avLst/>
          </a:prstGeom>
          <a:solidFill>
            <a:schemeClr val="bg1"/>
          </a:solidFill>
          <a:ln>
            <a:noFill/>
          </a:ln>
        </p:spPr>
        <p:txBody>
          <a:bodyPr wrap="square" lIns="0" tIns="0" rIns="0" bIns="0" rtlCol="0">
            <a:noAutofit/>
          </a:bodyPr>
          <a:lstStyle/>
          <a:p>
            <a:pPr algn="ctr" rtl="0"/>
            <a:r>
              <a:rPr lang="zh-Hans" sz="800">
                <a:latin typeface="SimHei" panose="02010609060101010101" pitchFamily="49" charset="-122"/>
                <a:ea typeface="SimHei" panose="02010609060101010101" pitchFamily="49" charset="-122"/>
              </a:rPr>
              <a:t>每月定期检查</a:t>
            </a:r>
            <a:endParaRPr kumimoji="1" lang="en-US" altLang="ja-JP" sz="800" dirty="0">
              <a:latin typeface="SimHei" panose="02010609060101010101" pitchFamily="49" charset="-122"/>
              <a:ea typeface="SimHei" panose="02010609060101010101" pitchFamily="49" charset="-122"/>
            </a:endParaRPr>
          </a:p>
        </p:txBody>
      </p:sp>
      <p:sp>
        <p:nvSpPr>
          <p:cNvPr id="55" name="テキスト ボックス 54">
            <a:extLst>
              <a:ext uri="{FF2B5EF4-FFF2-40B4-BE49-F238E27FC236}">
                <a16:creationId xmlns="" xmlns:a16="http://schemas.microsoft.com/office/drawing/2014/main" id="{999BC1F2-3837-4E6F-8969-036C39BBB513}"/>
              </a:ext>
            </a:extLst>
          </p:cNvPr>
          <p:cNvSpPr txBox="1"/>
          <p:nvPr/>
        </p:nvSpPr>
        <p:spPr>
          <a:xfrm>
            <a:off x="4566536" y="2147591"/>
            <a:ext cx="1302636" cy="328750"/>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入口接头和容器阀之间的接头和螺丝</a:t>
            </a:r>
            <a:endParaRPr kumimoji="1" lang="en-US" altLang="ja-JP" sz="700" dirty="0">
              <a:latin typeface="SimHei" panose="02010609060101010101" pitchFamily="49" charset="-122"/>
              <a:ea typeface="SimHei" panose="02010609060101010101" pitchFamily="49" charset="-122"/>
            </a:endParaRPr>
          </a:p>
        </p:txBody>
      </p:sp>
      <p:sp>
        <p:nvSpPr>
          <p:cNvPr id="56" name="テキスト ボックス 55">
            <a:extLst>
              <a:ext uri="{FF2B5EF4-FFF2-40B4-BE49-F238E27FC236}">
                <a16:creationId xmlns="" xmlns:a16="http://schemas.microsoft.com/office/drawing/2014/main" id="{E93142E1-749B-45C4-9E9C-E7564E828702}"/>
              </a:ext>
            </a:extLst>
          </p:cNvPr>
          <p:cNvSpPr txBox="1"/>
          <p:nvPr/>
        </p:nvSpPr>
        <p:spPr>
          <a:xfrm>
            <a:off x="4554813" y="2908149"/>
            <a:ext cx="1302636" cy="711022"/>
          </a:xfrm>
          <a:prstGeom prst="rect">
            <a:avLst/>
          </a:prstGeom>
          <a:solidFill>
            <a:schemeClr val="bg1"/>
          </a:solidFill>
          <a:ln>
            <a:noFill/>
          </a:ln>
        </p:spPr>
        <p:txBody>
          <a:bodyPr wrap="square" lIns="0" tIns="0" rIns="0" bIns="0" rtlCol="0">
            <a:noAutofit/>
          </a:bodyPr>
          <a:lstStyle/>
          <a:p>
            <a:pPr marL="90488" indent="-90488" rtl="0"/>
            <a:r>
              <a:rPr lang="zh-Hans" sz="700">
                <a:latin typeface="SimHei" panose="02010609060101010101" pitchFamily="49" charset="-122"/>
                <a:ea typeface="SimHei" panose="02010609060101010101" pitchFamily="49" charset="-122"/>
              </a:rPr>
              <a:t>①入口接头螺纹处</a:t>
            </a:r>
            <a:endParaRPr kumimoji="1" lang="en-US" altLang="ja-JP" sz="700" dirty="0">
              <a:latin typeface="SimHei" panose="02010609060101010101" pitchFamily="49" charset="-122"/>
              <a:ea typeface="SimHei" panose="02010609060101010101" pitchFamily="49" charset="-122"/>
            </a:endParaRPr>
          </a:p>
          <a:p>
            <a:pPr marL="90488" indent="-90488" rtl="0"/>
            <a:r>
              <a:rPr lang="zh-Hans" sz="700">
                <a:latin typeface="SimHei" panose="02010609060101010101" pitchFamily="49" charset="-122"/>
                <a:ea typeface="SimHei" panose="02010609060101010101" pitchFamily="49" charset="-122"/>
              </a:rPr>
              <a:t>②高压表螺纹处</a:t>
            </a:r>
            <a:endParaRPr kumimoji="1" lang="en-US" altLang="ja-JP" sz="700" dirty="0">
              <a:latin typeface="SimHei" panose="02010609060101010101" pitchFamily="49" charset="-122"/>
              <a:ea typeface="SimHei" panose="02010609060101010101" pitchFamily="49" charset="-122"/>
            </a:endParaRPr>
          </a:p>
          <a:p>
            <a:pPr marL="90488" indent="-90488" rtl="0"/>
            <a:r>
              <a:rPr lang="zh-Hans" sz="700">
                <a:latin typeface="SimHei" panose="02010609060101010101" pitchFamily="49" charset="-122"/>
                <a:ea typeface="SimHei" panose="02010609060101010101" pitchFamily="49" charset="-122"/>
              </a:rPr>
              <a:t>③后盖螺纹处</a:t>
            </a:r>
            <a:endParaRPr kumimoji="1" lang="en-US" altLang="ja-JP" sz="700" dirty="0">
              <a:latin typeface="SimHei" panose="02010609060101010101" pitchFamily="49" charset="-122"/>
              <a:ea typeface="SimHei" panose="02010609060101010101" pitchFamily="49" charset="-122"/>
            </a:endParaRPr>
          </a:p>
        </p:txBody>
      </p:sp>
      <p:sp>
        <p:nvSpPr>
          <p:cNvPr id="57" name="テキスト ボックス 56">
            <a:extLst>
              <a:ext uri="{FF2B5EF4-FFF2-40B4-BE49-F238E27FC236}">
                <a16:creationId xmlns="" xmlns:a16="http://schemas.microsoft.com/office/drawing/2014/main" id="{DD11598F-DE70-4C49-BE53-B603051797F7}"/>
              </a:ext>
            </a:extLst>
          </p:cNvPr>
          <p:cNvSpPr txBox="1"/>
          <p:nvPr/>
        </p:nvSpPr>
        <p:spPr>
          <a:xfrm>
            <a:off x="4552559" y="2510785"/>
            <a:ext cx="1170926" cy="162651"/>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压力计盒</a:t>
            </a:r>
            <a:endParaRPr kumimoji="1" lang="en-US" altLang="ja-JP" sz="700" dirty="0">
              <a:latin typeface="SimHei" panose="02010609060101010101" pitchFamily="49" charset="-122"/>
              <a:ea typeface="SimHei" panose="02010609060101010101" pitchFamily="49" charset="-122"/>
            </a:endParaRPr>
          </a:p>
        </p:txBody>
      </p:sp>
      <p:sp>
        <p:nvSpPr>
          <p:cNvPr id="58" name="テキスト ボックス 57">
            <a:extLst>
              <a:ext uri="{FF2B5EF4-FFF2-40B4-BE49-F238E27FC236}">
                <a16:creationId xmlns="" xmlns:a16="http://schemas.microsoft.com/office/drawing/2014/main" id="{F0AD6347-C394-4B02-934F-7CC55D81AB1C}"/>
              </a:ext>
            </a:extLst>
          </p:cNvPr>
          <p:cNvSpPr txBox="1"/>
          <p:nvPr/>
        </p:nvSpPr>
        <p:spPr>
          <a:xfrm>
            <a:off x="4567957" y="5030534"/>
            <a:ext cx="2700817" cy="314589"/>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供气并操作压力调节手柄（aturyoku chousei handoru），看是否可以正常设置最大压力</a:t>
            </a:r>
            <a:endParaRPr kumimoji="1" lang="en-US" altLang="ja-JP" sz="700" dirty="0">
              <a:latin typeface="SimHei" panose="02010609060101010101" pitchFamily="49" charset="-122"/>
              <a:ea typeface="SimHei" panose="02010609060101010101" pitchFamily="49" charset="-122"/>
            </a:endParaRPr>
          </a:p>
        </p:txBody>
      </p:sp>
      <p:sp>
        <p:nvSpPr>
          <p:cNvPr id="59" name="テキスト ボックス 58">
            <a:extLst>
              <a:ext uri="{FF2B5EF4-FFF2-40B4-BE49-F238E27FC236}">
                <a16:creationId xmlns="" xmlns:a16="http://schemas.microsoft.com/office/drawing/2014/main" id="{4B7FF980-3EBC-43F5-802E-381B3F175DB2}"/>
              </a:ext>
            </a:extLst>
          </p:cNvPr>
          <p:cNvSpPr txBox="1"/>
          <p:nvPr/>
        </p:nvSpPr>
        <p:spPr>
          <a:xfrm>
            <a:off x="4555621" y="4064069"/>
            <a:ext cx="1313551" cy="905202"/>
          </a:xfrm>
          <a:prstGeom prst="rect">
            <a:avLst/>
          </a:prstGeom>
          <a:solidFill>
            <a:schemeClr val="bg1"/>
          </a:solidFill>
          <a:ln>
            <a:noFill/>
          </a:ln>
        </p:spPr>
        <p:txBody>
          <a:bodyPr wrap="square" lIns="0" tIns="0" rIns="0" bIns="0" rtlCol="0">
            <a:noAutofit/>
          </a:bodyPr>
          <a:lstStyle/>
          <a:p>
            <a:pPr marL="90488" indent="-90488" rtl="0"/>
            <a:r>
              <a:rPr lang="zh-Hans" sz="700">
                <a:latin typeface="SimHei" panose="02010609060101010101" pitchFamily="49" charset="-122"/>
                <a:ea typeface="SimHei" panose="02010609060101010101" pitchFamily="49" charset="-122"/>
              </a:rPr>
              <a:t>④主体及外壳螺纹处</a:t>
            </a:r>
            <a:endParaRPr kumimoji="1" lang="en-US" altLang="ja-JP" sz="700" dirty="0">
              <a:latin typeface="SimHei" panose="02010609060101010101" pitchFamily="49" charset="-122"/>
              <a:ea typeface="SimHei" panose="02010609060101010101" pitchFamily="49" charset="-122"/>
            </a:endParaRPr>
          </a:p>
          <a:p>
            <a:pPr marL="90488" indent="-90488" rtl="0"/>
            <a:r>
              <a:rPr lang="zh-Hans" sz="700">
                <a:latin typeface="SimHei" panose="02010609060101010101" pitchFamily="49" charset="-122"/>
                <a:ea typeface="SimHei" panose="02010609060101010101" pitchFamily="49" charset="-122"/>
              </a:rPr>
              <a:t>⑤低压表螺纹处</a:t>
            </a:r>
            <a:endParaRPr kumimoji="1" lang="en-US" altLang="ja-JP" sz="700" dirty="0">
              <a:latin typeface="SimHei" panose="02010609060101010101" pitchFamily="49" charset="-122"/>
              <a:ea typeface="SimHei" panose="02010609060101010101" pitchFamily="49" charset="-122"/>
            </a:endParaRPr>
          </a:p>
          <a:p>
            <a:pPr marL="90488" indent="-90488" rtl="0"/>
            <a:r>
              <a:rPr lang="zh-Hans" sz="700">
                <a:latin typeface="SimHei" panose="02010609060101010101" pitchFamily="49" charset="-122"/>
                <a:ea typeface="SimHei" panose="02010609060101010101" pitchFamily="49" charset="-122"/>
              </a:rPr>
              <a:t>⑥出口接头螺纹处</a:t>
            </a:r>
            <a:endParaRPr kumimoji="1" lang="en-US" altLang="ja-JP" sz="700" dirty="0">
              <a:latin typeface="SimHei" panose="02010609060101010101" pitchFamily="49" charset="-122"/>
              <a:ea typeface="SimHei" panose="02010609060101010101" pitchFamily="49" charset="-122"/>
            </a:endParaRPr>
          </a:p>
          <a:p>
            <a:pPr marL="90488" indent="-90488" rtl="0"/>
            <a:r>
              <a:rPr lang="zh-Hans" sz="700">
                <a:latin typeface="SimHei" panose="02010609060101010101" pitchFamily="49" charset="-122"/>
                <a:ea typeface="SimHei" panose="02010609060101010101" pitchFamily="49" charset="-122"/>
              </a:rPr>
              <a:t>⑦安全阀处</a:t>
            </a:r>
            <a:endParaRPr kumimoji="1" lang="en-US" altLang="ja-JP" sz="700" dirty="0">
              <a:latin typeface="SimHei" panose="02010609060101010101" pitchFamily="49" charset="-122"/>
              <a:ea typeface="SimHei" panose="02010609060101010101" pitchFamily="49" charset="-122"/>
            </a:endParaRPr>
          </a:p>
        </p:txBody>
      </p:sp>
      <p:sp>
        <p:nvSpPr>
          <p:cNvPr id="60" name="テキスト ボックス 59">
            <a:extLst>
              <a:ext uri="{FF2B5EF4-FFF2-40B4-BE49-F238E27FC236}">
                <a16:creationId xmlns="" xmlns:a16="http://schemas.microsoft.com/office/drawing/2014/main" id="{CA273CC0-8820-4804-BDEF-CA71CEDCBFC4}"/>
              </a:ext>
            </a:extLst>
          </p:cNvPr>
          <p:cNvSpPr txBox="1"/>
          <p:nvPr/>
        </p:nvSpPr>
        <p:spPr>
          <a:xfrm>
            <a:off x="4566536" y="3793460"/>
            <a:ext cx="539868" cy="183917"/>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出口</a:t>
            </a:r>
            <a:endParaRPr kumimoji="1" lang="en-US" altLang="ja-JP" sz="700" dirty="0">
              <a:latin typeface="SimHei" panose="02010609060101010101" pitchFamily="49" charset="-122"/>
              <a:ea typeface="SimHei" panose="02010609060101010101" pitchFamily="49" charset="-122"/>
            </a:endParaRPr>
          </a:p>
        </p:txBody>
      </p:sp>
      <p:sp>
        <p:nvSpPr>
          <p:cNvPr id="61" name="テキスト ボックス 60">
            <a:extLst>
              <a:ext uri="{FF2B5EF4-FFF2-40B4-BE49-F238E27FC236}">
                <a16:creationId xmlns="" xmlns:a16="http://schemas.microsoft.com/office/drawing/2014/main" id="{76BF1059-B1EC-4BEE-8A8D-394C46111717}"/>
              </a:ext>
            </a:extLst>
          </p:cNvPr>
          <p:cNvSpPr txBox="1"/>
          <p:nvPr/>
        </p:nvSpPr>
        <p:spPr>
          <a:xfrm>
            <a:off x="5908085" y="1547079"/>
            <a:ext cx="1406439" cy="162652"/>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是否有裂纹和腐蚀</a:t>
            </a:r>
            <a:endParaRPr kumimoji="1" lang="en-US" altLang="ja-JP" sz="700" dirty="0">
              <a:latin typeface="SimHei" panose="02010609060101010101" pitchFamily="49" charset="-122"/>
              <a:ea typeface="SimHei" panose="02010609060101010101" pitchFamily="49" charset="-122"/>
            </a:endParaRPr>
          </a:p>
        </p:txBody>
      </p:sp>
      <p:sp>
        <p:nvSpPr>
          <p:cNvPr id="62" name="テキスト ボックス 61">
            <a:extLst>
              <a:ext uri="{FF2B5EF4-FFF2-40B4-BE49-F238E27FC236}">
                <a16:creationId xmlns="" xmlns:a16="http://schemas.microsoft.com/office/drawing/2014/main" id="{4F9C32FF-054A-46C7-84A5-6D5F7F5E9B4E}"/>
              </a:ext>
            </a:extLst>
          </p:cNvPr>
          <p:cNvSpPr txBox="1"/>
          <p:nvPr/>
        </p:nvSpPr>
        <p:spPr>
          <a:xfrm>
            <a:off x="5908085" y="1827933"/>
            <a:ext cx="1406439" cy="231481"/>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是否有损坏或变形</a:t>
            </a:r>
            <a:endParaRPr kumimoji="1" lang="en-US" altLang="ja-JP" sz="700" dirty="0">
              <a:latin typeface="SimHei" panose="02010609060101010101" pitchFamily="49" charset="-122"/>
              <a:ea typeface="SimHei" panose="02010609060101010101" pitchFamily="49" charset="-122"/>
            </a:endParaRPr>
          </a:p>
        </p:txBody>
      </p:sp>
      <p:sp>
        <p:nvSpPr>
          <p:cNvPr id="63" name="テキスト ボックス 62">
            <a:extLst>
              <a:ext uri="{FF2B5EF4-FFF2-40B4-BE49-F238E27FC236}">
                <a16:creationId xmlns="" xmlns:a16="http://schemas.microsoft.com/office/drawing/2014/main" id="{25B43A8D-E87E-4295-91BE-186036F57DF9}"/>
              </a:ext>
            </a:extLst>
          </p:cNvPr>
          <p:cNvSpPr txBox="1"/>
          <p:nvPr/>
        </p:nvSpPr>
        <p:spPr>
          <a:xfrm>
            <a:off x="5908083" y="2903105"/>
            <a:ext cx="1406439" cy="709199"/>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在松开压力调节手柄（aturyoku chousei handoru）的状态下供气，并用肥皂水检查是否有漏气。</a:t>
            </a:r>
            <a:endParaRPr kumimoji="1" lang="en-US" altLang="ja-JP" sz="700" dirty="0">
              <a:latin typeface="SimHei" panose="02010609060101010101" pitchFamily="49" charset="-122"/>
              <a:ea typeface="SimHei" panose="02010609060101010101" pitchFamily="49" charset="-122"/>
            </a:endParaRPr>
          </a:p>
        </p:txBody>
      </p:sp>
      <p:sp>
        <p:nvSpPr>
          <p:cNvPr id="64" name="テキスト ボックス 63">
            <a:extLst>
              <a:ext uri="{FF2B5EF4-FFF2-40B4-BE49-F238E27FC236}">
                <a16:creationId xmlns="" xmlns:a16="http://schemas.microsoft.com/office/drawing/2014/main" id="{F464D4B4-064C-41B9-B34A-D96EF2F30095}"/>
              </a:ext>
            </a:extLst>
          </p:cNvPr>
          <p:cNvSpPr txBox="1"/>
          <p:nvPr/>
        </p:nvSpPr>
        <p:spPr>
          <a:xfrm>
            <a:off x="5908085" y="2145439"/>
            <a:ext cx="1406439" cy="328750"/>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是否有伤痕、变形或附着气味等</a:t>
            </a:r>
            <a:endParaRPr kumimoji="1" lang="en-US" altLang="ja-JP" sz="700" dirty="0">
              <a:latin typeface="SimHei" panose="02010609060101010101" pitchFamily="49" charset="-122"/>
              <a:ea typeface="SimHei" panose="02010609060101010101" pitchFamily="49" charset="-122"/>
            </a:endParaRPr>
          </a:p>
        </p:txBody>
      </p:sp>
      <p:sp>
        <p:nvSpPr>
          <p:cNvPr id="65" name="テキスト ボックス 64">
            <a:extLst>
              <a:ext uri="{FF2B5EF4-FFF2-40B4-BE49-F238E27FC236}">
                <a16:creationId xmlns="" xmlns:a16="http://schemas.microsoft.com/office/drawing/2014/main" id="{1E1AFE06-694C-4F0F-8244-21B274A161C3}"/>
              </a:ext>
            </a:extLst>
          </p:cNvPr>
          <p:cNvSpPr txBox="1"/>
          <p:nvPr/>
        </p:nvSpPr>
        <p:spPr>
          <a:xfrm>
            <a:off x="5908656" y="3678038"/>
            <a:ext cx="1358697" cy="307297"/>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是否有漏气（流出）</a:t>
            </a:r>
            <a:endParaRPr kumimoji="1" lang="en-US" altLang="ja-JP" sz="700" dirty="0">
              <a:latin typeface="SimHei" panose="02010609060101010101" pitchFamily="49" charset="-122"/>
              <a:ea typeface="SimHei" panose="02010609060101010101" pitchFamily="49" charset="-122"/>
            </a:endParaRPr>
          </a:p>
        </p:txBody>
      </p:sp>
      <p:sp>
        <p:nvSpPr>
          <p:cNvPr id="66" name="テキスト ボックス 65">
            <a:extLst>
              <a:ext uri="{FF2B5EF4-FFF2-40B4-BE49-F238E27FC236}">
                <a16:creationId xmlns="" xmlns:a16="http://schemas.microsoft.com/office/drawing/2014/main" id="{FD7930AA-5D5D-4F34-B855-BA4CAD7CAD19}"/>
              </a:ext>
            </a:extLst>
          </p:cNvPr>
          <p:cNvSpPr txBox="1"/>
          <p:nvPr/>
        </p:nvSpPr>
        <p:spPr>
          <a:xfrm>
            <a:off x="5911495" y="4152048"/>
            <a:ext cx="1358696" cy="791419"/>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在出口关闭的状态下设置工作压力，并用肥皂水检查是否有漏气。</a:t>
            </a:r>
            <a:endParaRPr kumimoji="1" lang="en-US" altLang="ja-JP" sz="700" dirty="0">
              <a:latin typeface="SimHei" panose="02010609060101010101" pitchFamily="49" charset="-122"/>
              <a:ea typeface="SimHei" panose="02010609060101010101" pitchFamily="49" charset="-122"/>
            </a:endParaRPr>
          </a:p>
        </p:txBody>
      </p:sp>
      <p:sp>
        <p:nvSpPr>
          <p:cNvPr id="67" name="テキスト ボックス 66">
            <a:extLst>
              <a:ext uri="{FF2B5EF4-FFF2-40B4-BE49-F238E27FC236}">
                <a16:creationId xmlns="" xmlns:a16="http://schemas.microsoft.com/office/drawing/2014/main" id="{7615856F-2661-4A42-9F51-2D8DB819A373}"/>
              </a:ext>
            </a:extLst>
          </p:cNvPr>
          <p:cNvSpPr txBox="1"/>
          <p:nvPr/>
        </p:nvSpPr>
        <p:spPr>
          <a:xfrm>
            <a:off x="3850065" y="5600759"/>
            <a:ext cx="619996" cy="321850"/>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确认压力下降</a:t>
            </a:r>
            <a:endParaRPr kumimoji="1" lang="en-US" altLang="ja-JP" sz="700" dirty="0">
              <a:latin typeface="SimHei" panose="02010609060101010101" pitchFamily="49" charset="-122"/>
              <a:ea typeface="SimHei" panose="02010609060101010101" pitchFamily="49" charset="-122"/>
            </a:endParaRPr>
          </a:p>
        </p:txBody>
      </p:sp>
      <p:sp>
        <p:nvSpPr>
          <p:cNvPr id="68" name="テキスト ボックス 67">
            <a:extLst>
              <a:ext uri="{FF2B5EF4-FFF2-40B4-BE49-F238E27FC236}">
                <a16:creationId xmlns="" xmlns:a16="http://schemas.microsoft.com/office/drawing/2014/main" id="{2BD823BA-449F-49B7-9388-3F7D3EF853E8}"/>
              </a:ext>
            </a:extLst>
          </p:cNvPr>
          <p:cNvSpPr txBox="1"/>
          <p:nvPr/>
        </p:nvSpPr>
        <p:spPr>
          <a:xfrm>
            <a:off x="4566536" y="1746341"/>
            <a:ext cx="1302636" cy="328750"/>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入口接头、出口接头、压力计</a:t>
            </a:r>
            <a:endParaRPr kumimoji="1" lang="en-US" altLang="ja-JP" sz="700" dirty="0">
              <a:latin typeface="SimHei" panose="02010609060101010101" pitchFamily="49" charset="-122"/>
              <a:ea typeface="SimHei" panose="02010609060101010101" pitchFamily="49" charset="-122"/>
            </a:endParaRPr>
          </a:p>
        </p:txBody>
      </p:sp>
      <p:sp>
        <p:nvSpPr>
          <p:cNvPr id="69" name="テキスト ボックス 68">
            <a:extLst>
              <a:ext uri="{FF2B5EF4-FFF2-40B4-BE49-F238E27FC236}">
                <a16:creationId xmlns="" xmlns:a16="http://schemas.microsoft.com/office/drawing/2014/main" id="{ED32C6DD-CC68-4BFA-97D2-FF7594A73D1A}"/>
              </a:ext>
            </a:extLst>
          </p:cNvPr>
          <p:cNvSpPr txBox="1"/>
          <p:nvPr/>
        </p:nvSpPr>
        <p:spPr>
          <a:xfrm>
            <a:off x="4566536" y="2708662"/>
            <a:ext cx="1170926" cy="162651"/>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指针位置</a:t>
            </a:r>
            <a:endParaRPr kumimoji="1" lang="en-US" altLang="ja-JP" sz="700" dirty="0">
              <a:latin typeface="SimHei" panose="02010609060101010101" pitchFamily="49" charset="-122"/>
              <a:ea typeface="SimHei" panose="02010609060101010101" pitchFamily="49" charset="-122"/>
            </a:endParaRPr>
          </a:p>
        </p:txBody>
      </p:sp>
      <p:sp>
        <p:nvSpPr>
          <p:cNvPr id="70" name="テキスト ボックス 69">
            <a:extLst>
              <a:ext uri="{FF2B5EF4-FFF2-40B4-BE49-F238E27FC236}">
                <a16:creationId xmlns="" xmlns:a16="http://schemas.microsoft.com/office/drawing/2014/main" id="{8DB490A9-8650-4AB6-8CED-DAD1EB3D7985}"/>
              </a:ext>
            </a:extLst>
          </p:cNvPr>
          <p:cNvSpPr txBox="1"/>
          <p:nvPr/>
        </p:nvSpPr>
        <p:spPr>
          <a:xfrm>
            <a:off x="4566536" y="5383878"/>
            <a:ext cx="2185162" cy="170115"/>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安全阀排放口是否有漏气</a:t>
            </a:r>
            <a:endParaRPr kumimoji="1" lang="en-US" altLang="ja-JP" sz="700" dirty="0">
              <a:latin typeface="SimHei" panose="02010609060101010101" pitchFamily="49" charset="-122"/>
              <a:ea typeface="SimHei" panose="02010609060101010101" pitchFamily="49" charset="-122"/>
            </a:endParaRPr>
          </a:p>
        </p:txBody>
      </p:sp>
      <p:sp>
        <p:nvSpPr>
          <p:cNvPr id="71" name="テキスト ボックス 70">
            <a:extLst>
              <a:ext uri="{FF2B5EF4-FFF2-40B4-BE49-F238E27FC236}">
                <a16:creationId xmlns="" xmlns:a16="http://schemas.microsoft.com/office/drawing/2014/main" id="{19642AB7-BC83-4A92-92B8-2E5AFBB3C4BF}"/>
              </a:ext>
            </a:extLst>
          </p:cNvPr>
          <p:cNvSpPr txBox="1"/>
          <p:nvPr/>
        </p:nvSpPr>
        <p:spPr>
          <a:xfrm>
            <a:off x="4566536" y="5587895"/>
            <a:ext cx="2747988" cy="323850"/>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在工作状态下供气时，高压表数值是否下降</a:t>
            </a:r>
            <a:endParaRPr kumimoji="1" lang="en-US" altLang="ja-JP" sz="700" dirty="0">
              <a:latin typeface="SimHei" panose="02010609060101010101" pitchFamily="49" charset="-122"/>
              <a:ea typeface="SimHei" panose="02010609060101010101" pitchFamily="49" charset="-122"/>
            </a:endParaRPr>
          </a:p>
        </p:txBody>
      </p:sp>
      <p:sp>
        <p:nvSpPr>
          <p:cNvPr id="72" name="テキスト ボックス 71">
            <a:extLst>
              <a:ext uri="{FF2B5EF4-FFF2-40B4-BE49-F238E27FC236}">
                <a16:creationId xmlns="" xmlns:a16="http://schemas.microsoft.com/office/drawing/2014/main" id="{5CF0743C-8F77-4C22-8A7E-588EF6B94005}"/>
              </a:ext>
            </a:extLst>
          </p:cNvPr>
          <p:cNvSpPr txBox="1"/>
          <p:nvPr/>
        </p:nvSpPr>
        <p:spPr>
          <a:xfrm>
            <a:off x="5908085" y="2521578"/>
            <a:ext cx="927229" cy="144332"/>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是否有变形</a:t>
            </a:r>
            <a:endParaRPr kumimoji="1" lang="en-US" altLang="ja-JP" sz="700" dirty="0">
              <a:latin typeface="SimHei" panose="02010609060101010101" pitchFamily="49" charset="-122"/>
              <a:ea typeface="SimHei" panose="02010609060101010101" pitchFamily="49" charset="-122"/>
            </a:endParaRPr>
          </a:p>
        </p:txBody>
      </p:sp>
      <p:sp>
        <p:nvSpPr>
          <p:cNvPr id="73" name="テキスト ボックス 72">
            <a:extLst>
              <a:ext uri="{FF2B5EF4-FFF2-40B4-BE49-F238E27FC236}">
                <a16:creationId xmlns="" xmlns:a16="http://schemas.microsoft.com/office/drawing/2014/main" id="{DDD1D206-1CD7-4DDD-BA95-359EA6CCB4C5}"/>
              </a:ext>
            </a:extLst>
          </p:cNvPr>
          <p:cNvSpPr txBox="1"/>
          <p:nvPr/>
        </p:nvSpPr>
        <p:spPr>
          <a:xfrm>
            <a:off x="5908084" y="2726378"/>
            <a:ext cx="1406439" cy="129204"/>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是否归零</a:t>
            </a:r>
            <a:endParaRPr kumimoji="1" lang="en-US" altLang="ja-JP" sz="7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09024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Autofit/>
          </a:bodyPr>
          <a:lstStyle/>
          <a:p>
            <a:pPr rtl="0"/>
            <a:r>
              <a:rPr lang="zh-Hans" sz="2800">
                <a:latin typeface="+mn-ea"/>
                <a:ea typeface="+mn-ea"/>
              </a:rPr>
              <a:t>第2章  可燃气体、氧气（sanso）基础知识</a:t>
            </a:r>
            <a:endParaRPr kumimoji="1" lang="ja-JP" altLang="en-US" sz="28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31</a:t>
            </a:fld>
            <a:endParaRPr kumimoji="1" lang="ja-JP" altLang="en-US"/>
          </a:p>
        </p:txBody>
      </p:sp>
    </p:spTree>
    <p:extLst>
      <p:ext uri="{BB962C8B-B14F-4D97-AF65-F5344CB8AC3E}">
        <p14:creationId xmlns:p14="http://schemas.microsoft.com/office/powerpoint/2010/main" val="29104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2000">
                <a:latin typeface="SimHei" panose="02010609060101010101" pitchFamily="49" charset="-122"/>
                <a:ea typeface="SimHei" panose="02010609060101010101" pitchFamily="49" charset="-122"/>
              </a:rPr>
              <a:t>氧气（sanso）的危险性</a:t>
            </a:r>
            <a:endParaRPr kumimoji="1" lang="ja-JP" altLang="en-US" sz="20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758165" y="6456715"/>
            <a:ext cx="3384056" cy="261610"/>
          </a:xfrm>
          <a:prstGeom prst="rect">
            <a:avLst/>
          </a:prstGeom>
          <a:noFill/>
          <a:ln>
            <a:solidFill>
              <a:schemeClr val="tx1"/>
            </a:solidFill>
          </a:ln>
        </p:spPr>
        <p:txBody>
          <a:bodyPr wrap="square" rtlCol="0">
            <a:spAutoFit/>
          </a:bodyPr>
          <a:lstStyle/>
          <a:p>
            <a:pPr algn="r" rtl="0"/>
            <a:r>
              <a:rPr lang="zh-Hans" sz="1100" dirty="0">
                <a:solidFill>
                  <a:prstClr val="black"/>
                </a:solidFill>
                <a:latin typeface="SimHei" panose="02010609060101010101" pitchFamily="49" charset="-122"/>
                <a:ea typeface="SimHei" panose="02010609060101010101" pitchFamily="49" charset="-122"/>
              </a:rPr>
              <a:t>教材第57页/ 辅</a:t>
            </a:r>
            <a:r>
              <a:rPr lang="zh-Hans" sz="1100" dirty="0" smtClean="0">
                <a:solidFill>
                  <a:prstClr val="black"/>
                </a:solidFill>
                <a:latin typeface="SimHei" panose="02010609060101010101" pitchFamily="49" charset="-122"/>
                <a:ea typeface="SimHei" panose="02010609060101010101" pitchFamily="49" charset="-122"/>
              </a:rPr>
              <a:t>助教材第</a:t>
            </a:r>
            <a:r>
              <a:rPr lang="en-US" altLang="zh-Hans" sz="1100" dirty="0" smtClean="0">
                <a:solidFill>
                  <a:prstClr val="black"/>
                </a:solidFill>
                <a:latin typeface="SimHei" panose="02010609060101010101" pitchFamily="49" charset="-122"/>
                <a:ea typeface="SimHei" panose="02010609060101010101" pitchFamily="49" charset="-122"/>
              </a:rPr>
              <a:t>42</a:t>
            </a:r>
            <a:r>
              <a:rPr lang="zh-Hans" sz="1100" dirty="0" smtClean="0">
                <a:solidFill>
                  <a:prstClr val="black"/>
                </a:solidFill>
                <a:latin typeface="SimHei" panose="02010609060101010101" pitchFamily="49" charset="-122"/>
                <a:ea typeface="SimHei" panose="02010609060101010101" pitchFamily="49" charset="-122"/>
              </a:rPr>
              <a:t>页</a:t>
            </a:r>
            <a:endParaRPr lang="zh-Hans" sz="1100" dirty="0">
              <a:solidFill>
                <a:prstClr val="black"/>
              </a:solidFill>
              <a:latin typeface="SimHei" panose="02010609060101010101" pitchFamily="49" charset="-122"/>
              <a:ea typeface="SimHei" panose="02010609060101010101" pitchFamily="49" charset="-122"/>
            </a:endParaRPr>
          </a:p>
        </p:txBody>
      </p:sp>
      <p:sp>
        <p:nvSpPr>
          <p:cNvPr id="5" name="コンテンツ プレースホルダー 4"/>
          <p:cNvSpPr txBox="1">
            <a:spLocks/>
          </p:cNvSpPr>
          <p:nvPr/>
        </p:nvSpPr>
        <p:spPr>
          <a:xfrm>
            <a:off x="628650" y="992921"/>
            <a:ext cx="7886700" cy="129307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600">
                <a:latin typeface="SimHei" panose="02010609060101010101" pitchFamily="49" charset="-122"/>
                <a:ea typeface="SimHei" panose="02010609060101010101" pitchFamily="49" charset="-122"/>
              </a:rPr>
              <a:t>　・高浓度的氧气（sanso）极为危险，同时对人体有害。</a:t>
            </a:r>
            <a:endParaRPr lang="en-US" altLang="ja-JP" sz="1600" dirty="0">
              <a:latin typeface="SimHei" panose="02010609060101010101" pitchFamily="49" charset="-122"/>
              <a:ea typeface="SimHei" panose="02010609060101010101" pitchFamily="49" charset="-122"/>
            </a:endParaRPr>
          </a:p>
          <a:p>
            <a:pPr marL="0" indent="0" rtl="0">
              <a:lnSpc>
                <a:spcPct val="100000"/>
              </a:lnSpc>
              <a:spcBef>
                <a:spcPts val="0"/>
              </a:spcBef>
              <a:buNone/>
            </a:pPr>
            <a:r>
              <a:rPr lang="zh-Hans" sz="1600">
                <a:latin typeface="SimHei" panose="02010609060101010101" pitchFamily="49" charset="-122"/>
                <a:ea typeface="SimHei" panose="02010609060101010101" pitchFamily="49" charset="-122"/>
              </a:rPr>
              <a:t>　・浓度过低对人体健康有严重的不利影响。</a:t>
            </a:r>
            <a:endParaRPr lang="en-US" altLang="ja-JP" sz="1600" dirty="0">
              <a:latin typeface="SimHei" panose="02010609060101010101" pitchFamily="49" charset="-122"/>
              <a:ea typeface="SimHei" panose="02010609060101010101" pitchFamily="49" charset="-122"/>
            </a:endParaRPr>
          </a:p>
          <a:p>
            <a:pPr marL="0" indent="0" rtl="0">
              <a:lnSpc>
                <a:spcPct val="100000"/>
              </a:lnSpc>
              <a:spcBef>
                <a:spcPts val="0"/>
              </a:spcBef>
              <a:buNone/>
            </a:pPr>
            <a:r>
              <a:rPr lang="zh-Hans" sz="1600">
                <a:latin typeface="SimHei" panose="02010609060101010101" pitchFamily="49" charset="-122"/>
                <a:ea typeface="SimHei" panose="02010609060101010101" pitchFamily="49" charset="-122"/>
              </a:rPr>
              <a:t>　・在氧气（sanso）中的燃烧温度比在空气中更高。</a:t>
            </a:r>
          </a:p>
        </p:txBody>
      </p:sp>
      <p:pic>
        <p:nvPicPr>
          <p:cNvPr id="2" name="図 1"/>
          <p:cNvPicPr>
            <a:picLocks noChangeAspect="1"/>
          </p:cNvPicPr>
          <p:nvPr/>
        </p:nvPicPr>
        <p:blipFill>
          <a:blip r:embed="rId3"/>
          <a:stretch>
            <a:fillRect/>
          </a:stretch>
        </p:blipFill>
        <p:spPr>
          <a:xfrm>
            <a:off x="628650" y="2431656"/>
            <a:ext cx="6044040" cy="169824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100" smtClean="0">
                <a:latin typeface="SimHei" panose="02010609060101010101" pitchFamily="49" charset="-122"/>
                <a:ea typeface="SimHei" panose="02010609060101010101" pitchFamily="49" charset="-122"/>
              </a:rPr>
              <a:t>32</a:t>
            </a:fld>
            <a:endParaRPr kumimoji="1" lang="ja-JP" altLang="en-US" sz="1100">
              <a:latin typeface="SimHei" panose="02010609060101010101" pitchFamily="49" charset="-122"/>
              <a:ea typeface="SimHei" panose="02010609060101010101" pitchFamily="49" charset="-122"/>
            </a:endParaRPr>
          </a:p>
        </p:txBody>
      </p:sp>
      <p:sp>
        <p:nvSpPr>
          <p:cNvPr id="9" name="テキスト ボックス 8">
            <a:extLst>
              <a:ext uri="{FF2B5EF4-FFF2-40B4-BE49-F238E27FC236}">
                <a16:creationId xmlns="" xmlns:a16="http://schemas.microsoft.com/office/drawing/2014/main" id="{ACB22E2A-7984-4373-A16A-8E6A57EA2E81}"/>
              </a:ext>
            </a:extLst>
          </p:cNvPr>
          <p:cNvSpPr txBox="1"/>
          <p:nvPr/>
        </p:nvSpPr>
        <p:spPr>
          <a:xfrm>
            <a:off x="2114118" y="2462868"/>
            <a:ext cx="2378137" cy="259807"/>
          </a:xfrm>
          <a:prstGeom prst="rect">
            <a:avLst/>
          </a:prstGeom>
          <a:solidFill>
            <a:schemeClr val="bg1"/>
          </a:solidFill>
          <a:ln>
            <a:noFill/>
          </a:ln>
        </p:spPr>
        <p:txBody>
          <a:bodyPr wrap="square" lIns="0" tIns="0" rIns="0" bIns="0" rtlCol="0">
            <a:noAutofit/>
          </a:bodyPr>
          <a:lstStyle/>
          <a:p>
            <a:pPr algn="ctr" rtl="0"/>
            <a:r>
              <a:rPr lang="zh-Hans" sz="1400">
                <a:latin typeface="SimHei" panose="02010609060101010101" pitchFamily="49" charset="-122"/>
                <a:ea typeface="SimHei" panose="02010609060101010101" pitchFamily="49" charset="-122"/>
              </a:rPr>
              <a:t>表2-1：物质的燃点</a:t>
            </a:r>
            <a:endParaRPr kumimoji="1" lang="en-US" altLang="ja-JP" sz="1400" dirty="0">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260851CE-770D-4FC3-85B8-603BAE8D78F2}"/>
              </a:ext>
            </a:extLst>
          </p:cNvPr>
          <p:cNvSpPr txBox="1"/>
          <p:nvPr/>
        </p:nvSpPr>
        <p:spPr>
          <a:xfrm>
            <a:off x="776034" y="3177030"/>
            <a:ext cx="851837" cy="251969"/>
          </a:xfrm>
          <a:prstGeom prst="rect">
            <a:avLst/>
          </a:prstGeom>
          <a:solidFill>
            <a:schemeClr val="bg1"/>
          </a:solidFill>
          <a:ln>
            <a:noFill/>
          </a:ln>
        </p:spPr>
        <p:txBody>
          <a:bodyPr wrap="square" lIns="0" tIns="0" rIns="0" bIns="0" rtlCol="0">
            <a:noAutofit/>
          </a:bodyPr>
          <a:lstStyle/>
          <a:p>
            <a:pPr algn="ctr" rtl="0"/>
            <a:r>
              <a:rPr lang="zh-Hans" sz="1400">
                <a:latin typeface="SimHei" panose="02010609060101010101" pitchFamily="49" charset="-122"/>
                <a:ea typeface="SimHei" panose="02010609060101010101" pitchFamily="49" charset="-122"/>
              </a:rPr>
              <a:t>在空气中</a:t>
            </a:r>
            <a:endParaRPr kumimoji="1" lang="en-US" altLang="ja-JP" sz="1400" dirty="0">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BCE0FDFF-6B60-4930-A209-9B256C421C54}"/>
              </a:ext>
            </a:extLst>
          </p:cNvPr>
          <p:cNvSpPr txBox="1"/>
          <p:nvPr/>
        </p:nvSpPr>
        <p:spPr>
          <a:xfrm>
            <a:off x="776035" y="3511604"/>
            <a:ext cx="905000" cy="268270"/>
          </a:xfrm>
          <a:prstGeom prst="rect">
            <a:avLst/>
          </a:prstGeom>
          <a:solidFill>
            <a:schemeClr val="bg1"/>
          </a:solidFill>
          <a:ln>
            <a:noFill/>
          </a:ln>
        </p:spPr>
        <p:txBody>
          <a:bodyPr wrap="square" lIns="0" tIns="0" rIns="0" bIns="0" rtlCol="0">
            <a:noAutofit/>
          </a:bodyPr>
          <a:lstStyle/>
          <a:p>
            <a:pPr algn="ctr" rtl="0"/>
            <a:r>
              <a:rPr lang="zh-Hans" sz="900">
                <a:latin typeface="SimHei" panose="02010609060101010101" pitchFamily="49" charset="-122"/>
                <a:ea typeface="SimHei" panose="02010609060101010101" pitchFamily="49" charset="-122"/>
              </a:rPr>
              <a:t>在氧气（sanso）中</a:t>
            </a:r>
            <a:endParaRPr kumimoji="1" lang="en-US" altLang="ja-JP" sz="900" dirty="0">
              <a:latin typeface="SimHei" panose="02010609060101010101" pitchFamily="49" charset="-122"/>
              <a:ea typeface="SimHei" panose="02010609060101010101" pitchFamily="49" charset="-122"/>
            </a:endParaRPr>
          </a:p>
        </p:txBody>
      </p:sp>
      <p:sp>
        <p:nvSpPr>
          <p:cNvPr id="12" name="テキスト ボックス 11">
            <a:extLst>
              <a:ext uri="{FF2B5EF4-FFF2-40B4-BE49-F238E27FC236}">
                <a16:creationId xmlns="" xmlns:a16="http://schemas.microsoft.com/office/drawing/2014/main" id="{5E03B83C-D301-42CF-8220-0C95A90F0A6F}"/>
              </a:ext>
            </a:extLst>
          </p:cNvPr>
          <p:cNvSpPr txBox="1"/>
          <p:nvPr/>
        </p:nvSpPr>
        <p:spPr>
          <a:xfrm>
            <a:off x="1745748" y="2822088"/>
            <a:ext cx="907075" cy="250721"/>
          </a:xfrm>
          <a:prstGeom prst="rect">
            <a:avLst/>
          </a:prstGeom>
          <a:solidFill>
            <a:schemeClr val="bg1"/>
          </a:solidFill>
          <a:ln>
            <a:noFill/>
          </a:ln>
        </p:spPr>
        <p:txBody>
          <a:bodyPr wrap="square" lIns="0" tIns="0" rIns="0" bIns="0" rtlCol="0" anchor="ctr" anchorCtr="0">
            <a:noAutofit/>
          </a:bodyPr>
          <a:lstStyle/>
          <a:p>
            <a:pPr algn="ctr" rtl="0"/>
            <a:r>
              <a:rPr lang="zh-Hans" sz="1400">
                <a:latin typeface="SimHei" panose="02010609060101010101" pitchFamily="49" charset="-122"/>
                <a:ea typeface="SimHei" panose="02010609060101010101" pitchFamily="49" charset="-122"/>
              </a:rPr>
              <a:t>汽油</a:t>
            </a:r>
            <a:endParaRPr kumimoji="1" lang="en-US" altLang="ja-JP" sz="1400" dirty="0">
              <a:latin typeface="SimHei" panose="02010609060101010101" pitchFamily="49" charset="-122"/>
              <a:ea typeface="SimHei" panose="02010609060101010101" pitchFamily="49" charset="-122"/>
            </a:endParaRPr>
          </a:p>
        </p:txBody>
      </p:sp>
      <p:sp>
        <p:nvSpPr>
          <p:cNvPr id="13" name="テキスト ボックス 12">
            <a:extLst>
              <a:ext uri="{FF2B5EF4-FFF2-40B4-BE49-F238E27FC236}">
                <a16:creationId xmlns="" xmlns:a16="http://schemas.microsoft.com/office/drawing/2014/main" id="{F791A39A-E767-4F00-8A05-136CC225F84B}"/>
              </a:ext>
            </a:extLst>
          </p:cNvPr>
          <p:cNvSpPr txBox="1"/>
          <p:nvPr/>
        </p:nvSpPr>
        <p:spPr>
          <a:xfrm>
            <a:off x="2947195" y="2813001"/>
            <a:ext cx="482599" cy="259808"/>
          </a:xfrm>
          <a:prstGeom prst="rect">
            <a:avLst/>
          </a:prstGeom>
          <a:solidFill>
            <a:schemeClr val="bg1"/>
          </a:solidFill>
          <a:ln>
            <a:noFill/>
          </a:ln>
        </p:spPr>
        <p:txBody>
          <a:bodyPr wrap="square" lIns="0" tIns="0" rIns="0" bIns="0" rtlCol="0" anchor="ctr" anchorCtr="0">
            <a:noAutofit/>
          </a:bodyPr>
          <a:lstStyle/>
          <a:p>
            <a:pPr algn="ctr" rtl="0"/>
            <a:r>
              <a:rPr lang="zh-Hans" sz="1400">
                <a:latin typeface="SimHei" panose="02010609060101010101" pitchFamily="49" charset="-122"/>
                <a:ea typeface="SimHei" panose="02010609060101010101" pitchFamily="49" charset="-122"/>
              </a:rPr>
              <a:t>煤油</a:t>
            </a:r>
            <a:endParaRPr kumimoji="1" lang="en-US" altLang="ja-JP" sz="1400" dirty="0">
              <a:latin typeface="SimHei" panose="02010609060101010101" pitchFamily="49" charset="-122"/>
              <a:ea typeface="SimHei" panose="02010609060101010101" pitchFamily="49" charset="-122"/>
            </a:endParaRPr>
          </a:p>
        </p:txBody>
      </p:sp>
      <p:sp>
        <p:nvSpPr>
          <p:cNvPr id="14" name="テキスト ボックス 13">
            <a:extLst>
              <a:ext uri="{FF2B5EF4-FFF2-40B4-BE49-F238E27FC236}">
                <a16:creationId xmlns="" xmlns:a16="http://schemas.microsoft.com/office/drawing/2014/main" id="{AFB10BD3-CCC7-43CD-957A-DB9BBD427257}"/>
              </a:ext>
            </a:extLst>
          </p:cNvPr>
          <p:cNvSpPr txBox="1"/>
          <p:nvPr/>
        </p:nvSpPr>
        <p:spPr>
          <a:xfrm>
            <a:off x="3903119" y="2809125"/>
            <a:ext cx="482599" cy="259808"/>
          </a:xfrm>
          <a:prstGeom prst="rect">
            <a:avLst/>
          </a:prstGeom>
          <a:solidFill>
            <a:schemeClr val="bg1"/>
          </a:solidFill>
          <a:ln>
            <a:noFill/>
          </a:ln>
        </p:spPr>
        <p:txBody>
          <a:bodyPr wrap="square" lIns="0" tIns="0" rIns="0" bIns="0" rtlCol="0" anchor="ctr" anchorCtr="0">
            <a:noAutofit/>
          </a:bodyPr>
          <a:lstStyle/>
          <a:p>
            <a:pPr algn="ctr" rtl="0"/>
            <a:r>
              <a:rPr lang="zh-Hans" sz="1400">
                <a:latin typeface="SimHei" panose="02010609060101010101" pitchFamily="49" charset="-122"/>
                <a:ea typeface="SimHei" panose="02010609060101010101" pitchFamily="49" charset="-122"/>
              </a:rPr>
              <a:t>柴油</a:t>
            </a:r>
            <a:endParaRPr kumimoji="1" lang="en-US" altLang="ja-JP" sz="1400" dirty="0">
              <a:latin typeface="SimHei" panose="02010609060101010101" pitchFamily="49" charset="-122"/>
              <a:ea typeface="SimHei" panose="02010609060101010101" pitchFamily="49" charset="-122"/>
            </a:endParaRPr>
          </a:p>
        </p:txBody>
      </p:sp>
      <p:sp>
        <p:nvSpPr>
          <p:cNvPr id="15" name="テキスト ボックス 14">
            <a:extLst>
              <a:ext uri="{FF2B5EF4-FFF2-40B4-BE49-F238E27FC236}">
                <a16:creationId xmlns="" xmlns:a16="http://schemas.microsoft.com/office/drawing/2014/main" id="{98BC7E53-C6C8-40E7-B206-93BBB529DB9D}"/>
              </a:ext>
            </a:extLst>
          </p:cNvPr>
          <p:cNvSpPr txBox="1"/>
          <p:nvPr/>
        </p:nvSpPr>
        <p:spPr>
          <a:xfrm>
            <a:off x="4825728" y="2809125"/>
            <a:ext cx="482599" cy="259808"/>
          </a:xfrm>
          <a:prstGeom prst="rect">
            <a:avLst/>
          </a:prstGeom>
          <a:solidFill>
            <a:schemeClr val="bg1"/>
          </a:solidFill>
          <a:ln>
            <a:noFill/>
          </a:ln>
        </p:spPr>
        <p:txBody>
          <a:bodyPr wrap="square" lIns="0" tIns="0" rIns="0" bIns="0" rtlCol="0" anchor="ctr" anchorCtr="0">
            <a:noAutofit/>
          </a:bodyPr>
          <a:lstStyle/>
          <a:p>
            <a:pPr algn="ctr" rtl="0"/>
            <a:r>
              <a:rPr lang="zh-Hans" sz="1400">
                <a:latin typeface="SimHei" panose="02010609060101010101" pitchFamily="49" charset="-122"/>
                <a:ea typeface="SimHei" panose="02010609060101010101" pitchFamily="49" charset="-122"/>
              </a:rPr>
              <a:t>锯末</a:t>
            </a:r>
            <a:endParaRPr kumimoji="1" lang="en-US" altLang="ja-JP" sz="1400" dirty="0">
              <a:latin typeface="SimHei" panose="02010609060101010101" pitchFamily="49" charset="-122"/>
              <a:ea typeface="SimHei" panose="02010609060101010101" pitchFamily="49" charset="-122"/>
            </a:endParaRPr>
          </a:p>
        </p:txBody>
      </p:sp>
      <p:sp>
        <p:nvSpPr>
          <p:cNvPr id="16" name="テキスト ボックス 15">
            <a:extLst>
              <a:ext uri="{FF2B5EF4-FFF2-40B4-BE49-F238E27FC236}">
                <a16:creationId xmlns="" xmlns:a16="http://schemas.microsoft.com/office/drawing/2014/main" id="{FFC7B273-F41A-41D5-B2BF-65CB0BCC90E9}"/>
              </a:ext>
            </a:extLst>
          </p:cNvPr>
          <p:cNvSpPr txBox="1"/>
          <p:nvPr/>
        </p:nvSpPr>
        <p:spPr>
          <a:xfrm>
            <a:off x="5820467" y="2809125"/>
            <a:ext cx="482599" cy="259808"/>
          </a:xfrm>
          <a:prstGeom prst="rect">
            <a:avLst/>
          </a:prstGeom>
          <a:solidFill>
            <a:schemeClr val="bg1"/>
          </a:solidFill>
          <a:ln>
            <a:noFill/>
          </a:ln>
        </p:spPr>
        <p:txBody>
          <a:bodyPr wrap="square" lIns="0" tIns="0" rIns="0" bIns="0" rtlCol="0" anchor="ctr" anchorCtr="0">
            <a:noAutofit/>
          </a:bodyPr>
          <a:lstStyle/>
          <a:p>
            <a:pPr algn="ctr" rtl="0"/>
            <a:r>
              <a:rPr lang="zh-Hans" sz="1400">
                <a:latin typeface="SimHei" panose="02010609060101010101" pitchFamily="49" charset="-122"/>
                <a:ea typeface="SimHei" panose="02010609060101010101" pitchFamily="49" charset="-122"/>
              </a:rPr>
              <a:t>氢气</a:t>
            </a:r>
            <a:endParaRPr kumimoji="1" lang="en-US" altLang="ja-JP" sz="1400" dirty="0">
              <a:latin typeface="SimHei" panose="02010609060101010101" pitchFamily="49" charset="-122"/>
              <a:ea typeface="SimHei" panose="02010609060101010101" pitchFamily="49" charset="-122"/>
            </a:endParaRPr>
          </a:p>
        </p:txBody>
      </p:sp>
      <p:sp>
        <p:nvSpPr>
          <p:cNvPr id="17" name="テキスト ボックス 16">
            <a:extLst>
              <a:ext uri="{FF2B5EF4-FFF2-40B4-BE49-F238E27FC236}">
                <a16:creationId xmlns="" xmlns:a16="http://schemas.microsoft.com/office/drawing/2014/main" id="{0BBD2882-8378-49DF-9113-A3A3E13F6E8D}"/>
              </a:ext>
            </a:extLst>
          </p:cNvPr>
          <p:cNvSpPr txBox="1"/>
          <p:nvPr/>
        </p:nvSpPr>
        <p:spPr>
          <a:xfrm>
            <a:off x="1190228" y="3869480"/>
            <a:ext cx="5112838" cy="164637"/>
          </a:xfrm>
          <a:prstGeom prst="rect">
            <a:avLst/>
          </a:prstGeom>
          <a:solidFill>
            <a:schemeClr val="bg1"/>
          </a:solidFill>
          <a:ln>
            <a:noFill/>
          </a:ln>
        </p:spPr>
        <p:txBody>
          <a:bodyPr wrap="square" lIns="0" tIns="0" rIns="0" bIns="0" rtlCol="0" anchor="ctr" anchorCtr="0">
            <a:noAutofit/>
          </a:bodyPr>
          <a:lstStyle/>
          <a:p>
            <a:pPr algn="r" rtl="0"/>
            <a:r>
              <a:rPr lang="zh-Hans" sz="900">
                <a:latin typeface="SimHei" panose="02010609060101010101" pitchFamily="49" charset="-122"/>
                <a:ea typeface="SimHei" panose="02010609060101010101" pitchFamily="49" charset="-122"/>
              </a:rPr>
              <a:t>资料来源：驹宫</a:t>
            </a:r>
            <a:r>
              <a:rPr lang="zh-Hans" sz="900" b="0" i="0">
                <a:solidFill>
                  <a:srgbClr val="000000"/>
                </a:solidFill>
                <a:effectLst/>
                <a:latin typeface="SimHei" panose="02010609060101010101" pitchFamily="49" charset="-122"/>
                <a:ea typeface="SimHei" panose="02010609060101010101" pitchFamily="49" charset="-122"/>
              </a:rPr>
              <a:t>功额“氧气（sanso）的危险性及预防事故发生措施”（工业安全研究所藏书1961年）</a:t>
            </a:r>
            <a:endParaRPr kumimoji="1" lang="en-US" altLang="ja-JP" sz="9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11256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可燃气体（1）燃烧的三要素</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28918" y="6445765"/>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教材第60页/ 辅助教材</a:t>
            </a:r>
            <a:r>
              <a:rPr lang="zh-Hans" sz="1200" dirty="0" smtClean="0">
                <a:solidFill>
                  <a:prstClr val="black"/>
                </a:solidFill>
                <a:latin typeface="SimHei" panose="02010609060101010101" pitchFamily="49" charset="-122"/>
                <a:ea typeface="SimHei" panose="02010609060101010101" pitchFamily="49" charset="-122"/>
              </a:rPr>
              <a:t>第4</a:t>
            </a:r>
            <a:r>
              <a:rPr lang="en-US" altLang="zh-Hans" sz="1200" dirty="0" smtClean="0">
                <a:solidFill>
                  <a:prstClr val="black"/>
                </a:solidFill>
                <a:latin typeface="SimHei" panose="02010609060101010101" pitchFamily="49" charset="-122"/>
                <a:ea typeface="SimHei" panose="02010609060101010101" pitchFamily="49" charset="-122"/>
              </a:rPr>
              <a:t>4</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0" y="1020298"/>
            <a:ext cx="7886700" cy="180503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800">
                <a:solidFill>
                  <a:prstClr val="black"/>
                </a:solidFill>
                <a:latin typeface="SimHei" panose="02010609060101010101" pitchFamily="49" charset="-122"/>
                <a:ea typeface="SimHei" panose="02010609060101010101" pitchFamily="49" charset="-122"/>
              </a:rPr>
              <a:t>【燃烧的三要素】</a:t>
            </a:r>
          </a:p>
          <a:p>
            <a:pPr marL="0" indent="180975" rtl="0">
              <a:lnSpc>
                <a:spcPct val="100000"/>
              </a:lnSpc>
              <a:spcBef>
                <a:spcPts val="0"/>
              </a:spcBef>
              <a:buNone/>
            </a:pPr>
            <a:r>
              <a:rPr lang="zh-Hans" sz="1800">
                <a:solidFill>
                  <a:prstClr val="black"/>
                </a:solidFill>
                <a:latin typeface="SimHei" panose="02010609060101010101" pitchFamily="49" charset="-122"/>
                <a:ea typeface="SimHei" panose="02010609060101010101" pitchFamily="49" charset="-122"/>
              </a:rPr>
              <a:t>・可燃物</a:t>
            </a:r>
            <a:endParaRPr lang="en-US" altLang="ja-JP" sz="18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800">
                <a:solidFill>
                  <a:prstClr val="black"/>
                </a:solidFill>
                <a:latin typeface="SimHei" panose="02010609060101010101" pitchFamily="49" charset="-122"/>
                <a:ea typeface="SimHei" panose="02010609060101010101" pitchFamily="49" charset="-122"/>
              </a:rPr>
              <a:t>・氧气（sanso）</a:t>
            </a:r>
            <a:endParaRPr lang="en-US" altLang="ja-JP" sz="18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800">
                <a:solidFill>
                  <a:prstClr val="black"/>
                </a:solidFill>
                <a:latin typeface="SimHei" panose="02010609060101010101" pitchFamily="49" charset="-122"/>
                <a:ea typeface="SimHei" panose="02010609060101010101" pitchFamily="49" charset="-122"/>
              </a:rPr>
              <a:t>・着火源</a:t>
            </a:r>
            <a:endParaRPr lang="en-US" altLang="ja-JP" sz="18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endParaRPr lang="ja-JP" altLang="en-US" sz="18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800">
                <a:solidFill>
                  <a:prstClr val="black"/>
                </a:solidFill>
                <a:latin typeface="SimHei" panose="02010609060101010101" pitchFamily="49" charset="-122"/>
                <a:ea typeface="SimHei" panose="02010609060101010101" pitchFamily="49" charset="-122"/>
              </a:rPr>
              <a:t>只要燃烧的三要素缺少其一，原则上就不会发生爆炸。</a:t>
            </a:r>
            <a:endParaRPr lang="en-US" altLang="ja-JP" sz="1800" dirty="0">
              <a:solidFill>
                <a:prstClr val="black"/>
              </a:solidFill>
              <a:latin typeface="SimHei" panose="02010609060101010101" pitchFamily="49" charset="-122"/>
              <a:ea typeface="SimHei" panose="02010609060101010101" pitchFamily="49" charset="-122"/>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33</a:t>
            </a:fld>
            <a:endParaRPr kumimoji="1" lang="ja-JP" altLang="en-US">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884582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fontScale="90000"/>
          </a:bodyPr>
          <a:lstStyle/>
          <a:p>
            <a:pPr rtl="0"/>
            <a:r>
              <a:rPr lang="zh-Hans" sz="2400">
                <a:latin typeface="SimHei" panose="02010609060101010101" pitchFamily="49" charset="-122"/>
                <a:ea typeface="SimHei" panose="02010609060101010101" pitchFamily="49" charset="-122"/>
              </a:rPr>
              <a:t>可燃气体（2）爆炸下限（bakuhatu kagen kai）和爆炸上限</a:t>
            </a:r>
          </a:p>
        </p:txBody>
      </p:sp>
      <p:sp>
        <p:nvSpPr>
          <p:cNvPr id="7" name="テキスト ボックス 6"/>
          <p:cNvSpPr txBox="1"/>
          <p:nvPr/>
        </p:nvSpPr>
        <p:spPr>
          <a:xfrm>
            <a:off x="4828918" y="6445765"/>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教材第60页/ 辅助教材</a:t>
            </a:r>
            <a:r>
              <a:rPr lang="zh-Hans" sz="1200" dirty="0" smtClean="0">
                <a:solidFill>
                  <a:prstClr val="black"/>
                </a:solidFill>
                <a:latin typeface="SimHei" panose="02010609060101010101" pitchFamily="49" charset="-122"/>
                <a:ea typeface="SimHei" panose="02010609060101010101" pitchFamily="49" charset="-122"/>
              </a:rPr>
              <a:t>第4</a:t>
            </a:r>
            <a:r>
              <a:rPr lang="en-US" altLang="zh-Hans" sz="1200" dirty="0" smtClean="0">
                <a:solidFill>
                  <a:prstClr val="black"/>
                </a:solidFill>
                <a:latin typeface="SimHei" panose="02010609060101010101" pitchFamily="49" charset="-122"/>
                <a:ea typeface="SimHei" panose="02010609060101010101" pitchFamily="49" charset="-122"/>
              </a:rPr>
              <a:t>4</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0" y="1020298"/>
            <a:ext cx="7886700" cy="13779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2000">
                <a:solidFill>
                  <a:prstClr val="black"/>
                </a:solidFill>
                <a:latin typeface="SimHei" panose="02010609060101010101" pitchFamily="49" charset="-122"/>
                <a:ea typeface="SimHei" panose="02010609060101010101" pitchFamily="49" charset="-122"/>
              </a:rPr>
              <a:t>【爆炸下限（bakuhatu kagen kai）和爆炸上限】</a:t>
            </a:r>
          </a:p>
          <a:p>
            <a:pPr marL="0" indent="180975" rtl="0">
              <a:lnSpc>
                <a:spcPct val="100000"/>
              </a:lnSpc>
              <a:spcBef>
                <a:spcPts val="0"/>
              </a:spcBef>
              <a:buFont typeface="Arial" panose="020B0604020202020204" pitchFamily="34" charset="0"/>
              <a:buNone/>
            </a:pPr>
            <a:r>
              <a:rPr lang="zh-Hans" sz="1800">
                <a:solidFill>
                  <a:prstClr val="black"/>
                </a:solidFill>
                <a:latin typeface="SimHei" panose="02010609060101010101" pitchFamily="49" charset="-122"/>
                <a:ea typeface="SimHei" panose="02010609060101010101" pitchFamily="49" charset="-122"/>
              </a:rPr>
              <a:t>如果可燃气体泄漏到空气中，除非其浓度超过一定范围，否则不会爆炸。该范围称为燃烧（爆炸）范围等。爆炸下限数值小的气体仅少量泄漏就会达到爆炸范围，因此可说是更危险。</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latin typeface="SimHei" panose="02010609060101010101" pitchFamily="49" charset="-122"/>
                <a:ea typeface="SimHei" panose="02010609060101010101" pitchFamily="49" charset="-122"/>
              </a:rPr>
              <a:pPr/>
              <a:t>34</a:t>
            </a:fld>
            <a:endParaRPr lang="ja-JP" altLang="en-US">
              <a:solidFill>
                <a:prstClr val="black">
                  <a:tint val="75000"/>
                </a:prstClr>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05887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可燃气体概述（3）燃烧速度</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34394" y="6444477"/>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a:t>
            </a:r>
            <a:r>
              <a:rPr lang="zh-Hans" sz="1200" dirty="0" smtClean="0">
                <a:solidFill>
                  <a:prstClr val="black"/>
                </a:solidFill>
                <a:latin typeface="SimHei" panose="02010609060101010101" pitchFamily="49" charset="-122"/>
                <a:ea typeface="SimHei" panose="02010609060101010101" pitchFamily="49" charset="-122"/>
              </a:rPr>
              <a:t>第6</a:t>
            </a:r>
            <a:r>
              <a:rPr lang="en-US" altLang="zh-Hans" sz="1200" dirty="0" smtClean="0">
                <a:solidFill>
                  <a:prstClr val="black"/>
                </a:solidFill>
                <a:latin typeface="SimHei" panose="02010609060101010101" pitchFamily="49" charset="-122"/>
                <a:ea typeface="SimHei" panose="02010609060101010101" pitchFamily="49" charset="-122"/>
              </a:rPr>
              <a:t>2</a:t>
            </a:r>
            <a:r>
              <a:rPr lang="zh-Hans" sz="1200" dirty="0" smtClean="0">
                <a:solidFill>
                  <a:prstClr val="black"/>
                </a:solidFill>
                <a:latin typeface="SimHei" panose="02010609060101010101" pitchFamily="49" charset="-122"/>
                <a:ea typeface="SimHei" panose="02010609060101010101" pitchFamily="49" charset="-122"/>
              </a:rPr>
              <a:t>页</a:t>
            </a:r>
            <a:r>
              <a:rPr lang="zh-Hans" sz="1200" dirty="0">
                <a:solidFill>
                  <a:prstClr val="black"/>
                </a:solidFill>
                <a:latin typeface="SimHei" panose="02010609060101010101" pitchFamily="49" charset="-122"/>
                <a:ea typeface="SimHei" panose="02010609060101010101" pitchFamily="49" charset="-122"/>
              </a:rPr>
              <a:t>/ 辅助教材</a:t>
            </a:r>
            <a:r>
              <a:rPr lang="zh-Hans" sz="1200" dirty="0" smtClean="0">
                <a:solidFill>
                  <a:prstClr val="black"/>
                </a:solidFill>
                <a:latin typeface="SimHei" panose="02010609060101010101" pitchFamily="49" charset="-122"/>
                <a:ea typeface="SimHei" panose="02010609060101010101" pitchFamily="49" charset="-122"/>
              </a:rPr>
              <a:t>第4</a:t>
            </a:r>
            <a:r>
              <a:rPr lang="en-US" altLang="zh-Hans" sz="1200" dirty="0" smtClean="0">
                <a:solidFill>
                  <a:prstClr val="black"/>
                </a:solidFill>
                <a:latin typeface="SimHei" panose="02010609060101010101" pitchFamily="49" charset="-122"/>
                <a:ea typeface="SimHei" panose="02010609060101010101" pitchFamily="49" charset="-122"/>
              </a:rPr>
              <a:t>5</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35</a:t>
            </a:fld>
            <a:endParaRPr kumimoji="1" lang="ja-JP" altLang="en-US">
              <a:latin typeface="SimHei" panose="02010609060101010101" pitchFamily="49" charset="-122"/>
              <a:ea typeface="SimHei" panose="02010609060101010101" pitchFamily="49" charset="-122"/>
            </a:endParaRPr>
          </a:p>
        </p:txBody>
      </p:sp>
      <p:pic>
        <p:nvPicPr>
          <p:cNvPr id="5" name="図 4"/>
          <p:cNvPicPr>
            <a:picLocks noChangeAspect="1"/>
          </p:cNvPicPr>
          <p:nvPr/>
        </p:nvPicPr>
        <p:blipFill>
          <a:blip r:embed="rId3"/>
          <a:stretch>
            <a:fillRect/>
          </a:stretch>
        </p:blipFill>
        <p:spPr>
          <a:xfrm>
            <a:off x="628650" y="920520"/>
            <a:ext cx="4158848" cy="5362575"/>
          </a:xfrm>
          <a:prstGeom prst="rect">
            <a:avLst/>
          </a:prstGeom>
        </p:spPr>
      </p:pic>
      <p:sp>
        <p:nvSpPr>
          <p:cNvPr id="6" name="テキスト ボックス 5">
            <a:extLst>
              <a:ext uri="{FF2B5EF4-FFF2-40B4-BE49-F238E27FC236}">
                <a16:creationId xmlns="" xmlns:a16="http://schemas.microsoft.com/office/drawing/2014/main" id="{2739A0BB-60A1-4002-8855-FCDC24D6508B}"/>
              </a:ext>
            </a:extLst>
          </p:cNvPr>
          <p:cNvSpPr txBox="1"/>
          <p:nvPr/>
        </p:nvSpPr>
        <p:spPr>
          <a:xfrm>
            <a:off x="845509" y="6075976"/>
            <a:ext cx="1813503" cy="147043"/>
          </a:xfrm>
          <a:prstGeom prst="rect">
            <a:avLst/>
          </a:prstGeom>
          <a:solidFill>
            <a:schemeClr val="bg1"/>
          </a:solidFill>
          <a:ln>
            <a:noFill/>
          </a:ln>
        </p:spPr>
        <p:txBody>
          <a:bodyPr wrap="square" lIns="0" tIns="0" rIns="0" bIns="0" rtlCol="0">
            <a:noAutofit/>
          </a:bodyPr>
          <a:lstStyle/>
          <a:p>
            <a:pPr algn="ctr" rtl="0"/>
            <a:r>
              <a:rPr lang="zh-Hans" sz="800">
                <a:latin typeface="SimHei" panose="02010609060101010101" pitchFamily="49" charset="-122"/>
                <a:ea typeface="SimHei" panose="02010609060101010101" pitchFamily="49" charset="-122"/>
              </a:rPr>
              <a:t>图2-1：火焰面（焰芯）的形成</a:t>
            </a:r>
            <a:endParaRPr kumimoji="1" lang="en-US" altLang="ja-JP" sz="800" dirty="0">
              <a:latin typeface="SimHei" panose="02010609060101010101" pitchFamily="49" charset="-122"/>
              <a:ea typeface="SimHei" panose="02010609060101010101" pitchFamily="49" charset="-122"/>
            </a:endParaRPr>
          </a:p>
        </p:txBody>
      </p:sp>
      <p:sp>
        <p:nvSpPr>
          <p:cNvPr id="8" name="テキスト ボックス 7">
            <a:extLst>
              <a:ext uri="{FF2B5EF4-FFF2-40B4-BE49-F238E27FC236}">
                <a16:creationId xmlns="" xmlns:a16="http://schemas.microsoft.com/office/drawing/2014/main" id="{766CA2EF-1503-433C-A3CC-05BBBC3DF56C}"/>
              </a:ext>
            </a:extLst>
          </p:cNvPr>
          <p:cNvSpPr txBox="1"/>
          <p:nvPr/>
        </p:nvSpPr>
        <p:spPr>
          <a:xfrm>
            <a:off x="917562" y="1090326"/>
            <a:ext cx="1217035" cy="185075"/>
          </a:xfrm>
          <a:prstGeom prst="rect">
            <a:avLst/>
          </a:prstGeom>
          <a:solidFill>
            <a:schemeClr val="bg1"/>
          </a:solidFill>
          <a:ln>
            <a:noFill/>
          </a:ln>
        </p:spPr>
        <p:txBody>
          <a:bodyPr wrap="square" lIns="0" tIns="0" rIns="0" bIns="0" rtlCol="0">
            <a:noAutofit/>
          </a:bodyPr>
          <a:lstStyle/>
          <a:p>
            <a:pPr algn="ctr" rtl="0"/>
            <a:r>
              <a:rPr lang="zh-Hans" sz="900">
                <a:latin typeface="SimHei" panose="02010609060101010101" pitchFamily="49" charset="-122"/>
                <a:ea typeface="SimHei" panose="02010609060101010101" pitchFamily="49" charset="-122"/>
              </a:rPr>
              <a:t>气体</a:t>
            </a:r>
            <a:r>
              <a:rPr lang="zh-Hans" sz="900" b="0" i="0" u="none" strike="noStrike" cap="none">
                <a:solidFill>
                  <a:srgbClr val="000000"/>
                </a:solidFill>
                <a:latin typeface="SimHei" panose="02010609060101010101" pitchFamily="49" charset="-122"/>
                <a:ea typeface="SimHei" panose="02010609060101010101" pitchFamily="49" charset="-122"/>
                <a:cs typeface="Arial"/>
                <a:sym typeface="Arial"/>
              </a:rPr>
              <a:t>燃烧速度</a:t>
            </a:r>
            <a:endParaRPr kumimoji="1" lang="en-US" altLang="ja-JP" sz="900" dirty="0">
              <a:latin typeface="SimHei" panose="02010609060101010101" pitchFamily="49" charset="-122"/>
              <a:ea typeface="SimHei" panose="02010609060101010101" pitchFamily="49" charset="-122"/>
            </a:endParaRPr>
          </a:p>
        </p:txBody>
      </p:sp>
      <p:sp>
        <p:nvSpPr>
          <p:cNvPr id="9" name="テキスト ボックス 8">
            <a:extLst>
              <a:ext uri="{FF2B5EF4-FFF2-40B4-BE49-F238E27FC236}">
                <a16:creationId xmlns="" xmlns:a16="http://schemas.microsoft.com/office/drawing/2014/main" id="{7AAB48A5-1D00-4EF6-9BC0-ED95D3F3A7E0}"/>
              </a:ext>
            </a:extLst>
          </p:cNvPr>
          <p:cNvSpPr txBox="1"/>
          <p:nvPr/>
        </p:nvSpPr>
        <p:spPr>
          <a:xfrm>
            <a:off x="917561" y="3523280"/>
            <a:ext cx="1217035" cy="185075"/>
          </a:xfrm>
          <a:prstGeom prst="rect">
            <a:avLst/>
          </a:prstGeom>
          <a:solidFill>
            <a:schemeClr val="bg1"/>
          </a:solidFill>
          <a:ln>
            <a:noFill/>
          </a:ln>
        </p:spPr>
        <p:txBody>
          <a:bodyPr wrap="square" lIns="0" tIns="0" rIns="0" bIns="0" rtlCol="0">
            <a:noAutofit/>
          </a:bodyPr>
          <a:lstStyle/>
          <a:p>
            <a:pPr algn="ctr" rtl="0"/>
            <a:r>
              <a:rPr lang="zh-Hans" sz="800">
                <a:latin typeface="SimHei" panose="02010609060101010101" pitchFamily="49" charset="-122"/>
                <a:ea typeface="SimHei" panose="02010609060101010101" pitchFamily="49" charset="-122"/>
              </a:rPr>
              <a:t>气体</a:t>
            </a:r>
            <a:r>
              <a:rPr lang="zh-Hans" sz="800" b="0" i="0" u="none" strike="noStrike" cap="none">
                <a:solidFill>
                  <a:srgbClr val="000000"/>
                </a:solidFill>
                <a:latin typeface="SimHei" panose="02010609060101010101" pitchFamily="49" charset="-122"/>
                <a:ea typeface="SimHei" panose="02010609060101010101" pitchFamily="49" charset="-122"/>
                <a:cs typeface="Arial"/>
                <a:sym typeface="Arial"/>
              </a:rPr>
              <a:t>燃烧速度</a:t>
            </a:r>
            <a:endParaRPr kumimoji="1" lang="en-US" altLang="ja-JP" sz="800" dirty="0">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C19053FE-A321-4EE8-8CA9-9D462AE28CA3}"/>
              </a:ext>
            </a:extLst>
          </p:cNvPr>
          <p:cNvSpPr txBox="1"/>
          <p:nvPr/>
        </p:nvSpPr>
        <p:spPr>
          <a:xfrm>
            <a:off x="2134596" y="3553333"/>
            <a:ext cx="1217035" cy="185075"/>
          </a:xfrm>
          <a:prstGeom prst="rect">
            <a:avLst/>
          </a:prstGeom>
          <a:solidFill>
            <a:schemeClr val="bg1"/>
          </a:solidFill>
          <a:ln>
            <a:noFill/>
          </a:ln>
        </p:spPr>
        <p:txBody>
          <a:bodyPr wrap="square" lIns="0" tIns="0" rIns="0" bIns="0" rtlCol="0">
            <a:noAutofit/>
          </a:bodyPr>
          <a:lstStyle/>
          <a:p>
            <a:pPr algn="ctr" rtl="0"/>
            <a:r>
              <a:rPr lang="zh-Hans" sz="800">
                <a:latin typeface="SimHei" panose="02010609060101010101" pitchFamily="49" charset="-122"/>
                <a:ea typeface="SimHei" panose="02010609060101010101" pitchFamily="49" charset="-122"/>
              </a:rPr>
              <a:t>气体</a:t>
            </a:r>
            <a:r>
              <a:rPr lang="zh-Hans" sz="800" b="0" i="0" u="none" strike="noStrike" cap="none">
                <a:solidFill>
                  <a:srgbClr val="000000"/>
                </a:solidFill>
                <a:latin typeface="SimHei" panose="02010609060101010101" pitchFamily="49" charset="-122"/>
                <a:ea typeface="SimHei" panose="02010609060101010101" pitchFamily="49" charset="-122"/>
                <a:cs typeface="Arial"/>
                <a:sym typeface="Arial"/>
              </a:rPr>
              <a:t>燃烧速度</a:t>
            </a:r>
            <a:endParaRPr kumimoji="1" lang="en-US" altLang="ja-JP" sz="800" dirty="0">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A14933FD-D7D9-4AA8-96E2-E94F1EE2266D}"/>
              </a:ext>
            </a:extLst>
          </p:cNvPr>
          <p:cNvSpPr txBox="1"/>
          <p:nvPr/>
        </p:nvSpPr>
        <p:spPr>
          <a:xfrm>
            <a:off x="3868953" y="3865599"/>
            <a:ext cx="770741" cy="144329"/>
          </a:xfrm>
          <a:prstGeom prst="rect">
            <a:avLst/>
          </a:prstGeom>
          <a:solidFill>
            <a:schemeClr val="bg1"/>
          </a:solidFill>
          <a:ln>
            <a:noFill/>
          </a:ln>
        </p:spPr>
        <p:txBody>
          <a:bodyPr wrap="square" lIns="0" tIns="0" rIns="0" bIns="0" rtlCol="0">
            <a:noAutofit/>
          </a:bodyPr>
          <a:lstStyle/>
          <a:p>
            <a:pPr algn="ctr" rtl="0"/>
            <a:r>
              <a:rPr lang="zh-Hans" sz="800">
                <a:latin typeface="SimHei" panose="02010609060101010101" pitchFamily="49" charset="-122"/>
                <a:ea typeface="SimHei" panose="02010609060101010101" pitchFamily="49" charset="-122"/>
              </a:rPr>
              <a:t>气体</a:t>
            </a:r>
            <a:r>
              <a:rPr lang="zh-Hans" sz="800" b="0" i="0" u="none" strike="noStrike" cap="none">
                <a:solidFill>
                  <a:srgbClr val="000000"/>
                </a:solidFill>
                <a:latin typeface="SimHei" panose="02010609060101010101" pitchFamily="49" charset="-122"/>
                <a:ea typeface="SimHei" panose="02010609060101010101" pitchFamily="49" charset="-122"/>
                <a:cs typeface="Arial"/>
                <a:sym typeface="Arial"/>
              </a:rPr>
              <a:t>燃烧速度</a:t>
            </a:r>
            <a:endParaRPr kumimoji="1" lang="en-US" altLang="ja-JP" sz="800" dirty="0">
              <a:latin typeface="SimHei" panose="02010609060101010101" pitchFamily="49" charset="-122"/>
              <a:ea typeface="SimHei" panose="02010609060101010101" pitchFamily="49" charset="-122"/>
            </a:endParaRPr>
          </a:p>
        </p:txBody>
      </p:sp>
      <p:sp>
        <p:nvSpPr>
          <p:cNvPr id="12" name="テキスト ボックス 11">
            <a:extLst>
              <a:ext uri="{FF2B5EF4-FFF2-40B4-BE49-F238E27FC236}">
                <a16:creationId xmlns="" xmlns:a16="http://schemas.microsoft.com/office/drawing/2014/main" id="{20EDF889-0AFB-4FFB-B053-43F43BCFBED1}"/>
              </a:ext>
            </a:extLst>
          </p:cNvPr>
          <p:cNvSpPr txBox="1"/>
          <p:nvPr/>
        </p:nvSpPr>
        <p:spPr>
          <a:xfrm>
            <a:off x="1623023" y="1754350"/>
            <a:ext cx="735302" cy="185075"/>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焰芯（白点）</a:t>
            </a:r>
            <a:endParaRPr kumimoji="1" lang="en-US" altLang="ja-JP" sz="900" dirty="0">
              <a:latin typeface="SimHei" panose="02010609060101010101" pitchFamily="49" charset="-122"/>
              <a:ea typeface="SimHei" panose="02010609060101010101" pitchFamily="49" charset="-122"/>
            </a:endParaRPr>
          </a:p>
        </p:txBody>
      </p:sp>
      <p:sp>
        <p:nvSpPr>
          <p:cNvPr id="13" name="テキスト ボックス 12">
            <a:extLst>
              <a:ext uri="{FF2B5EF4-FFF2-40B4-BE49-F238E27FC236}">
                <a16:creationId xmlns="" xmlns:a16="http://schemas.microsoft.com/office/drawing/2014/main" id="{E2AED645-F2A0-4BCD-8702-BCD515FE67E3}"/>
              </a:ext>
            </a:extLst>
          </p:cNvPr>
          <p:cNvSpPr txBox="1"/>
          <p:nvPr/>
        </p:nvSpPr>
        <p:spPr>
          <a:xfrm>
            <a:off x="848450" y="3324195"/>
            <a:ext cx="1217035" cy="185075"/>
          </a:xfrm>
          <a:prstGeom prst="rect">
            <a:avLst/>
          </a:prstGeom>
          <a:solidFill>
            <a:schemeClr val="bg1"/>
          </a:solidFill>
          <a:ln>
            <a:noFill/>
          </a:ln>
        </p:spPr>
        <p:txBody>
          <a:bodyPr wrap="square" lIns="0" tIns="0" rIns="0" bIns="0" rtlCol="0">
            <a:noAutofit/>
          </a:bodyPr>
          <a:lstStyle/>
          <a:p>
            <a:pPr algn="ctr" rtl="0"/>
            <a:r>
              <a:rPr lang="zh-Hans" sz="900">
                <a:latin typeface="SimHei" panose="02010609060101010101" pitchFamily="49" charset="-122"/>
                <a:ea typeface="SimHei" panose="02010609060101010101" pitchFamily="49" charset="-122"/>
              </a:rPr>
              <a:t>气体</a:t>
            </a:r>
            <a:r>
              <a:rPr lang="zh-Hans" sz="900" b="0" i="0" u="none" strike="noStrike" cap="none">
                <a:solidFill>
                  <a:srgbClr val="000000"/>
                </a:solidFill>
                <a:latin typeface="SimHei" panose="02010609060101010101" pitchFamily="49" charset="-122"/>
                <a:ea typeface="SimHei" panose="02010609060101010101" pitchFamily="49" charset="-122"/>
                <a:cs typeface="Arial"/>
                <a:sym typeface="Arial"/>
              </a:rPr>
              <a:t>喷射速度</a:t>
            </a:r>
            <a:endParaRPr kumimoji="1" lang="en-US" altLang="ja-JP" sz="900" dirty="0">
              <a:latin typeface="SimHei" panose="02010609060101010101" pitchFamily="49" charset="-122"/>
              <a:ea typeface="SimHei" panose="02010609060101010101" pitchFamily="49" charset="-122"/>
            </a:endParaRPr>
          </a:p>
        </p:txBody>
      </p:sp>
      <p:sp>
        <p:nvSpPr>
          <p:cNvPr id="14" name="テキスト ボックス 13">
            <a:extLst>
              <a:ext uri="{FF2B5EF4-FFF2-40B4-BE49-F238E27FC236}">
                <a16:creationId xmlns="" xmlns:a16="http://schemas.microsoft.com/office/drawing/2014/main" id="{DB286BB7-C6A2-43DF-8124-5DD73C863857}"/>
              </a:ext>
            </a:extLst>
          </p:cNvPr>
          <p:cNvSpPr txBox="1"/>
          <p:nvPr/>
        </p:nvSpPr>
        <p:spPr>
          <a:xfrm>
            <a:off x="1526078" y="4158025"/>
            <a:ext cx="735302" cy="185075"/>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焰芯（白点）</a:t>
            </a:r>
            <a:endParaRPr kumimoji="1" lang="en-US" altLang="ja-JP" sz="900" dirty="0">
              <a:latin typeface="SimHei" panose="02010609060101010101" pitchFamily="49" charset="-122"/>
              <a:ea typeface="SimHei" panose="02010609060101010101" pitchFamily="49" charset="-122"/>
            </a:endParaRPr>
          </a:p>
        </p:txBody>
      </p:sp>
      <p:sp>
        <p:nvSpPr>
          <p:cNvPr id="15" name="テキスト ボックス 14">
            <a:extLst>
              <a:ext uri="{FF2B5EF4-FFF2-40B4-BE49-F238E27FC236}">
                <a16:creationId xmlns="" xmlns:a16="http://schemas.microsoft.com/office/drawing/2014/main" id="{EF13ED47-6215-4AA6-A0D6-FDCB9CCF762A}"/>
              </a:ext>
            </a:extLst>
          </p:cNvPr>
          <p:cNvSpPr txBox="1"/>
          <p:nvPr/>
        </p:nvSpPr>
        <p:spPr>
          <a:xfrm>
            <a:off x="1920435" y="4524971"/>
            <a:ext cx="735302" cy="95082"/>
          </a:xfrm>
          <a:prstGeom prst="rect">
            <a:avLst/>
          </a:prstGeom>
          <a:solidFill>
            <a:schemeClr val="bg1"/>
          </a:solidFill>
          <a:ln>
            <a:noFill/>
          </a:ln>
        </p:spPr>
        <p:txBody>
          <a:bodyPr wrap="square" lIns="0" tIns="0" rIns="0" bIns="0" rtlCol="0">
            <a:noAutofit/>
          </a:bodyPr>
          <a:lstStyle/>
          <a:p>
            <a:pPr rtl="0"/>
            <a:r>
              <a:rPr lang="zh-Hans" sz="700">
                <a:latin typeface="SimHei" panose="02010609060101010101" pitchFamily="49" charset="-122"/>
                <a:ea typeface="SimHei" panose="02010609060101010101" pitchFamily="49" charset="-122"/>
              </a:rPr>
              <a:t>无效带</a:t>
            </a:r>
            <a:endParaRPr kumimoji="1" lang="en-US" altLang="ja-JP" sz="700" dirty="0">
              <a:latin typeface="SimHei" panose="02010609060101010101" pitchFamily="49" charset="-122"/>
              <a:ea typeface="SimHei" panose="02010609060101010101" pitchFamily="49" charset="-122"/>
            </a:endParaRPr>
          </a:p>
        </p:txBody>
      </p:sp>
      <p:sp>
        <p:nvSpPr>
          <p:cNvPr id="16" name="テキスト ボックス 15">
            <a:extLst>
              <a:ext uri="{FF2B5EF4-FFF2-40B4-BE49-F238E27FC236}">
                <a16:creationId xmlns="" xmlns:a16="http://schemas.microsoft.com/office/drawing/2014/main" id="{964D60CB-84A1-4DED-8516-60856BF15FAE}"/>
              </a:ext>
            </a:extLst>
          </p:cNvPr>
          <p:cNvSpPr txBox="1"/>
          <p:nvPr/>
        </p:nvSpPr>
        <p:spPr>
          <a:xfrm>
            <a:off x="807095" y="5559468"/>
            <a:ext cx="1217035" cy="185075"/>
          </a:xfrm>
          <a:prstGeom prst="rect">
            <a:avLst/>
          </a:prstGeom>
          <a:solidFill>
            <a:schemeClr val="bg1"/>
          </a:solidFill>
          <a:ln>
            <a:noFill/>
          </a:ln>
        </p:spPr>
        <p:txBody>
          <a:bodyPr wrap="square" lIns="0" tIns="0" rIns="0" bIns="0" rtlCol="0">
            <a:noAutofit/>
          </a:bodyPr>
          <a:lstStyle/>
          <a:p>
            <a:pPr algn="ctr" rtl="0"/>
            <a:r>
              <a:rPr lang="zh-Hans" sz="900">
                <a:latin typeface="SimHei" panose="02010609060101010101" pitchFamily="49" charset="-122"/>
                <a:ea typeface="SimHei" panose="02010609060101010101" pitchFamily="49" charset="-122"/>
              </a:rPr>
              <a:t>气体</a:t>
            </a:r>
            <a:r>
              <a:rPr lang="zh-Hans" sz="900" b="0" i="0" u="none" strike="noStrike" cap="none">
                <a:solidFill>
                  <a:srgbClr val="000000"/>
                </a:solidFill>
                <a:latin typeface="SimHei" panose="02010609060101010101" pitchFamily="49" charset="-122"/>
                <a:ea typeface="SimHei" panose="02010609060101010101" pitchFamily="49" charset="-122"/>
                <a:cs typeface="Arial"/>
                <a:sym typeface="Arial"/>
              </a:rPr>
              <a:t>喷射速度</a:t>
            </a:r>
            <a:endParaRPr kumimoji="1" lang="en-US" altLang="ja-JP" sz="900" dirty="0">
              <a:latin typeface="SimHei" panose="02010609060101010101" pitchFamily="49" charset="-122"/>
              <a:ea typeface="SimHei" panose="02010609060101010101" pitchFamily="49" charset="-122"/>
            </a:endParaRPr>
          </a:p>
        </p:txBody>
      </p:sp>
      <p:sp>
        <p:nvSpPr>
          <p:cNvPr id="17" name="テキスト ボックス 16">
            <a:extLst>
              <a:ext uri="{FF2B5EF4-FFF2-40B4-BE49-F238E27FC236}">
                <a16:creationId xmlns="" xmlns:a16="http://schemas.microsoft.com/office/drawing/2014/main" id="{70D8AD7A-6288-4B6A-A8EA-AB25D7C9CD1A}"/>
              </a:ext>
            </a:extLst>
          </p:cNvPr>
          <p:cNvSpPr txBox="1"/>
          <p:nvPr/>
        </p:nvSpPr>
        <p:spPr>
          <a:xfrm>
            <a:off x="2202575" y="5570714"/>
            <a:ext cx="1217035" cy="185075"/>
          </a:xfrm>
          <a:prstGeom prst="rect">
            <a:avLst/>
          </a:prstGeom>
          <a:solidFill>
            <a:schemeClr val="bg1"/>
          </a:solidFill>
          <a:ln>
            <a:noFill/>
          </a:ln>
        </p:spPr>
        <p:txBody>
          <a:bodyPr wrap="square" lIns="0" tIns="0" rIns="0" bIns="0" rtlCol="0">
            <a:noAutofit/>
          </a:bodyPr>
          <a:lstStyle/>
          <a:p>
            <a:pPr algn="ctr" rtl="0"/>
            <a:r>
              <a:rPr lang="zh-Hans" sz="900">
                <a:latin typeface="SimHei" panose="02010609060101010101" pitchFamily="49" charset="-122"/>
                <a:ea typeface="SimHei" panose="02010609060101010101" pitchFamily="49" charset="-122"/>
              </a:rPr>
              <a:t>气体</a:t>
            </a:r>
            <a:r>
              <a:rPr lang="zh-Hans" sz="900" b="0" i="0" u="none" strike="noStrike" cap="none">
                <a:solidFill>
                  <a:srgbClr val="000000"/>
                </a:solidFill>
                <a:latin typeface="SimHei" panose="02010609060101010101" pitchFamily="49" charset="-122"/>
                <a:ea typeface="SimHei" panose="02010609060101010101" pitchFamily="49" charset="-122"/>
                <a:cs typeface="Arial"/>
                <a:sym typeface="Arial"/>
              </a:rPr>
              <a:t>喷射速度</a:t>
            </a:r>
            <a:endParaRPr kumimoji="1" lang="en-US" altLang="ja-JP" sz="900" dirty="0">
              <a:latin typeface="SimHei" panose="02010609060101010101" pitchFamily="49" charset="-122"/>
              <a:ea typeface="SimHei" panose="02010609060101010101" pitchFamily="49" charset="-122"/>
            </a:endParaRPr>
          </a:p>
        </p:txBody>
      </p:sp>
      <p:sp>
        <p:nvSpPr>
          <p:cNvPr id="18" name="テキスト ボックス 17">
            <a:extLst>
              <a:ext uri="{FF2B5EF4-FFF2-40B4-BE49-F238E27FC236}">
                <a16:creationId xmlns="" xmlns:a16="http://schemas.microsoft.com/office/drawing/2014/main" id="{7057F373-A299-4F17-8F0B-80B37EA248C3}"/>
              </a:ext>
            </a:extLst>
          </p:cNvPr>
          <p:cNvSpPr txBox="1"/>
          <p:nvPr/>
        </p:nvSpPr>
        <p:spPr>
          <a:xfrm>
            <a:off x="3785579" y="5586691"/>
            <a:ext cx="937488" cy="185075"/>
          </a:xfrm>
          <a:prstGeom prst="rect">
            <a:avLst/>
          </a:prstGeom>
          <a:solidFill>
            <a:schemeClr val="bg1"/>
          </a:solidFill>
          <a:ln>
            <a:noFill/>
          </a:ln>
        </p:spPr>
        <p:txBody>
          <a:bodyPr wrap="square" lIns="0" tIns="0" rIns="0" bIns="0" rtlCol="0">
            <a:noAutofit/>
          </a:bodyPr>
          <a:lstStyle/>
          <a:p>
            <a:pPr algn="ctr" rtl="0"/>
            <a:r>
              <a:rPr lang="zh-Hans" sz="900">
                <a:latin typeface="SimHei" panose="02010609060101010101" pitchFamily="49" charset="-122"/>
                <a:ea typeface="SimHei" panose="02010609060101010101" pitchFamily="49" charset="-122"/>
              </a:rPr>
              <a:t>气体</a:t>
            </a:r>
            <a:r>
              <a:rPr lang="zh-Hans" sz="900" b="0" i="0" u="none" strike="noStrike" cap="none">
                <a:solidFill>
                  <a:srgbClr val="000000"/>
                </a:solidFill>
                <a:latin typeface="SimHei" panose="02010609060101010101" pitchFamily="49" charset="-122"/>
                <a:ea typeface="SimHei" panose="02010609060101010101" pitchFamily="49" charset="-122"/>
                <a:cs typeface="Arial"/>
                <a:sym typeface="Arial"/>
              </a:rPr>
              <a:t>喷射速度</a:t>
            </a:r>
            <a:endParaRPr kumimoji="1" lang="en-US" altLang="ja-JP" sz="900" dirty="0">
              <a:latin typeface="SimHei" panose="02010609060101010101" pitchFamily="49" charset="-122"/>
              <a:ea typeface="SimHei" panose="02010609060101010101" pitchFamily="49" charset="-122"/>
            </a:endParaRPr>
          </a:p>
        </p:txBody>
      </p:sp>
      <p:sp>
        <p:nvSpPr>
          <p:cNvPr id="19" name="テキスト ボックス 18">
            <a:extLst>
              <a:ext uri="{FF2B5EF4-FFF2-40B4-BE49-F238E27FC236}">
                <a16:creationId xmlns="" xmlns:a16="http://schemas.microsoft.com/office/drawing/2014/main" id="{8BA0EAAC-EAE7-43DD-97D5-7395639F0BFE}"/>
              </a:ext>
            </a:extLst>
          </p:cNvPr>
          <p:cNvSpPr txBox="1"/>
          <p:nvPr/>
        </p:nvSpPr>
        <p:spPr>
          <a:xfrm>
            <a:off x="967465" y="5782679"/>
            <a:ext cx="735302" cy="101476"/>
          </a:xfrm>
          <a:prstGeom prst="rect">
            <a:avLst/>
          </a:prstGeom>
          <a:solidFill>
            <a:schemeClr val="bg1"/>
          </a:solidFill>
          <a:ln>
            <a:noFill/>
          </a:ln>
        </p:spPr>
        <p:txBody>
          <a:bodyPr wrap="square" lIns="0" tIns="0" rIns="0" bIns="0" rtlCol="0">
            <a:noAutofit/>
          </a:bodyPr>
          <a:lstStyle/>
          <a:p>
            <a:pPr algn="ctr" rtl="0"/>
            <a:r>
              <a:rPr lang="zh-Hans" sz="700">
                <a:latin typeface="SimHei" panose="02010609060101010101" pitchFamily="49" charset="-122"/>
                <a:ea typeface="SimHei" panose="02010609060101010101" pitchFamily="49" charset="-122"/>
              </a:rPr>
              <a:t>【标准】</a:t>
            </a:r>
          </a:p>
        </p:txBody>
      </p:sp>
      <p:sp>
        <p:nvSpPr>
          <p:cNvPr id="20" name="テキスト ボックス 19">
            <a:extLst>
              <a:ext uri="{FF2B5EF4-FFF2-40B4-BE49-F238E27FC236}">
                <a16:creationId xmlns="" xmlns:a16="http://schemas.microsoft.com/office/drawing/2014/main" id="{82278C73-F118-40CA-8949-9F4C824D4BAB}"/>
              </a:ext>
            </a:extLst>
          </p:cNvPr>
          <p:cNvSpPr txBox="1"/>
          <p:nvPr/>
        </p:nvSpPr>
        <p:spPr>
          <a:xfrm>
            <a:off x="2443441" y="5782679"/>
            <a:ext cx="735302" cy="101476"/>
          </a:xfrm>
          <a:prstGeom prst="rect">
            <a:avLst/>
          </a:prstGeom>
          <a:solidFill>
            <a:schemeClr val="bg1"/>
          </a:solidFill>
          <a:ln>
            <a:noFill/>
          </a:ln>
        </p:spPr>
        <p:txBody>
          <a:bodyPr wrap="square" lIns="0" tIns="0" rIns="0" bIns="0" rtlCol="0">
            <a:noAutofit/>
          </a:bodyPr>
          <a:lstStyle/>
          <a:p>
            <a:pPr algn="ctr" rtl="0"/>
            <a:r>
              <a:rPr lang="zh-Hans" sz="700">
                <a:latin typeface="SimHei" panose="02010609060101010101" pitchFamily="49" charset="-122"/>
                <a:ea typeface="SimHei" panose="02010609060101010101" pitchFamily="49" charset="-122"/>
              </a:rPr>
              <a:t>吹熄</a:t>
            </a:r>
            <a:endParaRPr kumimoji="1" lang="en-US" altLang="ja-JP" sz="700" dirty="0">
              <a:latin typeface="SimHei" panose="02010609060101010101" pitchFamily="49" charset="-122"/>
              <a:ea typeface="SimHei" panose="02010609060101010101" pitchFamily="49" charset="-122"/>
            </a:endParaRPr>
          </a:p>
        </p:txBody>
      </p:sp>
      <p:sp>
        <p:nvSpPr>
          <p:cNvPr id="21" name="テキスト ボックス 20">
            <a:extLst>
              <a:ext uri="{FF2B5EF4-FFF2-40B4-BE49-F238E27FC236}">
                <a16:creationId xmlns="" xmlns:a16="http://schemas.microsoft.com/office/drawing/2014/main" id="{6CEDC798-7EDB-45D9-8A83-51C9582393C6}"/>
              </a:ext>
            </a:extLst>
          </p:cNvPr>
          <p:cNvSpPr txBox="1"/>
          <p:nvPr/>
        </p:nvSpPr>
        <p:spPr>
          <a:xfrm>
            <a:off x="3886672" y="5781713"/>
            <a:ext cx="735302" cy="101476"/>
          </a:xfrm>
          <a:prstGeom prst="rect">
            <a:avLst/>
          </a:prstGeom>
          <a:solidFill>
            <a:schemeClr val="bg1"/>
          </a:solidFill>
          <a:ln>
            <a:noFill/>
          </a:ln>
        </p:spPr>
        <p:txBody>
          <a:bodyPr wrap="square" lIns="0" tIns="0" rIns="0" bIns="0" rtlCol="0">
            <a:noAutofit/>
          </a:bodyPr>
          <a:lstStyle/>
          <a:p>
            <a:pPr algn="ctr" rtl="0"/>
            <a:r>
              <a:rPr lang="zh-Hans" sz="700">
                <a:latin typeface="SimHei" panose="02010609060101010101" pitchFamily="49" charset="-122"/>
                <a:ea typeface="SimHei" panose="02010609060101010101" pitchFamily="49" charset="-122"/>
              </a:rPr>
              <a:t>回火（gyakka）</a:t>
            </a:r>
            <a:endParaRPr kumimoji="1" lang="en-US" altLang="ja-JP" sz="700" dirty="0">
              <a:latin typeface="SimHei" panose="02010609060101010101" pitchFamily="49" charset="-122"/>
              <a:ea typeface="SimHei" panose="02010609060101010101" pitchFamily="49" charset="-122"/>
            </a:endParaRPr>
          </a:p>
        </p:txBody>
      </p:sp>
      <p:sp>
        <p:nvSpPr>
          <p:cNvPr id="22" name="テキスト ボックス 21">
            <a:extLst>
              <a:ext uri="{FF2B5EF4-FFF2-40B4-BE49-F238E27FC236}">
                <a16:creationId xmlns="" xmlns:a16="http://schemas.microsoft.com/office/drawing/2014/main" id="{21B36982-A4D8-4AB8-8D84-3EA569919584}"/>
              </a:ext>
            </a:extLst>
          </p:cNvPr>
          <p:cNvSpPr txBox="1"/>
          <p:nvPr/>
        </p:nvSpPr>
        <p:spPr>
          <a:xfrm>
            <a:off x="3351631" y="5920981"/>
            <a:ext cx="1298478" cy="101476"/>
          </a:xfrm>
          <a:prstGeom prst="rect">
            <a:avLst/>
          </a:prstGeom>
          <a:solidFill>
            <a:schemeClr val="bg1"/>
          </a:solidFill>
          <a:ln>
            <a:noFill/>
          </a:ln>
        </p:spPr>
        <p:txBody>
          <a:bodyPr wrap="square" lIns="0" tIns="0" rIns="0" bIns="0" rtlCol="0">
            <a:noAutofit/>
          </a:bodyPr>
          <a:lstStyle/>
          <a:p>
            <a:pPr algn="r" rtl="0"/>
            <a:r>
              <a:rPr lang="zh-Hans" sz="500">
                <a:latin typeface="SimHei" panose="02010609060101010101" pitchFamily="49" charset="-122"/>
                <a:ea typeface="SimHei" panose="02010609060101010101" pitchFamily="49" charset="-122"/>
              </a:rPr>
              <a:t>资料来源：小池氧气工业有限公司</a:t>
            </a:r>
            <a:endParaRPr kumimoji="1" lang="en-US" altLang="ja-JP" sz="500" dirty="0">
              <a:latin typeface="SimHei" panose="02010609060101010101" pitchFamily="49" charset="-122"/>
              <a:ea typeface="SimHei" panose="02010609060101010101" pitchFamily="49" charset="-122"/>
            </a:endParaRPr>
          </a:p>
        </p:txBody>
      </p:sp>
      <p:sp>
        <p:nvSpPr>
          <p:cNvPr id="23" name="正方形/長方形 22"/>
          <p:cNvSpPr/>
          <p:nvPr/>
        </p:nvSpPr>
        <p:spPr>
          <a:xfrm>
            <a:off x="2966479" y="6171672"/>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420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可燃气体概述（4）最小点火能量和着火源</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787724" y="6462191"/>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教材第63页/ 辅助教材</a:t>
            </a:r>
            <a:r>
              <a:rPr lang="zh-Hans" sz="1200" dirty="0" smtClean="0">
                <a:solidFill>
                  <a:prstClr val="black"/>
                </a:solidFill>
                <a:latin typeface="SimHei" panose="02010609060101010101" pitchFamily="49" charset="-122"/>
                <a:ea typeface="SimHei" panose="02010609060101010101" pitchFamily="49" charset="-122"/>
              </a:rPr>
              <a:t>第4</a:t>
            </a:r>
            <a:r>
              <a:rPr lang="en-US" altLang="zh-Hans" sz="1200" dirty="0" smtClean="0">
                <a:solidFill>
                  <a:prstClr val="black"/>
                </a:solidFill>
                <a:latin typeface="SimHei" panose="02010609060101010101" pitchFamily="49" charset="-122"/>
                <a:ea typeface="SimHei" panose="02010609060101010101" pitchFamily="49" charset="-122"/>
              </a:rPr>
              <a:t>6</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0" y="1020298"/>
            <a:ext cx="7886700" cy="200762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【最小点火能量】</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当可燃气体的浓度达到爆炸极限时，只要存在一定量的能量，该气体就会爆炸。</a:t>
            </a:r>
            <a:endParaRPr lang="en-US" altLang="ja-JP" sz="16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endParaRPr lang="en-US" altLang="ja-JP" sz="1600" dirty="0">
              <a:solidFill>
                <a:prstClr val="black"/>
              </a:solidFill>
              <a:latin typeface="SimHei" panose="02010609060101010101" pitchFamily="49" charset="-122"/>
              <a:ea typeface="SimHei" panose="02010609060101010101" pitchFamily="49" charset="-122"/>
            </a:endParaRPr>
          </a:p>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【着火源】</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根据可燃气体的情况，即便是人体产生的静电的能量，也可能引起气体爆炸。</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此外，在作业场地里有许多着火源，例如电机、气体器具的引火、高温物体、摩擦生热和冲击火花等。</a:t>
            </a:r>
            <a:endParaRPr lang="en-US" altLang="ja-JP" sz="16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为了预防焊接作业中发生爆炸事故，需要预防可燃气体泄漏。</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36</a:t>
            </a:fld>
            <a:endParaRPr kumimoji="1" lang="ja-JP" altLang="en-US">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07749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焊接等所使用的可燃气体（1）物理性质等</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741311" y="6507343"/>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教材第65页/ 辅助教材</a:t>
            </a:r>
            <a:r>
              <a:rPr lang="zh-Hans" sz="1200" dirty="0" smtClean="0">
                <a:solidFill>
                  <a:prstClr val="black"/>
                </a:solidFill>
                <a:latin typeface="SimHei" panose="02010609060101010101" pitchFamily="49" charset="-122"/>
                <a:ea typeface="SimHei" panose="02010609060101010101" pitchFamily="49" charset="-122"/>
              </a:rPr>
              <a:t>第4</a:t>
            </a:r>
            <a:r>
              <a:rPr lang="en-US" altLang="zh-Hans" sz="1200" dirty="0" smtClean="0">
                <a:solidFill>
                  <a:prstClr val="black"/>
                </a:solidFill>
                <a:latin typeface="SimHei" panose="02010609060101010101" pitchFamily="49" charset="-122"/>
                <a:ea typeface="SimHei" panose="02010609060101010101" pitchFamily="49" charset="-122"/>
              </a:rPr>
              <a:t>7</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pic>
        <p:nvPicPr>
          <p:cNvPr id="2" name="図 1"/>
          <p:cNvPicPr>
            <a:picLocks noChangeAspect="1"/>
          </p:cNvPicPr>
          <p:nvPr/>
        </p:nvPicPr>
        <p:blipFill>
          <a:blip r:embed="rId3"/>
          <a:stretch>
            <a:fillRect/>
          </a:stretch>
        </p:blipFill>
        <p:spPr>
          <a:xfrm>
            <a:off x="628650" y="928404"/>
            <a:ext cx="4900883" cy="550344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37</a:t>
            </a:fld>
            <a:endParaRPr kumimoji="1" lang="ja-JP" altLang="en-US">
              <a:latin typeface="SimHei" panose="02010609060101010101" pitchFamily="49" charset="-122"/>
              <a:ea typeface="SimHei" panose="02010609060101010101" pitchFamily="49" charset="-122"/>
            </a:endParaRPr>
          </a:p>
        </p:txBody>
      </p:sp>
      <p:sp>
        <p:nvSpPr>
          <p:cNvPr id="6" name="テキスト ボックス 5">
            <a:extLst>
              <a:ext uri="{FF2B5EF4-FFF2-40B4-BE49-F238E27FC236}">
                <a16:creationId xmlns="" xmlns:a16="http://schemas.microsoft.com/office/drawing/2014/main" id="{5958BEA9-06A3-43E6-B8F2-0B18E816ED4F}"/>
              </a:ext>
            </a:extLst>
          </p:cNvPr>
          <p:cNvSpPr txBox="1"/>
          <p:nvPr/>
        </p:nvSpPr>
        <p:spPr>
          <a:xfrm>
            <a:off x="1429898" y="949519"/>
            <a:ext cx="3142102" cy="172468"/>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表2-6：焊接所用气体的物理性质等</a:t>
            </a:r>
            <a:endParaRPr kumimoji="1" lang="en-US" altLang="ja-JP" sz="1050" dirty="0">
              <a:latin typeface="SimHei" panose="02010609060101010101" pitchFamily="49" charset="-122"/>
              <a:ea typeface="SimHei" panose="02010609060101010101" pitchFamily="49" charset="-122"/>
            </a:endParaRPr>
          </a:p>
        </p:txBody>
      </p:sp>
      <p:sp>
        <p:nvSpPr>
          <p:cNvPr id="8" name="テキスト ボックス 7">
            <a:extLst>
              <a:ext uri="{FF2B5EF4-FFF2-40B4-BE49-F238E27FC236}">
                <a16:creationId xmlns="" xmlns:a16="http://schemas.microsoft.com/office/drawing/2014/main" id="{C8A32AE5-A3F9-47CA-8223-28D008B9615E}"/>
              </a:ext>
            </a:extLst>
          </p:cNvPr>
          <p:cNvSpPr txBox="1"/>
          <p:nvPr/>
        </p:nvSpPr>
        <p:spPr>
          <a:xfrm>
            <a:off x="748398" y="1399191"/>
            <a:ext cx="1021900" cy="172468"/>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颜色和气味</a:t>
            </a:r>
            <a:endParaRPr kumimoji="1" lang="en-US" altLang="ja-JP" sz="1050" dirty="0">
              <a:latin typeface="SimHei" panose="02010609060101010101" pitchFamily="49" charset="-122"/>
              <a:ea typeface="SimHei" panose="02010609060101010101" pitchFamily="49" charset="-122"/>
            </a:endParaRPr>
          </a:p>
        </p:txBody>
      </p:sp>
      <p:sp>
        <p:nvSpPr>
          <p:cNvPr id="9" name="テキスト ボックス 8">
            <a:extLst>
              <a:ext uri="{FF2B5EF4-FFF2-40B4-BE49-F238E27FC236}">
                <a16:creationId xmlns="" xmlns:a16="http://schemas.microsoft.com/office/drawing/2014/main" id="{8B710601-13DE-468E-BDCE-716974C99A40}"/>
              </a:ext>
            </a:extLst>
          </p:cNvPr>
          <p:cNvSpPr txBox="1"/>
          <p:nvPr/>
        </p:nvSpPr>
        <p:spPr>
          <a:xfrm>
            <a:off x="770629" y="3829285"/>
            <a:ext cx="1092238" cy="172468"/>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化学式</a:t>
            </a:r>
            <a:endParaRPr kumimoji="1" lang="en-US" altLang="ja-JP" sz="1050" dirty="0">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421C25CE-07AE-4D9D-89FC-B39EB0D6652C}"/>
              </a:ext>
            </a:extLst>
          </p:cNvPr>
          <p:cNvSpPr txBox="1"/>
          <p:nvPr/>
        </p:nvSpPr>
        <p:spPr>
          <a:xfrm>
            <a:off x="770629" y="4482373"/>
            <a:ext cx="1092238" cy="172468"/>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燃点</a:t>
            </a:r>
            <a:endParaRPr kumimoji="1" lang="en-US" altLang="ja-JP" sz="1050" dirty="0">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83A835D1-5084-4EAF-A892-EDB94CFBBE27}"/>
              </a:ext>
            </a:extLst>
          </p:cNvPr>
          <p:cNvSpPr txBox="1"/>
          <p:nvPr/>
        </p:nvSpPr>
        <p:spPr>
          <a:xfrm>
            <a:off x="759997" y="4048829"/>
            <a:ext cx="1092238" cy="172468"/>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气体比重（注2）</a:t>
            </a:r>
            <a:endParaRPr kumimoji="1" lang="en-US" altLang="ja-JP" sz="1050" dirty="0">
              <a:latin typeface="SimHei" panose="02010609060101010101" pitchFamily="49" charset="-122"/>
              <a:ea typeface="SimHei" panose="02010609060101010101" pitchFamily="49" charset="-122"/>
            </a:endParaRPr>
          </a:p>
        </p:txBody>
      </p:sp>
      <p:sp>
        <p:nvSpPr>
          <p:cNvPr id="12" name="テキスト ボックス 11">
            <a:extLst>
              <a:ext uri="{FF2B5EF4-FFF2-40B4-BE49-F238E27FC236}">
                <a16:creationId xmlns="" xmlns:a16="http://schemas.microsoft.com/office/drawing/2014/main" id="{9ADBC882-0398-4D8E-B68D-C61862DD163C}"/>
              </a:ext>
            </a:extLst>
          </p:cNvPr>
          <p:cNvSpPr txBox="1"/>
          <p:nvPr/>
        </p:nvSpPr>
        <p:spPr>
          <a:xfrm>
            <a:off x="770629" y="4256977"/>
            <a:ext cx="1092238" cy="172468"/>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沸点</a:t>
            </a:r>
            <a:endParaRPr kumimoji="1" lang="en-US" altLang="ja-JP" sz="1050" dirty="0">
              <a:latin typeface="SimHei" panose="02010609060101010101" pitchFamily="49" charset="-122"/>
              <a:ea typeface="SimHei" panose="02010609060101010101" pitchFamily="49" charset="-122"/>
            </a:endParaRPr>
          </a:p>
        </p:txBody>
      </p:sp>
      <p:sp>
        <p:nvSpPr>
          <p:cNvPr id="13" name="テキスト ボックス 12">
            <a:extLst>
              <a:ext uri="{FF2B5EF4-FFF2-40B4-BE49-F238E27FC236}">
                <a16:creationId xmlns="" xmlns:a16="http://schemas.microsoft.com/office/drawing/2014/main" id="{56553D02-ED75-4F6E-A036-29BEFB26AD49}"/>
              </a:ext>
            </a:extLst>
          </p:cNvPr>
          <p:cNvSpPr txBox="1"/>
          <p:nvPr/>
        </p:nvSpPr>
        <p:spPr>
          <a:xfrm>
            <a:off x="759997" y="4709656"/>
            <a:ext cx="1092238" cy="172468"/>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其他</a:t>
            </a:r>
            <a:endParaRPr kumimoji="1" lang="en-US" altLang="ja-JP" sz="1050" dirty="0">
              <a:latin typeface="SimHei" panose="02010609060101010101" pitchFamily="49" charset="-122"/>
              <a:ea typeface="SimHei" panose="02010609060101010101" pitchFamily="49" charset="-122"/>
            </a:endParaRPr>
          </a:p>
        </p:txBody>
      </p:sp>
      <p:sp>
        <p:nvSpPr>
          <p:cNvPr id="14" name="テキスト ボックス 13">
            <a:extLst>
              <a:ext uri="{FF2B5EF4-FFF2-40B4-BE49-F238E27FC236}">
                <a16:creationId xmlns="" xmlns:a16="http://schemas.microsoft.com/office/drawing/2014/main" id="{3C33588C-4D54-4E08-887A-B6F1151DCFB7}"/>
              </a:ext>
            </a:extLst>
          </p:cNvPr>
          <p:cNvSpPr txBox="1"/>
          <p:nvPr/>
        </p:nvSpPr>
        <p:spPr>
          <a:xfrm>
            <a:off x="1928802" y="1182658"/>
            <a:ext cx="1100295" cy="172468"/>
          </a:xfrm>
          <a:prstGeom prst="rect">
            <a:avLst/>
          </a:prstGeom>
          <a:solidFill>
            <a:schemeClr val="bg1"/>
          </a:solidFill>
          <a:ln>
            <a:noFill/>
          </a:ln>
        </p:spPr>
        <p:txBody>
          <a:bodyPr wrap="square" lIns="0" tIns="0" rIns="0" bIns="0" rtlCol="0">
            <a:noAutofit/>
          </a:bodyPr>
          <a:lstStyle/>
          <a:p>
            <a:pPr algn="ctr" rtl="0"/>
            <a:r>
              <a:rPr lang="zh-Hans" sz="1000">
                <a:latin typeface="SimHei" panose="02010609060101010101" pitchFamily="49" charset="-122"/>
                <a:ea typeface="SimHei" panose="02010609060101010101" pitchFamily="49" charset="-122"/>
              </a:rPr>
              <a:t>乙炔（asechiren）</a:t>
            </a:r>
            <a:endParaRPr kumimoji="1" lang="en-US" altLang="ja-JP" sz="1000" dirty="0">
              <a:latin typeface="SimHei" panose="02010609060101010101" pitchFamily="49" charset="-122"/>
              <a:ea typeface="SimHei" panose="02010609060101010101" pitchFamily="49" charset="-122"/>
            </a:endParaRPr>
          </a:p>
        </p:txBody>
      </p:sp>
      <p:sp>
        <p:nvSpPr>
          <p:cNvPr id="15" name="テキスト ボックス 14">
            <a:extLst>
              <a:ext uri="{FF2B5EF4-FFF2-40B4-BE49-F238E27FC236}">
                <a16:creationId xmlns="" xmlns:a16="http://schemas.microsoft.com/office/drawing/2014/main" id="{661424A8-2693-4927-A485-5A4303BC53C7}"/>
              </a:ext>
            </a:extLst>
          </p:cNvPr>
          <p:cNvSpPr txBox="1"/>
          <p:nvPr/>
        </p:nvSpPr>
        <p:spPr>
          <a:xfrm>
            <a:off x="1944629" y="1405927"/>
            <a:ext cx="1105319" cy="2139418"/>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是一种无色无味的气体。用于焊接的乙炔（asechiren）具有使之溶解填充容器所用的溶剂和杂质特有的气味。</a:t>
            </a:r>
            <a:endParaRPr kumimoji="1" lang="en-US" altLang="ja-JP" sz="1050" dirty="0">
              <a:latin typeface="SimHei" panose="02010609060101010101" pitchFamily="49" charset="-122"/>
              <a:ea typeface="SimHei" panose="02010609060101010101" pitchFamily="49" charset="-122"/>
            </a:endParaRPr>
          </a:p>
          <a:p>
            <a:pPr rtl="0"/>
            <a:r>
              <a:rPr lang="zh-Hans" sz="1050">
                <a:latin typeface="SimHei" panose="02010609060101010101" pitchFamily="49" charset="-122"/>
                <a:ea typeface="SimHei" panose="02010609060101010101" pitchFamily="49" charset="-122"/>
              </a:rPr>
              <a:t>（注1）</a:t>
            </a:r>
            <a:endParaRPr kumimoji="1" lang="en-US" altLang="ja-JP" sz="1050" dirty="0">
              <a:latin typeface="SimHei" panose="02010609060101010101" pitchFamily="49" charset="-122"/>
              <a:ea typeface="SimHei" panose="02010609060101010101" pitchFamily="49" charset="-122"/>
            </a:endParaRPr>
          </a:p>
        </p:txBody>
      </p:sp>
      <p:sp>
        <p:nvSpPr>
          <p:cNvPr id="16" name="テキスト ボックス 15">
            <a:extLst>
              <a:ext uri="{FF2B5EF4-FFF2-40B4-BE49-F238E27FC236}">
                <a16:creationId xmlns="" xmlns:a16="http://schemas.microsoft.com/office/drawing/2014/main" id="{662F37D2-AA5E-4766-BCAD-2EEFFDACBAD0}"/>
              </a:ext>
            </a:extLst>
          </p:cNvPr>
          <p:cNvSpPr txBox="1"/>
          <p:nvPr/>
        </p:nvSpPr>
        <p:spPr>
          <a:xfrm>
            <a:off x="3118687" y="1395195"/>
            <a:ext cx="1105319" cy="2364333"/>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是一种无色无味的气体。《高压气体保安法》要求普通家庭使用的丙烷（puropan）有义务添加加臭剂，但工业液化石油气（LPG）并无此义务。</a:t>
            </a:r>
            <a:endParaRPr kumimoji="1" lang="en-US" altLang="ja-JP" sz="1050" dirty="0">
              <a:latin typeface="SimHei" panose="02010609060101010101" pitchFamily="49" charset="-122"/>
              <a:ea typeface="SimHei" panose="02010609060101010101" pitchFamily="49" charset="-122"/>
            </a:endParaRPr>
          </a:p>
        </p:txBody>
      </p:sp>
      <p:sp>
        <p:nvSpPr>
          <p:cNvPr id="17" name="テキスト ボックス 16">
            <a:extLst>
              <a:ext uri="{FF2B5EF4-FFF2-40B4-BE49-F238E27FC236}">
                <a16:creationId xmlns="" xmlns:a16="http://schemas.microsoft.com/office/drawing/2014/main" id="{C7D1A9A7-AF36-4CDA-B9BB-A6BBE9192AC7}"/>
              </a:ext>
            </a:extLst>
          </p:cNvPr>
          <p:cNvSpPr txBox="1"/>
          <p:nvPr/>
        </p:nvSpPr>
        <p:spPr>
          <a:xfrm>
            <a:off x="4281987" y="1395195"/>
            <a:ext cx="1105319" cy="2139418"/>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是一种无色无味的气体。</a:t>
            </a:r>
            <a:endParaRPr kumimoji="1" lang="en-US" altLang="ja-JP" sz="1050" dirty="0">
              <a:latin typeface="SimHei" panose="02010609060101010101" pitchFamily="49" charset="-122"/>
              <a:ea typeface="SimHei" panose="02010609060101010101" pitchFamily="49" charset="-122"/>
            </a:endParaRPr>
          </a:p>
        </p:txBody>
      </p:sp>
      <p:sp>
        <p:nvSpPr>
          <p:cNvPr id="18" name="テキスト ボックス 17">
            <a:extLst>
              <a:ext uri="{FF2B5EF4-FFF2-40B4-BE49-F238E27FC236}">
                <a16:creationId xmlns="" xmlns:a16="http://schemas.microsoft.com/office/drawing/2014/main" id="{AE012A41-600D-41F1-8CF5-8E91ACAD1873}"/>
              </a:ext>
            </a:extLst>
          </p:cNvPr>
          <p:cNvSpPr txBox="1"/>
          <p:nvPr/>
        </p:nvSpPr>
        <p:spPr>
          <a:xfrm>
            <a:off x="3123711" y="1175041"/>
            <a:ext cx="1100295" cy="172468"/>
          </a:xfrm>
          <a:prstGeom prst="rect">
            <a:avLst/>
          </a:prstGeom>
          <a:solidFill>
            <a:schemeClr val="bg1"/>
          </a:solidFill>
          <a:ln>
            <a:noFill/>
          </a:ln>
        </p:spPr>
        <p:txBody>
          <a:bodyPr wrap="square" lIns="0" tIns="0" rIns="0" bIns="0" rtlCol="0">
            <a:noAutofit/>
          </a:bodyPr>
          <a:lstStyle/>
          <a:p>
            <a:pPr algn="ctr" rtl="0"/>
            <a:r>
              <a:rPr lang="zh-Hans" sz="1000">
                <a:latin typeface="SimHei" panose="02010609060101010101" pitchFamily="49" charset="-122"/>
                <a:ea typeface="SimHei" panose="02010609060101010101" pitchFamily="49" charset="-122"/>
              </a:rPr>
              <a:t>丙烷（puropan）</a:t>
            </a:r>
            <a:endParaRPr kumimoji="1" lang="en-US" altLang="ja-JP" sz="1000" dirty="0">
              <a:latin typeface="SimHei" panose="02010609060101010101" pitchFamily="49" charset="-122"/>
              <a:ea typeface="SimHei" panose="02010609060101010101" pitchFamily="49" charset="-122"/>
            </a:endParaRPr>
          </a:p>
        </p:txBody>
      </p:sp>
      <p:sp>
        <p:nvSpPr>
          <p:cNvPr id="19" name="テキスト ボックス 18">
            <a:extLst>
              <a:ext uri="{FF2B5EF4-FFF2-40B4-BE49-F238E27FC236}">
                <a16:creationId xmlns="" xmlns:a16="http://schemas.microsoft.com/office/drawing/2014/main" id="{C3B3F76D-31B0-475F-B19D-60488C617CF6}"/>
              </a:ext>
            </a:extLst>
          </p:cNvPr>
          <p:cNvSpPr txBox="1"/>
          <p:nvPr/>
        </p:nvSpPr>
        <p:spPr>
          <a:xfrm>
            <a:off x="4297247" y="1183978"/>
            <a:ext cx="1100295" cy="172468"/>
          </a:xfrm>
          <a:prstGeom prst="rect">
            <a:avLst/>
          </a:prstGeom>
          <a:solidFill>
            <a:schemeClr val="bg1"/>
          </a:solidFill>
          <a:ln>
            <a:noFill/>
          </a:ln>
        </p:spPr>
        <p:txBody>
          <a:bodyPr wrap="square" lIns="0" tIns="0" rIns="0" bIns="0" rtlCol="0">
            <a:noAutofit/>
          </a:bodyPr>
          <a:lstStyle/>
          <a:p>
            <a:pPr algn="ctr" rtl="0"/>
            <a:r>
              <a:rPr lang="zh-Hans" sz="1000">
                <a:latin typeface="SimHei" panose="02010609060101010101" pitchFamily="49" charset="-122"/>
                <a:ea typeface="SimHei" panose="02010609060101010101" pitchFamily="49" charset="-122"/>
              </a:rPr>
              <a:t>氢气</a:t>
            </a:r>
            <a:endParaRPr kumimoji="1" lang="en-US" altLang="ja-JP" sz="1000" dirty="0">
              <a:latin typeface="SimHei" panose="02010609060101010101" pitchFamily="49" charset="-122"/>
              <a:ea typeface="SimHei" panose="02010609060101010101" pitchFamily="49" charset="-122"/>
            </a:endParaRPr>
          </a:p>
        </p:txBody>
      </p:sp>
      <p:sp>
        <p:nvSpPr>
          <p:cNvPr id="20" name="テキスト ボックス 19">
            <a:extLst>
              <a:ext uri="{FF2B5EF4-FFF2-40B4-BE49-F238E27FC236}">
                <a16:creationId xmlns="" xmlns:a16="http://schemas.microsoft.com/office/drawing/2014/main" id="{AB0B309D-097E-426A-BD84-10189875456F}"/>
              </a:ext>
            </a:extLst>
          </p:cNvPr>
          <p:cNvSpPr txBox="1"/>
          <p:nvPr/>
        </p:nvSpPr>
        <p:spPr>
          <a:xfrm>
            <a:off x="1928802" y="4701285"/>
            <a:ext cx="1161738" cy="1009896"/>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与其他焊接所使用的可燃气体相比，火焰温度更高，因此适用于气焊（gasu yousetu）。</a:t>
            </a:r>
            <a:endParaRPr kumimoji="1" lang="en-US" altLang="ja-JP" sz="1050" dirty="0">
              <a:latin typeface="SimHei" panose="02010609060101010101" pitchFamily="49" charset="-122"/>
              <a:ea typeface="SimHei" panose="02010609060101010101" pitchFamily="49" charset="-122"/>
            </a:endParaRPr>
          </a:p>
        </p:txBody>
      </p:sp>
      <p:sp>
        <p:nvSpPr>
          <p:cNvPr id="21" name="テキスト ボックス 20">
            <a:extLst>
              <a:ext uri="{FF2B5EF4-FFF2-40B4-BE49-F238E27FC236}">
                <a16:creationId xmlns="" xmlns:a16="http://schemas.microsoft.com/office/drawing/2014/main" id="{56851E28-50CE-4B41-A7B8-BB1831BC2524}"/>
              </a:ext>
            </a:extLst>
          </p:cNvPr>
          <p:cNvSpPr txBox="1"/>
          <p:nvPr/>
        </p:nvSpPr>
        <p:spPr>
          <a:xfrm>
            <a:off x="753038" y="5809572"/>
            <a:ext cx="4652105" cy="584167"/>
          </a:xfrm>
          <a:prstGeom prst="rect">
            <a:avLst/>
          </a:prstGeom>
          <a:solidFill>
            <a:schemeClr val="bg1"/>
          </a:solidFill>
          <a:ln>
            <a:noFill/>
          </a:ln>
        </p:spPr>
        <p:txBody>
          <a:bodyPr wrap="square" lIns="0" tIns="0" rIns="0" bIns="0" rtlCol="0">
            <a:noAutofit/>
          </a:bodyPr>
          <a:lstStyle/>
          <a:p>
            <a:pPr marL="357188" indent="-357188" rtl="0"/>
            <a:r>
              <a:rPr lang="en-US" altLang="zh-Hans" sz="1050" dirty="0">
                <a:latin typeface="SimHei" panose="02010609060101010101" pitchFamily="49" charset="-122"/>
                <a:ea typeface="SimHei" panose="02010609060101010101" pitchFamily="49" charset="-122"/>
              </a:rPr>
              <a:t>  </a:t>
            </a:r>
            <a:r>
              <a:rPr lang="zh-Hans" sz="1050" dirty="0">
                <a:latin typeface="SimHei" panose="02010609060101010101" pitchFamily="49" charset="-122"/>
                <a:ea typeface="SimHei" panose="02010609060101010101" pitchFamily="49" charset="-122"/>
              </a:rPr>
              <a:t>注1：这种气味与家用丙烷（puropan）气的气味完全不同。</a:t>
            </a:r>
            <a:endParaRPr kumimoji="1" lang="en-US" altLang="ja-JP" sz="1050" dirty="0">
              <a:latin typeface="SimHei" panose="02010609060101010101" pitchFamily="49" charset="-122"/>
              <a:ea typeface="SimHei" panose="02010609060101010101" pitchFamily="49" charset="-122"/>
            </a:endParaRPr>
          </a:p>
          <a:p>
            <a:pPr marL="357188" indent="-357188" rtl="0"/>
            <a:r>
              <a:rPr lang="zh-Hans" sz="1050" dirty="0">
                <a:latin typeface="SimHei" panose="02010609060101010101" pitchFamily="49" charset="-122"/>
                <a:ea typeface="SimHei" panose="02010609060101010101" pitchFamily="49" charset="-122"/>
              </a:rPr>
              <a:t>    2：与空气的重量比。如果小于1，可能会滞留在天花板附近；如果大于1，</a:t>
            </a:r>
            <a:endParaRPr lang="en-US" altLang="zh-Hans" sz="1050" dirty="0">
              <a:latin typeface="SimHei" panose="02010609060101010101" pitchFamily="49" charset="-122"/>
              <a:ea typeface="SimHei" panose="02010609060101010101" pitchFamily="49" charset="-122"/>
            </a:endParaRPr>
          </a:p>
          <a:p>
            <a:pPr marL="357188" indent="-357188" rtl="0"/>
            <a:r>
              <a:rPr lang="en-US" altLang="zh-Hans" sz="1050" dirty="0">
                <a:latin typeface="SimHei" panose="02010609060101010101" pitchFamily="49" charset="-122"/>
                <a:ea typeface="SimHei" panose="02010609060101010101" pitchFamily="49" charset="-122"/>
              </a:rPr>
              <a:t>       </a:t>
            </a:r>
            <a:r>
              <a:rPr lang="zh-Hans" sz="1050" dirty="0">
                <a:latin typeface="SimHei" panose="02010609060101010101" pitchFamily="49" charset="-122"/>
                <a:ea typeface="SimHei" panose="02010609060101010101" pitchFamily="49" charset="-122"/>
              </a:rPr>
              <a:t>则可能滞留在井下等处。</a:t>
            </a:r>
            <a:endParaRPr kumimoji="1" lang="en-US" altLang="ja-JP" sz="105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668490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839869" y="6456715"/>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教材第66页/ 辅助教材</a:t>
            </a:r>
            <a:r>
              <a:rPr lang="zh-Hans" sz="1200" dirty="0" smtClean="0">
                <a:solidFill>
                  <a:prstClr val="black"/>
                </a:solidFill>
                <a:latin typeface="SimHei" panose="02010609060101010101" pitchFamily="49" charset="-122"/>
                <a:ea typeface="SimHei" panose="02010609060101010101" pitchFamily="49" charset="-122"/>
              </a:rPr>
              <a:t>第4</a:t>
            </a:r>
            <a:r>
              <a:rPr lang="en-US" altLang="zh-Hans" sz="1200" dirty="0" smtClean="0">
                <a:solidFill>
                  <a:prstClr val="black"/>
                </a:solidFill>
                <a:latin typeface="SimHei" panose="02010609060101010101" pitchFamily="49" charset="-122"/>
                <a:ea typeface="SimHei" panose="02010609060101010101" pitchFamily="49" charset="-122"/>
              </a:rPr>
              <a:t>8</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0" y="967808"/>
            <a:ext cx="7886700" cy="331078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【危险性】</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乙炔（asechiren）气、丙烷（puropan）气和氢气是可燃且易燃的气体，气罐加热可能会爆炸。氢气容易点燃，难以看到火焰。</a:t>
            </a:r>
            <a:endParaRPr lang="en-US" altLang="ja-JP" sz="16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Font typeface="Arial" panose="020B0604020202020204" pitchFamily="34" charset="0"/>
              <a:buNone/>
            </a:pPr>
            <a:endParaRPr lang="en-US" altLang="ja-JP" sz="1000" dirty="0">
              <a:solidFill>
                <a:prstClr val="black"/>
              </a:solidFill>
              <a:latin typeface="SimHei" panose="02010609060101010101" pitchFamily="49" charset="-122"/>
              <a:ea typeface="SimHei" panose="02010609060101010101" pitchFamily="49" charset="-122"/>
            </a:endParaRPr>
          </a:p>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【有害性】</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吸入高浓度的乙炔（asechiren）气、丙烷（puropan）气和氢气可能导致缺氧，非常危险。另外，一般认为吸入乙炔（asechiren）气会引起肺水肿。并且，吸入乙炔（asechiren）气和丙烷（puropan）气可能会引起嗜睡或头晕、感觉麻木、头痛。</a:t>
            </a:r>
            <a:endParaRPr lang="en-US" altLang="ja-JP" sz="16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endParaRPr lang="en-US" altLang="ja-JP" sz="1000" dirty="0">
              <a:solidFill>
                <a:prstClr val="black"/>
              </a:solidFill>
              <a:latin typeface="SimHei" panose="02010609060101010101" pitchFamily="49" charset="-122"/>
              <a:ea typeface="SimHei" panose="02010609060101010101" pitchFamily="49" charset="-122"/>
            </a:endParaRPr>
          </a:p>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【发生火灾时的注意事项】</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扑灭由乙炔（asechiren）气、丙烷（puropan）气和氢气引起的火灾要使用粉末灭火剂（hunmatu shouka zai）或惰性气体（N</a:t>
            </a:r>
            <a:r>
              <a:rPr lang="ja" sz="1600" baseline="-25000">
                <a:solidFill>
                  <a:prstClr val="black"/>
                </a:solidFill>
                <a:latin typeface="SimHei" panose="02010609060101010101" pitchFamily="49" charset="-122"/>
                <a:ea typeface="SimHei" panose="02010609060101010101" pitchFamily="49" charset="-122"/>
              </a:rPr>
              <a:t>2</a:t>
            </a:r>
            <a:r>
              <a:rPr lang="ja" sz="1600">
                <a:solidFill>
                  <a:prstClr val="black"/>
                </a:solidFill>
                <a:latin typeface="SimHei" panose="02010609060101010101" pitchFamily="49" charset="-122"/>
                <a:ea typeface="SimHei" panose="02010609060101010101" pitchFamily="49" charset="-122"/>
              </a:rPr>
              <a:t>，Ar，CO</a:t>
            </a:r>
            <a:r>
              <a:rPr lang="ja" sz="1600" baseline="-25000">
                <a:solidFill>
                  <a:prstClr val="black"/>
                </a:solidFill>
                <a:latin typeface="SimHei" panose="02010609060101010101" pitchFamily="49" charset="-122"/>
                <a:ea typeface="SimHei" panose="02010609060101010101" pitchFamily="49" charset="-122"/>
              </a:rPr>
              <a:t>2</a:t>
            </a:r>
            <a:r>
              <a:rPr lang="ja" sz="1600">
                <a:solidFill>
                  <a:prstClr val="black"/>
                </a:solidFill>
                <a:latin typeface="SimHei" panose="02010609060101010101" pitchFamily="49" charset="-122"/>
                <a:ea typeface="SimHei" panose="02010609060101010101" pitchFamily="49" charset="-122"/>
              </a:rPr>
              <a:t>等）。万一发生大火，要通过洒水或雾状水灭火。不得使用水柱状喷水灭火。</a:t>
            </a:r>
          </a:p>
        </p:txBody>
      </p:sp>
      <p:sp>
        <p:nvSpPr>
          <p:cNvPr id="5" name="タイトル 3"/>
          <p:cNvSpPr txBox="1">
            <a:spLocks/>
          </p:cNvSpPr>
          <p:nvPr/>
        </p:nvSpPr>
        <p:spPr>
          <a:xfrm>
            <a:off x="628650" y="385305"/>
            <a:ext cx="7886700" cy="482139"/>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zh-Hans" sz="2400">
                <a:latin typeface="SimHei" panose="02010609060101010101" pitchFamily="49" charset="-122"/>
                <a:ea typeface="SimHei" panose="02010609060101010101" pitchFamily="49" charset="-122"/>
              </a:rPr>
              <a:t>焊接等所使用的可燃气体（2）危害性</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38</a:t>
            </a:fld>
            <a:endParaRPr kumimoji="1" lang="ja-JP" altLang="en-US">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105575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高压气体（1）高压气体的种类</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39869" y="6444477"/>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教材第67页/ 辅助教材</a:t>
            </a:r>
            <a:r>
              <a:rPr lang="zh-Hans" sz="1200" dirty="0" smtClean="0">
                <a:solidFill>
                  <a:prstClr val="black"/>
                </a:solidFill>
                <a:latin typeface="SimHei" panose="02010609060101010101" pitchFamily="49" charset="-122"/>
                <a:ea typeface="SimHei" panose="02010609060101010101" pitchFamily="49" charset="-122"/>
              </a:rPr>
              <a:t>第4</a:t>
            </a:r>
            <a:r>
              <a:rPr lang="en-US" altLang="zh-Hans" sz="1200" dirty="0" smtClean="0">
                <a:solidFill>
                  <a:prstClr val="black"/>
                </a:solidFill>
                <a:latin typeface="SimHei" panose="02010609060101010101" pitchFamily="49" charset="-122"/>
                <a:ea typeface="SimHei" panose="02010609060101010101" pitchFamily="49" charset="-122"/>
              </a:rPr>
              <a:t>9</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0" y="935391"/>
            <a:ext cx="8022560" cy="29329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【高压气体的种类】（摘自《高压气体保安法》）</a:t>
            </a:r>
          </a:p>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①　压缩气体</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常用温度下压力（称为表压，下同）为1MPa以上的压缩气体，其实际压力现为1MPa以上或在35℃温度下压力为1MPa以上的压缩气体（压缩乙炔气除外）。</a:t>
            </a:r>
            <a:endParaRPr lang="en-US" altLang="ja-JP" sz="1600" dirty="0">
              <a:solidFill>
                <a:prstClr val="black"/>
              </a:solidFill>
              <a:latin typeface="SimHei" panose="02010609060101010101" pitchFamily="49" charset="-122"/>
              <a:ea typeface="SimHei" panose="02010609060101010101" pitchFamily="49" charset="-122"/>
            </a:endParaRPr>
          </a:p>
          <a:p>
            <a:pPr marL="0" indent="0" rtl="0">
              <a:lnSpc>
                <a:spcPct val="100000"/>
              </a:lnSpc>
              <a:spcBef>
                <a:spcPts val="600"/>
              </a:spcBef>
              <a:buNone/>
            </a:pPr>
            <a:r>
              <a:rPr lang="zh-Hans" sz="1600">
                <a:solidFill>
                  <a:prstClr val="black"/>
                </a:solidFill>
                <a:latin typeface="SimHei" panose="02010609060101010101" pitchFamily="49" charset="-122"/>
                <a:ea typeface="SimHei" panose="02010609060101010101" pitchFamily="49" charset="-122"/>
              </a:rPr>
              <a:t>②  压缩乙炔（asechiren）气</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常用温度下压力为0.2MPa以上的压缩乙炔（asechiren）气，其实际压力现为0.2MPa以上或在15℃温度下压力为0.2MPa以上的压缩乙炔（asechiren）气</a:t>
            </a:r>
            <a:endParaRPr lang="en-US" altLang="ja-JP" sz="1600" dirty="0">
              <a:solidFill>
                <a:prstClr val="black"/>
              </a:solidFill>
              <a:latin typeface="SimHei" panose="02010609060101010101" pitchFamily="49" charset="-122"/>
              <a:ea typeface="SimHei" panose="02010609060101010101" pitchFamily="49" charset="-122"/>
            </a:endParaRPr>
          </a:p>
          <a:p>
            <a:pPr marL="0" indent="0" rtl="0">
              <a:lnSpc>
                <a:spcPct val="100000"/>
              </a:lnSpc>
              <a:spcBef>
                <a:spcPts val="600"/>
              </a:spcBef>
              <a:buNone/>
            </a:pPr>
            <a:r>
              <a:rPr lang="zh-Hans" sz="1600">
                <a:solidFill>
                  <a:prstClr val="black"/>
                </a:solidFill>
                <a:latin typeface="SimHei" panose="02010609060101010101" pitchFamily="49" charset="-122"/>
                <a:ea typeface="SimHei" panose="02010609060101010101" pitchFamily="49" charset="-122"/>
              </a:rPr>
              <a:t>③  液化气（ekika gasu）</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常用温度下压力为0.2MPa以上的液化气（ekika gasu），其实际压力现为0.2MPa以上或在35℃温度以下压力为0.2MPa的液化气（ekika gasu）</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39</a:t>
            </a:fld>
            <a:endParaRPr kumimoji="1" lang="ja-JP" altLang="en-US">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07982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rtlCol="0">
            <a:noAutofit/>
          </a:bodyPr>
          <a:lstStyle/>
          <a:p>
            <a:pPr rtl="0"/>
            <a:r>
              <a:rPr lang="zh-Hans" sz="2000">
                <a:latin typeface="SimHei" panose="02010609060101010101" pitchFamily="49" charset="-122"/>
                <a:ea typeface="SimHei" panose="02010609060101010101" pitchFamily="49" charset="-122"/>
              </a:rPr>
              <a:t>用于气焊（gasu yousetu）、气割（gasu setudan）的设备</a:t>
            </a:r>
            <a:endParaRPr kumimoji="1" lang="ja-JP" altLang="en-US" sz="20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5163235" y="6437234"/>
            <a:ext cx="3033512" cy="261610"/>
          </a:xfrm>
          <a:prstGeom prst="rect">
            <a:avLst/>
          </a:prstGeom>
          <a:noFill/>
          <a:ln>
            <a:solidFill>
              <a:schemeClr val="tx1"/>
            </a:solidFill>
          </a:ln>
        </p:spPr>
        <p:txBody>
          <a:bodyPr wrap="square" rtlCol="0">
            <a:spAutoFit/>
          </a:bodyPr>
          <a:lstStyle/>
          <a:p>
            <a:pPr algn="r" rtl="0"/>
            <a:r>
              <a:rPr lang="zh-Hans" sz="1100" dirty="0">
                <a:solidFill>
                  <a:prstClr val="black"/>
                </a:solidFill>
                <a:latin typeface="SimHei" panose="02010609060101010101" pitchFamily="49" charset="-122"/>
                <a:ea typeface="SimHei" panose="02010609060101010101" pitchFamily="49" charset="-122"/>
              </a:rPr>
              <a:t>教材第6页/ 辅</a:t>
            </a:r>
            <a:r>
              <a:rPr lang="zh-Hans" sz="1100" dirty="0" smtClean="0">
                <a:solidFill>
                  <a:prstClr val="black"/>
                </a:solidFill>
                <a:latin typeface="SimHei" panose="02010609060101010101" pitchFamily="49" charset="-122"/>
                <a:ea typeface="SimHei" panose="02010609060101010101" pitchFamily="49" charset="-122"/>
              </a:rPr>
              <a:t>助教材第</a:t>
            </a:r>
            <a:r>
              <a:rPr lang="en-US" altLang="zh-Hans" sz="1100" dirty="0" smtClean="0">
                <a:solidFill>
                  <a:prstClr val="black"/>
                </a:solidFill>
                <a:latin typeface="SimHei" panose="02010609060101010101" pitchFamily="49" charset="-122"/>
                <a:ea typeface="SimHei" panose="02010609060101010101" pitchFamily="49" charset="-122"/>
              </a:rPr>
              <a:t>9</a:t>
            </a:r>
            <a:r>
              <a:rPr lang="zh-Hans" sz="1100" dirty="0" smtClean="0">
                <a:solidFill>
                  <a:prstClr val="black"/>
                </a:solidFill>
                <a:latin typeface="SimHei" panose="02010609060101010101" pitchFamily="49" charset="-122"/>
                <a:ea typeface="SimHei" panose="02010609060101010101" pitchFamily="49" charset="-122"/>
              </a:rPr>
              <a:t>页</a:t>
            </a:r>
            <a:endParaRPr lang="zh-Hans" sz="1100" dirty="0">
              <a:solidFill>
                <a:prstClr val="black"/>
              </a:solidFill>
              <a:latin typeface="SimHei" panose="02010609060101010101" pitchFamily="49" charset="-122"/>
              <a:ea typeface="SimHei" panose="02010609060101010101" pitchFamily="49" charset="-122"/>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100" smtClean="0">
                <a:latin typeface="SimHei" panose="02010609060101010101" pitchFamily="49" charset="-122"/>
                <a:ea typeface="SimHei" panose="02010609060101010101" pitchFamily="49" charset="-122"/>
              </a:rPr>
              <a:t>4</a:t>
            </a:fld>
            <a:endParaRPr kumimoji="1" lang="ja-JP" altLang="en-US" sz="1100">
              <a:latin typeface="SimHei" panose="02010609060101010101" pitchFamily="49" charset="-122"/>
              <a:ea typeface="SimHei" panose="02010609060101010101" pitchFamily="49" charset="-122"/>
            </a:endParaRPr>
          </a:p>
        </p:txBody>
      </p:sp>
      <p:pic>
        <p:nvPicPr>
          <p:cNvPr id="5" name="図 4"/>
          <p:cNvPicPr>
            <a:picLocks noChangeAspect="1"/>
          </p:cNvPicPr>
          <p:nvPr/>
        </p:nvPicPr>
        <p:blipFill>
          <a:blip r:embed="rId3"/>
          <a:stretch>
            <a:fillRect/>
          </a:stretch>
        </p:blipFill>
        <p:spPr>
          <a:xfrm>
            <a:off x="628650" y="980946"/>
            <a:ext cx="7881149" cy="3667709"/>
          </a:xfrm>
          <a:prstGeom prst="rect">
            <a:avLst/>
          </a:prstGeom>
        </p:spPr>
      </p:pic>
      <p:sp>
        <p:nvSpPr>
          <p:cNvPr id="6" name="テキスト ボックス 5">
            <a:extLst>
              <a:ext uri="{FF2B5EF4-FFF2-40B4-BE49-F238E27FC236}">
                <a16:creationId xmlns="" xmlns:a16="http://schemas.microsoft.com/office/drawing/2014/main" id="{0BEDAAF6-A236-4D59-AC25-210B8084CF5B}"/>
              </a:ext>
            </a:extLst>
          </p:cNvPr>
          <p:cNvSpPr txBox="1"/>
          <p:nvPr/>
        </p:nvSpPr>
        <p:spPr>
          <a:xfrm>
            <a:off x="3444009" y="3672918"/>
            <a:ext cx="960582" cy="416669"/>
          </a:xfrm>
          <a:prstGeom prst="rect">
            <a:avLst/>
          </a:prstGeom>
          <a:solidFill>
            <a:schemeClr val="bg1"/>
          </a:solidFill>
          <a:ln>
            <a:noFill/>
          </a:ln>
        </p:spPr>
        <p:txBody>
          <a:bodyPr wrap="square" lIns="0" tIns="0" rIns="0" bIns="0" rtlCol="0">
            <a:noAutofit/>
          </a:bodyPr>
          <a:lstStyle/>
          <a:p>
            <a:pPr algn="l" rtl="0"/>
            <a:r>
              <a:rPr lang="zh-Hans" sz="1200">
                <a:solidFill>
                  <a:srgbClr val="C00000"/>
                </a:solidFill>
                <a:latin typeface="SimHei" panose="02010609060101010101" pitchFamily="49" charset="-122"/>
                <a:ea typeface="SimHei" panose="02010609060101010101" pitchFamily="49" charset="-122"/>
              </a:rPr>
              <a:t>防倒链</a:t>
            </a:r>
            <a:endParaRPr kumimoji="1" lang="en-US" altLang="ja-JP" sz="1200" dirty="0">
              <a:solidFill>
                <a:srgbClr val="C00000"/>
              </a:solidFill>
              <a:latin typeface="SimHei" panose="02010609060101010101" pitchFamily="49" charset="-122"/>
              <a:ea typeface="SimHei" panose="02010609060101010101" pitchFamily="49" charset="-122"/>
            </a:endParaRPr>
          </a:p>
        </p:txBody>
      </p:sp>
      <p:sp>
        <p:nvSpPr>
          <p:cNvPr id="8" name="テキスト ボックス 7">
            <a:extLst>
              <a:ext uri="{FF2B5EF4-FFF2-40B4-BE49-F238E27FC236}">
                <a16:creationId xmlns="" xmlns:a16="http://schemas.microsoft.com/office/drawing/2014/main" id="{31139483-1164-4598-BE03-C65A24798F1C}"/>
              </a:ext>
            </a:extLst>
          </p:cNvPr>
          <p:cNvSpPr txBox="1"/>
          <p:nvPr/>
        </p:nvSpPr>
        <p:spPr>
          <a:xfrm>
            <a:off x="2813829" y="3012331"/>
            <a:ext cx="379844" cy="416669"/>
          </a:xfrm>
          <a:prstGeom prst="rect">
            <a:avLst/>
          </a:prstGeom>
          <a:solidFill>
            <a:schemeClr val="bg1"/>
          </a:solidFill>
          <a:ln>
            <a:noFill/>
          </a:ln>
        </p:spPr>
        <p:txBody>
          <a:bodyPr wrap="square" lIns="0" tIns="0" rIns="0" bIns="0" rtlCol="0">
            <a:noAutofit/>
          </a:bodyPr>
          <a:lstStyle/>
          <a:p>
            <a:pPr algn="l" rtl="0"/>
            <a:r>
              <a:rPr lang="zh-Hans" sz="1100">
                <a:solidFill>
                  <a:srgbClr val="C00000"/>
                </a:solidFill>
                <a:latin typeface="SimHei" panose="02010609060101010101" pitchFamily="49" charset="-122"/>
                <a:ea typeface="SimHei" panose="02010609060101010101" pitchFamily="49" charset="-122"/>
              </a:rPr>
              <a:t>燃气</a:t>
            </a:r>
            <a:endParaRPr kumimoji="1" lang="en-US" altLang="ja-JP" sz="1100" dirty="0">
              <a:solidFill>
                <a:srgbClr val="C00000"/>
              </a:solidFill>
              <a:latin typeface="SimHei" panose="02010609060101010101" pitchFamily="49" charset="-122"/>
              <a:ea typeface="SimHei" panose="02010609060101010101" pitchFamily="49" charset="-122"/>
            </a:endParaRPr>
          </a:p>
        </p:txBody>
      </p:sp>
      <p:sp>
        <p:nvSpPr>
          <p:cNvPr id="9" name="テキスト ボックス 8">
            <a:extLst>
              <a:ext uri="{FF2B5EF4-FFF2-40B4-BE49-F238E27FC236}">
                <a16:creationId xmlns="" xmlns:a16="http://schemas.microsoft.com/office/drawing/2014/main" id="{27C0B869-4AF9-4793-BA31-B06AFE3575E3}"/>
              </a:ext>
            </a:extLst>
          </p:cNvPr>
          <p:cNvSpPr txBox="1"/>
          <p:nvPr/>
        </p:nvSpPr>
        <p:spPr>
          <a:xfrm>
            <a:off x="3409889" y="1953499"/>
            <a:ext cx="341496" cy="516354"/>
          </a:xfrm>
          <a:prstGeom prst="rect">
            <a:avLst/>
          </a:prstGeom>
          <a:solidFill>
            <a:schemeClr val="bg1"/>
          </a:solidFill>
          <a:ln>
            <a:noFill/>
          </a:ln>
        </p:spPr>
        <p:txBody>
          <a:bodyPr wrap="square" lIns="0" tIns="0" rIns="0" bIns="0" rtlCol="0">
            <a:noAutofit/>
          </a:bodyPr>
          <a:lstStyle/>
          <a:p>
            <a:pPr algn="l" rtl="0"/>
            <a:r>
              <a:rPr lang="zh-Hans" sz="800">
                <a:solidFill>
                  <a:srgbClr val="C00000"/>
                </a:solidFill>
                <a:latin typeface="SimHei" panose="02010609060101010101" pitchFamily="49" charset="-122"/>
                <a:ea typeface="SimHei" panose="02010609060101010101" pitchFamily="49" charset="-122"/>
              </a:rPr>
              <a:t>氧气</a:t>
            </a:r>
            <a:r>
              <a:rPr lang="zh-Hans" sz="700">
                <a:solidFill>
                  <a:srgbClr val="C00000"/>
                </a:solidFill>
                <a:latin typeface="SimHei" panose="02010609060101010101" pitchFamily="49" charset="-122"/>
                <a:ea typeface="SimHei" panose="02010609060101010101" pitchFamily="49" charset="-122"/>
              </a:rPr>
              <a:t>（sanso）</a:t>
            </a:r>
            <a:endParaRPr kumimoji="1" lang="en-US" altLang="ja-JP" sz="800" dirty="0">
              <a:solidFill>
                <a:srgbClr val="C00000"/>
              </a:solidFill>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2656DDE3-9565-481E-B4D7-CA157B7136D3}"/>
              </a:ext>
            </a:extLst>
          </p:cNvPr>
          <p:cNvSpPr txBox="1"/>
          <p:nvPr/>
        </p:nvSpPr>
        <p:spPr>
          <a:xfrm>
            <a:off x="4850074" y="4019196"/>
            <a:ext cx="3444584" cy="239236"/>
          </a:xfrm>
          <a:prstGeom prst="rect">
            <a:avLst/>
          </a:prstGeom>
          <a:solidFill>
            <a:schemeClr val="bg1"/>
          </a:solidFill>
          <a:ln>
            <a:noFill/>
          </a:ln>
        </p:spPr>
        <p:txBody>
          <a:bodyPr wrap="square" lIns="0" tIns="0" rIns="0" bIns="0" rtlCol="0">
            <a:noAutofit/>
          </a:bodyPr>
          <a:lstStyle/>
          <a:p>
            <a:pPr algn="l" rtl="0"/>
            <a:r>
              <a:rPr lang="zh-Hans" sz="1000">
                <a:latin typeface="SimHei" panose="02010609060101010101" pitchFamily="49" charset="-122"/>
                <a:ea typeface="SimHei" panose="02010609060101010101" pitchFamily="49" charset="-122"/>
              </a:rPr>
              <a:t>资料来源：部分改自劳动安全卫生综合研究所技术指针图示</a:t>
            </a:r>
            <a:endParaRPr kumimoji="1" lang="en-US" altLang="ja-JP" sz="1000" dirty="0">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7E65D458-8C40-4D97-BF5B-EA12FC0233E1}"/>
              </a:ext>
            </a:extLst>
          </p:cNvPr>
          <p:cNvSpPr txBox="1"/>
          <p:nvPr/>
        </p:nvSpPr>
        <p:spPr>
          <a:xfrm>
            <a:off x="1934541" y="4258432"/>
            <a:ext cx="6144975" cy="361136"/>
          </a:xfrm>
          <a:prstGeom prst="rect">
            <a:avLst/>
          </a:prstGeom>
          <a:solidFill>
            <a:schemeClr val="bg1"/>
          </a:solidFill>
          <a:ln>
            <a:noFill/>
          </a:ln>
        </p:spPr>
        <p:txBody>
          <a:bodyPr wrap="square" lIns="0" tIns="0" rIns="0" bIns="0" rtlCol="0">
            <a:noAutofit/>
          </a:bodyPr>
          <a:lstStyle/>
          <a:p>
            <a:pPr algn="ctr" rtl="0"/>
            <a:r>
              <a:rPr lang="zh-Hans" sz="1600">
                <a:latin typeface="SimHei" panose="02010609060101010101" pitchFamily="49" charset="-122"/>
                <a:ea typeface="SimHei" panose="02010609060101010101" pitchFamily="49" charset="-122"/>
              </a:rPr>
              <a:t>图1-1　用于气焊（gasu yousetu）、气割（gasu setudan）的设备</a:t>
            </a:r>
            <a:endParaRPr kumimoji="1" lang="en-US" altLang="ja-JP" sz="1600" dirty="0">
              <a:latin typeface="SimHei" panose="02010609060101010101" pitchFamily="49" charset="-122"/>
              <a:ea typeface="SimHei" panose="02010609060101010101" pitchFamily="49" charset="-122"/>
            </a:endParaRPr>
          </a:p>
        </p:txBody>
      </p:sp>
      <p:sp>
        <p:nvSpPr>
          <p:cNvPr id="12" name="テキスト ボックス 11">
            <a:extLst>
              <a:ext uri="{FF2B5EF4-FFF2-40B4-BE49-F238E27FC236}">
                <a16:creationId xmlns="" xmlns:a16="http://schemas.microsoft.com/office/drawing/2014/main" id="{8061340B-3ACE-45B2-A601-9E030D53F1CF}"/>
              </a:ext>
            </a:extLst>
          </p:cNvPr>
          <p:cNvSpPr txBox="1"/>
          <p:nvPr/>
        </p:nvSpPr>
        <p:spPr>
          <a:xfrm>
            <a:off x="4103077" y="1270810"/>
            <a:ext cx="4273173" cy="2416336"/>
          </a:xfrm>
          <a:prstGeom prst="rect">
            <a:avLst/>
          </a:prstGeom>
          <a:solidFill>
            <a:schemeClr val="bg1"/>
          </a:solidFill>
          <a:ln>
            <a:noFill/>
          </a:ln>
        </p:spPr>
        <p:txBody>
          <a:bodyPr wrap="square" lIns="0" tIns="0" rIns="0" bIns="0" rtlCol="0">
            <a:noAutofit/>
          </a:bodyPr>
          <a:lstStyle/>
          <a:p>
            <a:pPr rtl="0"/>
            <a:r>
              <a:rPr lang="zh-Hans" sz="1400">
                <a:latin typeface="SimHei" panose="02010609060101010101" pitchFamily="49" charset="-122"/>
                <a:ea typeface="SimHei" panose="02010609060101010101" pitchFamily="49" charset="-122"/>
              </a:rPr>
              <a:t>①氧气（sanso）调压器（aturyoku chousei ki）</a:t>
            </a:r>
            <a:endParaRPr kumimoji="1" lang="en-US" altLang="ja-JP" sz="1400" dirty="0">
              <a:latin typeface="SimHei" panose="02010609060101010101" pitchFamily="49" charset="-122"/>
              <a:ea typeface="SimHei" panose="02010609060101010101" pitchFamily="49" charset="-122"/>
            </a:endParaRPr>
          </a:p>
          <a:p>
            <a:pPr rtl="0"/>
            <a:r>
              <a:rPr lang="zh-Hans" sz="1400">
                <a:latin typeface="SimHei" panose="02010609060101010101" pitchFamily="49" charset="-122"/>
                <a:ea typeface="SimHei" panose="02010609060101010101" pitchFamily="49" charset="-122"/>
              </a:rPr>
              <a:t>②燃气调压器（aturyoku chousei ki）</a:t>
            </a:r>
            <a:endParaRPr kumimoji="1" lang="en-US" altLang="ja-JP" sz="1400" dirty="0">
              <a:latin typeface="SimHei" panose="02010609060101010101" pitchFamily="49" charset="-122"/>
              <a:ea typeface="SimHei" panose="02010609060101010101" pitchFamily="49" charset="-122"/>
            </a:endParaRPr>
          </a:p>
          <a:p>
            <a:pPr rtl="0"/>
            <a:r>
              <a:rPr lang="zh-Hans" sz="1400">
                <a:latin typeface="SimHei" panose="02010609060101010101" pitchFamily="49" charset="-122"/>
                <a:ea typeface="SimHei" panose="02010609060101010101" pitchFamily="49" charset="-122"/>
              </a:rPr>
              <a:t>③氧气（sanso）软管（housu）（蓝色）</a:t>
            </a:r>
            <a:endParaRPr kumimoji="1" lang="en-US" altLang="ja-JP" sz="1400" dirty="0">
              <a:latin typeface="SimHei" panose="02010609060101010101" pitchFamily="49" charset="-122"/>
              <a:ea typeface="SimHei" panose="02010609060101010101" pitchFamily="49" charset="-122"/>
            </a:endParaRPr>
          </a:p>
          <a:p>
            <a:pPr rtl="0"/>
            <a:r>
              <a:rPr lang="zh-Hans" sz="1400">
                <a:latin typeface="SimHei" panose="02010609060101010101" pitchFamily="49" charset="-122"/>
                <a:ea typeface="SimHei" panose="02010609060101010101" pitchFamily="49" charset="-122"/>
              </a:rPr>
              <a:t>④燃气软管（housu）（红色或橙色）</a:t>
            </a:r>
            <a:endParaRPr kumimoji="1" lang="en-US" altLang="ja-JP" sz="1400" dirty="0">
              <a:latin typeface="SimHei" panose="02010609060101010101" pitchFamily="49" charset="-122"/>
              <a:ea typeface="SimHei" panose="02010609060101010101" pitchFamily="49" charset="-122"/>
            </a:endParaRPr>
          </a:p>
          <a:p>
            <a:pPr rtl="0"/>
            <a:r>
              <a:rPr lang="zh-Hans" sz="1400">
                <a:latin typeface="SimHei" panose="02010609060101010101" pitchFamily="49" charset="-122"/>
                <a:ea typeface="SimHei" panose="02010609060101010101" pitchFamily="49" charset="-122"/>
              </a:rPr>
              <a:t>⑤焊接机或切割机（吸管和焊嘴（higuchi））</a:t>
            </a:r>
            <a:endParaRPr kumimoji="1" lang="en-US" altLang="ja-JP" sz="1400" dirty="0">
              <a:latin typeface="SimHei" panose="02010609060101010101" pitchFamily="49" charset="-122"/>
              <a:ea typeface="SimHei" panose="02010609060101010101" pitchFamily="49" charset="-122"/>
            </a:endParaRPr>
          </a:p>
          <a:p>
            <a:pPr algn="r" rtl="0"/>
            <a:r>
              <a:rPr lang="zh-Hans" sz="1400">
                <a:latin typeface="SimHei" panose="02010609060101010101" pitchFamily="49" charset="-122"/>
                <a:ea typeface="SimHei" panose="02010609060101010101" pitchFamily="49" charset="-122"/>
              </a:rPr>
              <a:t>（※图示为切割机）</a:t>
            </a:r>
            <a:endParaRPr kumimoji="1" lang="en-US" altLang="ja-JP" sz="1400" dirty="0">
              <a:latin typeface="SimHei" panose="02010609060101010101" pitchFamily="49" charset="-122"/>
              <a:ea typeface="SimHei" panose="02010609060101010101" pitchFamily="49" charset="-122"/>
            </a:endParaRPr>
          </a:p>
          <a:p>
            <a:pPr rtl="0"/>
            <a:r>
              <a:rPr lang="zh-Hans" sz="1400">
                <a:latin typeface="SimHei" panose="02010609060101010101" pitchFamily="49" charset="-122"/>
                <a:ea typeface="SimHei" panose="02010609060101010101" pitchFamily="49" charset="-122"/>
              </a:rPr>
              <a:t>⑥氧气（sanso）干式回火保险器（kanshiki anzen ki）（防回火（gyakka）装置）</a:t>
            </a:r>
            <a:endParaRPr kumimoji="1" lang="en-US" altLang="ja-JP" sz="1400" dirty="0">
              <a:latin typeface="SimHei" panose="02010609060101010101" pitchFamily="49" charset="-122"/>
              <a:ea typeface="SimHei" panose="02010609060101010101" pitchFamily="49" charset="-122"/>
            </a:endParaRPr>
          </a:p>
          <a:p>
            <a:pPr rtl="0"/>
            <a:r>
              <a:rPr lang="zh-Hans" sz="1400">
                <a:latin typeface="SimHei" panose="02010609060101010101" pitchFamily="49" charset="-122"/>
                <a:ea typeface="SimHei" panose="02010609060101010101" pitchFamily="49" charset="-122"/>
              </a:rPr>
              <a:t>⑦燃气干式回火保险器（kanshiki anzen ki）</a:t>
            </a:r>
            <a:endParaRPr lang="en-US" altLang="zh-Hans" sz="1400">
              <a:latin typeface="SimHei" panose="02010609060101010101" pitchFamily="49" charset="-122"/>
              <a:ea typeface="SimHei" panose="02010609060101010101" pitchFamily="49" charset="-122"/>
            </a:endParaRPr>
          </a:p>
          <a:p>
            <a:pPr rtl="0"/>
            <a:r>
              <a:rPr lang="zh-Hans" sz="1400">
                <a:latin typeface="SimHei" panose="02010609060101010101" pitchFamily="49" charset="-122"/>
                <a:ea typeface="SimHei" panose="02010609060101010101" pitchFamily="49" charset="-122"/>
              </a:rPr>
              <a:t>（防回火（gyakka）装置）</a:t>
            </a:r>
          </a:p>
        </p:txBody>
      </p:sp>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高压气体（2）高压气体的危险性</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266783" y="6444477"/>
            <a:ext cx="3897112"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a:t>
            </a:r>
            <a:r>
              <a:rPr lang="zh-Hans" sz="1200" dirty="0" smtClean="0">
                <a:solidFill>
                  <a:prstClr val="black"/>
                </a:solidFill>
                <a:latin typeface="SimHei" panose="02010609060101010101" pitchFamily="49" charset="-122"/>
                <a:ea typeface="SimHei" panose="02010609060101010101" pitchFamily="49" charset="-122"/>
              </a:rPr>
              <a:t>第67、6</a:t>
            </a:r>
            <a:r>
              <a:rPr lang="en-US" altLang="zh-Hans" sz="1200" dirty="0" smtClean="0">
                <a:solidFill>
                  <a:prstClr val="black"/>
                </a:solidFill>
                <a:latin typeface="SimHei" panose="02010609060101010101" pitchFamily="49" charset="-122"/>
                <a:ea typeface="SimHei" panose="02010609060101010101" pitchFamily="49" charset="-122"/>
              </a:rPr>
              <a:t>9</a:t>
            </a:r>
            <a:r>
              <a:rPr lang="zh-Hans" sz="1200" dirty="0" smtClean="0">
                <a:solidFill>
                  <a:prstClr val="black"/>
                </a:solidFill>
                <a:latin typeface="SimHei" panose="02010609060101010101" pitchFamily="49" charset="-122"/>
                <a:ea typeface="SimHei" panose="02010609060101010101" pitchFamily="49" charset="-122"/>
              </a:rPr>
              <a:t>页</a:t>
            </a:r>
            <a:r>
              <a:rPr lang="zh-Hans" sz="1200" dirty="0">
                <a:solidFill>
                  <a:prstClr val="black"/>
                </a:solidFill>
                <a:latin typeface="SimHei" panose="02010609060101010101" pitchFamily="49" charset="-122"/>
                <a:ea typeface="SimHei" panose="02010609060101010101" pitchFamily="49" charset="-122"/>
              </a:rPr>
              <a:t>/ 辅</a:t>
            </a:r>
            <a:r>
              <a:rPr lang="zh-Hans" sz="1200" dirty="0" smtClean="0">
                <a:solidFill>
                  <a:prstClr val="black"/>
                </a:solidFill>
                <a:latin typeface="SimHei" panose="02010609060101010101" pitchFamily="49" charset="-122"/>
                <a:ea typeface="SimHei" panose="02010609060101010101" pitchFamily="49" charset="-122"/>
              </a:rPr>
              <a:t>助教材第</a:t>
            </a:r>
            <a:r>
              <a:rPr lang="en-US" altLang="zh-Hans" sz="1200" dirty="0" smtClean="0">
                <a:solidFill>
                  <a:prstClr val="black"/>
                </a:solidFill>
                <a:latin typeface="SimHei" panose="02010609060101010101" pitchFamily="49" charset="-122"/>
                <a:ea typeface="SimHei" panose="02010609060101010101" pitchFamily="49" charset="-122"/>
              </a:rPr>
              <a:t>50</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0" y="905314"/>
            <a:ext cx="8022560" cy="17010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zh-Hans" sz="2000">
                <a:solidFill>
                  <a:prstClr val="black"/>
                </a:solidFill>
                <a:latin typeface="SimHei" panose="02010609060101010101" pitchFamily="49" charset="-122"/>
                <a:ea typeface="SimHei" panose="02010609060101010101" pitchFamily="49" charset="-122"/>
              </a:rPr>
              <a:t>【</a:t>
            </a:r>
            <a:r>
              <a:rPr lang="zh-Hans" sz="1800">
                <a:solidFill>
                  <a:prstClr val="black"/>
                </a:solidFill>
                <a:latin typeface="SimHei" panose="02010609060101010101" pitchFamily="49" charset="-122"/>
                <a:ea typeface="SimHei" panose="02010609060101010101" pitchFamily="49" charset="-122"/>
              </a:rPr>
              <a:t>压缩后的危险性】</a:t>
            </a:r>
            <a:endParaRPr lang="ja-JP" altLang="en-US" sz="1800" dirty="0">
              <a:solidFill>
                <a:prstClr val="black"/>
              </a:solidFill>
              <a:latin typeface="SimHei" panose="02010609060101010101" pitchFamily="49" charset="-122"/>
              <a:ea typeface="SimHei" panose="02010609060101010101" pitchFamily="49" charset="-122"/>
            </a:endParaRPr>
          </a:p>
          <a:p>
            <a:pPr marL="0" indent="0" rtl="0">
              <a:lnSpc>
                <a:spcPct val="100000"/>
              </a:lnSpc>
              <a:spcBef>
                <a:spcPts val="0"/>
              </a:spcBef>
              <a:buNone/>
            </a:pPr>
            <a:r>
              <a:rPr lang="zh-Hans" sz="1800">
                <a:solidFill>
                  <a:prstClr val="black"/>
                </a:solidFill>
                <a:latin typeface="SimHei" panose="02010609060101010101" pitchFamily="49" charset="-122"/>
                <a:ea typeface="SimHei" panose="02010609060101010101" pitchFamily="49" charset="-122"/>
              </a:rPr>
              <a:t>　①  发生破裂（haretu）事故</a:t>
            </a:r>
          </a:p>
          <a:p>
            <a:pPr marL="0" indent="0" rtl="0">
              <a:lnSpc>
                <a:spcPct val="100000"/>
              </a:lnSpc>
              <a:spcBef>
                <a:spcPts val="0"/>
              </a:spcBef>
              <a:buFont typeface="Arial" panose="020B0604020202020204" pitchFamily="34" charset="0"/>
              <a:buNone/>
            </a:pPr>
            <a:r>
              <a:rPr lang="zh-Hans" sz="1800">
                <a:solidFill>
                  <a:prstClr val="black"/>
                </a:solidFill>
                <a:latin typeface="SimHei" panose="02010609060101010101" pitchFamily="49" charset="-122"/>
                <a:ea typeface="SimHei" panose="02010609060101010101" pitchFamily="49" charset="-122"/>
              </a:rPr>
              <a:t>　②  气瓶（bonbe）飞窜事故</a:t>
            </a:r>
          </a:p>
          <a:p>
            <a:pPr marL="0" indent="180975" rtl="0">
              <a:lnSpc>
                <a:spcPct val="100000"/>
              </a:lnSpc>
              <a:spcBef>
                <a:spcPts val="0"/>
              </a:spcBef>
              <a:buNone/>
            </a:pPr>
            <a:endParaRPr lang="en-US" altLang="ja-JP" sz="1000" dirty="0">
              <a:solidFill>
                <a:prstClr val="black"/>
              </a:solidFill>
              <a:latin typeface="SimHei" panose="02010609060101010101" pitchFamily="49" charset="-122"/>
              <a:ea typeface="SimHei" panose="02010609060101010101" pitchFamily="49" charset="-122"/>
            </a:endParaRPr>
          </a:p>
          <a:p>
            <a:pPr marL="0" indent="0" rtl="0">
              <a:lnSpc>
                <a:spcPct val="100000"/>
              </a:lnSpc>
              <a:spcBef>
                <a:spcPts val="0"/>
              </a:spcBef>
              <a:buNone/>
            </a:pPr>
            <a:r>
              <a:rPr lang="zh-Hans" sz="1800">
                <a:solidFill>
                  <a:prstClr val="black"/>
                </a:solidFill>
                <a:latin typeface="SimHei" panose="02010609060101010101" pitchFamily="49" charset="-122"/>
                <a:ea typeface="SimHei" panose="02010609060101010101" pitchFamily="49" charset="-122"/>
              </a:rPr>
              <a:t>【处理高压气体的注意事项】</a:t>
            </a:r>
            <a:endParaRPr lang="ja-JP" altLang="en-US" sz="18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800">
                <a:solidFill>
                  <a:prstClr val="black"/>
                </a:solidFill>
                <a:latin typeface="SimHei" panose="02010609060101010101" pitchFamily="49" charset="-122"/>
                <a:ea typeface="SimHei" panose="02010609060101010101" pitchFamily="49" charset="-122"/>
              </a:rPr>
              <a:t>《高压气体保安法》：高压气体必须在40°C以下的地方保管</a:t>
            </a:r>
            <a:endParaRPr lang="en-US" altLang="ja-JP" sz="1800" dirty="0">
              <a:solidFill>
                <a:prstClr val="black"/>
              </a:solidFill>
              <a:latin typeface="SimHei" panose="02010609060101010101" pitchFamily="49" charset="-122"/>
              <a:ea typeface="SimHei" panose="02010609060101010101" pitchFamily="49" charset="-122"/>
            </a:endParaRPr>
          </a:p>
        </p:txBody>
      </p:sp>
      <p:pic>
        <p:nvPicPr>
          <p:cNvPr id="2" name="図 1"/>
          <p:cNvPicPr>
            <a:picLocks noChangeAspect="1"/>
          </p:cNvPicPr>
          <p:nvPr/>
        </p:nvPicPr>
        <p:blipFill>
          <a:blip r:embed="rId3"/>
          <a:stretch>
            <a:fillRect/>
          </a:stretch>
        </p:blipFill>
        <p:spPr>
          <a:xfrm>
            <a:off x="628650" y="2694440"/>
            <a:ext cx="4275788" cy="265350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40</a:t>
            </a:fld>
            <a:endParaRPr kumimoji="1" lang="ja-JP" altLang="en-US">
              <a:latin typeface="SimHei" panose="02010609060101010101" pitchFamily="49" charset="-122"/>
              <a:ea typeface="SimHei" panose="02010609060101010101" pitchFamily="49" charset="-122"/>
            </a:endParaRPr>
          </a:p>
        </p:txBody>
      </p:sp>
      <p:sp>
        <p:nvSpPr>
          <p:cNvPr id="8" name="テキスト ボックス 7">
            <a:extLst>
              <a:ext uri="{FF2B5EF4-FFF2-40B4-BE49-F238E27FC236}">
                <a16:creationId xmlns="" xmlns:a16="http://schemas.microsoft.com/office/drawing/2014/main" id="{8C540D56-45A0-4DF4-A63C-C289738D2DBA}"/>
              </a:ext>
            </a:extLst>
          </p:cNvPr>
          <p:cNvSpPr txBox="1"/>
          <p:nvPr/>
        </p:nvSpPr>
        <p:spPr>
          <a:xfrm>
            <a:off x="1270834" y="2753656"/>
            <a:ext cx="2995949" cy="216066"/>
          </a:xfrm>
          <a:prstGeom prst="rect">
            <a:avLst/>
          </a:prstGeom>
          <a:solidFill>
            <a:schemeClr val="bg1"/>
          </a:solidFill>
          <a:ln>
            <a:noFill/>
          </a:ln>
        </p:spPr>
        <p:txBody>
          <a:bodyPr wrap="square" lIns="0" tIns="0" rIns="0" bIns="0" rtlCol="0">
            <a:noAutofit/>
          </a:bodyPr>
          <a:lstStyle/>
          <a:p>
            <a:pPr algn="ctr" rtl="0"/>
            <a:r>
              <a:rPr lang="zh-Hans" sz="1600">
                <a:latin typeface="SimHei" panose="02010609060101010101" pitchFamily="49" charset="-122"/>
                <a:ea typeface="SimHei" panose="02010609060101010101" pitchFamily="49" charset="-122"/>
              </a:rPr>
              <a:t>表2-8：温度引起的压力变化</a:t>
            </a:r>
            <a:endParaRPr kumimoji="1" lang="en-US" altLang="ja-JP" sz="1600" dirty="0">
              <a:latin typeface="SimHei" panose="02010609060101010101" pitchFamily="49" charset="-122"/>
              <a:ea typeface="SimHei" panose="02010609060101010101" pitchFamily="49" charset="-122"/>
            </a:endParaRPr>
          </a:p>
        </p:txBody>
      </p:sp>
      <p:sp>
        <p:nvSpPr>
          <p:cNvPr id="9" name="テキスト ボックス 8">
            <a:extLst>
              <a:ext uri="{FF2B5EF4-FFF2-40B4-BE49-F238E27FC236}">
                <a16:creationId xmlns="" xmlns:a16="http://schemas.microsoft.com/office/drawing/2014/main" id="{6A0E1FFE-663F-4954-81EA-5F4F6C616E63}"/>
              </a:ext>
            </a:extLst>
          </p:cNvPr>
          <p:cNvSpPr txBox="1"/>
          <p:nvPr/>
        </p:nvSpPr>
        <p:spPr>
          <a:xfrm>
            <a:off x="804404" y="3057848"/>
            <a:ext cx="599833" cy="216066"/>
          </a:xfrm>
          <a:prstGeom prst="rect">
            <a:avLst/>
          </a:prstGeom>
          <a:solidFill>
            <a:schemeClr val="bg1"/>
          </a:solidFill>
          <a:ln>
            <a:noFill/>
          </a:ln>
        </p:spPr>
        <p:txBody>
          <a:bodyPr wrap="square" lIns="0" tIns="0" rIns="0" bIns="0" rtlCol="0">
            <a:noAutofit/>
          </a:bodyPr>
          <a:lstStyle/>
          <a:p>
            <a:pPr algn="ctr" rtl="0"/>
            <a:r>
              <a:rPr lang="zh-Hans" sz="1400">
                <a:latin typeface="SimHei" panose="02010609060101010101" pitchFamily="49" charset="-122"/>
                <a:ea typeface="SimHei" panose="02010609060101010101" pitchFamily="49" charset="-122"/>
              </a:rPr>
              <a:t>温度</a:t>
            </a:r>
            <a:endParaRPr kumimoji="1" lang="en-US" altLang="ja-JP" sz="1400" dirty="0">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D3BA9C76-F94D-4589-9AAF-650D3171942A}"/>
              </a:ext>
            </a:extLst>
          </p:cNvPr>
          <p:cNvSpPr txBox="1"/>
          <p:nvPr/>
        </p:nvSpPr>
        <p:spPr>
          <a:xfrm>
            <a:off x="1483917" y="3067579"/>
            <a:ext cx="1466618" cy="536857"/>
          </a:xfrm>
          <a:prstGeom prst="rect">
            <a:avLst/>
          </a:prstGeom>
          <a:solidFill>
            <a:schemeClr val="bg1"/>
          </a:solidFill>
          <a:ln>
            <a:noFill/>
          </a:ln>
        </p:spPr>
        <p:txBody>
          <a:bodyPr wrap="square" lIns="0" tIns="0" rIns="0" bIns="0" rtlCol="0">
            <a:noAutofit/>
          </a:bodyPr>
          <a:lstStyle/>
          <a:p>
            <a:pPr algn="ctr" rtl="0"/>
            <a:r>
              <a:rPr lang="zh-Hans" sz="1400">
                <a:latin typeface="SimHei" panose="02010609060101010101" pitchFamily="49" charset="-122"/>
                <a:ea typeface="SimHei" panose="02010609060101010101" pitchFamily="49" charset="-122"/>
              </a:rPr>
              <a:t>容器内的气压（MPa）</a:t>
            </a:r>
            <a:endParaRPr kumimoji="1" lang="en-US" altLang="ja-JP" sz="1400" dirty="0">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3E24D9B2-5277-444F-864B-E00438FE8A5E}"/>
              </a:ext>
            </a:extLst>
          </p:cNvPr>
          <p:cNvSpPr txBox="1"/>
          <p:nvPr/>
        </p:nvSpPr>
        <p:spPr>
          <a:xfrm>
            <a:off x="3019457" y="3056820"/>
            <a:ext cx="1711906" cy="536857"/>
          </a:xfrm>
          <a:prstGeom prst="rect">
            <a:avLst/>
          </a:prstGeom>
          <a:solidFill>
            <a:schemeClr val="bg1"/>
          </a:solidFill>
          <a:ln>
            <a:noFill/>
          </a:ln>
        </p:spPr>
        <p:txBody>
          <a:bodyPr wrap="square" lIns="0" tIns="0" rIns="0" bIns="0" rtlCol="0">
            <a:noAutofit/>
          </a:bodyPr>
          <a:lstStyle/>
          <a:p>
            <a:pPr algn="ctr" rtl="0"/>
            <a:r>
              <a:rPr lang="zh-Hans" sz="1400">
                <a:latin typeface="SimHei" panose="02010609060101010101" pitchFamily="49" charset="-122"/>
                <a:ea typeface="SimHei" panose="02010609060101010101" pitchFamily="49" charset="-122"/>
              </a:rPr>
              <a:t>25°C时压力为1的</a:t>
            </a:r>
            <a:endParaRPr lang="en-US" altLang="zh-Hans" sz="1400">
              <a:latin typeface="SimHei" panose="02010609060101010101" pitchFamily="49" charset="-122"/>
              <a:ea typeface="SimHei" panose="02010609060101010101" pitchFamily="49" charset="-122"/>
            </a:endParaRPr>
          </a:p>
          <a:p>
            <a:pPr algn="ctr" rtl="0"/>
            <a:r>
              <a:rPr lang="zh-Hans" sz="1400">
                <a:latin typeface="SimHei" panose="02010609060101010101" pitchFamily="49" charset="-122"/>
                <a:ea typeface="SimHei" panose="02010609060101010101" pitchFamily="49" charset="-122"/>
              </a:rPr>
              <a:t>数值</a:t>
            </a:r>
            <a:endParaRPr kumimoji="1" lang="en-US" altLang="ja-JP" sz="14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49269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气焊（gasu yousetu）导致的事故发生情况</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787724" y="6445765"/>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教材第74页/ 辅</a:t>
            </a:r>
            <a:r>
              <a:rPr lang="zh-Hans" sz="1200" dirty="0" smtClean="0">
                <a:solidFill>
                  <a:prstClr val="black"/>
                </a:solidFill>
                <a:latin typeface="SimHei" panose="02010609060101010101" pitchFamily="49" charset="-122"/>
                <a:ea typeface="SimHei" panose="02010609060101010101" pitchFamily="49" charset="-122"/>
              </a:rPr>
              <a:t>助教材第</a:t>
            </a:r>
            <a:r>
              <a:rPr lang="en-US" altLang="zh-Hans" sz="1200" dirty="0" smtClean="0">
                <a:solidFill>
                  <a:prstClr val="black"/>
                </a:solidFill>
                <a:latin typeface="SimHei" panose="02010609060101010101" pitchFamily="49" charset="-122"/>
                <a:ea typeface="SimHei" panose="02010609060101010101" pitchFamily="49" charset="-122"/>
              </a:rPr>
              <a:t>51</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0" y="1009347"/>
            <a:ext cx="8022560" cy="147103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zh-Hans" sz="1600">
                <a:solidFill>
                  <a:prstClr val="black"/>
                </a:solidFill>
                <a:latin typeface="SimHei" panose="02010609060101010101" pitchFamily="49" charset="-122"/>
                <a:ea typeface="SimHei" panose="02010609060101010101" pitchFamily="49" charset="-122"/>
              </a:rPr>
              <a:t>【烟尘（hyumu）引起的健康失调】</a:t>
            </a:r>
            <a:endParaRPr lang="ja-JP" altLang="en-US" sz="16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虽然气焊（gasu yousetu）产生的烟尘（hyumu）量不如电弧焊那样多，但是焊接或切割镀锌母材可能导致肺水肿，切割不锈钢可能导致肺癌和哮喘。</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另外，因焊接、切割含锰铜材料引起的对中枢神经系统健康的影响正在成为一个问题。</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41</a:t>
            </a:fld>
            <a:endParaRPr kumimoji="1" lang="ja-JP" altLang="en-US">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591999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预防气焊（gasu yousetu）事故（1）预防烫伤</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822316" y="6444477"/>
            <a:ext cx="3340451"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教材第75页/ 辅</a:t>
            </a:r>
            <a:r>
              <a:rPr lang="zh-Hans" sz="1200" dirty="0" smtClean="0">
                <a:solidFill>
                  <a:prstClr val="black"/>
                </a:solidFill>
                <a:latin typeface="SimHei" panose="02010609060101010101" pitchFamily="49" charset="-122"/>
                <a:ea typeface="SimHei" panose="02010609060101010101" pitchFamily="49" charset="-122"/>
              </a:rPr>
              <a:t>助教材第</a:t>
            </a:r>
            <a:r>
              <a:rPr lang="en-US" altLang="zh-Hans" sz="1200" dirty="0" smtClean="0">
                <a:solidFill>
                  <a:prstClr val="black"/>
                </a:solidFill>
                <a:latin typeface="SimHei" panose="02010609060101010101" pitchFamily="49" charset="-122"/>
                <a:ea typeface="SimHei" panose="02010609060101010101" pitchFamily="49" charset="-122"/>
              </a:rPr>
              <a:t>52</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8" name="コンテンツ プレースホルダー 4"/>
          <p:cNvSpPr txBox="1">
            <a:spLocks/>
          </p:cNvSpPr>
          <p:nvPr/>
        </p:nvSpPr>
        <p:spPr>
          <a:xfrm>
            <a:off x="628650" y="886786"/>
            <a:ext cx="4239024" cy="147637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800">
                <a:solidFill>
                  <a:prstClr val="black"/>
                </a:solidFill>
                <a:latin typeface="SimHei" panose="02010609060101010101" pitchFamily="49" charset="-122"/>
                <a:ea typeface="SimHei" panose="02010609060101010101" pitchFamily="49" charset="-122"/>
              </a:rPr>
              <a:t>根据劳动安全卫生规则，使用乙炔（asechiren）焊接设备以及集气焊接设备进行焊接作业等时，作业人员有义务配戴防护眼镜和防护手套。</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42</a:t>
            </a:fld>
            <a:endParaRPr kumimoji="1" lang="ja-JP" altLang="en-US">
              <a:latin typeface="SimHei" panose="02010609060101010101" pitchFamily="49" charset="-122"/>
              <a:ea typeface="SimHei" panose="02010609060101010101" pitchFamily="49" charset="-122"/>
            </a:endParaRPr>
          </a:p>
        </p:txBody>
      </p:sp>
      <p:pic>
        <p:nvPicPr>
          <p:cNvPr id="5" name="図 4"/>
          <p:cNvPicPr>
            <a:picLocks noChangeAspect="1"/>
          </p:cNvPicPr>
          <p:nvPr/>
        </p:nvPicPr>
        <p:blipFill>
          <a:blip r:embed="rId3"/>
          <a:stretch>
            <a:fillRect/>
          </a:stretch>
        </p:blipFill>
        <p:spPr>
          <a:xfrm>
            <a:off x="4960364" y="886786"/>
            <a:ext cx="3690846" cy="4996049"/>
          </a:xfrm>
          <a:prstGeom prst="rect">
            <a:avLst/>
          </a:prstGeom>
          <a:ln>
            <a:solidFill>
              <a:schemeClr val="tx1"/>
            </a:solidFill>
          </a:ln>
        </p:spPr>
      </p:pic>
      <p:sp>
        <p:nvSpPr>
          <p:cNvPr id="9" name="テキスト ボックス 8">
            <a:extLst>
              <a:ext uri="{FF2B5EF4-FFF2-40B4-BE49-F238E27FC236}">
                <a16:creationId xmlns="" xmlns:a16="http://schemas.microsoft.com/office/drawing/2014/main" id="{92172807-1117-4367-8E57-C7774D21BC41}"/>
              </a:ext>
            </a:extLst>
          </p:cNvPr>
          <p:cNvSpPr txBox="1"/>
          <p:nvPr/>
        </p:nvSpPr>
        <p:spPr>
          <a:xfrm>
            <a:off x="5437699" y="5651300"/>
            <a:ext cx="2086165" cy="231535"/>
          </a:xfrm>
          <a:prstGeom prst="rect">
            <a:avLst/>
          </a:prstGeom>
          <a:solidFill>
            <a:schemeClr val="bg1"/>
          </a:solidFill>
          <a:ln>
            <a:noFill/>
          </a:ln>
        </p:spPr>
        <p:txBody>
          <a:bodyPr wrap="square" lIns="0" tIns="0" rIns="0" bIns="0" rtlCol="0">
            <a:noAutofit/>
          </a:bodyPr>
          <a:lstStyle/>
          <a:p>
            <a:pPr rtl="0"/>
            <a:r>
              <a:rPr lang="zh-Hans" sz="1200">
                <a:latin typeface="SimHei" panose="02010609060101010101" pitchFamily="49" charset="-122"/>
                <a:ea typeface="SimHei" panose="02010609060101010101" pitchFamily="49" charset="-122"/>
              </a:rPr>
              <a:t>图2-10：焊接专用护具</a:t>
            </a:r>
            <a:endParaRPr kumimoji="1" lang="en-US" altLang="ja-JP" sz="1200" dirty="0">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2C98F5BF-1326-4537-B46E-639F28662FF8}"/>
              </a:ext>
            </a:extLst>
          </p:cNvPr>
          <p:cNvSpPr txBox="1"/>
          <p:nvPr/>
        </p:nvSpPr>
        <p:spPr>
          <a:xfrm>
            <a:off x="6565045" y="5355783"/>
            <a:ext cx="2086165" cy="154280"/>
          </a:xfrm>
          <a:prstGeom prst="rect">
            <a:avLst/>
          </a:prstGeom>
          <a:solidFill>
            <a:schemeClr val="bg1"/>
          </a:solidFill>
          <a:ln>
            <a:noFill/>
          </a:ln>
        </p:spPr>
        <p:txBody>
          <a:bodyPr wrap="square" lIns="0" tIns="0" rIns="0" bIns="0" rtlCol="0">
            <a:noAutofit/>
          </a:bodyPr>
          <a:lstStyle/>
          <a:p>
            <a:pPr algn="r" rtl="0"/>
            <a:r>
              <a:rPr lang="zh-Hans" sz="900">
                <a:latin typeface="SimHei" panose="02010609060101010101" pitchFamily="49" charset="-122"/>
                <a:ea typeface="SimHei" panose="02010609060101010101" pitchFamily="49" charset="-122"/>
              </a:rPr>
              <a:t>资料来源：Caterpillar教习所株式会社</a:t>
            </a:r>
            <a:endParaRPr kumimoji="1" lang="en-US" altLang="ja-JP" sz="900" dirty="0">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C2610EC0-1A82-4BEE-9D3A-15EC44870535}"/>
              </a:ext>
            </a:extLst>
          </p:cNvPr>
          <p:cNvSpPr txBox="1"/>
          <p:nvPr/>
        </p:nvSpPr>
        <p:spPr>
          <a:xfrm>
            <a:off x="7568953" y="4654704"/>
            <a:ext cx="846470" cy="208360"/>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安全靴</a:t>
            </a:r>
            <a:endParaRPr kumimoji="1" lang="en-US" altLang="ja-JP" sz="1100" dirty="0">
              <a:latin typeface="SimHei" panose="02010609060101010101" pitchFamily="49" charset="-122"/>
              <a:ea typeface="SimHei" panose="02010609060101010101" pitchFamily="49" charset="-122"/>
            </a:endParaRPr>
          </a:p>
        </p:txBody>
      </p:sp>
      <p:sp>
        <p:nvSpPr>
          <p:cNvPr id="12" name="テキスト ボックス 11">
            <a:extLst>
              <a:ext uri="{FF2B5EF4-FFF2-40B4-BE49-F238E27FC236}">
                <a16:creationId xmlns="" xmlns:a16="http://schemas.microsoft.com/office/drawing/2014/main" id="{1331A495-5469-4917-A7AC-A35CD863989A}"/>
              </a:ext>
            </a:extLst>
          </p:cNvPr>
          <p:cNvSpPr txBox="1"/>
          <p:nvPr/>
        </p:nvSpPr>
        <p:spPr>
          <a:xfrm>
            <a:off x="5113975" y="4687206"/>
            <a:ext cx="647449" cy="208360"/>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护脚盖</a:t>
            </a:r>
            <a:endParaRPr kumimoji="1" lang="en-US" altLang="ja-JP" sz="1100" dirty="0">
              <a:latin typeface="SimHei" panose="02010609060101010101" pitchFamily="49" charset="-122"/>
              <a:ea typeface="SimHei" panose="02010609060101010101" pitchFamily="49" charset="-122"/>
            </a:endParaRPr>
          </a:p>
        </p:txBody>
      </p:sp>
      <p:sp>
        <p:nvSpPr>
          <p:cNvPr id="13" name="テキスト ボックス 12">
            <a:extLst>
              <a:ext uri="{FF2B5EF4-FFF2-40B4-BE49-F238E27FC236}">
                <a16:creationId xmlns="" xmlns:a16="http://schemas.microsoft.com/office/drawing/2014/main" id="{F7E70483-B43A-4BFC-AD7D-0695DB050415}"/>
              </a:ext>
            </a:extLst>
          </p:cNvPr>
          <p:cNvSpPr txBox="1"/>
          <p:nvPr/>
        </p:nvSpPr>
        <p:spPr>
          <a:xfrm>
            <a:off x="7568953" y="3494022"/>
            <a:ext cx="846470" cy="208360"/>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围裙</a:t>
            </a:r>
            <a:endParaRPr kumimoji="1" lang="en-US" altLang="ja-JP" sz="1100" dirty="0">
              <a:latin typeface="SimHei" panose="02010609060101010101" pitchFamily="49" charset="-122"/>
              <a:ea typeface="SimHei" panose="02010609060101010101" pitchFamily="49" charset="-122"/>
            </a:endParaRPr>
          </a:p>
        </p:txBody>
      </p:sp>
      <p:sp>
        <p:nvSpPr>
          <p:cNvPr id="14" name="テキスト ボックス 13">
            <a:extLst>
              <a:ext uri="{FF2B5EF4-FFF2-40B4-BE49-F238E27FC236}">
                <a16:creationId xmlns="" xmlns:a16="http://schemas.microsoft.com/office/drawing/2014/main" id="{8CE106F1-85B9-4D18-B603-C696A6B532A0}"/>
              </a:ext>
            </a:extLst>
          </p:cNvPr>
          <p:cNvSpPr txBox="1"/>
          <p:nvPr/>
        </p:nvSpPr>
        <p:spPr>
          <a:xfrm>
            <a:off x="5044261" y="2765804"/>
            <a:ext cx="536175" cy="411840"/>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焊接专用面罩</a:t>
            </a:r>
            <a:endParaRPr kumimoji="1" lang="en-US" altLang="ja-JP" sz="1100" dirty="0">
              <a:latin typeface="SimHei" panose="02010609060101010101" pitchFamily="49" charset="-122"/>
              <a:ea typeface="SimHei" panose="02010609060101010101" pitchFamily="49" charset="-122"/>
            </a:endParaRPr>
          </a:p>
        </p:txBody>
      </p:sp>
      <p:sp>
        <p:nvSpPr>
          <p:cNvPr id="15" name="テキスト ボックス 14">
            <a:extLst>
              <a:ext uri="{FF2B5EF4-FFF2-40B4-BE49-F238E27FC236}">
                <a16:creationId xmlns="" xmlns:a16="http://schemas.microsoft.com/office/drawing/2014/main" id="{3B72B766-FE77-4CD5-93E7-8DFD625A8CD6}"/>
              </a:ext>
            </a:extLst>
          </p:cNvPr>
          <p:cNvSpPr txBox="1"/>
          <p:nvPr/>
        </p:nvSpPr>
        <p:spPr>
          <a:xfrm>
            <a:off x="7342793" y="2385613"/>
            <a:ext cx="649395" cy="208360"/>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套袖</a:t>
            </a:r>
            <a:endParaRPr kumimoji="1" lang="en-US" altLang="ja-JP" sz="1100" dirty="0">
              <a:latin typeface="SimHei" panose="02010609060101010101" pitchFamily="49" charset="-122"/>
              <a:ea typeface="SimHei" panose="02010609060101010101" pitchFamily="49" charset="-122"/>
            </a:endParaRPr>
          </a:p>
        </p:txBody>
      </p:sp>
      <p:sp>
        <p:nvSpPr>
          <p:cNvPr id="16" name="テキスト ボックス 15">
            <a:extLst>
              <a:ext uri="{FF2B5EF4-FFF2-40B4-BE49-F238E27FC236}">
                <a16:creationId xmlns="" xmlns:a16="http://schemas.microsoft.com/office/drawing/2014/main" id="{EF2E0263-00C9-4E21-88E9-920A6DD67F8C}"/>
              </a:ext>
            </a:extLst>
          </p:cNvPr>
          <p:cNvSpPr txBox="1"/>
          <p:nvPr/>
        </p:nvSpPr>
        <p:spPr>
          <a:xfrm>
            <a:off x="5453857" y="1106318"/>
            <a:ext cx="649395" cy="208360"/>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防护帽</a:t>
            </a:r>
            <a:endParaRPr kumimoji="1" lang="en-US" altLang="ja-JP" sz="1100" dirty="0">
              <a:latin typeface="SimHei" panose="02010609060101010101" pitchFamily="49" charset="-122"/>
              <a:ea typeface="SimHei" panose="02010609060101010101" pitchFamily="49" charset="-122"/>
            </a:endParaRPr>
          </a:p>
        </p:txBody>
      </p:sp>
      <p:sp>
        <p:nvSpPr>
          <p:cNvPr id="17" name="テキスト ボックス 16">
            <a:extLst>
              <a:ext uri="{FF2B5EF4-FFF2-40B4-BE49-F238E27FC236}">
                <a16:creationId xmlns="" xmlns:a16="http://schemas.microsoft.com/office/drawing/2014/main" id="{7787CAC2-4221-4EF4-8AC9-D3FCB01BCA24}"/>
              </a:ext>
            </a:extLst>
          </p:cNvPr>
          <p:cNvSpPr txBox="1"/>
          <p:nvPr/>
        </p:nvSpPr>
        <p:spPr>
          <a:xfrm>
            <a:off x="7645387" y="1347937"/>
            <a:ext cx="649395" cy="208360"/>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防护眼镜</a:t>
            </a:r>
            <a:endParaRPr kumimoji="1" lang="en-US" altLang="ja-JP" sz="1100" dirty="0">
              <a:latin typeface="SimHei" panose="02010609060101010101" pitchFamily="49" charset="-122"/>
              <a:ea typeface="SimHei" panose="02010609060101010101" pitchFamily="49" charset="-122"/>
            </a:endParaRPr>
          </a:p>
        </p:txBody>
      </p:sp>
      <p:sp>
        <p:nvSpPr>
          <p:cNvPr id="18" name="テキスト ボックス 17">
            <a:extLst>
              <a:ext uri="{FF2B5EF4-FFF2-40B4-BE49-F238E27FC236}">
                <a16:creationId xmlns="" xmlns:a16="http://schemas.microsoft.com/office/drawing/2014/main" id="{7FB30B94-F07A-40F1-B03B-FF603CAE2E54}"/>
              </a:ext>
            </a:extLst>
          </p:cNvPr>
          <p:cNvSpPr txBox="1"/>
          <p:nvPr/>
        </p:nvSpPr>
        <p:spPr>
          <a:xfrm>
            <a:off x="7372340" y="1749103"/>
            <a:ext cx="939983" cy="208360"/>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防尘口罩</a:t>
            </a:r>
            <a:endParaRPr kumimoji="1" lang="en-US" altLang="ja-JP" sz="1100" dirty="0">
              <a:latin typeface="SimHei" panose="02010609060101010101" pitchFamily="49" charset="-122"/>
              <a:ea typeface="SimHei" panose="02010609060101010101" pitchFamily="49" charset="-122"/>
            </a:endParaRPr>
          </a:p>
        </p:txBody>
      </p:sp>
      <p:sp>
        <p:nvSpPr>
          <p:cNvPr id="19" name="テキスト ボックス 18">
            <a:extLst>
              <a:ext uri="{FF2B5EF4-FFF2-40B4-BE49-F238E27FC236}">
                <a16:creationId xmlns="" xmlns:a16="http://schemas.microsoft.com/office/drawing/2014/main" id="{74EAEAED-9478-416C-BEAB-57F15183F018}"/>
              </a:ext>
            </a:extLst>
          </p:cNvPr>
          <p:cNvSpPr txBox="1"/>
          <p:nvPr/>
        </p:nvSpPr>
        <p:spPr>
          <a:xfrm>
            <a:off x="7645387" y="1996984"/>
            <a:ext cx="939983" cy="412053"/>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焊接专用皮质防护手套</a:t>
            </a:r>
            <a:endParaRPr kumimoji="1" lang="en-US" altLang="ja-JP" sz="1100" dirty="0">
              <a:latin typeface="SimHei" panose="02010609060101010101" pitchFamily="49" charset="-122"/>
              <a:ea typeface="SimHei" panose="02010609060101010101" pitchFamily="49" charset="-122"/>
            </a:endParaRPr>
          </a:p>
        </p:txBody>
      </p:sp>
      <p:sp>
        <p:nvSpPr>
          <p:cNvPr id="20" name="正方形/長方形 19"/>
          <p:cNvSpPr/>
          <p:nvPr/>
        </p:nvSpPr>
        <p:spPr>
          <a:xfrm>
            <a:off x="6680987" y="5783764"/>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（キャタピラー教習所株式会社提供）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90550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预防气焊（gasu yousetu）事故（2）爆炸、火灾事故情况</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403859" y="6444477"/>
            <a:ext cx="3776462"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教材第75、77页/ 辅</a:t>
            </a:r>
            <a:r>
              <a:rPr lang="zh-Hans" sz="1200" dirty="0" smtClean="0">
                <a:solidFill>
                  <a:prstClr val="black"/>
                </a:solidFill>
                <a:latin typeface="SimHei" panose="02010609060101010101" pitchFamily="49" charset="-122"/>
                <a:ea typeface="SimHei" panose="02010609060101010101" pitchFamily="49" charset="-122"/>
              </a:rPr>
              <a:t>助教材第</a:t>
            </a:r>
            <a:r>
              <a:rPr lang="en-US" altLang="zh-Hans" sz="1200" dirty="0" smtClean="0">
                <a:solidFill>
                  <a:prstClr val="black"/>
                </a:solidFill>
                <a:latin typeface="SimHei" panose="02010609060101010101" pitchFamily="49" charset="-122"/>
                <a:ea typeface="SimHei" panose="02010609060101010101" pitchFamily="49" charset="-122"/>
              </a:rPr>
              <a:t>53</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6996" y="982558"/>
            <a:ext cx="8024214" cy="109811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【爆炸、火灾事故的情况及原因】</a:t>
            </a:r>
            <a:endParaRPr lang="ja-JP" altLang="en-US" sz="16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在气焊（gasu yousetu）作业时发生的爆炸、火灾事故中，几乎都是用于焊接的可燃气体发生爆炸、起火。原因包括设备和软管（housu）安装不当引起的泄漏、老化设备的泄漏以及回火（gyakka）等。</a:t>
            </a:r>
            <a:endParaRPr lang="en-US" altLang="ja-JP" sz="1600" dirty="0">
              <a:solidFill>
                <a:prstClr val="black"/>
              </a:solidFill>
              <a:latin typeface="SimHei" panose="02010609060101010101" pitchFamily="49" charset="-122"/>
              <a:ea typeface="SimHei" panose="02010609060101010101" pitchFamily="49" charset="-122"/>
            </a:endParaRPr>
          </a:p>
        </p:txBody>
      </p:sp>
      <p:sp>
        <p:nvSpPr>
          <p:cNvPr id="8" name="コンテンツ プレースホルダー 4"/>
          <p:cNvSpPr txBox="1">
            <a:spLocks/>
          </p:cNvSpPr>
          <p:nvPr/>
        </p:nvSpPr>
        <p:spPr>
          <a:xfrm>
            <a:off x="626996" y="2168797"/>
            <a:ext cx="8024214" cy="134644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【粉尘爆炸（hunjin bakuhatu）】</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可燃物（kanensei no mono）变成细小颗粒（粉尘）并大量漂浮于空气中，若在这种环境下进行气焊（gasu yousetu），就会成为着火源引发的剧烈爆炸。</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需要注意的是，只要是可燃物，即便不是煤炭之类的物质，哪怕是面粉、白糖、塑料，甚至是在成块的状态下不会燃烧的铝和铁等金属，在粉尘状态下也会燃烧。</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43</a:t>
            </a:fld>
            <a:endParaRPr kumimoji="1" lang="ja-JP" altLang="en-US">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525975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zh-Hans" sz="2400">
                <a:latin typeface="SimHei" panose="02010609060101010101" pitchFamily="49" charset="-122"/>
                <a:ea typeface="SimHei" panose="02010609060101010101" pitchFamily="49" charset="-122"/>
              </a:rPr>
              <a:t>预防气焊（gasu yousetu）事故（3）预防爆炸及火灾</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3197662" y="6444477"/>
            <a:ext cx="5012659"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教材第77、79、81页/ 辅助教材</a:t>
            </a:r>
            <a:r>
              <a:rPr lang="zh-Hans" sz="1200" dirty="0" smtClean="0">
                <a:solidFill>
                  <a:prstClr val="black"/>
                </a:solidFill>
                <a:latin typeface="SimHei" panose="02010609060101010101" pitchFamily="49" charset="-122"/>
                <a:ea typeface="SimHei" panose="02010609060101010101" pitchFamily="49" charset="-122"/>
              </a:rPr>
              <a:t>第5</a:t>
            </a:r>
            <a:r>
              <a:rPr lang="en-US" altLang="zh-Hans" sz="1200" dirty="0" smtClean="0">
                <a:solidFill>
                  <a:prstClr val="black"/>
                </a:solidFill>
                <a:latin typeface="SimHei" panose="02010609060101010101" pitchFamily="49" charset="-122"/>
                <a:ea typeface="SimHei" panose="02010609060101010101" pitchFamily="49" charset="-122"/>
              </a:rPr>
              <a:t>4</a:t>
            </a:r>
            <a:r>
              <a:rPr lang="zh-Hans" sz="1200" dirty="0" smtClean="0">
                <a:solidFill>
                  <a:prstClr val="black"/>
                </a:solidFill>
                <a:latin typeface="SimHei" panose="02010609060101010101" pitchFamily="49" charset="-122"/>
                <a:ea typeface="SimHei" panose="02010609060101010101" pitchFamily="49" charset="-122"/>
              </a:rPr>
              <a:t>、5</a:t>
            </a:r>
            <a:r>
              <a:rPr lang="en-US" altLang="zh-Hans" sz="1200" dirty="0" smtClean="0">
                <a:solidFill>
                  <a:prstClr val="black"/>
                </a:solidFill>
                <a:latin typeface="SimHei" panose="02010609060101010101" pitchFamily="49" charset="-122"/>
                <a:ea typeface="SimHei" panose="02010609060101010101" pitchFamily="49" charset="-122"/>
              </a:rPr>
              <a:t>5</a:t>
            </a:r>
            <a:r>
              <a:rPr lang="zh-Hans" sz="1200" dirty="0" smtClean="0">
                <a:solidFill>
                  <a:prstClr val="black"/>
                </a:solidFill>
                <a:latin typeface="SimHei" panose="02010609060101010101" pitchFamily="49" charset="-122"/>
                <a:ea typeface="SimHei" panose="02010609060101010101" pitchFamily="49" charset="-122"/>
              </a:rPr>
              <a:t>、5</a:t>
            </a:r>
            <a:r>
              <a:rPr lang="en-US" altLang="zh-Hans" sz="1200" dirty="0" smtClean="0">
                <a:solidFill>
                  <a:prstClr val="black"/>
                </a:solidFill>
                <a:latin typeface="SimHei" panose="02010609060101010101" pitchFamily="49" charset="-122"/>
                <a:ea typeface="SimHei" panose="02010609060101010101" pitchFamily="49" charset="-122"/>
              </a:rPr>
              <a:t>6</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5" name="コンテンツ プレースホルダー 4"/>
          <p:cNvSpPr txBox="1">
            <a:spLocks/>
          </p:cNvSpPr>
          <p:nvPr/>
        </p:nvSpPr>
        <p:spPr>
          <a:xfrm>
            <a:off x="628650" y="935391"/>
            <a:ext cx="8022560" cy="85612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【预防燃气爆炸事故】</a:t>
            </a:r>
            <a:endParaRPr lang="ja-JP" altLang="en-US" sz="16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Font typeface="Arial" panose="020B0604020202020204" pitchFamily="34" charset="0"/>
              <a:buNone/>
            </a:pPr>
            <a:r>
              <a:rPr lang="zh-Hans" sz="1600">
                <a:solidFill>
                  <a:prstClr val="black"/>
                </a:solidFill>
                <a:latin typeface="SimHei" panose="02010609060101010101" pitchFamily="49" charset="-122"/>
                <a:ea typeface="SimHei" panose="02010609060101010101" pitchFamily="49" charset="-122"/>
              </a:rPr>
              <a:t>・为了预防爆炸事故，最基本的是杜绝燃气的泄漏。</a:t>
            </a:r>
            <a:endParaRPr lang="en-US" altLang="ja-JP" sz="16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Font typeface="Arial" panose="020B0604020202020204" pitchFamily="34" charset="0"/>
              <a:buNone/>
            </a:pPr>
            <a:r>
              <a:rPr lang="zh-Hans" sz="1600">
                <a:solidFill>
                  <a:prstClr val="black"/>
                </a:solidFill>
                <a:latin typeface="SimHei" panose="02010609060101010101" pitchFamily="49" charset="-122"/>
                <a:ea typeface="SimHei" panose="02010609060101010101" pitchFamily="49" charset="-122"/>
              </a:rPr>
              <a:t>・要日常对作业场地进行充分的通风</a:t>
            </a:r>
          </a:p>
        </p:txBody>
      </p:sp>
      <p:sp>
        <p:nvSpPr>
          <p:cNvPr id="10" name="コンテンツ プレースホルダー 4"/>
          <p:cNvSpPr txBox="1">
            <a:spLocks/>
          </p:cNvSpPr>
          <p:nvPr/>
        </p:nvSpPr>
        <p:spPr>
          <a:xfrm>
            <a:off x="628650" y="1879645"/>
            <a:ext cx="8022560" cy="135313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【预防回火（gyakka）引起的事故】</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・开始作业前务必吹扫气体。</a:t>
            </a:r>
            <a:endParaRPr lang="en-US" altLang="ja-JP" sz="16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・切实进行设备检查和维护</a:t>
            </a:r>
            <a:endParaRPr lang="en-US" altLang="ja-JP" sz="16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・按照可燃气体和氧气（sanso）的标准进行使用</a:t>
            </a:r>
          </a:p>
          <a:p>
            <a:pPr marL="0" indent="180975"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・切实安装保险器（anzen ki）</a:t>
            </a:r>
          </a:p>
        </p:txBody>
      </p:sp>
      <p:sp>
        <p:nvSpPr>
          <p:cNvPr id="11" name="コンテンツ プレースホルダー 4"/>
          <p:cNvSpPr txBox="1">
            <a:spLocks/>
          </p:cNvSpPr>
          <p:nvPr/>
        </p:nvSpPr>
        <p:spPr>
          <a:xfrm>
            <a:off x="628650" y="3320904"/>
            <a:ext cx="8022560" cy="90607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【预防燃气以外的火灾事故】</a:t>
            </a:r>
            <a:endParaRPr lang="ja-JP" altLang="en-US" sz="1600" dirty="0">
              <a:solidFill>
                <a:prstClr val="black"/>
              </a:solidFill>
              <a:latin typeface="SimHei" panose="02010609060101010101" pitchFamily="49" charset="-122"/>
              <a:ea typeface="SimHei" panose="02010609060101010101" pitchFamily="49" charset="-122"/>
            </a:endParaRPr>
          </a:p>
          <a:p>
            <a:pPr marL="180975"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・清除可燃物（kanensei no mono）等</a:t>
            </a:r>
            <a:endParaRPr lang="en-US" altLang="ja-JP" sz="1600" dirty="0">
              <a:solidFill>
                <a:prstClr val="black"/>
              </a:solidFill>
              <a:latin typeface="SimHei" panose="02010609060101010101" pitchFamily="49" charset="-122"/>
              <a:ea typeface="SimHei" panose="02010609060101010101" pitchFamily="49" charset="-122"/>
            </a:endParaRPr>
          </a:p>
          <a:p>
            <a:pPr marL="180975"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・注意混合作业或近距离（包括上下）作业等</a:t>
            </a:r>
            <a:endParaRPr lang="en-US" altLang="ja-JP" sz="1600" dirty="0">
              <a:solidFill>
                <a:prstClr val="black"/>
              </a:solidFill>
              <a:latin typeface="SimHei" panose="02010609060101010101" pitchFamily="49" charset="-122"/>
              <a:ea typeface="SimHei" panose="02010609060101010101" pitchFamily="49" charset="-122"/>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44</a:t>
            </a:fld>
            <a:endParaRPr kumimoji="1" lang="ja-JP" altLang="en-US"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984327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zh-Hans" sz="1800">
                <a:latin typeface="SimHei" panose="02010609060101010101" pitchFamily="49" charset="-122"/>
                <a:ea typeface="SimHei" panose="02010609060101010101" pitchFamily="49" charset="-122"/>
              </a:rPr>
              <a:t>预防气焊（gasu yousetu）事故（4）有害射线（yuugai kousen）与缺氧</a:t>
            </a:r>
            <a:endParaRPr kumimoji="1" lang="ja-JP" altLang="en-US" sz="18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440856" y="6456715"/>
            <a:ext cx="3706612" cy="261610"/>
          </a:xfrm>
          <a:prstGeom prst="rect">
            <a:avLst/>
          </a:prstGeom>
          <a:noFill/>
          <a:ln>
            <a:solidFill>
              <a:schemeClr val="tx1"/>
            </a:solidFill>
          </a:ln>
        </p:spPr>
        <p:txBody>
          <a:bodyPr wrap="square" rtlCol="0">
            <a:spAutoFit/>
          </a:bodyPr>
          <a:lstStyle/>
          <a:p>
            <a:pPr algn="r" rtl="0"/>
            <a:r>
              <a:rPr lang="zh-Hans" sz="1050" dirty="0">
                <a:solidFill>
                  <a:prstClr val="black"/>
                </a:solidFill>
                <a:latin typeface="SimHei" panose="02010609060101010101" pitchFamily="49" charset="-122"/>
                <a:ea typeface="SimHei" panose="02010609060101010101" pitchFamily="49" charset="-122"/>
              </a:rPr>
              <a:t>教材第82、86页/ 辅助教材</a:t>
            </a:r>
            <a:r>
              <a:rPr lang="zh-Hans" sz="1050" dirty="0" smtClean="0">
                <a:solidFill>
                  <a:prstClr val="black"/>
                </a:solidFill>
                <a:latin typeface="SimHei" panose="02010609060101010101" pitchFamily="49" charset="-122"/>
                <a:ea typeface="SimHei" panose="02010609060101010101" pitchFamily="49" charset="-122"/>
              </a:rPr>
              <a:t>第5</a:t>
            </a:r>
            <a:r>
              <a:rPr lang="en-US" altLang="zh-Hans" sz="1050" dirty="0" smtClean="0">
                <a:solidFill>
                  <a:prstClr val="black"/>
                </a:solidFill>
                <a:latin typeface="SimHei" panose="02010609060101010101" pitchFamily="49" charset="-122"/>
                <a:ea typeface="SimHei" panose="02010609060101010101" pitchFamily="49" charset="-122"/>
              </a:rPr>
              <a:t>7</a:t>
            </a:r>
            <a:r>
              <a:rPr lang="zh-Hans" sz="1050" dirty="0" smtClean="0">
                <a:solidFill>
                  <a:prstClr val="black"/>
                </a:solidFill>
                <a:latin typeface="SimHei" panose="02010609060101010101" pitchFamily="49" charset="-122"/>
                <a:ea typeface="SimHei" panose="02010609060101010101" pitchFamily="49" charset="-122"/>
              </a:rPr>
              <a:t>页</a:t>
            </a:r>
            <a:endParaRPr lang="zh-Hans" sz="105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0" y="947424"/>
            <a:ext cx="8022560" cy="8122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【气焊（gasu yousetu）时产生的有害射线（yuugai kousen）】</a:t>
            </a:r>
          </a:p>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　在气焊（gasu yousetu）作业时，母材和火焰等高温处会产生强烈的红外线。</a:t>
            </a:r>
            <a:endParaRPr lang="en-US" altLang="ja-JP" sz="1400" dirty="0">
              <a:solidFill>
                <a:prstClr val="black"/>
              </a:solidFill>
              <a:latin typeface="SimHei" panose="02010609060101010101" pitchFamily="49" charset="-122"/>
              <a:ea typeface="SimHei" panose="02010609060101010101" pitchFamily="49" charset="-122"/>
            </a:endParaRPr>
          </a:p>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　红外线引起的职业病：视网膜烧伤和白内障等眼病、皮肤病</a:t>
            </a:r>
            <a:endParaRPr lang="en-US" altLang="ja-JP" sz="1400" dirty="0">
              <a:solidFill>
                <a:prstClr val="black"/>
              </a:solidFill>
              <a:latin typeface="SimHei" panose="02010609060101010101" pitchFamily="49" charset="-122"/>
              <a:ea typeface="SimHei" panose="02010609060101010101" pitchFamily="49" charset="-122"/>
            </a:endParaRPr>
          </a:p>
        </p:txBody>
      </p:sp>
      <p:sp>
        <p:nvSpPr>
          <p:cNvPr id="5" name="コンテンツ プレースホルダー 4"/>
          <p:cNvSpPr txBox="1">
            <a:spLocks/>
          </p:cNvSpPr>
          <p:nvPr/>
        </p:nvSpPr>
        <p:spPr>
          <a:xfrm>
            <a:off x="628650" y="1859832"/>
            <a:ext cx="8022560" cy="11023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【缺氧（sanso ketubou）】</a:t>
            </a:r>
          </a:p>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　若在通风不充分的地方进行气焊（gasu yousetu）、焊割，在使用便携式通风设备等进行强制通风的同时，也要视情况使用呼吸护具（kokyuu you hogo gu）。</a:t>
            </a:r>
            <a:endParaRPr lang="en-US" altLang="ja-JP" sz="1400" dirty="0">
              <a:solidFill>
                <a:prstClr val="black"/>
              </a:solidFill>
              <a:latin typeface="SimHei" panose="02010609060101010101" pitchFamily="49" charset="-122"/>
              <a:ea typeface="SimHei" panose="02010609060101010101" pitchFamily="49" charset="-122"/>
            </a:endParaRPr>
          </a:p>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　缺氧（sanso ketubou）：空气中的氧气（sanso）浓度低于18％的状态。</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latin typeface="SimHei" panose="02010609060101010101" pitchFamily="49" charset="-122"/>
                <a:ea typeface="SimHei" panose="02010609060101010101" pitchFamily="49" charset="-122"/>
              </a:rPr>
              <a:t>45</a:t>
            </a:fld>
            <a:endParaRPr kumimoji="1" lang="ja-JP" altLang="en-US" sz="105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98515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zh-Hans" sz="1800">
                <a:latin typeface="SimHei" panose="02010609060101010101" pitchFamily="49" charset="-122"/>
                <a:ea typeface="SimHei" panose="02010609060101010101" pitchFamily="49" charset="-122"/>
              </a:rPr>
              <a:t>预防气焊（gasu yousetu）事故（5）金属烟尘（hyumu）事故</a:t>
            </a:r>
            <a:endParaRPr kumimoji="1" lang="ja-JP" altLang="en-US" sz="18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029931" y="6444477"/>
            <a:ext cx="4133964" cy="261610"/>
          </a:xfrm>
          <a:prstGeom prst="rect">
            <a:avLst/>
          </a:prstGeom>
          <a:noFill/>
          <a:ln>
            <a:solidFill>
              <a:schemeClr val="tx1"/>
            </a:solidFill>
          </a:ln>
        </p:spPr>
        <p:txBody>
          <a:bodyPr wrap="square" rtlCol="0">
            <a:spAutoFit/>
          </a:bodyPr>
          <a:lstStyle/>
          <a:p>
            <a:pPr algn="r" rtl="0"/>
            <a:r>
              <a:rPr lang="zh-Hans" sz="1050" dirty="0">
                <a:solidFill>
                  <a:prstClr val="black"/>
                </a:solidFill>
                <a:latin typeface="SimHei" panose="02010609060101010101" pitchFamily="49" charset="-122"/>
                <a:ea typeface="SimHei" panose="02010609060101010101" pitchFamily="49" charset="-122"/>
              </a:rPr>
              <a:t>教材第86、88页/ 辅助教材</a:t>
            </a:r>
            <a:r>
              <a:rPr lang="zh-Hans" sz="1050" dirty="0" smtClean="0">
                <a:solidFill>
                  <a:prstClr val="black"/>
                </a:solidFill>
                <a:latin typeface="SimHei" panose="02010609060101010101" pitchFamily="49" charset="-122"/>
                <a:ea typeface="SimHei" panose="02010609060101010101" pitchFamily="49" charset="-122"/>
              </a:rPr>
              <a:t>第5</a:t>
            </a:r>
            <a:r>
              <a:rPr lang="en-US" altLang="zh-Hans" sz="1050" dirty="0" smtClean="0">
                <a:solidFill>
                  <a:prstClr val="black"/>
                </a:solidFill>
                <a:latin typeface="SimHei" panose="02010609060101010101" pitchFamily="49" charset="-122"/>
                <a:ea typeface="SimHei" panose="02010609060101010101" pitchFamily="49" charset="-122"/>
              </a:rPr>
              <a:t>8</a:t>
            </a:r>
            <a:r>
              <a:rPr lang="zh-Hans" sz="1050" dirty="0" smtClean="0">
                <a:solidFill>
                  <a:prstClr val="black"/>
                </a:solidFill>
                <a:latin typeface="SimHei" panose="02010609060101010101" pitchFamily="49" charset="-122"/>
                <a:ea typeface="SimHei" panose="02010609060101010101" pitchFamily="49" charset="-122"/>
              </a:rPr>
              <a:t>、5</a:t>
            </a:r>
            <a:r>
              <a:rPr lang="en-US" altLang="zh-Hans" sz="1050" dirty="0" smtClean="0">
                <a:solidFill>
                  <a:prstClr val="black"/>
                </a:solidFill>
                <a:latin typeface="SimHei" panose="02010609060101010101" pitchFamily="49" charset="-122"/>
                <a:ea typeface="SimHei" panose="02010609060101010101" pitchFamily="49" charset="-122"/>
              </a:rPr>
              <a:t>9</a:t>
            </a:r>
            <a:r>
              <a:rPr lang="zh-Hans" sz="1050" dirty="0" smtClean="0">
                <a:solidFill>
                  <a:prstClr val="black"/>
                </a:solidFill>
                <a:latin typeface="SimHei" panose="02010609060101010101" pitchFamily="49" charset="-122"/>
                <a:ea typeface="SimHei" panose="02010609060101010101" pitchFamily="49" charset="-122"/>
              </a:rPr>
              <a:t>页</a:t>
            </a:r>
            <a:endParaRPr lang="zh-Hans" sz="105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06008" y="2155343"/>
            <a:ext cx="8045202" cy="132156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zh-Hans" sz="1600">
                <a:solidFill>
                  <a:prstClr val="black"/>
                </a:solidFill>
                <a:latin typeface="SimHei" panose="02010609060101010101" pitchFamily="49" charset="-122"/>
                <a:ea typeface="SimHei" panose="02010609060101010101" pitchFamily="49" charset="-122"/>
              </a:rPr>
              <a:t>【</a:t>
            </a:r>
            <a:r>
              <a:rPr lang="zh-Hans" sz="1400">
                <a:solidFill>
                  <a:prstClr val="black"/>
                </a:solidFill>
                <a:latin typeface="SimHei" panose="02010609060101010101" pitchFamily="49" charset="-122"/>
                <a:ea typeface="SimHei" panose="02010609060101010101" pitchFamily="49" charset="-122"/>
              </a:rPr>
              <a:t>肺尘病（jinpai）与并发症】</a:t>
            </a:r>
          </a:p>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　由金属烟尘（hyumu）引起的最严重的慢性伤害是肺尘病（jinpai）及其并发症。</a:t>
            </a:r>
            <a:endParaRPr lang="en-US" altLang="ja-JP" sz="1400" dirty="0">
              <a:solidFill>
                <a:prstClr val="black"/>
              </a:solidFill>
              <a:latin typeface="SimHei" panose="02010609060101010101" pitchFamily="49" charset="-122"/>
              <a:ea typeface="SimHei" panose="02010609060101010101" pitchFamily="49" charset="-122"/>
            </a:endParaRPr>
          </a:p>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　与肺尘病（jinpai）关系尤为密切的并发症</a:t>
            </a:r>
            <a:endParaRPr lang="en-US" altLang="ja-JP" sz="1400" dirty="0">
              <a:solidFill>
                <a:prstClr val="black"/>
              </a:solidFill>
              <a:latin typeface="SimHei" panose="02010609060101010101" pitchFamily="49" charset="-122"/>
              <a:ea typeface="SimHei" panose="02010609060101010101" pitchFamily="49" charset="-122"/>
            </a:endParaRPr>
          </a:p>
          <a:p>
            <a:pPr marL="180975" indent="268288" rtl="0">
              <a:lnSpc>
                <a:spcPct val="100000"/>
              </a:lnSpc>
              <a:spcBef>
                <a:spcPts val="0"/>
              </a:spcBef>
              <a:buNone/>
              <a:tabLst>
                <a:tab pos="2781300" algn="l"/>
                <a:tab pos="5562600" algn="l"/>
              </a:tabLst>
            </a:pPr>
            <a:r>
              <a:rPr lang="zh-Hans" sz="1400">
                <a:solidFill>
                  <a:prstClr val="black"/>
                </a:solidFill>
                <a:latin typeface="SimHei" panose="02010609060101010101" pitchFamily="49" charset="-122"/>
                <a:ea typeface="SimHei" panose="02010609060101010101" pitchFamily="49" charset="-122"/>
              </a:rPr>
              <a:t>●肺结核	●结核性胸膜炎	●继发性支气管炎</a:t>
            </a:r>
            <a:endParaRPr lang="en-US" altLang="ja-JP" sz="1400" dirty="0">
              <a:solidFill>
                <a:prstClr val="black"/>
              </a:solidFill>
              <a:latin typeface="SimHei" panose="02010609060101010101" pitchFamily="49" charset="-122"/>
              <a:ea typeface="SimHei" panose="02010609060101010101" pitchFamily="49" charset="-122"/>
            </a:endParaRPr>
          </a:p>
          <a:p>
            <a:pPr marL="180975" indent="268288" rtl="0">
              <a:lnSpc>
                <a:spcPct val="100000"/>
              </a:lnSpc>
              <a:spcBef>
                <a:spcPts val="0"/>
              </a:spcBef>
              <a:buNone/>
              <a:tabLst>
                <a:tab pos="2781300" algn="l"/>
                <a:tab pos="5562600" algn="l"/>
              </a:tabLst>
            </a:pPr>
            <a:r>
              <a:rPr lang="zh-Hans" sz="1400">
                <a:solidFill>
                  <a:prstClr val="black"/>
                </a:solidFill>
                <a:latin typeface="SimHei" panose="02010609060101010101" pitchFamily="49" charset="-122"/>
                <a:ea typeface="SimHei" panose="02010609060101010101" pitchFamily="49" charset="-122"/>
              </a:rPr>
              <a:t>●继发性支气管扩张	●继发性气胸	●原发性肺癌</a:t>
            </a:r>
          </a:p>
        </p:txBody>
      </p:sp>
      <p:sp>
        <p:nvSpPr>
          <p:cNvPr id="8" name="コンテンツ プレースホルダー 4"/>
          <p:cNvSpPr txBox="1">
            <a:spLocks/>
          </p:cNvSpPr>
          <p:nvPr/>
        </p:nvSpPr>
        <p:spPr>
          <a:xfrm>
            <a:off x="628650" y="955518"/>
            <a:ext cx="8022560" cy="108524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zh-Hans" sz="1600">
                <a:solidFill>
                  <a:prstClr val="black"/>
                </a:solidFill>
                <a:latin typeface="SimHei" panose="02010609060101010101" pitchFamily="49" charset="-122"/>
                <a:ea typeface="SimHei" panose="02010609060101010101" pitchFamily="49" charset="-122"/>
              </a:rPr>
              <a:t>【</a:t>
            </a:r>
            <a:r>
              <a:rPr lang="zh-Hans" sz="1400">
                <a:solidFill>
                  <a:prstClr val="black"/>
                </a:solidFill>
                <a:latin typeface="SimHei" panose="02010609060101010101" pitchFamily="49" charset="-122"/>
                <a:ea typeface="SimHei" panose="02010609060101010101" pitchFamily="49" charset="-122"/>
              </a:rPr>
              <a:t>金属烟尘（hyumu）的产生】</a:t>
            </a:r>
          </a:p>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　烟尘（hyumu）是指高温金属变成蒸汽，释放到作业环境中，在空气中冷却凝固而成的物质。应当注意的是，在气焊（gasu yousetu）和气割（gasu setudan）中，不仅母材会产生，表面镀层中所含的金属也会成为烟尘（hyumu）。　</a:t>
            </a:r>
          </a:p>
        </p:txBody>
      </p:sp>
      <p:sp>
        <p:nvSpPr>
          <p:cNvPr id="9" name="コンテンツ プレースホルダー 4"/>
          <p:cNvSpPr txBox="1">
            <a:spLocks/>
          </p:cNvSpPr>
          <p:nvPr/>
        </p:nvSpPr>
        <p:spPr>
          <a:xfrm>
            <a:off x="606008" y="3591491"/>
            <a:ext cx="8045202" cy="127618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【针对金属烟尘（hyumu）的措施】</a:t>
            </a:r>
            <a:endParaRPr lang="ja-JP" altLang="en-US" sz="14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・采用低烟尘（hyumu）熔融材料</a:t>
            </a:r>
            <a:endParaRPr lang="en-US" altLang="ja-JP" sz="14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・工学性措施</a:t>
            </a:r>
            <a:endParaRPr lang="en-US" altLang="ja-JP" sz="14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・管理性措施</a:t>
            </a:r>
            <a:endParaRPr lang="en-US" altLang="ja-JP" sz="14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・个人护具</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latin typeface="SimHei" panose="02010609060101010101" pitchFamily="49" charset="-122"/>
                <a:ea typeface="SimHei" panose="02010609060101010101" pitchFamily="49" charset="-122"/>
              </a:rPr>
              <a:t>46</a:t>
            </a:fld>
            <a:endParaRPr kumimoji="1" lang="ja-JP" altLang="en-US" sz="105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153900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zh-Hans" sz="1400">
                <a:latin typeface="SimHei" panose="02010609060101010101" pitchFamily="49" charset="-122"/>
                <a:ea typeface="SimHei" panose="02010609060101010101" pitchFamily="49" charset="-122"/>
              </a:rPr>
              <a:t>预防气焊（gasu yousetu）事故（6）中暑（necchuushou）及坠落事故（tuiraku saigai）</a:t>
            </a:r>
            <a:endParaRPr kumimoji="1" lang="ja-JP" altLang="en-US" sz="1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329865" y="6444477"/>
            <a:ext cx="3820912" cy="253916"/>
          </a:xfrm>
          <a:prstGeom prst="rect">
            <a:avLst/>
          </a:prstGeom>
          <a:noFill/>
          <a:ln>
            <a:solidFill>
              <a:schemeClr val="tx1"/>
            </a:solidFill>
          </a:ln>
        </p:spPr>
        <p:txBody>
          <a:bodyPr wrap="square" rtlCol="0">
            <a:spAutoFit/>
          </a:bodyPr>
          <a:lstStyle/>
          <a:p>
            <a:pPr algn="r" rtl="0"/>
            <a:r>
              <a:rPr lang="zh-Hans" sz="1050" dirty="0">
                <a:solidFill>
                  <a:prstClr val="black"/>
                </a:solidFill>
                <a:latin typeface="SimHei" panose="02010609060101010101" pitchFamily="49" charset="-122"/>
                <a:ea typeface="SimHei" panose="02010609060101010101" pitchFamily="49" charset="-122"/>
              </a:rPr>
              <a:t>教材第92、93页/ 辅助教材</a:t>
            </a:r>
            <a:r>
              <a:rPr lang="zh-Hans" sz="1050" dirty="0" smtClean="0">
                <a:solidFill>
                  <a:prstClr val="black"/>
                </a:solidFill>
                <a:latin typeface="SimHei" panose="02010609060101010101" pitchFamily="49" charset="-122"/>
                <a:ea typeface="SimHei" panose="02010609060101010101" pitchFamily="49" charset="-122"/>
              </a:rPr>
              <a:t>第6</a:t>
            </a:r>
            <a:r>
              <a:rPr lang="en-US" altLang="zh-Hans" sz="1050" dirty="0" smtClean="0">
                <a:solidFill>
                  <a:prstClr val="black"/>
                </a:solidFill>
                <a:latin typeface="SimHei" panose="02010609060101010101" pitchFamily="49" charset="-122"/>
                <a:ea typeface="SimHei" panose="02010609060101010101" pitchFamily="49" charset="-122"/>
              </a:rPr>
              <a:t>0</a:t>
            </a:r>
            <a:r>
              <a:rPr lang="zh-Hans" sz="1050" dirty="0" smtClean="0">
                <a:solidFill>
                  <a:prstClr val="black"/>
                </a:solidFill>
                <a:latin typeface="SimHei" panose="02010609060101010101" pitchFamily="49" charset="-122"/>
                <a:ea typeface="SimHei" panose="02010609060101010101" pitchFamily="49" charset="-122"/>
              </a:rPr>
              <a:t>页</a:t>
            </a:r>
            <a:endParaRPr lang="zh-Hans" sz="1050" dirty="0">
              <a:solidFill>
                <a:prstClr val="black"/>
              </a:solidFill>
              <a:latin typeface="SimHei" panose="02010609060101010101" pitchFamily="49" charset="-122"/>
              <a:ea typeface="SimHei" panose="02010609060101010101" pitchFamily="49" charset="-122"/>
            </a:endParaRPr>
          </a:p>
        </p:txBody>
      </p:sp>
      <p:sp>
        <p:nvSpPr>
          <p:cNvPr id="6" name="コンテンツ プレースホルダー 4"/>
          <p:cNvSpPr txBox="1">
            <a:spLocks/>
          </p:cNvSpPr>
          <p:nvPr/>
        </p:nvSpPr>
        <p:spPr>
          <a:xfrm>
            <a:off x="628650" y="935391"/>
            <a:ext cx="8022560" cy="15972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600">
                <a:solidFill>
                  <a:prstClr val="black"/>
                </a:solidFill>
                <a:latin typeface="SimHei" panose="02010609060101010101" pitchFamily="49" charset="-122"/>
                <a:ea typeface="SimHei" panose="02010609060101010101" pitchFamily="49" charset="-122"/>
              </a:rPr>
              <a:t>【</a:t>
            </a:r>
            <a:r>
              <a:rPr lang="zh-Hans" sz="1400">
                <a:solidFill>
                  <a:prstClr val="black"/>
                </a:solidFill>
                <a:latin typeface="SimHei" panose="02010609060101010101" pitchFamily="49" charset="-122"/>
                <a:ea typeface="SimHei" panose="02010609060101010101" pitchFamily="49" charset="-122"/>
              </a:rPr>
              <a:t>预防中暑（necchuushou）措施】</a:t>
            </a:r>
            <a:endParaRPr lang="ja-JP" altLang="en-US" sz="1400" dirty="0">
              <a:solidFill>
                <a:prstClr val="black"/>
              </a:solidFill>
              <a:latin typeface="SimHei" panose="02010609060101010101" pitchFamily="49" charset="-122"/>
              <a:ea typeface="SimHei" panose="02010609060101010101" pitchFamily="49" charset="-122"/>
            </a:endParaRPr>
          </a:p>
          <a:p>
            <a:pPr marL="0" indent="180975" rtl="0">
              <a:lnSpc>
                <a:spcPct val="100000"/>
              </a:lnSpc>
              <a:spcBef>
                <a:spcPts val="0"/>
              </a:spcBef>
              <a:buNone/>
            </a:pPr>
            <a:r>
              <a:rPr lang="zh-Hans" sz="1400">
                <a:solidFill>
                  <a:prstClr val="black"/>
                </a:solidFill>
                <a:latin typeface="SimHei" panose="02010609060101010101" pitchFamily="49" charset="-122"/>
                <a:ea typeface="SimHei" panose="02010609060101010101" pitchFamily="49" charset="-122"/>
              </a:rPr>
              <a:t>日常进行身体状况管理对预防中暑（necchuushou）也很重要，不要连续作业，要适当休息。特别是在狭窄的地方或夏天的户外等，在高温、高湿或烈日下进行的作业。这种时候，要在作业时注意湿球黑球温度指数（WBGT）并充分补充水分和盐分，这点非常重要。还要注意的是，含咖啡因的日本茶具有利尿作用，不适合预防中暑（necchuushou）。</a:t>
            </a:r>
            <a:endParaRPr lang="en-US" altLang="ja-JP" sz="1400" dirty="0">
              <a:solidFill>
                <a:prstClr val="black"/>
              </a:solidFill>
              <a:latin typeface="SimHei" panose="02010609060101010101" pitchFamily="49" charset="-122"/>
              <a:ea typeface="SimHei" panose="02010609060101010101" pitchFamily="49" charset="-122"/>
            </a:endParaRPr>
          </a:p>
        </p:txBody>
      </p:sp>
      <p:sp>
        <p:nvSpPr>
          <p:cNvPr id="8" name="コンテンツ プレースホルダー 4"/>
          <p:cNvSpPr txBox="1">
            <a:spLocks/>
          </p:cNvSpPr>
          <p:nvPr/>
        </p:nvSpPr>
        <p:spPr>
          <a:xfrm>
            <a:off x="628650" y="2620807"/>
            <a:ext cx="8022560" cy="89204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zh-Hans" sz="1600" dirty="0">
                <a:solidFill>
                  <a:prstClr val="black"/>
                </a:solidFill>
                <a:latin typeface="SimHei" panose="02010609060101010101" pitchFamily="49" charset="-122"/>
                <a:ea typeface="SimHei" panose="02010609060101010101" pitchFamily="49" charset="-122"/>
              </a:rPr>
              <a:t>【</a:t>
            </a:r>
            <a:r>
              <a:rPr lang="zh-Hans" sz="1400" dirty="0">
                <a:solidFill>
                  <a:prstClr val="black"/>
                </a:solidFill>
                <a:latin typeface="SimHei" panose="02010609060101010101" pitchFamily="49" charset="-122"/>
                <a:ea typeface="SimHei" panose="02010609060101010101" pitchFamily="49" charset="-122"/>
              </a:rPr>
              <a:t>预防坠落事故（tuiraku saigai）】</a:t>
            </a:r>
          </a:p>
          <a:p>
            <a:pPr marL="0" indent="180975" rtl="0">
              <a:lnSpc>
                <a:spcPct val="100000"/>
              </a:lnSpc>
              <a:spcBef>
                <a:spcPts val="0"/>
              </a:spcBef>
              <a:buNone/>
            </a:pPr>
            <a:r>
              <a:rPr lang="zh-Hans" sz="1400" dirty="0">
                <a:solidFill>
                  <a:prstClr val="black"/>
                </a:solidFill>
                <a:latin typeface="SimHei" panose="02010609060101010101" pitchFamily="49" charset="-122"/>
                <a:ea typeface="SimHei" panose="02010609060101010101" pitchFamily="49" charset="-122"/>
              </a:rPr>
              <a:t>在高处进行焊接作业时，要正确使用防坠落设备（tuiraku seishi you kigu），以预防坠落事故（tuiraku saigai）。（需要进行全套设备的特别培训）</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latin typeface="SimHei" panose="02010609060101010101" pitchFamily="49" charset="-122"/>
                <a:ea typeface="SimHei" panose="02010609060101010101" pitchFamily="49" charset="-122"/>
              </a:rPr>
              <a:t>47</a:t>
            </a:fld>
            <a:endParaRPr kumimoji="1" lang="ja-JP" altLang="en-US" sz="105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91328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a:bodyPr>
          <a:lstStyle/>
          <a:p>
            <a:pPr rtl="0"/>
            <a:r>
              <a:rPr lang="zh-Hans" sz="3200">
                <a:latin typeface="+mn-ea"/>
                <a:ea typeface="+mn-ea"/>
              </a:rPr>
              <a:t>第3章    相关法令</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48</a:t>
            </a:fld>
            <a:endParaRPr kumimoji="1" lang="ja-JP" altLang="en-US"/>
          </a:p>
        </p:txBody>
      </p:sp>
    </p:spTree>
    <p:extLst>
      <p:ext uri="{BB962C8B-B14F-4D97-AF65-F5344CB8AC3E}">
        <p14:creationId xmlns:p14="http://schemas.microsoft.com/office/powerpoint/2010/main" val="2200162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zh-Hans" sz="2000">
                <a:latin typeface="SimHei" panose="02010609060101010101" pitchFamily="49" charset="-122"/>
                <a:ea typeface="SimHei" panose="02010609060101010101" pitchFamily="49" charset="-122"/>
              </a:rPr>
              <a:t>气焊（gasu yousetu）等相关法律体系</a:t>
            </a:r>
            <a:endParaRPr kumimoji="1" lang="ja-JP" altLang="en-US" sz="20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354580" y="6462191"/>
            <a:ext cx="3776462" cy="261610"/>
          </a:xfrm>
          <a:prstGeom prst="rect">
            <a:avLst/>
          </a:prstGeom>
          <a:noFill/>
          <a:ln>
            <a:solidFill>
              <a:schemeClr val="tx1"/>
            </a:solidFill>
          </a:ln>
        </p:spPr>
        <p:txBody>
          <a:bodyPr wrap="square" rtlCol="0">
            <a:spAutoFit/>
          </a:bodyPr>
          <a:lstStyle/>
          <a:p>
            <a:pPr algn="r" rtl="0"/>
            <a:r>
              <a:rPr lang="zh-Hans" sz="1100" dirty="0">
                <a:solidFill>
                  <a:prstClr val="black"/>
                </a:solidFill>
                <a:latin typeface="SimHei" panose="02010609060101010101" pitchFamily="49" charset="-122"/>
                <a:ea typeface="SimHei" panose="02010609060101010101" pitchFamily="49" charset="-122"/>
              </a:rPr>
              <a:t>教材第101页/ 辅</a:t>
            </a:r>
            <a:r>
              <a:rPr lang="zh-Hans" sz="1100" dirty="0" smtClean="0">
                <a:solidFill>
                  <a:prstClr val="black"/>
                </a:solidFill>
                <a:latin typeface="SimHei" panose="02010609060101010101" pitchFamily="49" charset="-122"/>
                <a:ea typeface="SimHei" panose="02010609060101010101" pitchFamily="49" charset="-122"/>
              </a:rPr>
              <a:t>助教材第</a:t>
            </a:r>
            <a:r>
              <a:rPr lang="en-US" altLang="zh-Hans" sz="1100" dirty="0" smtClean="0">
                <a:solidFill>
                  <a:prstClr val="black"/>
                </a:solidFill>
                <a:latin typeface="SimHei" panose="02010609060101010101" pitchFamily="49" charset="-122"/>
                <a:ea typeface="SimHei" panose="02010609060101010101" pitchFamily="49" charset="-122"/>
              </a:rPr>
              <a:t>61</a:t>
            </a:r>
            <a:r>
              <a:rPr lang="zh-Hans" sz="1100" dirty="0" smtClean="0">
                <a:solidFill>
                  <a:prstClr val="black"/>
                </a:solidFill>
                <a:latin typeface="SimHei" panose="02010609060101010101" pitchFamily="49" charset="-122"/>
                <a:ea typeface="SimHei" panose="02010609060101010101" pitchFamily="49" charset="-122"/>
              </a:rPr>
              <a:t>页</a:t>
            </a:r>
            <a:endParaRPr lang="zh-Hans" sz="1100" dirty="0">
              <a:solidFill>
                <a:prstClr val="black"/>
              </a:solidFill>
              <a:latin typeface="SimHei" panose="02010609060101010101" pitchFamily="49" charset="-122"/>
              <a:ea typeface="SimHei" panose="02010609060101010101" pitchFamily="49" charset="-122"/>
            </a:endParaRPr>
          </a:p>
        </p:txBody>
      </p:sp>
      <p:pic>
        <p:nvPicPr>
          <p:cNvPr id="2" name="図 1"/>
          <p:cNvPicPr>
            <a:picLocks noChangeAspect="1"/>
          </p:cNvPicPr>
          <p:nvPr/>
        </p:nvPicPr>
        <p:blipFill>
          <a:blip r:embed="rId3"/>
          <a:stretch>
            <a:fillRect/>
          </a:stretch>
        </p:blipFill>
        <p:spPr>
          <a:xfrm>
            <a:off x="628650" y="1029099"/>
            <a:ext cx="6038850" cy="52524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100" smtClean="0">
                <a:latin typeface="SimHei" panose="02010609060101010101" pitchFamily="49" charset="-122"/>
                <a:ea typeface="SimHei" panose="02010609060101010101" pitchFamily="49" charset="-122"/>
              </a:rPr>
              <a:t>49</a:t>
            </a:fld>
            <a:endParaRPr kumimoji="1" lang="ja-JP" altLang="en-US" sz="1100">
              <a:latin typeface="SimHei" panose="02010609060101010101" pitchFamily="49" charset="-122"/>
              <a:ea typeface="SimHei" panose="02010609060101010101" pitchFamily="49" charset="-122"/>
            </a:endParaRPr>
          </a:p>
        </p:txBody>
      </p:sp>
      <p:sp>
        <p:nvSpPr>
          <p:cNvPr id="6" name="テキスト ボックス 5">
            <a:extLst>
              <a:ext uri="{FF2B5EF4-FFF2-40B4-BE49-F238E27FC236}">
                <a16:creationId xmlns="" xmlns:a16="http://schemas.microsoft.com/office/drawing/2014/main" id="{8D8F5A91-7DBA-4945-800C-597DA74492EE}"/>
              </a:ext>
            </a:extLst>
          </p:cNvPr>
          <p:cNvSpPr txBox="1"/>
          <p:nvPr/>
        </p:nvSpPr>
        <p:spPr>
          <a:xfrm>
            <a:off x="801107" y="1152244"/>
            <a:ext cx="2483074" cy="214040"/>
          </a:xfrm>
          <a:prstGeom prst="rect">
            <a:avLst/>
          </a:prstGeom>
          <a:solidFill>
            <a:schemeClr val="bg1"/>
          </a:solidFill>
          <a:ln>
            <a:noFill/>
          </a:ln>
        </p:spPr>
        <p:txBody>
          <a:bodyPr wrap="square" lIns="0" tIns="0" rIns="0" bIns="0" rtlCol="0">
            <a:noAutofit/>
          </a:bodyPr>
          <a:lstStyle/>
          <a:p>
            <a:pPr rtl="0"/>
            <a:r>
              <a:rPr lang="zh-Hans" sz="1100">
                <a:solidFill>
                  <a:srgbClr val="FF0000"/>
                </a:solidFill>
                <a:latin typeface="SimHei" panose="02010609060101010101" pitchFamily="49" charset="-122"/>
                <a:ea typeface="SimHei" panose="02010609060101010101" pitchFamily="49" charset="-122"/>
              </a:rPr>
              <a:t>劳动安全卫生法</a:t>
            </a:r>
            <a:endParaRPr kumimoji="1" lang="en-US" altLang="ja-JP" sz="1100" dirty="0">
              <a:solidFill>
                <a:srgbClr val="FF0000"/>
              </a:solidFill>
              <a:latin typeface="SimHei" panose="02010609060101010101" pitchFamily="49" charset="-122"/>
              <a:ea typeface="SimHei" panose="02010609060101010101" pitchFamily="49" charset="-122"/>
            </a:endParaRPr>
          </a:p>
        </p:txBody>
      </p:sp>
      <p:sp>
        <p:nvSpPr>
          <p:cNvPr id="8" name="テキスト ボックス 7">
            <a:extLst>
              <a:ext uri="{FF2B5EF4-FFF2-40B4-BE49-F238E27FC236}">
                <a16:creationId xmlns="" xmlns:a16="http://schemas.microsoft.com/office/drawing/2014/main" id="{61C0E8CE-39F8-44DF-B577-9C76DDB31E80}"/>
              </a:ext>
            </a:extLst>
          </p:cNvPr>
          <p:cNvSpPr txBox="1"/>
          <p:nvPr/>
        </p:nvSpPr>
        <p:spPr>
          <a:xfrm>
            <a:off x="772327" y="4501570"/>
            <a:ext cx="2483074" cy="179640"/>
          </a:xfrm>
          <a:prstGeom prst="rect">
            <a:avLst/>
          </a:prstGeom>
          <a:solidFill>
            <a:schemeClr val="bg1"/>
          </a:solidFill>
          <a:ln>
            <a:noFill/>
          </a:ln>
        </p:spPr>
        <p:txBody>
          <a:bodyPr wrap="square" lIns="0" tIns="0" rIns="0" bIns="0" rtlCol="0">
            <a:noAutofit/>
          </a:bodyPr>
          <a:lstStyle/>
          <a:p>
            <a:pPr rtl="0"/>
            <a:r>
              <a:rPr lang="zh-Hans" sz="1100">
                <a:solidFill>
                  <a:srgbClr val="FF0000"/>
                </a:solidFill>
                <a:latin typeface="SimHei" panose="02010609060101010101" pitchFamily="49" charset="-122"/>
                <a:ea typeface="SimHei" panose="02010609060101010101" pitchFamily="49" charset="-122"/>
              </a:rPr>
              <a:t>肺尘病（jinpai）法</a:t>
            </a:r>
            <a:endParaRPr kumimoji="1" lang="en-US" altLang="ja-JP" sz="1100" dirty="0">
              <a:solidFill>
                <a:srgbClr val="FF0000"/>
              </a:solidFill>
              <a:latin typeface="SimHei" panose="02010609060101010101" pitchFamily="49" charset="-122"/>
              <a:ea typeface="SimHei" panose="02010609060101010101" pitchFamily="49" charset="-122"/>
            </a:endParaRPr>
          </a:p>
        </p:txBody>
      </p:sp>
      <p:sp>
        <p:nvSpPr>
          <p:cNvPr id="9" name="テキスト ボックス 8">
            <a:extLst>
              <a:ext uri="{FF2B5EF4-FFF2-40B4-BE49-F238E27FC236}">
                <a16:creationId xmlns="" xmlns:a16="http://schemas.microsoft.com/office/drawing/2014/main" id="{35504798-9FB0-4334-9A9F-B4839BA322C9}"/>
              </a:ext>
            </a:extLst>
          </p:cNvPr>
          <p:cNvSpPr txBox="1"/>
          <p:nvPr/>
        </p:nvSpPr>
        <p:spPr>
          <a:xfrm>
            <a:off x="772327" y="5161689"/>
            <a:ext cx="2483074" cy="171206"/>
          </a:xfrm>
          <a:prstGeom prst="rect">
            <a:avLst/>
          </a:prstGeom>
          <a:solidFill>
            <a:schemeClr val="bg1"/>
          </a:solidFill>
          <a:ln>
            <a:noFill/>
          </a:ln>
        </p:spPr>
        <p:txBody>
          <a:bodyPr wrap="square" lIns="0" tIns="0" rIns="0" bIns="0" rtlCol="0">
            <a:noAutofit/>
          </a:bodyPr>
          <a:lstStyle/>
          <a:p>
            <a:pPr rtl="0"/>
            <a:r>
              <a:rPr lang="zh-Hans" sz="1100">
                <a:solidFill>
                  <a:srgbClr val="FF0000"/>
                </a:solidFill>
                <a:latin typeface="SimHei" panose="02010609060101010101" pitchFamily="49" charset="-122"/>
                <a:ea typeface="SimHei" panose="02010609060101010101" pitchFamily="49" charset="-122"/>
              </a:rPr>
              <a:t>作业环境测定法（※）</a:t>
            </a:r>
            <a:endParaRPr kumimoji="1" lang="en-US" altLang="ja-JP" sz="1100" dirty="0">
              <a:solidFill>
                <a:srgbClr val="FF0000"/>
              </a:solidFill>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659D6E96-5E90-4F9B-BFDB-E1103BA216A1}"/>
              </a:ext>
            </a:extLst>
          </p:cNvPr>
          <p:cNvSpPr txBox="1"/>
          <p:nvPr/>
        </p:nvSpPr>
        <p:spPr>
          <a:xfrm>
            <a:off x="1046261" y="1497003"/>
            <a:ext cx="3472971" cy="178657"/>
          </a:xfrm>
          <a:prstGeom prst="rect">
            <a:avLst/>
          </a:prstGeom>
          <a:solidFill>
            <a:schemeClr val="bg1"/>
          </a:solidFill>
          <a:ln>
            <a:noFill/>
          </a:ln>
        </p:spPr>
        <p:txBody>
          <a:bodyPr wrap="square" lIns="0" tIns="0" rIns="0" bIns="0" rtlCol="0">
            <a:noAutofit/>
          </a:bodyPr>
          <a:lstStyle/>
          <a:p>
            <a:pPr rtl="0"/>
            <a:r>
              <a:rPr lang="zh-Hans" sz="1100">
                <a:solidFill>
                  <a:schemeClr val="accent5"/>
                </a:solidFill>
                <a:latin typeface="SimHei" panose="02010609060101010101" pitchFamily="49" charset="-122"/>
                <a:ea typeface="SimHei" panose="02010609060101010101" pitchFamily="49" charset="-122"/>
              </a:rPr>
              <a:t>劳动安全卫生法（roudou anzen eiseihou）施行令</a:t>
            </a:r>
            <a:endParaRPr kumimoji="1" lang="en-US" altLang="ja-JP" sz="1100" dirty="0">
              <a:solidFill>
                <a:schemeClr val="accent5"/>
              </a:solidFill>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D292DE9A-C3A0-4399-BEC2-6E1DFBE8E92C}"/>
              </a:ext>
            </a:extLst>
          </p:cNvPr>
          <p:cNvSpPr txBox="1"/>
          <p:nvPr/>
        </p:nvSpPr>
        <p:spPr>
          <a:xfrm>
            <a:off x="1046262" y="5482398"/>
            <a:ext cx="2542226" cy="180000"/>
          </a:xfrm>
          <a:prstGeom prst="rect">
            <a:avLst/>
          </a:prstGeom>
          <a:solidFill>
            <a:schemeClr val="bg1"/>
          </a:solidFill>
          <a:ln>
            <a:noFill/>
          </a:ln>
        </p:spPr>
        <p:txBody>
          <a:bodyPr wrap="square" lIns="0" tIns="0" rIns="0" bIns="0" rtlCol="0">
            <a:noAutofit/>
          </a:bodyPr>
          <a:lstStyle/>
          <a:p>
            <a:pPr rtl="0"/>
            <a:r>
              <a:rPr lang="zh-Hans" sz="1100">
                <a:solidFill>
                  <a:schemeClr val="accent5"/>
                </a:solidFill>
                <a:latin typeface="SimHei" panose="02010609060101010101" pitchFamily="49" charset="-122"/>
                <a:ea typeface="SimHei" panose="02010609060101010101" pitchFamily="49" charset="-122"/>
              </a:rPr>
              <a:t>作业环境测定法施行令</a:t>
            </a:r>
            <a:endParaRPr kumimoji="1" lang="en-US" altLang="ja-JP" sz="1100" dirty="0">
              <a:solidFill>
                <a:schemeClr val="accent5"/>
              </a:solidFill>
              <a:latin typeface="SimHei" panose="02010609060101010101" pitchFamily="49" charset="-122"/>
              <a:ea typeface="SimHei" panose="02010609060101010101" pitchFamily="49" charset="-122"/>
            </a:endParaRPr>
          </a:p>
        </p:txBody>
      </p:sp>
      <p:sp>
        <p:nvSpPr>
          <p:cNvPr id="12" name="テキスト ボックス 11">
            <a:extLst>
              <a:ext uri="{FF2B5EF4-FFF2-40B4-BE49-F238E27FC236}">
                <a16:creationId xmlns="" xmlns:a16="http://schemas.microsoft.com/office/drawing/2014/main" id="{BE282014-56C3-4097-92E2-CD23077271BD}"/>
              </a:ext>
            </a:extLst>
          </p:cNvPr>
          <p:cNvSpPr txBox="1"/>
          <p:nvPr/>
        </p:nvSpPr>
        <p:spPr>
          <a:xfrm>
            <a:off x="1258999" y="1849796"/>
            <a:ext cx="2483074" cy="189806"/>
          </a:xfrm>
          <a:prstGeom prst="rect">
            <a:avLst/>
          </a:prstGeom>
          <a:solidFill>
            <a:schemeClr val="bg1"/>
          </a:solidFill>
          <a:ln>
            <a:noFill/>
          </a:ln>
        </p:spPr>
        <p:txBody>
          <a:bodyPr wrap="square" lIns="0" tIns="0" rIns="0" bIns="0" rtlCol="0">
            <a:noAutofit/>
          </a:bodyPr>
          <a:lstStyle/>
          <a:p>
            <a:pPr rtl="0"/>
            <a:r>
              <a:rPr lang="zh-Hans" sz="1100">
                <a:solidFill>
                  <a:srgbClr val="00B050"/>
                </a:solidFill>
                <a:latin typeface="SimHei" panose="02010609060101010101" pitchFamily="49" charset="-122"/>
                <a:ea typeface="SimHei" panose="02010609060101010101" pitchFamily="49" charset="-122"/>
              </a:rPr>
              <a:t>劳动安全规则</a:t>
            </a:r>
            <a:endParaRPr kumimoji="1" lang="en-US" altLang="ja-JP" sz="1100" dirty="0">
              <a:solidFill>
                <a:srgbClr val="00B050"/>
              </a:solidFill>
              <a:latin typeface="SimHei" panose="02010609060101010101" pitchFamily="49" charset="-122"/>
              <a:ea typeface="SimHei" panose="02010609060101010101" pitchFamily="49" charset="-122"/>
            </a:endParaRPr>
          </a:p>
        </p:txBody>
      </p:sp>
      <p:sp>
        <p:nvSpPr>
          <p:cNvPr id="13" name="テキスト ボックス 12">
            <a:extLst>
              <a:ext uri="{FF2B5EF4-FFF2-40B4-BE49-F238E27FC236}">
                <a16:creationId xmlns="" xmlns:a16="http://schemas.microsoft.com/office/drawing/2014/main" id="{C16E2E2E-DF5F-4C25-844A-ACDAE94AA05B}"/>
              </a:ext>
            </a:extLst>
          </p:cNvPr>
          <p:cNvSpPr txBox="1"/>
          <p:nvPr/>
        </p:nvSpPr>
        <p:spPr>
          <a:xfrm>
            <a:off x="1239283" y="2184631"/>
            <a:ext cx="2483074" cy="180000"/>
          </a:xfrm>
          <a:prstGeom prst="rect">
            <a:avLst/>
          </a:prstGeom>
          <a:solidFill>
            <a:schemeClr val="bg1"/>
          </a:solidFill>
          <a:ln>
            <a:noFill/>
          </a:ln>
        </p:spPr>
        <p:txBody>
          <a:bodyPr wrap="square" lIns="0" tIns="0" rIns="0" bIns="0" rtlCol="0">
            <a:noAutofit/>
          </a:bodyPr>
          <a:lstStyle/>
          <a:p>
            <a:pPr rtl="0"/>
            <a:r>
              <a:rPr lang="zh-Hans" sz="1100">
                <a:solidFill>
                  <a:srgbClr val="00B050"/>
                </a:solidFill>
                <a:latin typeface="SimHei" panose="02010609060101010101" pitchFamily="49" charset="-122"/>
                <a:ea typeface="SimHei" panose="02010609060101010101" pitchFamily="49" charset="-122"/>
              </a:rPr>
              <a:t>铅中毒预防规则</a:t>
            </a:r>
            <a:endParaRPr kumimoji="1" lang="en-US" altLang="ja-JP" sz="1100" dirty="0">
              <a:solidFill>
                <a:srgbClr val="00B050"/>
              </a:solidFill>
              <a:latin typeface="SimHei" panose="02010609060101010101" pitchFamily="49" charset="-122"/>
              <a:ea typeface="SimHei" panose="02010609060101010101" pitchFamily="49" charset="-122"/>
            </a:endParaRPr>
          </a:p>
        </p:txBody>
      </p:sp>
      <p:sp>
        <p:nvSpPr>
          <p:cNvPr id="14" name="テキスト ボックス 13">
            <a:extLst>
              <a:ext uri="{FF2B5EF4-FFF2-40B4-BE49-F238E27FC236}">
                <a16:creationId xmlns="" xmlns:a16="http://schemas.microsoft.com/office/drawing/2014/main" id="{7599B317-2E7A-4107-BF4B-5B28460E06B5}"/>
              </a:ext>
            </a:extLst>
          </p:cNvPr>
          <p:cNvSpPr txBox="1"/>
          <p:nvPr/>
        </p:nvSpPr>
        <p:spPr>
          <a:xfrm>
            <a:off x="1233964" y="2511737"/>
            <a:ext cx="2483074" cy="180000"/>
          </a:xfrm>
          <a:prstGeom prst="rect">
            <a:avLst/>
          </a:prstGeom>
          <a:solidFill>
            <a:schemeClr val="bg1"/>
          </a:solidFill>
          <a:ln>
            <a:noFill/>
          </a:ln>
        </p:spPr>
        <p:txBody>
          <a:bodyPr wrap="square" lIns="0" tIns="0" rIns="0" bIns="0" rtlCol="0">
            <a:noAutofit/>
          </a:bodyPr>
          <a:lstStyle/>
          <a:p>
            <a:pPr rtl="0"/>
            <a:r>
              <a:rPr lang="zh-Hans" sz="1100">
                <a:solidFill>
                  <a:srgbClr val="00B050"/>
                </a:solidFill>
                <a:latin typeface="SimHei" panose="02010609060101010101" pitchFamily="49" charset="-122"/>
                <a:ea typeface="SimHei" panose="02010609060101010101" pitchFamily="49" charset="-122"/>
              </a:rPr>
              <a:t>特定化学物质危害预防规则</a:t>
            </a:r>
            <a:endParaRPr kumimoji="1" lang="en-US" altLang="ja-JP" sz="1100" dirty="0">
              <a:solidFill>
                <a:srgbClr val="00B050"/>
              </a:solidFill>
              <a:latin typeface="SimHei" panose="02010609060101010101" pitchFamily="49" charset="-122"/>
              <a:ea typeface="SimHei" panose="02010609060101010101" pitchFamily="49" charset="-122"/>
            </a:endParaRPr>
          </a:p>
        </p:txBody>
      </p:sp>
      <p:sp>
        <p:nvSpPr>
          <p:cNvPr id="15" name="テキスト ボックス 14">
            <a:extLst>
              <a:ext uri="{FF2B5EF4-FFF2-40B4-BE49-F238E27FC236}">
                <a16:creationId xmlns="" xmlns:a16="http://schemas.microsoft.com/office/drawing/2014/main" id="{C77DEC8D-7474-4A33-BA37-821828F8F4A1}"/>
              </a:ext>
            </a:extLst>
          </p:cNvPr>
          <p:cNvSpPr txBox="1"/>
          <p:nvPr/>
        </p:nvSpPr>
        <p:spPr>
          <a:xfrm>
            <a:off x="1233964" y="2847308"/>
            <a:ext cx="2483074" cy="180000"/>
          </a:xfrm>
          <a:prstGeom prst="rect">
            <a:avLst/>
          </a:prstGeom>
          <a:solidFill>
            <a:schemeClr val="bg1"/>
          </a:solidFill>
          <a:ln>
            <a:noFill/>
          </a:ln>
        </p:spPr>
        <p:txBody>
          <a:bodyPr wrap="square" lIns="0" tIns="0" rIns="0" bIns="0" rtlCol="0">
            <a:noAutofit/>
          </a:bodyPr>
          <a:lstStyle/>
          <a:p>
            <a:pPr rtl="0"/>
            <a:r>
              <a:rPr lang="zh-Hans" sz="1100">
                <a:solidFill>
                  <a:srgbClr val="00B050"/>
                </a:solidFill>
                <a:latin typeface="SimHei" panose="02010609060101010101" pitchFamily="49" charset="-122"/>
                <a:ea typeface="SimHei" panose="02010609060101010101" pitchFamily="49" charset="-122"/>
              </a:rPr>
              <a:t>缺氧（sanso ketubou）等预防规则</a:t>
            </a:r>
            <a:endParaRPr kumimoji="1" lang="en-US" altLang="ja-JP" sz="1100" dirty="0">
              <a:solidFill>
                <a:srgbClr val="00B050"/>
              </a:solidFill>
              <a:latin typeface="SimHei" panose="02010609060101010101" pitchFamily="49" charset="-122"/>
              <a:ea typeface="SimHei" panose="02010609060101010101" pitchFamily="49" charset="-122"/>
            </a:endParaRPr>
          </a:p>
        </p:txBody>
      </p:sp>
      <p:sp>
        <p:nvSpPr>
          <p:cNvPr id="16" name="テキスト ボックス 15">
            <a:extLst>
              <a:ext uri="{FF2B5EF4-FFF2-40B4-BE49-F238E27FC236}">
                <a16:creationId xmlns="" xmlns:a16="http://schemas.microsoft.com/office/drawing/2014/main" id="{E8E2514D-05CB-488B-917E-35D1E621D3FA}"/>
              </a:ext>
            </a:extLst>
          </p:cNvPr>
          <p:cNvSpPr txBox="1"/>
          <p:nvPr/>
        </p:nvSpPr>
        <p:spPr>
          <a:xfrm>
            <a:off x="1233964" y="3171569"/>
            <a:ext cx="5039245" cy="208671"/>
          </a:xfrm>
          <a:prstGeom prst="rect">
            <a:avLst/>
          </a:prstGeom>
          <a:solidFill>
            <a:schemeClr val="bg1"/>
          </a:solidFill>
          <a:ln>
            <a:noFill/>
          </a:ln>
        </p:spPr>
        <p:txBody>
          <a:bodyPr wrap="square" lIns="0" tIns="0" rIns="0" bIns="0" rtlCol="0">
            <a:noAutofit/>
          </a:bodyPr>
          <a:lstStyle/>
          <a:p>
            <a:pPr rtl="0"/>
            <a:r>
              <a:rPr lang="zh-Hans" sz="1100">
                <a:solidFill>
                  <a:srgbClr val="00B050"/>
                </a:solidFill>
                <a:latin typeface="SimHei" panose="02010609060101010101" pitchFamily="49" charset="-122"/>
                <a:ea typeface="SimHei" panose="02010609060101010101" pitchFamily="49" charset="-122"/>
              </a:rPr>
              <a:t>粉尘危害预防规则（※适用于室内等作业场地等的金属气割（gasu setudan））</a:t>
            </a:r>
            <a:endParaRPr kumimoji="1" lang="en-US" altLang="ja-JP" sz="1100" dirty="0">
              <a:solidFill>
                <a:srgbClr val="00B050"/>
              </a:solidFill>
              <a:latin typeface="SimHei" panose="02010609060101010101" pitchFamily="49" charset="-122"/>
              <a:ea typeface="SimHei" panose="02010609060101010101" pitchFamily="49" charset="-122"/>
            </a:endParaRPr>
          </a:p>
        </p:txBody>
      </p:sp>
      <p:sp>
        <p:nvSpPr>
          <p:cNvPr id="17" name="テキスト ボックス 16">
            <a:extLst>
              <a:ext uri="{FF2B5EF4-FFF2-40B4-BE49-F238E27FC236}">
                <a16:creationId xmlns="" xmlns:a16="http://schemas.microsoft.com/office/drawing/2014/main" id="{861EF065-34D1-4B4D-941D-99B5BB026D19}"/>
              </a:ext>
            </a:extLst>
          </p:cNvPr>
          <p:cNvSpPr txBox="1"/>
          <p:nvPr/>
        </p:nvSpPr>
        <p:spPr>
          <a:xfrm>
            <a:off x="1239280" y="3506599"/>
            <a:ext cx="3279953" cy="180000"/>
          </a:xfrm>
          <a:prstGeom prst="rect">
            <a:avLst/>
          </a:prstGeom>
          <a:solidFill>
            <a:schemeClr val="bg1"/>
          </a:solidFill>
          <a:ln>
            <a:noFill/>
          </a:ln>
        </p:spPr>
        <p:txBody>
          <a:bodyPr wrap="square" lIns="0" tIns="0" rIns="0" bIns="0" rtlCol="0">
            <a:noAutofit/>
          </a:bodyPr>
          <a:lstStyle/>
          <a:p>
            <a:pPr rtl="0"/>
            <a:r>
              <a:rPr lang="zh-Hans" sz="1100">
                <a:solidFill>
                  <a:srgbClr val="00B050"/>
                </a:solidFill>
                <a:latin typeface="SimHei" panose="02010609060101010101" pitchFamily="49" charset="-122"/>
                <a:ea typeface="SimHei" panose="02010609060101010101" pitchFamily="49" charset="-122"/>
              </a:rPr>
              <a:t>机械等测试规则</a:t>
            </a:r>
            <a:endParaRPr kumimoji="1" lang="en-US" altLang="ja-JP" sz="1100" dirty="0">
              <a:solidFill>
                <a:srgbClr val="00B050"/>
              </a:solidFill>
              <a:latin typeface="SimHei" panose="02010609060101010101" pitchFamily="49" charset="-122"/>
              <a:ea typeface="SimHei" panose="02010609060101010101" pitchFamily="49" charset="-122"/>
            </a:endParaRPr>
          </a:p>
        </p:txBody>
      </p:sp>
      <p:sp>
        <p:nvSpPr>
          <p:cNvPr id="18" name="テキスト ボックス 17">
            <a:extLst>
              <a:ext uri="{FF2B5EF4-FFF2-40B4-BE49-F238E27FC236}">
                <a16:creationId xmlns="" xmlns:a16="http://schemas.microsoft.com/office/drawing/2014/main" id="{E16FCE1B-696C-47DB-90B6-058622A69E3F}"/>
              </a:ext>
            </a:extLst>
          </p:cNvPr>
          <p:cNvSpPr txBox="1"/>
          <p:nvPr/>
        </p:nvSpPr>
        <p:spPr>
          <a:xfrm>
            <a:off x="1424861" y="3842528"/>
            <a:ext cx="4720758" cy="160449"/>
          </a:xfrm>
          <a:prstGeom prst="rect">
            <a:avLst/>
          </a:prstGeom>
          <a:solidFill>
            <a:schemeClr val="bg1"/>
          </a:solidFill>
          <a:ln>
            <a:noFill/>
          </a:ln>
        </p:spPr>
        <p:txBody>
          <a:bodyPr wrap="square" lIns="0" tIns="0" rIns="0" bIns="0" rtlCol="0">
            <a:noAutofit/>
          </a:bodyPr>
          <a:lstStyle/>
          <a:p>
            <a:pPr rtl="0"/>
            <a:r>
              <a:rPr lang="zh-Hans" sz="1050">
                <a:solidFill>
                  <a:srgbClr val="800000"/>
                </a:solidFill>
                <a:latin typeface="SimHei" panose="02010609060101010101" pitchFamily="49" charset="-122"/>
                <a:ea typeface="SimHei" panose="02010609060101010101" pitchFamily="49" charset="-122"/>
              </a:rPr>
              <a:t>乙炔焊接设备保险器（anzen ki）及集气焊接设备保险器（anzen ki）的规格</a:t>
            </a:r>
            <a:endParaRPr kumimoji="1" lang="en-US" altLang="ja-JP" sz="1050" dirty="0">
              <a:solidFill>
                <a:srgbClr val="800000"/>
              </a:solidFill>
              <a:latin typeface="SimHei" panose="02010609060101010101" pitchFamily="49" charset="-122"/>
              <a:ea typeface="SimHei" panose="02010609060101010101" pitchFamily="49" charset="-122"/>
            </a:endParaRPr>
          </a:p>
        </p:txBody>
      </p:sp>
      <p:sp>
        <p:nvSpPr>
          <p:cNvPr id="19" name="テキスト ボックス 18">
            <a:extLst>
              <a:ext uri="{FF2B5EF4-FFF2-40B4-BE49-F238E27FC236}">
                <a16:creationId xmlns="" xmlns:a16="http://schemas.microsoft.com/office/drawing/2014/main" id="{A2809B06-D08B-48D6-8600-941D8526D706}"/>
              </a:ext>
            </a:extLst>
          </p:cNvPr>
          <p:cNvSpPr txBox="1"/>
          <p:nvPr/>
        </p:nvSpPr>
        <p:spPr>
          <a:xfrm>
            <a:off x="1407138" y="4181860"/>
            <a:ext cx="3984371" cy="178132"/>
          </a:xfrm>
          <a:prstGeom prst="rect">
            <a:avLst/>
          </a:prstGeom>
          <a:solidFill>
            <a:schemeClr val="bg1"/>
          </a:solidFill>
          <a:ln>
            <a:noFill/>
          </a:ln>
        </p:spPr>
        <p:txBody>
          <a:bodyPr wrap="square" lIns="0" tIns="0" rIns="0" bIns="0" rtlCol="0">
            <a:noAutofit/>
          </a:bodyPr>
          <a:lstStyle/>
          <a:p>
            <a:pPr rtl="0"/>
            <a:r>
              <a:rPr lang="zh-Hans" sz="1100">
                <a:solidFill>
                  <a:srgbClr val="800000"/>
                </a:solidFill>
                <a:latin typeface="SimHei" panose="02010609060101010101" pitchFamily="49" charset="-122"/>
                <a:ea typeface="SimHei" panose="02010609060101010101" pitchFamily="49" charset="-122"/>
              </a:rPr>
              <a:t>乙炔焊接设备的乙炔（asechiren）发生器结构规格</a:t>
            </a:r>
            <a:endParaRPr kumimoji="1" lang="en-US" altLang="ja-JP" sz="1100" dirty="0">
              <a:solidFill>
                <a:srgbClr val="800000"/>
              </a:solidFill>
              <a:latin typeface="SimHei" panose="02010609060101010101" pitchFamily="49" charset="-122"/>
              <a:ea typeface="SimHei" panose="02010609060101010101" pitchFamily="49" charset="-122"/>
            </a:endParaRPr>
          </a:p>
        </p:txBody>
      </p:sp>
      <p:sp>
        <p:nvSpPr>
          <p:cNvPr id="20" name="テキスト ボックス 19">
            <a:extLst>
              <a:ext uri="{FF2B5EF4-FFF2-40B4-BE49-F238E27FC236}">
                <a16:creationId xmlns="" xmlns:a16="http://schemas.microsoft.com/office/drawing/2014/main" id="{2A0155DC-A53C-4130-879E-5F368056C544}"/>
              </a:ext>
            </a:extLst>
          </p:cNvPr>
          <p:cNvSpPr txBox="1"/>
          <p:nvPr/>
        </p:nvSpPr>
        <p:spPr>
          <a:xfrm>
            <a:off x="1239281" y="4840471"/>
            <a:ext cx="3279953" cy="179640"/>
          </a:xfrm>
          <a:prstGeom prst="rect">
            <a:avLst/>
          </a:prstGeom>
          <a:solidFill>
            <a:schemeClr val="bg1"/>
          </a:solidFill>
          <a:ln>
            <a:noFill/>
          </a:ln>
        </p:spPr>
        <p:txBody>
          <a:bodyPr wrap="square" lIns="0" tIns="0" rIns="0" bIns="0" rtlCol="0">
            <a:noAutofit/>
          </a:bodyPr>
          <a:lstStyle/>
          <a:p>
            <a:pPr rtl="0"/>
            <a:r>
              <a:rPr lang="zh-Hans" sz="1100">
                <a:solidFill>
                  <a:srgbClr val="00B050"/>
                </a:solidFill>
                <a:latin typeface="SimHei" panose="02010609060101010101" pitchFamily="49" charset="-122"/>
                <a:ea typeface="SimHei" panose="02010609060101010101" pitchFamily="49" charset="-122"/>
              </a:rPr>
              <a:t>肺尘病（jinpai）法施行规则</a:t>
            </a:r>
            <a:endParaRPr kumimoji="1" lang="en-US" altLang="ja-JP" sz="1100" dirty="0">
              <a:solidFill>
                <a:srgbClr val="00B050"/>
              </a:solidFill>
              <a:latin typeface="SimHei" panose="02010609060101010101" pitchFamily="49" charset="-122"/>
              <a:ea typeface="SimHei" panose="02010609060101010101" pitchFamily="49" charset="-122"/>
            </a:endParaRPr>
          </a:p>
        </p:txBody>
      </p:sp>
      <p:sp>
        <p:nvSpPr>
          <p:cNvPr id="21" name="テキスト ボックス 20">
            <a:extLst>
              <a:ext uri="{FF2B5EF4-FFF2-40B4-BE49-F238E27FC236}">
                <a16:creationId xmlns="" xmlns:a16="http://schemas.microsoft.com/office/drawing/2014/main" id="{7F7D2BA7-316B-435C-9A45-CB6D1B5F0F17}"/>
              </a:ext>
            </a:extLst>
          </p:cNvPr>
          <p:cNvSpPr txBox="1"/>
          <p:nvPr/>
        </p:nvSpPr>
        <p:spPr>
          <a:xfrm>
            <a:off x="1239282" y="5802782"/>
            <a:ext cx="3279953" cy="216000"/>
          </a:xfrm>
          <a:prstGeom prst="rect">
            <a:avLst/>
          </a:prstGeom>
          <a:solidFill>
            <a:schemeClr val="bg1"/>
          </a:solidFill>
          <a:ln>
            <a:noFill/>
          </a:ln>
        </p:spPr>
        <p:txBody>
          <a:bodyPr wrap="square" lIns="0" tIns="0" rIns="0" bIns="0" rtlCol="0">
            <a:noAutofit/>
          </a:bodyPr>
          <a:lstStyle/>
          <a:p>
            <a:pPr rtl="0"/>
            <a:r>
              <a:rPr lang="zh-Hans" sz="1100">
                <a:solidFill>
                  <a:srgbClr val="00B050"/>
                </a:solidFill>
                <a:latin typeface="SimHei" panose="02010609060101010101" pitchFamily="49" charset="-122"/>
                <a:ea typeface="SimHei" panose="02010609060101010101" pitchFamily="49" charset="-122"/>
              </a:rPr>
              <a:t>作业环境测定法施行规则</a:t>
            </a:r>
            <a:endParaRPr kumimoji="1" lang="zh-TW" altLang="en-US" sz="1100" dirty="0">
              <a:solidFill>
                <a:srgbClr val="00B050"/>
              </a:solidFill>
              <a:latin typeface="SimHei" panose="02010609060101010101" pitchFamily="49" charset="-122"/>
              <a:ea typeface="SimHei" panose="02010609060101010101" pitchFamily="49" charset="-122"/>
            </a:endParaRPr>
          </a:p>
        </p:txBody>
      </p:sp>
      <p:sp>
        <p:nvSpPr>
          <p:cNvPr id="22" name="テキスト ボックス 21">
            <a:extLst>
              <a:ext uri="{FF2B5EF4-FFF2-40B4-BE49-F238E27FC236}">
                <a16:creationId xmlns="" xmlns:a16="http://schemas.microsoft.com/office/drawing/2014/main" id="{36445B15-A088-41A5-8894-AA3F9D292452}"/>
              </a:ext>
            </a:extLst>
          </p:cNvPr>
          <p:cNvSpPr txBox="1"/>
          <p:nvPr/>
        </p:nvSpPr>
        <p:spPr>
          <a:xfrm>
            <a:off x="1424861" y="6076235"/>
            <a:ext cx="4927087" cy="180000"/>
          </a:xfrm>
          <a:prstGeom prst="rect">
            <a:avLst/>
          </a:prstGeom>
          <a:solidFill>
            <a:schemeClr val="bg1"/>
          </a:solidFill>
          <a:ln>
            <a:noFill/>
          </a:ln>
        </p:spPr>
        <p:txBody>
          <a:bodyPr wrap="square" lIns="0" tIns="0" rIns="0" bIns="0" rtlCol="0">
            <a:noAutofit/>
          </a:bodyPr>
          <a:lstStyle/>
          <a:p>
            <a:pPr rtl="0"/>
            <a:r>
              <a:rPr lang="zh-Hans" sz="800">
                <a:solidFill>
                  <a:schemeClr val="tx1"/>
                </a:solidFill>
                <a:latin typeface="SimHei" panose="02010609060101010101" pitchFamily="49" charset="-122"/>
                <a:ea typeface="SimHei" panose="02010609060101010101" pitchFamily="49" charset="-122"/>
              </a:rPr>
              <a:t>※  当母材等包含锰等对象物质时，需进行作业环境测定。</a:t>
            </a:r>
            <a:endParaRPr kumimoji="1" lang="zh-TW" altLang="en-US" sz="800" dirty="0">
              <a:solidFill>
                <a:schemeClr val="tx1"/>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28748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rtlCol="0">
            <a:noAutofit/>
          </a:bodyPr>
          <a:lstStyle/>
          <a:p>
            <a:pPr rtl="0"/>
            <a:r>
              <a:rPr lang="zh-Hans" sz="2400">
                <a:latin typeface="SimHei" panose="02010609060101010101" pitchFamily="49" charset="-122"/>
                <a:ea typeface="SimHei" panose="02010609060101010101" pitchFamily="49" charset="-122"/>
              </a:rPr>
              <a:t>焊炬（tochi）（焊接机和切割机）</a:t>
            </a:r>
            <a:endParaRPr kumimoji="1" lang="ja-JP" altLang="en-US" sz="2400" dirty="0">
              <a:latin typeface="SimHei" panose="02010609060101010101" pitchFamily="49" charset="-122"/>
              <a:ea typeface="SimHei" panose="02010609060101010101" pitchFamily="49" charset="-122"/>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教材第9、10页/ 辅</a:t>
            </a:r>
            <a:r>
              <a:rPr lang="zh-Hans" sz="1200" dirty="0" smtClean="0">
                <a:solidFill>
                  <a:prstClr val="black"/>
                </a:solidFill>
                <a:latin typeface="SimHei" panose="02010609060101010101" pitchFamily="49" charset="-122"/>
                <a:ea typeface="SimHei" panose="02010609060101010101" pitchFamily="49" charset="-122"/>
              </a:rPr>
              <a:t>助教材第</a:t>
            </a:r>
            <a:r>
              <a:rPr lang="en-US" altLang="zh-Hans" sz="1200" dirty="0" smtClean="0">
                <a:solidFill>
                  <a:prstClr val="black"/>
                </a:solidFill>
                <a:latin typeface="SimHei" panose="02010609060101010101" pitchFamily="49" charset="-122"/>
                <a:ea typeface="SimHei" panose="02010609060101010101" pitchFamily="49" charset="-122"/>
              </a:rPr>
              <a:t>11</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sp>
        <p:nvSpPr>
          <p:cNvPr id="5" name="スライド番号プレースホルダー 4"/>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5</a:t>
            </a:fld>
            <a:endParaRPr kumimoji="1" lang="ja-JP" altLang="en-US">
              <a:latin typeface="SimHei" panose="02010609060101010101" pitchFamily="49" charset="-122"/>
              <a:ea typeface="SimHei" panose="02010609060101010101" pitchFamily="49" charset="-122"/>
            </a:endParaRPr>
          </a:p>
        </p:txBody>
      </p:sp>
      <p:pic>
        <p:nvPicPr>
          <p:cNvPr id="6" name="図 5"/>
          <p:cNvPicPr>
            <a:picLocks noChangeAspect="1"/>
          </p:cNvPicPr>
          <p:nvPr/>
        </p:nvPicPr>
        <p:blipFill>
          <a:blip r:embed="rId3"/>
          <a:stretch>
            <a:fillRect/>
          </a:stretch>
        </p:blipFill>
        <p:spPr>
          <a:xfrm>
            <a:off x="628650" y="794457"/>
            <a:ext cx="6508774" cy="2133788"/>
          </a:xfrm>
          <a:prstGeom prst="rect">
            <a:avLst/>
          </a:prstGeom>
        </p:spPr>
      </p:pic>
      <p:pic>
        <p:nvPicPr>
          <p:cNvPr id="8" name="図 7"/>
          <p:cNvPicPr>
            <a:picLocks noChangeAspect="1"/>
          </p:cNvPicPr>
          <p:nvPr/>
        </p:nvPicPr>
        <p:blipFill>
          <a:blip r:embed="rId4"/>
          <a:stretch>
            <a:fillRect/>
          </a:stretch>
        </p:blipFill>
        <p:spPr>
          <a:xfrm>
            <a:off x="628650" y="3325584"/>
            <a:ext cx="6508774" cy="2759789"/>
          </a:xfrm>
          <a:prstGeom prst="rect">
            <a:avLst/>
          </a:prstGeom>
        </p:spPr>
      </p:pic>
      <p:sp>
        <p:nvSpPr>
          <p:cNvPr id="9" name="テキスト ボックス 8">
            <a:extLst>
              <a:ext uri="{FF2B5EF4-FFF2-40B4-BE49-F238E27FC236}">
                <a16:creationId xmlns="" xmlns:a16="http://schemas.microsoft.com/office/drawing/2014/main" id="{561D81D8-C432-49BE-A963-6C6AD4C4940C}"/>
              </a:ext>
            </a:extLst>
          </p:cNvPr>
          <p:cNvSpPr txBox="1"/>
          <p:nvPr/>
        </p:nvSpPr>
        <p:spPr>
          <a:xfrm>
            <a:off x="923649" y="2499850"/>
            <a:ext cx="2858365" cy="299321"/>
          </a:xfrm>
          <a:prstGeom prst="rect">
            <a:avLst/>
          </a:prstGeom>
          <a:solidFill>
            <a:schemeClr val="bg1"/>
          </a:solidFill>
          <a:ln>
            <a:noFill/>
          </a:ln>
        </p:spPr>
        <p:txBody>
          <a:bodyPr wrap="square" lIns="0" tIns="0" rIns="0" bIns="0" rtlCol="0">
            <a:noAutofit/>
          </a:bodyPr>
          <a:lstStyle/>
          <a:p>
            <a:pPr rtl="0"/>
            <a:r>
              <a:rPr lang="zh-Hans" sz="1100">
                <a:latin typeface="SimHei" panose="02010609060101010101" pitchFamily="49" charset="-122"/>
                <a:ea typeface="SimHei" panose="02010609060101010101" pitchFamily="49" charset="-122"/>
              </a:rPr>
              <a:t>图1-4   B型焊接机（法式）</a:t>
            </a:r>
            <a:endParaRPr kumimoji="1" lang="en-US" altLang="ja-JP" sz="1100" dirty="0">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71F72DB3-5BE4-481B-88E8-287ED206C7C3}"/>
              </a:ext>
            </a:extLst>
          </p:cNvPr>
          <p:cNvSpPr txBox="1"/>
          <p:nvPr/>
        </p:nvSpPr>
        <p:spPr>
          <a:xfrm>
            <a:off x="5192602" y="2375215"/>
            <a:ext cx="1651750" cy="299321"/>
          </a:xfrm>
          <a:prstGeom prst="rect">
            <a:avLst/>
          </a:prstGeom>
          <a:solidFill>
            <a:schemeClr val="bg1"/>
          </a:solidFill>
          <a:ln>
            <a:noFill/>
          </a:ln>
        </p:spPr>
        <p:txBody>
          <a:bodyPr wrap="square" lIns="0" tIns="0" rIns="0" bIns="0" rtlCol="0">
            <a:noAutofit/>
          </a:bodyPr>
          <a:lstStyle/>
          <a:p>
            <a:pPr rtl="0"/>
            <a:r>
              <a:rPr lang="zh-Hans" sz="800">
                <a:latin typeface="SimHei" panose="02010609060101010101" pitchFamily="49" charset="-122"/>
                <a:ea typeface="SimHei" panose="02010609060101010101" pitchFamily="49" charset="-122"/>
              </a:rPr>
              <a:t>资料来源：小池氧气工业有限公司</a:t>
            </a:r>
            <a:endParaRPr kumimoji="1" lang="en-US" altLang="ja-JP" sz="800" dirty="0">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468FA42C-E071-453B-A903-87C372E9D398}"/>
              </a:ext>
            </a:extLst>
          </p:cNvPr>
          <p:cNvSpPr txBox="1"/>
          <p:nvPr/>
        </p:nvSpPr>
        <p:spPr>
          <a:xfrm>
            <a:off x="772866" y="1021494"/>
            <a:ext cx="1026156" cy="190417"/>
          </a:xfrm>
          <a:prstGeom prst="rect">
            <a:avLst/>
          </a:prstGeom>
          <a:solidFill>
            <a:schemeClr val="bg1"/>
          </a:solidFill>
          <a:ln>
            <a:noFill/>
          </a:ln>
        </p:spPr>
        <p:txBody>
          <a:bodyPr wrap="square" lIns="0" tIns="0" rIns="0" bIns="0" rtlCol="0">
            <a:noAutofit/>
          </a:bodyPr>
          <a:lstStyle/>
          <a:p>
            <a:pPr algn="ctr" rtl="0"/>
            <a:r>
              <a:rPr lang="zh-Hans" sz="1100" dirty="0">
                <a:latin typeface="SimHei" panose="02010609060101010101" pitchFamily="49" charset="-122"/>
                <a:ea typeface="SimHei" panose="02010609060101010101" pitchFamily="49" charset="-122"/>
              </a:rPr>
              <a:t>焊炬头</a:t>
            </a:r>
            <a:endParaRPr kumimoji="1" lang="en-US" altLang="ja-JP" sz="1100" dirty="0">
              <a:latin typeface="SimHei" panose="02010609060101010101" pitchFamily="49" charset="-122"/>
              <a:ea typeface="SimHei" panose="02010609060101010101" pitchFamily="49" charset="-122"/>
            </a:endParaRPr>
          </a:p>
        </p:txBody>
      </p:sp>
      <p:sp>
        <p:nvSpPr>
          <p:cNvPr id="12" name="テキスト ボックス 11">
            <a:extLst>
              <a:ext uri="{FF2B5EF4-FFF2-40B4-BE49-F238E27FC236}">
                <a16:creationId xmlns="" xmlns:a16="http://schemas.microsoft.com/office/drawing/2014/main" id="{E6ABBBC5-B689-4F12-B7CF-25C62F7344AB}"/>
              </a:ext>
            </a:extLst>
          </p:cNvPr>
          <p:cNvSpPr txBox="1"/>
          <p:nvPr/>
        </p:nvSpPr>
        <p:spPr>
          <a:xfrm>
            <a:off x="1542499" y="1879660"/>
            <a:ext cx="439302" cy="190417"/>
          </a:xfrm>
          <a:prstGeom prst="rect">
            <a:avLst/>
          </a:prstGeom>
          <a:solidFill>
            <a:schemeClr val="bg1"/>
          </a:solidFill>
          <a:ln>
            <a:noFill/>
          </a:ln>
        </p:spPr>
        <p:txBody>
          <a:bodyPr wrap="square" lIns="0" tIns="0" rIns="0" bIns="0" rtlCol="0">
            <a:noAutofit/>
          </a:bodyPr>
          <a:lstStyle/>
          <a:p>
            <a:pPr algn="ctr" rtl="0"/>
            <a:r>
              <a:rPr lang="zh-Hans" sz="600">
                <a:latin typeface="SimHei" panose="02010609060101010101" pitchFamily="49" charset="-122"/>
                <a:ea typeface="SimHei" panose="02010609060101010101" pitchFamily="49" charset="-122"/>
              </a:rPr>
              <a:t>焊嘴（higuchi）</a:t>
            </a:r>
            <a:endParaRPr kumimoji="1" lang="en-US" altLang="ja-JP" sz="600" dirty="0">
              <a:latin typeface="SimHei" panose="02010609060101010101" pitchFamily="49" charset="-122"/>
              <a:ea typeface="SimHei" panose="02010609060101010101" pitchFamily="49" charset="-122"/>
            </a:endParaRPr>
          </a:p>
        </p:txBody>
      </p:sp>
      <p:sp>
        <p:nvSpPr>
          <p:cNvPr id="13" name="テキスト ボックス 12">
            <a:extLst>
              <a:ext uri="{FF2B5EF4-FFF2-40B4-BE49-F238E27FC236}">
                <a16:creationId xmlns="" xmlns:a16="http://schemas.microsoft.com/office/drawing/2014/main" id="{E8E3A3EF-0455-4CF8-AFB4-50347996A7C9}"/>
              </a:ext>
            </a:extLst>
          </p:cNvPr>
          <p:cNvSpPr txBox="1"/>
          <p:nvPr/>
        </p:nvSpPr>
        <p:spPr>
          <a:xfrm>
            <a:off x="2243957" y="980450"/>
            <a:ext cx="1026156" cy="190417"/>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混合管螺母</a:t>
            </a:r>
            <a:endParaRPr kumimoji="1" lang="en-US" altLang="ja-JP" sz="1100" dirty="0">
              <a:latin typeface="SimHei" panose="02010609060101010101" pitchFamily="49" charset="-122"/>
              <a:ea typeface="SimHei" panose="02010609060101010101" pitchFamily="49" charset="-122"/>
            </a:endParaRPr>
          </a:p>
        </p:txBody>
      </p:sp>
      <p:sp>
        <p:nvSpPr>
          <p:cNvPr id="14" name="テキスト ボックス 13">
            <a:extLst>
              <a:ext uri="{FF2B5EF4-FFF2-40B4-BE49-F238E27FC236}">
                <a16:creationId xmlns="" xmlns:a16="http://schemas.microsoft.com/office/drawing/2014/main" id="{C726CFF1-1CDC-446D-ABD6-0D927CB7AFE9}"/>
              </a:ext>
            </a:extLst>
          </p:cNvPr>
          <p:cNvSpPr txBox="1"/>
          <p:nvPr/>
        </p:nvSpPr>
        <p:spPr>
          <a:xfrm>
            <a:off x="2129354" y="1889705"/>
            <a:ext cx="919935" cy="190417"/>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混合气管</a:t>
            </a:r>
            <a:endParaRPr kumimoji="1" lang="en-US" altLang="ja-JP" sz="1100" dirty="0">
              <a:latin typeface="SimHei" panose="02010609060101010101" pitchFamily="49" charset="-122"/>
              <a:ea typeface="SimHei" panose="02010609060101010101" pitchFamily="49" charset="-122"/>
            </a:endParaRPr>
          </a:p>
        </p:txBody>
      </p:sp>
      <p:sp>
        <p:nvSpPr>
          <p:cNvPr id="15" name="テキスト ボックス 14">
            <a:extLst>
              <a:ext uri="{FF2B5EF4-FFF2-40B4-BE49-F238E27FC236}">
                <a16:creationId xmlns="" xmlns:a16="http://schemas.microsoft.com/office/drawing/2014/main" id="{E73CFE90-2396-4B54-920B-A29E925A00F8}"/>
              </a:ext>
            </a:extLst>
          </p:cNvPr>
          <p:cNvSpPr txBox="1"/>
          <p:nvPr/>
        </p:nvSpPr>
        <p:spPr>
          <a:xfrm>
            <a:off x="3122317" y="1940684"/>
            <a:ext cx="994462" cy="238673"/>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氧气（sanso）阀门</a:t>
            </a:r>
            <a:endParaRPr kumimoji="1" lang="en-US" altLang="ja-JP" sz="900" dirty="0">
              <a:latin typeface="SimHei" panose="02010609060101010101" pitchFamily="49" charset="-122"/>
              <a:ea typeface="SimHei" panose="02010609060101010101" pitchFamily="49" charset="-122"/>
            </a:endParaRPr>
          </a:p>
        </p:txBody>
      </p:sp>
      <p:sp>
        <p:nvSpPr>
          <p:cNvPr id="16" name="テキスト ボックス 15">
            <a:extLst>
              <a:ext uri="{FF2B5EF4-FFF2-40B4-BE49-F238E27FC236}">
                <a16:creationId xmlns="" xmlns:a16="http://schemas.microsoft.com/office/drawing/2014/main" id="{DBA35F7D-8A25-40D8-A702-58CE2CACD1E8}"/>
              </a:ext>
            </a:extLst>
          </p:cNvPr>
          <p:cNvSpPr txBox="1"/>
          <p:nvPr/>
        </p:nvSpPr>
        <p:spPr>
          <a:xfrm>
            <a:off x="4299045" y="1946928"/>
            <a:ext cx="1206506" cy="232429"/>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燃气阀</a:t>
            </a:r>
            <a:endParaRPr kumimoji="1" lang="en-US" altLang="ja-JP" sz="1100" dirty="0">
              <a:latin typeface="SimHei" panose="02010609060101010101" pitchFamily="49" charset="-122"/>
              <a:ea typeface="SimHei" panose="02010609060101010101" pitchFamily="49" charset="-122"/>
            </a:endParaRPr>
          </a:p>
        </p:txBody>
      </p:sp>
      <p:sp>
        <p:nvSpPr>
          <p:cNvPr id="17" name="テキスト ボックス 16">
            <a:extLst>
              <a:ext uri="{FF2B5EF4-FFF2-40B4-BE49-F238E27FC236}">
                <a16:creationId xmlns="" xmlns:a16="http://schemas.microsoft.com/office/drawing/2014/main" id="{46F294FE-9DAD-4843-8459-84C6210C896E}"/>
              </a:ext>
            </a:extLst>
          </p:cNvPr>
          <p:cNvSpPr txBox="1"/>
          <p:nvPr/>
        </p:nvSpPr>
        <p:spPr>
          <a:xfrm>
            <a:off x="5562473" y="1974868"/>
            <a:ext cx="1090350" cy="190417"/>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燃气入口</a:t>
            </a:r>
            <a:endParaRPr kumimoji="1" lang="en-US" altLang="ja-JP" sz="1100" dirty="0">
              <a:latin typeface="SimHei" panose="02010609060101010101" pitchFamily="49" charset="-122"/>
              <a:ea typeface="SimHei" panose="02010609060101010101" pitchFamily="49" charset="-122"/>
            </a:endParaRPr>
          </a:p>
        </p:txBody>
      </p:sp>
      <p:sp>
        <p:nvSpPr>
          <p:cNvPr id="18" name="テキスト ボックス 17">
            <a:extLst>
              <a:ext uri="{FF2B5EF4-FFF2-40B4-BE49-F238E27FC236}">
                <a16:creationId xmlns="" xmlns:a16="http://schemas.microsoft.com/office/drawing/2014/main" id="{45DABEA5-A13E-4A95-89D5-099ADA4FE5E1}"/>
              </a:ext>
            </a:extLst>
          </p:cNvPr>
          <p:cNvSpPr txBox="1"/>
          <p:nvPr/>
        </p:nvSpPr>
        <p:spPr>
          <a:xfrm>
            <a:off x="762251" y="5735160"/>
            <a:ext cx="4662734" cy="299321"/>
          </a:xfrm>
          <a:prstGeom prst="rect">
            <a:avLst/>
          </a:prstGeom>
          <a:solidFill>
            <a:schemeClr val="bg1"/>
          </a:solidFill>
          <a:ln>
            <a:noFill/>
          </a:ln>
        </p:spPr>
        <p:txBody>
          <a:bodyPr wrap="square" lIns="0" tIns="0" rIns="0" bIns="0" rtlCol="0">
            <a:noAutofit/>
          </a:bodyPr>
          <a:lstStyle/>
          <a:p>
            <a:pPr rtl="0"/>
            <a:r>
              <a:rPr lang="zh-Hans" sz="1200">
                <a:latin typeface="SimHei" panose="02010609060101010101" pitchFamily="49" charset="-122"/>
                <a:ea typeface="SimHei" panose="02010609060101010101" pitchFamily="49" charset="-122"/>
              </a:rPr>
              <a:t>图1-5    低压（混合焊炬（tochi））切割机（法式）</a:t>
            </a:r>
            <a:endParaRPr kumimoji="1" lang="en-US" altLang="ja-JP" sz="1200" dirty="0">
              <a:latin typeface="SimHei" panose="02010609060101010101" pitchFamily="49" charset="-122"/>
              <a:ea typeface="SimHei" panose="02010609060101010101" pitchFamily="49" charset="-122"/>
            </a:endParaRPr>
          </a:p>
        </p:txBody>
      </p:sp>
      <p:sp>
        <p:nvSpPr>
          <p:cNvPr id="19" name="テキスト ボックス 18">
            <a:extLst>
              <a:ext uri="{FF2B5EF4-FFF2-40B4-BE49-F238E27FC236}">
                <a16:creationId xmlns="" xmlns:a16="http://schemas.microsoft.com/office/drawing/2014/main" id="{5AF4BB05-E3E1-4DEB-834E-7E45888BFFAF}"/>
              </a:ext>
            </a:extLst>
          </p:cNvPr>
          <p:cNvSpPr txBox="1"/>
          <p:nvPr/>
        </p:nvSpPr>
        <p:spPr>
          <a:xfrm>
            <a:off x="5192602" y="5548628"/>
            <a:ext cx="1808699" cy="299321"/>
          </a:xfrm>
          <a:prstGeom prst="rect">
            <a:avLst/>
          </a:prstGeom>
          <a:solidFill>
            <a:schemeClr val="bg1"/>
          </a:solidFill>
          <a:ln>
            <a:noFill/>
          </a:ln>
        </p:spPr>
        <p:txBody>
          <a:bodyPr wrap="square" lIns="0" tIns="0" rIns="0" bIns="0" rtlCol="0">
            <a:noAutofit/>
          </a:bodyPr>
          <a:lstStyle/>
          <a:p>
            <a:pPr rtl="0"/>
            <a:r>
              <a:rPr lang="zh-Hans" sz="800">
                <a:latin typeface="SimHei" panose="02010609060101010101" pitchFamily="49" charset="-122"/>
                <a:ea typeface="SimHei" panose="02010609060101010101" pitchFamily="49" charset="-122"/>
              </a:rPr>
              <a:t>资料来源：小池氧气工业有限公司</a:t>
            </a:r>
            <a:endParaRPr kumimoji="1" lang="en-US" altLang="ja-JP" sz="800" dirty="0">
              <a:latin typeface="SimHei" panose="02010609060101010101" pitchFamily="49" charset="-122"/>
              <a:ea typeface="SimHei" panose="02010609060101010101" pitchFamily="49" charset="-122"/>
            </a:endParaRPr>
          </a:p>
        </p:txBody>
      </p:sp>
      <p:sp>
        <p:nvSpPr>
          <p:cNvPr id="20" name="テキスト ボックス 19">
            <a:extLst>
              <a:ext uri="{FF2B5EF4-FFF2-40B4-BE49-F238E27FC236}">
                <a16:creationId xmlns="" xmlns:a16="http://schemas.microsoft.com/office/drawing/2014/main" id="{6817736C-6970-407D-AE12-CE889BB14BD3}"/>
              </a:ext>
            </a:extLst>
          </p:cNvPr>
          <p:cNvSpPr txBox="1"/>
          <p:nvPr/>
        </p:nvSpPr>
        <p:spPr>
          <a:xfrm>
            <a:off x="958397" y="3551027"/>
            <a:ext cx="1026156" cy="190417"/>
          </a:xfrm>
          <a:prstGeom prst="rect">
            <a:avLst/>
          </a:prstGeom>
          <a:solidFill>
            <a:schemeClr val="bg1"/>
          </a:solidFill>
          <a:ln>
            <a:noFill/>
          </a:ln>
        </p:spPr>
        <p:txBody>
          <a:bodyPr wrap="square" lIns="0" tIns="0" rIns="0" bIns="0" rtlCol="0">
            <a:noAutofit/>
          </a:bodyPr>
          <a:lstStyle/>
          <a:p>
            <a:pPr algn="ctr" rtl="0"/>
            <a:r>
              <a:rPr lang="zh-Hans" sz="1100" dirty="0">
                <a:latin typeface="SimHei" panose="02010609060101010101" pitchFamily="49" charset="-122"/>
                <a:ea typeface="SimHei" panose="02010609060101010101" pitchFamily="49" charset="-122"/>
              </a:rPr>
              <a:t>焊炬头</a:t>
            </a:r>
            <a:endParaRPr kumimoji="1" lang="en-US" altLang="ja-JP" sz="1100" dirty="0">
              <a:latin typeface="SimHei" panose="02010609060101010101" pitchFamily="49" charset="-122"/>
              <a:ea typeface="SimHei" panose="02010609060101010101" pitchFamily="49" charset="-122"/>
            </a:endParaRPr>
          </a:p>
        </p:txBody>
      </p:sp>
      <p:sp>
        <p:nvSpPr>
          <p:cNvPr id="21" name="テキスト ボックス 20">
            <a:extLst>
              <a:ext uri="{FF2B5EF4-FFF2-40B4-BE49-F238E27FC236}">
                <a16:creationId xmlns="" xmlns:a16="http://schemas.microsoft.com/office/drawing/2014/main" id="{505DCDBC-1842-4130-AC80-A25EC5D2B94C}"/>
              </a:ext>
            </a:extLst>
          </p:cNvPr>
          <p:cNvSpPr txBox="1"/>
          <p:nvPr/>
        </p:nvSpPr>
        <p:spPr>
          <a:xfrm>
            <a:off x="1879455" y="4802280"/>
            <a:ext cx="439302" cy="190417"/>
          </a:xfrm>
          <a:prstGeom prst="rect">
            <a:avLst/>
          </a:prstGeom>
          <a:solidFill>
            <a:schemeClr val="bg1"/>
          </a:solidFill>
          <a:ln>
            <a:noFill/>
          </a:ln>
        </p:spPr>
        <p:txBody>
          <a:bodyPr wrap="square" lIns="0" tIns="0" rIns="0" bIns="0" rtlCol="0">
            <a:noAutofit/>
          </a:bodyPr>
          <a:lstStyle/>
          <a:p>
            <a:pPr algn="ctr" rtl="0"/>
            <a:r>
              <a:rPr lang="zh-Hans" sz="600">
                <a:latin typeface="SimHei" panose="02010609060101010101" pitchFamily="49" charset="-122"/>
                <a:ea typeface="SimHei" panose="02010609060101010101" pitchFamily="49" charset="-122"/>
              </a:rPr>
              <a:t>焊嘴（higuchi）</a:t>
            </a:r>
            <a:endParaRPr kumimoji="1" lang="en-US" altLang="ja-JP" sz="600" dirty="0">
              <a:latin typeface="SimHei" panose="02010609060101010101" pitchFamily="49" charset="-122"/>
              <a:ea typeface="SimHei" panose="02010609060101010101" pitchFamily="49" charset="-122"/>
            </a:endParaRPr>
          </a:p>
        </p:txBody>
      </p:sp>
      <p:sp>
        <p:nvSpPr>
          <p:cNvPr id="22" name="テキスト ボックス 21">
            <a:extLst>
              <a:ext uri="{FF2B5EF4-FFF2-40B4-BE49-F238E27FC236}">
                <a16:creationId xmlns="" xmlns:a16="http://schemas.microsoft.com/office/drawing/2014/main" id="{963748AA-03AB-4842-AD6F-A2BCD90AE998}"/>
              </a:ext>
            </a:extLst>
          </p:cNvPr>
          <p:cNvSpPr txBox="1"/>
          <p:nvPr/>
        </p:nvSpPr>
        <p:spPr>
          <a:xfrm>
            <a:off x="2385438" y="4802279"/>
            <a:ext cx="553825" cy="190417"/>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混合管</a:t>
            </a:r>
            <a:endParaRPr kumimoji="1" lang="en-US" altLang="ja-JP" sz="1100" dirty="0">
              <a:latin typeface="SimHei" panose="02010609060101010101" pitchFamily="49" charset="-122"/>
              <a:ea typeface="SimHei" panose="02010609060101010101" pitchFamily="49" charset="-122"/>
            </a:endParaRPr>
          </a:p>
        </p:txBody>
      </p:sp>
      <p:sp>
        <p:nvSpPr>
          <p:cNvPr id="23" name="テキスト ボックス 22">
            <a:extLst>
              <a:ext uri="{FF2B5EF4-FFF2-40B4-BE49-F238E27FC236}">
                <a16:creationId xmlns="" xmlns:a16="http://schemas.microsoft.com/office/drawing/2014/main" id="{72663735-24ED-4DA8-90D4-8B4B436D9C63}"/>
              </a:ext>
            </a:extLst>
          </p:cNvPr>
          <p:cNvSpPr txBox="1"/>
          <p:nvPr/>
        </p:nvSpPr>
        <p:spPr>
          <a:xfrm>
            <a:off x="2129354" y="3561105"/>
            <a:ext cx="1529745" cy="250630"/>
          </a:xfrm>
          <a:prstGeom prst="rect">
            <a:avLst/>
          </a:prstGeom>
          <a:solidFill>
            <a:schemeClr val="bg1"/>
          </a:solidFill>
          <a:ln>
            <a:noFill/>
          </a:ln>
        </p:spPr>
        <p:txBody>
          <a:bodyPr wrap="square" lIns="0" tIns="0" rIns="0" bIns="0" rtlCol="0">
            <a:noAutofit/>
          </a:bodyPr>
          <a:lstStyle/>
          <a:p>
            <a:pPr algn="ctr" rtl="0"/>
            <a:r>
              <a:rPr lang="zh-Hans" sz="800">
                <a:latin typeface="SimHei" panose="02010609060101010101" pitchFamily="49" charset="-122"/>
                <a:ea typeface="SimHei" panose="02010609060101010101" pitchFamily="49" charset="-122"/>
              </a:rPr>
              <a:t>切割氧气（setudan </a:t>
            </a:r>
            <a:r>
              <a:rPr lang="zh-Hans" sz="900">
                <a:latin typeface="SimHei" panose="02010609060101010101" pitchFamily="49" charset="-122"/>
                <a:ea typeface="SimHei" panose="02010609060101010101" pitchFamily="49" charset="-122"/>
              </a:rPr>
              <a:t>sanso</a:t>
            </a:r>
            <a:r>
              <a:rPr lang="zh-Hans" sz="800">
                <a:latin typeface="SimHei" panose="02010609060101010101" pitchFamily="49" charset="-122"/>
                <a:ea typeface="SimHei" panose="02010609060101010101" pitchFamily="49" charset="-122"/>
              </a:rPr>
              <a:t>）管</a:t>
            </a:r>
            <a:endParaRPr kumimoji="1" lang="en-US" altLang="ja-JP" sz="800" dirty="0">
              <a:latin typeface="SimHei" panose="02010609060101010101" pitchFamily="49" charset="-122"/>
              <a:ea typeface="SimHei" panose="02010609060101010101" pitchFamily="49" charset="-122"/>
            </a:endParaRPr>
          </a:p>
        </p:txBody>
      </p:sp>
      <p:sp>
        <p:nvSpPr>
          <p:cNvPr id="24" name="テキスト ボックス 23">
            <a:extLst>
              <a:ext uri="{FF2B5EF4-FFF2-40B4-BE49-F238E27FC236}">
                <a16:creationId xmlns="" xmlns:a16="http://schemas.microsoft.com/office/drawing/2014/main" id="{4BB43E0E-35B1-43F1-81BE-EB890B7EBE76}"/>
              </a:ext>
            </a:extLst>
          </p:cNvPr>
          <p:cNvSpPr txBox="1"/>
          <p:nvPr/>
        </p:nvSpPr>
        <p:spPr>
          <a:xfrm>
            <a:off x="3494036" y="4963099"/>
            <a:ext cx="568110" cy="190417"/>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混合器</a:t>
            </a:r>
            <a:endParaRPr kumimoji="1" lang="en-US" altLang="ja-JP" sz="1100" dirty="0">
              <a:latin typeface="SimHei" panose="02010609060101010101" pitchFamily="49" charset="-122"/>
              <a:ea typeface="SimHei" panose="02010609060101010101" pitchFamily="49" charset="-122"/>
            </a:endParaRPr>
          </a:p>
        </p:txBody>
      </p:sp>
      <p:sp>
        <p:nvSpPr>
          <p:cNvPr id="25" name="テキスト ボックス 24">
            <a:extLst>
              <a:ext uri="{FF2B5EF4-FFF2-40B4-BE49-F238E27FC236}">
                <a16:creationId xmlns="" xmlns:a16="http://schemas.microsoft.com/office/drawing/2014/main" id="{9F121A4F-3F7E-4D4A-9BDD-5EAF2CF66451}"/>
              </a:ext>
            </a:extLst>
          </p:cNvPr>
          <p:cNvSpPr txBox="1"/>
          <p:nvPr/>
        </p:nvSpPr>
        <p:spPr>
          <a:xfrm>
            <a:off x="4182959" y="4950404"/>
            <a:ext cx="1242026" cy="203112"/>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预热氧气阀</a:t>
            </a:r>
            <a:endParaRPr kumimoji="1" lang="en-US" altLang="ja-JP" sz="1100" dirty="0">
              <a:latin typeface="SimHei" panose="02010609060101010101" pitchFamily="49" charset="-122"/>
              <a:ea typeface="SimHei" panose="02010609060101010101" pitchFamily="49" charset="-122"/>
            </a:endParaRPr>
          </a:p>
        </p:txBody>
      </p:sp>
      <p:sp>
        <p:nvSpPr>
          <p:cNvPr id="26" name="テキスト ボックス 25">
            <a:extLst>
              <a:ext uri="{FF2B5EF4-FFF2-40B4-BE49-F238E27FC236}">
                <a16:creationId xmlns="" xmlns:a16="http://schemas.microsoft.com/office/drawing/2014/main" id="{4639E5E1-FF9B-41CB-8D53-E103E2A56BF3}"/>
              </a:ext>
            </a:extLst>
          </p:cNvPr>
          <p:cNvSpPr txBox="1"/>
          <p:nvPr/>
        </p:nvSpPr>
        <p:spPr>
          <a:xfrm>
            <a:off x="4873465" y="3544129"/>
            <a:ext cx="1376609" cy="250630"/>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切割氧气阀</a:t>
            </a:r>
            <a:endParaRPr kumimoji="1" lang="en-US" altLang="ja-JP" sz="1100" dirty="0">
              <a:latin typeface="SimHei" panose="02010609060101010101" pitchFamily="49" charset="-122"/>
              <a:ea typeface="SimHei" panose="02010609060101010101" pitchFamily="49" charset="-122"/>
            </a:endParaRPr>
          </a:p>
        </p:txBody>
      </p:sp>
      <p:sp>
        <p:nvSpPr>
          <p:cNvPr id="27" name="テキスト ボックス 26">
            <a:extLst>
              <a:ext uri="{FF2B5EF4-FFF2-40B4-BE49-F238E27FC236}">
                <a16:creationId xmlns="" xmlns:a16="http://schemas.microsoft.com/office/drawing/2014/main" id="{7591DA89-7D96-4E5A-AC0C-9672CACAE72D}"/>
              </a:ext>
            </a:extLst>
          </p:cNvPr>
          <p:cNvSpPr txBox="1"/>
          <p:nvPr/>
        </p:nvSpPr>
        <p:spPr>
          <a:xfrm>
            <a:off x="5560428" y="4924527"/>
            <a:ext cx="1283924" cy="190417"/>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燃气阀</a:t>
            </a:r>
            <a:endParaRPr kumimoji="1" lang="en-US" altLang="ja-JP" sz="1100" dirty="0">
              <a:latin typeface="SimHei" panose="02010609060101010101" pitchFamily="49" charset="-122"/>
              <a:ea typeface="SimHei" panose="02010609060101010101" pitchFamily="49" charset="-122"/>
            </a:endParaRPr>
          </a:p>
        </p:txBody>
      </p:sp>
      <p:sp>
        <p:nvSpPr>
          <p:cNvPr id="28" name="正方形/長方形 27"/>
          <p:cNvSpPr/>
          <p:nvPr/>
        </p:nvSpPr>
        <p:spPr>
          <a:xfrm>
            <a:off x="5358373" y="2828086"/>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
        <p:nvSpPr>
          <p:cNvPr id="29" name="正方形/長方形 28"/>
          <p:cNvSpPr/>
          <p:nvPr/>
        </p:nvSpPr>
        <p:spPr>
          <a:xfrm>
            <a:off x="5358373" y="5962377"/>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275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416134"/>
            <a:ext cx="7886700" cy="418264"/>
          </a:xfrm>
          <a:ln>
            <a:solidFill>
              <a:schemeClr val="tx1"/>
            </a:solidFill>
          </a:ln>
        </p:spPr>
        <p:txBody>
          <a:bodyPr rtlCol="0">
            <a:noAutofit/>
          </a:bodyPr>
          <a:lstStyle/>
          <a:p>
            <a:pPr rtl="0"/>
            <a:r>
              <a:rPr lang="zh-Hans" sz="2000">
                <a:latin typeface="SimHei" panose="02010609060101010101" pitchFamily="49" charset="-122"/>
                <a:ea typeface="SimHei" panose="02010609060101010101" pitchFamily="49" charset="-122"/>
              </a:rPr>
              <a:t>焊嘴（higuchi）</a:t>
            </a:r>
          </a:p>
        </p:txBody>
      </p:sp>
      <p:sp>
        <p:nvSpPr>
          <p:cNvPr id="5" name="コンテンツ プレースホルダー 4"/>
          <p:cNvSpPr>
            <a:spLocks noGrp="1"/>
          </p:cNvSpPr>
          <p:nvPr>
            <p:ph idx="1"/>
          </p:nvPr>
        </p:nvSpPr>
        <p:spPr>
          <a:xfrm>
            <a:off x="628650" y="922950"/>
            <a:ext cx="7886700" cy="666222"/>
          </a:xfrm>
          <a:ln>
            <a:solidFill>
              <a:schemeClr val="tx1"/>
            </a:solidFill>
          </a:ln>
        </p:spPr>
        <p:txBody>
          <a:bodyPr rtlCol="0" anchor="ctr" anchorCtr="0">
            <a:normAutofit/>
          </a:bodyPr>
          <a:lstStyle/>
          <a:p>
            <a:pPr rtl="0"/>
            <a:r>
              <a:rPr lang="zh-Hans" sz="1400">
                <a:latin typeface="SimHei" panose="02010609060101010101" pitchFamily="49" charset="-122"/>
                <a:ea typeface="SimHei" panose="02010609060101010101" pitchFamily="49" charset="-122"/>
              </a:rPr>
              <a:t>可燃气体的种类和焊嘴（higuchi）</a:t>
            </a:r>
            <a:endParaRPr lang="en-US" altLang="ja-JP" sz="1400" dirty="0">
              <a:latin typeface="SimHei" panose="02010609060101010101" pitchFamily="49" charset="-122"/>
              <a:ea typeface="SimHei" panose="02010609060101010101" pitchFamily="49" charset="-122"/>
            </a:endParaRPr>
          </a:p>
          <a:p>
            <a:pPr marL="0" indent="0" rtl="0">
              <a:buNone/>
            </a:pPr>
            <a:r>
              <a:rPr lang="zh-Hans" sz="1400">
                <a:latin typeface="SimHei" panose="02010609060101010101" pitchFamily="49" charset="-122"/>
                <a:ea typeface="SimHei" panose="02010609060101010101" pitchFamily="49" charset="-122"/>
              </a:rPr>
              <a:t>　每种可燃气体的焊嘴（higuchi）结构不同</a:t>
            </a:r>
          </a:p>
        </p:txBody>
      </p:sp>
      <p:sp>
        <p:nvSpPr>
          <p:cNvPr id="7" name="テキスト ボックス 6"/>
          <p:cNvSpPr txBox="1"/>
          <p:nvPr/>
        </p:nvSpPr>
        <p:spPr>
          <a:xfrm>
            <a:off x="4796037" y="6444903"/>
            <a:ext cx="3433562"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教材第14页/ 辅</a:t>
            </a:r>
            <a:r>
              <a:rPr lang="zh-Hans" sz="1200" dirty="0" smtClean="0">
                <a:solidFill>
                  <a:prstClr val="black"/>
                </a:solidFill>
                <a:latin typeface="SimHei" panose="02010609060101010101" pitchFamily="49" charset="-122"/>
                <a:ea typeface="SimHei" panose="02010609060101010101" pitchFamily="49" charset="-122"/>
              </a:rPr>
              <a:t>助教材第</a:t>
            </a:r>
            <a:r>
              <a:rPr lang="en-US" altLang="zh-Hans" sz="1200" dirty="0" smtClean="0">
                <a:solidFill>
                  <a:prstClr val="black"/>
                </a:solidFill>
                <a:latin typeface="SimHei" panose="02010609060101010101" pitchFamily="49" charset="-122"/>
                <a:ea typeface="SimHei" panose="02010609060101010101" pitchFamily="49" charset="-122"/>
              </a:rPr>
              <a:t>12</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pic>
        <p:nvPicPr>
          <p:cNvPr id="3" name="図 2"/>
          <p:cNvPicPr>
            <a:picLocks noChangeAspect="1"/>
          </p:cNvPicPr>
          <p:nvPr/>
        </p:nvPicPr>
        <p:blipFill>
          <a:blip r:embed="rId3"/>
          <a:stretch>
            <a:fillRect/>
          </a:stretch>
        </p:blipFill>
        <p:spPr>
          <a:xfrm>
            <a:off x="628650" y="2507027"/>
            <a:ext cx="4639635" cy="2119320"/>
          </a:xfrm>
          <a:prstGeom prst="rect">
            <a:avLst/>
          </a:prstGeom>
        </p:spPr>
      </p:pic>
      <p:sp>
        <p:nvSpPr>
          <p:cNvPr id="8" name="コンテンツ プレースホルダー 4"/>
          <p:cNvSpPr txBox="1">
            <a:spLocks/>
          </p:cNvSpPr>
          <p:nvPr/>
        </p:nvSpPr>
        <p:spPr>
          <a:xfrm>
            <a:off x="628650" y="1693631"/>
            <a:ext cx="7886700" cy="70893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zh-Hans" sz="1400">
                <a:latin typeface="SimHei" panose="02010609060101010101" pitchFamily="49" charset="-122"/>
                <a:ea typeface="SimHei" panose="02010609060101010101" pitchFamily="49" charset="-122"/>
              </a:rPr>
              <a:t>弄错可燃气体种类时的危险性</a:t>
            </a:r>
            <a:endParaRPr lang="en-US" altLang="ja-JP" sz="1400" dirty="0">
              <a:latin typeface="SimHei" panose="02010609060101010101" pitchFamily="49" charset="-122"/>
              <a:ea typeface="SimHei" panose="02010609060101010101" pitchFamily="49" charset="-122"/>
            </a:endParaRPr>
          </a:p>
          <a:p>
            <a:pPr marL="0" indent="0" rtl="0">
              <a:spcBef>
                <a:spcPts val="600"/>
              </a:spcBef>
              <a:buNone/>
            </a:pPr>
            <a:r>
              <a:rPr lang="zh-Hans" sz="1400">
                <a:latin typeface="SimHei" panose="02010609060101010101" pitchFamily="49" charset="-122"/>
                <a:ea typeface="SimHei" panose="02010609060101010101" pitchFamily="49" charset="-122"/>
              </a:rPr>
              <a:t>　用其他可燃气体专用焊嘴（higuchi）使用乙炔（asechiren）气，会产生回火（gyakka），非常危险。</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6</a:t>
            </a:fld>
            <a:endParaRPr kumimoji="1" lang="ja-JP" altLang="en-US">
              <a:latin typeface="SimHei" panose="02010609060101010101" pitchFamily="49" charset="-122"/>
              <a:ea typeface="SimHei" panose="02010609060101010101" pitchFamily="49" charset="-122"/>
            </a:endParaRPr>
          </a:p>
        </p:txBody>
      </p:sp>
      <p:sp>
        <p:nvSpPr>
          <p:cNvPr id="9" name="テキスト ボックス 8">
            <a:extLst>
              <a:ext uri="{FF2B5EF4-FFF2-40B4-BE49-F238E27FC236}">
                <a16:creationId xmlns="" xmlns:a16="http://schemas.microsoft.com/office/drawing/2014/main" id="{1CC6DAD3-9764-4A8F-8126-06C25B7B452C}"/>
              </a:ext>
            </a:extLst>
          </p:cNvPr>
          <p:cNvSpPr txBox="1"/>
          <p:nvPr/>
        </p:nvSpPr>
        <p:spPr>
          <a:xfrm>
            <a:off x="852378" y="2542703"/>
            <a:ext cx="4169998" cy="227794"/>
          </a:xfrm>
          <a:prstGeom prst="rect">
            <a:avLst/>
          </a:prstGeom>
          <a:solidFill>
            <a:schemeClr val="bg1"/>
          </a:solidFill>
          <a:ln>
            <a:noFill/>
          </a:ln>
        </p:spPr>
        <p:txBody>
          <a:bodyPr wrap="square" lIns="0" tIns="0" rIns="0" bIns="0" rtlCol="0">
            <a:noAutofit/>
          </a:bodyPr>
          <a:lstStyle/>
          <a:p>
            <a:pPr rtl="0"/>
            <a:r>
              <a:rPr lang="zh-Hans" sz="1100">
                <a:latin typeface="SimHei" panose="02010609060101010101" pitchFamily="49" charset="-122"/>
                <a:ea typeface="SimHei" panose="02010609060101010101" pitchFamily="49" charset="-122"/>
              </a:rPr>
              <a:t>表1-3    乙炔（asechiren）气和丙烷（puropan）气的燃烧速度</a:t>
            </a:r>
            <a:endParaRPr kumimoji="1" lang="en-US" altLang="ja-JP" sz="1100" dirty="0">
              <a:latin typeface="SimHei" panose="02010609060101010101" pitchFamily="49" charset="-122"/>
              <a:ea typeface="SimHei" panose="02010609060101010101" pitchFamily="49" charset="-122"/>
            </a:endParaRPr>
          </a:p>
        </p:txBody>
      </p:sp>
      <p:sp>
        <p:nvSpPr>
          <p:cNvPr id="10" name="テキスト ボックス 9">
            <a:extLst>
              <a:ext uri="{FF2B5EF4-FFF2-40B4-BE49-F238E27FC236}">
                <a16:creationId xmlns="" xmlns:a16="http://schemas.microsoft.com/office/drawing/2014/main" id="{E6D068FC-DD08-4DF2-AD05-2CB8D6701D34}"/>
              </a:ext>
            </a:extLst>
          </p:cNvPr>
          <p:cNvSpPr txBox="1"/>
          <p:nvPr/>
        </p:nvSpPr>
        <p:spPr>
          <a:xfrm>
            <a:off x="762684" y="3701957"/>
            <a:ext cx="1107059" cy="227794"/>
          </a:xfrm>
          <a:prstGeom prst="rect">
            <a:avLst/>
          </a:prstGeom>
          <a:solidFill>
            <a:schemeClr val="bg1"/>
          </a:solidFill>
          <a:ln>
            <a:noFill/>
          </a:ln>
        </p:spPr>
        <p:txBody>
          <a:bodyPr wrap="square" lIns="0" tIns="0" rIns="0" bIns="0" rtlCol="0">
            <a:noAutofit/>
          </a:bodyPr>
          <a:lstStyle/>
          <a:p>
            <a:pPr rtl="0"/>
            <a:r>
              <a:rPr lang="zh-Hans" sz="1100">
                <a:latin typeface="SimHei" panose="02010609060101010101" pitchFamily="49" charset="-122"/>
                <a:ea typeface="SimHei" panose="02010609060101010101" pitchFamily="49" charset="-122"/>
              </a:rPr>
              <a:t>乙炔（asechiren）</a:t>
            </a:r>
            <a:endParaRPr kumimoji="1" lang="en-US" altLang="ja-JP" sz="1100" dirty="0">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1084617C-B89C-45DC-B6C6-909C1AD9969D}"/>
              </a:ext>
            </a:extLst>
          </p:cNvPr>
          <p:cNvSpPr txBox="1"/>
          <p:nvPr/>
        </p:nvSpPr>
        <p:spPr>
          <a:xfrm>
            <a:off x="762684" y="4034212"/>
            <a:ext cx="1107059" cy="227794"/>
          </a:xfrm>
          <a:prstGeom prst="rect">
            <a:avLst/>
          </a:prstGeom>
          <a:solidFill>
            <a:schemeClr val="bg1"/>
          </a:solidFill>
          <a:ln>
            <a:noFill/>
          </a:ln>
        </p:spPr>
        <p:txBody>
          <a:bodyPr wrap="square" lIns="0" tIns="0" rIns="0" bIns="0" rtlCol="0">
            <a:noAutofit/>
          </a:bodyPr>
          <a:lstStyle/>
          <a:p>
            <a:pPr rtl="0"/>
            <a:r>
              <a:rPr lang="zh-Hans" sz="1100">
                <a:latin typeface="SimHei" panose="02010609060101010101" pitchFamily="49" charset="-122"/>
                <a:ea typeface="SimHei" panose="02010609060101010101" pitchFamily="49" charset="-122"/>
              </a:rPr>
              <a:t>丙烷（puropan）</a:t>
            </a:r>
            <a:endParaRPr kumimoji="1" lang="en-US" altLang="ja-JP" sz="1100" dirty="0">
              <a:latin typeface="SimHei" panose="02010609060101010101" pitchFamily="49" charset="-122"/>
              <a:ea typeface="SimHei" panose="02010609060101010101" pitchFamily="49" charset="-122"/>
            </a:endParaRPr>
          </a:p>
        </p:txBody>
      </p:sp>
      <p:sp>
        <p:nvSpPr>
          <p:cNvPr id="12" name="テキスト ボックス 11">
            <a:extLst>
              <a:ext uri="{FF2B5EF4-FFF2-40B4-BE49-F238E27FC236}">
                <a16:creationId xmlns="" xmlns:a16="http://schemas.microsoft.com/office/drawing/2014/main" id="{D6C25769-21E6-4876-B575-F72F00E5A703}"/>
              </a:ext>
            </a:extLst>
          </p:cNvPr>
          <p:cNvSpPr txBox="1"/>
          <p:nvPr/>
        </p:nvSpPr>
        <p:spPr>
          <a:xfrm>
            <a:off x="1991967" y="2856043"/>
            <a:ext cx="1460917" cy="530766"/>
          </a:xfrm>
          <a:prstGeom prst="rect">
            <a:avLst/>
          </a:prstGeom>
          <a:solidFill>
            <a:schemeClr val="bg1"/>
          </a:solidFill>
          <a:ln>
            <a:noFill/>
          </a:ln>
        </p:spPr>
        <p:txBody>
          <a:bodyPr wrap="square" lIns="0" tIns="0" rIns="0" bIns="0" rtlCol="0">
            <a:noAutofit/>
          </a:bodyPr>
          <a:lstStyle/>
          <a:p>
            <a:pPr algn="ctr" rtl="0"/>
            <a:r>
              <a:rPr lang="zh-Hans" sz="1200">
                <a:latin typeface="SimHei" panose="02010609060101010101" pitchFamily="49" charset="-122"/>
                <a:ea typeface="SimHei" panose="02010609060101010101" pitchFamily="49" charset="-122"/>
              </a:rPr>
              <a:t>最低着火温度</a:t>
            </a:r>
            <a:endParaRPr kumimoji="1" lang="en-US" altLang="ja-JP" sz="1200" dirty="0">
              <a:latin typeface="SimHei" panose="02010609060101010101" pitchFamily="49" charset="-122"/>
              <a:ea typeface="SimHei" panose="02010609060101010101" pitchFamily="49" charset="-122"/>
            </a:endParaRPr>
          </a:p>
          <a:p>
            <a:pPr algn="ctr" rtl="0"/>
            <a:r>
              <a:rPr lang="zh-Hans" sz="1200">
                <a:latin typeface="SimHei" panose="02010609060101010101" pitchFamily="49" charset="-122"/>
                <a:ea typeface="SimHei" panose="02010609060101010101" pitchFamily="49" charset="-122"/>
              </a:rPr>
              <a:t>（在氧气（sanso）中）</a:t>
            </a:r>
            <a:endParaRPr kumimoji="1" lang="en-US" altLang="ja-JP" sz="1200" dirty="0">
              <a:latin typeface="SimHei" panose="02010609060101010101" pitchFamily="49" charset="-122"/>
              <a:ea typeface="SimHei" panose="02010609060101010101" pitchFamily="49" charset="-122"/>
            </a:endParaRPr>
          </a:p>
        </p:txBody>
      </p:sp>
      <p:sp>
        <p:nvSpPr>
          <p:cNvPr id="13" name="テキスト ボックス 12">
            <a:extLst>
              <a:ext uri="{FF2B5EF4-FFF2-40B4-BE49-F238E27FC236}">
                <a16:creationId xmlns="" xmlns:a16="http://schemas.microsoft.com/office/drawing/2014/main" id="{CABE1B89-F534-4016-80CC-E38740E1CF09}"/>
              </a:ext>
            </a:extLst>
          </p:cNvPr>
          <p:cNvSpPr txBox="1"/>
          <p:nvPr/>
        </p:nvSpPr>
        <p:spPr>
          <a:xfrm>
            <a:off x="3575534" y="2834774"/>
            <a:ext cx="1521905" cy="552036"/>
          </a:xfrm>
          <a:prstGeom prst="rect">
            <a:avLst/>
          </a:prstGeom>
          <a:solidFill>
            <a:schemeClr val="bg1"/>
          </a:solidFill>
          <a:ln>
            <a:noFill/>
          </a:ln>
        </p:spPr>
        <p:txBody>
          <a:bodyPr wrap="square" lIns="0" tIns="0" rIns="0" bIns="0" rtlCol="0">
            <a:noAutofit/>
          </a:bodyPr>
          <a:lstStyle/>
          <a:p>
            <a:pPr algn="ctr" rtl="0"/>
            <a:r>
              <a:rPr lang="zh-Hans" sz="1200">
                <a:latin typeface="SimHei" panose="02010609060101010101" pitchFamily="49" charset="-122"/>
                <a:ea typeface="SimHei" panose="02010609060101010101" pitchFamily="49" charset="-122"/>
              </a:rPr>
              <a:t>燃烧速度</a:t>
            </a:r>
            <a:endParaRPr kumimoji="1" lang="en-US" altLang="ja-JP" sz="1200" dirty="0">
              <a:latin typeface="SimHei" panose="02010609060101010101" pitchFamily="49" charset="-122"/>
              <a:ea typeface="SimHei" panose="02010609060101010101" pitchFamily="49" charset="-122"/>
            </a:endParaRPr>
          </a:p>
          <a:p>
            <a:pPr algn="ctr" rtl="0"/>
            <a:r>
              <a:rPr lang="zh-Hans" sz="1200">
                <a:latin typeface="SimHei" panose="02010609060101010101" pitchFamily="49" charset="-122"/>
                <a:ea typeface="SimHei" panose="02010609060101010101" pitchFamily="49" charset="-122"/>
              </a:rPr>
              <a:t>（中性混合比）</a:t>
            </a:r>
            <a:endParaRPr kumimoji="1" lang="en-US" altLang="ja-JP" sz="1200" dirty="0">
              <a:latin typeface="SimHei" panose="02010609060101010101" pitchFamily="49" charset="-122"/>
              <a:ea typeface="SimHei" panose="02010609060101010101" pitchFamily="49" charset="-122"/>
            </a:endParaRPr>
          </a:p>
        </p:txBody>
      </p:sp>
      <p:sp>
        <p:nvSpPr>
          <p:cNvPr id="14" name="テキスト ボックス 13">
            <a:extLst>
              <a:ext uri="{FF2B5EF4-FFF2-40B4-BE49-F238E27FC236}">
                <a16:creationId xmlns="" xmlns:a16="http://schemas.microsoft.com/office/drawing/2014/main" id="{59589F46-DDBC-4753-8EB2-B86F6F32361A}"/>
              </a:ext>
            </a:extLst>
          </p:cNvPr>
          <p:cNvSpPr txBox="1"/>
          <p:nvPr/>
        </p:nvSpPr>
        <p:spPr>
          <a:xfrm>
            <a:off x="739783" y="4318269"/>
            <a:ext cx="4480485" cy="187688"/>
          </a:xfrm>
          <a:prstGeom prst="rect">
            <a:avLst/>
          </a:prstGeom>
          <a:solidFill>
            <a:schemeClr val="bg1"/>
          </a:solidFill>
          <a:ln>
            <a:noFill/>
          </a:ln>
        </p:spPr>
        <p:txBody>
          <a:bodyPr wrap="square" lIns="0" tIns="0" rIns="0" bIns="0" rtlCol="0">
            <a:noAutofit/>
          </a:bodyPr>
          <a:lstStyle/>
          <a:p>
            <a:pPr rtl="0"/>
            <a:r>
              <a:rPr lang="zh-Hans" sz="900" dirty="0">
                <a:latin typeface="SimHei" panose="02010609060101010101" pitchFamily="49" charset="-122"/>
                <a:ea typeface="SimHei" panose="02010609060101010101" pitchFamily="49" charset="-122"/>
              </a:rPr>
              <a:t>※：数值参考日本焊接协会“要点 热切割加工的“Q&amp;A””（2012年）。</a:t>
            </a:r>
            <a:endParaRPr kumimoji="1" lang="en-US" altLang="ja-JP" sz="9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43647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531120"/>
            <a:ext cx="7886700" cy="421610"/>
          </a:xfrm>
          <a:ln>
            <a:solidFill>
              <a:schemeClr val="tx1"/>
            </a:solidFill>
          </a:ln>
        </p:spPr>
        <p:txBody>
          <a:bodyPr rtlCol="0">
            <a:noAutofit/>
          </a:bodyPr>
          <a:lstStyle/>
          <a:p>
            <a:pPr rtl="0"/>
            <a:r>
              <a:rPr lang="zh-Hans" sz="1800">
                <a:latin typeface="Meiryo UI" panose="020B0604030504040204" pitchFamily="50" charset="-128"/>
                <a:ea typeface="Meiryo UI" panose="020B0604030504040204" pitchFamily="50" charset="-128"/>
              </a:rPr>
              <a:t>调压器（aturyoku chousei ki）</a:t>
            </a:r>
            <a:endParaRPr kumimoji="1" lang="ja-JP" altLang="en-US" sz="18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38917"/>
            <a:ext cx="3009899" cy="367256"/>
          </a:xfrm>
          <a:ln>
            <a:solidFill>
              <a:schemeClr val="tx1"/>
            </a:solidFill>
          </a:ln>
        </p:spPr>
        <p:txBody>
          <a:bodyPr rtlCol="0" anchor="ctr" anchorCtr="0">
            <a:noAutofit/>
          </a:bodyPr>
          <a:lstStyle/>
          <a:p>
            <a:pPr rtl="0"/>
            <a:r>
              <a:rPr lang="zh-Hans" sz="800">
                <a:latin typeface="Meiryo UI" panose="020B0604030504040204" pitchFamily="50" charset="-128"/>
                <a:ea typeface="Meiryo UI" panose="020B0604030504040204" pitchFamily="50" charset="-128"/>
              </a:rPr>
              <a:t>乙炔（asechiren）调压器（aturyoku chousei ki）</a:t>
            </a:r>
          </a:p>
        </p:txBody>
      </p:sp>
      <p:sp>
        <p:nvSpPr>
          <p:cNvPr id="7" name="テキスト ボックス 6"/>
          <p:cNvSpPr txBox="1"/>
          <p:nvPr/>
        </p:nvSpPr>
        <p:spPr>
          <a:xfrm>
            <a:off x="3783535" y="6442538"/>
            <a:ext cx="4391196" cy="261610"/>
          </a:xfrm>
          <a:prstGeom prst="rect">
            <a:avLst/>
          </a:prstGeom>
          <a:noFill/>
          <a:ln>
            <a:solidFill>
              <a:schemeClr val="tx1"/>
            </a:solidFill>
          </a:ln>
        </p:spPr>
        <p:txBody>
          <a:bodyPr wrap="square" rtlCol="0">
            <a:spAutoFit/>
          </a:bodyPr>
          <a:lstStyle/>
          <a:p>
            <a:pPr algn="r" rtl="0"/>
            <a:r>
              <a:rPr lang="zh-Hans" sz="1050" dirty="0">
                <a:solidFill>
                  <a:prstClr val="black"/>
                </a:solidFill>
              </a:rPr>
              <a:t>教材第19、20页/ 辅助教材</a:t>
            </a:r>
            <a:r>
              <a:rPr lang="zh-Hans" sz="1050" dirty="0" smtClean="0">
                <a:solidFill>
                  <a:prstClr val="black"/>
                </a:solidFill>
              </a:rPr>
              <a:t>第1</a:t>
            </a:r>
            <a:r>
              <a:rPr lang="en-US" altLang="zh-Hans" sz="1050" dirty="0" smtClean="0">
                <a:solidFill>
                  <a:prstClr val="black"/>
                </a:solidFill>
              </a:rPr>
              <a:t>4</a:t>
            </a:r>
            <a:r>
              <a:rPr lang="zh-Hans" sz="1050" dirty="0" smtClean="0">
                <a:solidFill>
                  <a:prstClr val="black"/>
                </a:solidFill>
              </a:rPr>
              <a:t>、1</a:t>
            </a:r>
            <a:r>
              <a:rPr lang="en-US" altLang="zh-Hans" sz="1050" dirty="0" smtClean="0">
                <a:solidFill>
                  <a:prstClr val="black"/>
                </a:solidFill>
              </a:rPr>
              <a:t>5</a:t>
            </a:r>
            <a:r>
              <a:rPr lang="zh-Hans" sz="1050" dirty="0" smtClean="0">
                <a:solidFill>
                  <a:prstClr val="black"/>
                </a:solidFill>
              </a:rPr>
              <a:t>页</a:t>
            </a:r>
            <a:endParaRPr lang="zh-Hans" sz="1050" dirty="0">
              <a:solidFill>
                <a:prstClr val="black"/>
              </a:solidFill>
            </a:endParaRPr>
          </a:p>
        </p:txBody>
      </p:sp>
      <p:sp>
        <p:nvSpPr>
          <p:cNvPr id="6" name="コンテンツ プレースホルダー 4"/>
          <p:cNvSpPr txBox="1">
            <a:spLocks/>
          </p:cNvSpPr>
          <p:nvPr/>
        </p:nvSpPr>
        <p:spPr>
          <a:xfrm>
            <a:off x="3648075" y="1038918"/>
            <a:ext cx="4867275" cy="36725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zh-Hans" sz="1050">
                <a:latin typeface="Meiryo UI" panose="020B0604030504040204" pitchFamily="50" charset="-128"/>
                <a:ea typeface="Meiryo UI" panose="020B0604030504040204" pitchFamily="50" charset="-128"/>
              </a:rPr>
              <a:t>氧气（sanso）调压器（aturyoku chousei ki）</a:t>
            </a:r>
            <a:endParaRPr lang="ja-JP" altLang="en-US" sz="105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rtlCol="0"/>
          <a:lstStyle/>
          <a:p>
            <a:pPr rtl="0"/>
            <a:fld id="{10712B29-8DFD-45C1-BE8F-2E7F44751CDC}" type="slidenum">
              <a:rPr kumimoji="1" lang="ja-JP" altLang="en-US" sz="1050" smtClean="0"/>
              <a:t>7</a:t>
            </a:fld>
            <a:endParaRPr kumimoji="1" lang="ja-JP" altLang="en-US" sz="1050" dirty="0"/>
          </a:p>
        </p:txBody>
      </p:sp>
      <p:pic>
        <p:nvPicPr>
          <p:cNvPr id="9" name="図 8"/>
          <p:cNvPicPr>
            <a:picLocks noChangeAspect="1"/>
          </p:cNvPicPr>
          <p:nvPr/>
        </p:nvPicPr>
        <p:blipFill>
          <a:blip r:embed="rId3"/>
          <a:stretch>
            <a:fillRect/>
          </a:stretch>
        </p:blipFill>
        <p:spPr>
          <a:xfrm>
            <a:off x="628650" y="1400433"/>
            <a:ext cx="3012712" cy="3511045"/>
          </a:xfrm>
          <a:prstGeom prst="rect">
            <a:avLst/>
          </a:prstGeom>
        </p:spPr>
      </p:pic>
      <p:pic>
        <p:nvPicPr>
          <p:cNvPr id="11" name="図 10"/>
          <p:cNvPicPr>
            <a:picLocks noChangeAspect="1"/>
          </p:cNvPicPr>
          <p:nvPr/>
        </p:nvPicPr>
        <p:blipFill>
          <a:blip r:embed="rId4"/>
          <a:stretch>
            <a:fillRect/>
          </a:stretch>
        </p:blipFill>
        <p:spPr>
          <a:xfrm>
            <a:off x="3644024" y="1398494"/>
            <a:ext cx="4876801" cy="2894252"/>
          </a:xfrm>
          <a:prstGeom prst="rect">
            <a:avLst/>
          </a:prstGeom>
        </p:spPr>
      </p:pic>
      <p:sp>
        <p:nvSpPr>
          <p:cNvPr id="10" name="テキスト ボックス 9">
            <a:extLst>
              <a:ext uri="{FF2B5EF4-FFF2-40B4-BE49-F238E27FC236}">
                <a16:creationId xmlns="" xmlns:a16="http://schemas.microsoft.com/office/drawing/2014/main" id="{21B44874-A80C-4C4F-AFAD-D43925606D7D}"/>
              </a:ext>
            </a:extLst>
          </p:cNvPr>
          <p:cNvSpPr txBox="1"/>
          <p:nvPr/>
        </p:nvSpPr>
        <p:spPr>
          <a:xfrm>
            <a:off x="723331" y="4534577"/>
            <a:ext cx="2788220" cy="283934"/>
          </a:xfrm>
          <a:prstGeom prst="rect">
            <a:avLst/>
          </a:prstGeom>
          <a:solidFill>
            <a:schemeClr val="bg1"/>
          </a:solidFill>
          <a:ln>
            <a:noFill/>
          </a:ln>
        </p:spPr>
        <p:txBody>
          <a:bodyPr wrap="square" lIns="0" tIns="0" rIns="0" bIns="0" rtlCol="0">
            <a:noAutofit/>
          </a:bodyPr>
          <a:lstStyle/>
          <a:p>
            <a:pPr algn="ctr" rtl="0"/>
            <a:r>
              <a:rPr lang="zh-Hans" sz="1050"/>
              <a:t>图1-17：乙炔（asechiren）气调节器</a:t>
            </a:r>
            <a:endParaRPr kumimoji="1" lang="en-US" altLang="ja-JP" sz="1050" dirty="0"/>
          </a:p>
        </p:txBody>
      </p:sp>
      <p:sp>
        <p:nvSpPr>
          <p:cNvPr id="12" name="テキスト ボックス 11">
            <a:extLst>
              <a:ext uri="{FF2B5EF4-FFF2-40B4-BE49-F238E27FC236}">
                <a16:creationId xmlns="" xmlns:a16="http://schemas.microsoft.com/office/drawing/2014/main" id="{CABF2167-4E30-4A0B-9CDE-6586FA005787}"/>
              </a:ext>
            </a:extLst>
          </p:cNvPr>
          <p:cNvSpPr txBox="1"/>
          <p:nvPr/>
        </p:nvSpPr>
        <p:spPr>
          <a:xfrm>
            <a:off x="1743559" y="4328223"/>
            <a:ext cx="1767992" cy="206353"/>
          </a:xfrm>
          <a:prstGeom prst="rect">
            <a:avLst/>
          </a:prstGeom>
          <a:solidFill>
            <a:schemeClr val="bg1"/>
          </a:solidFill>
          <a:ln>
            <a:noFill/>
          </a:ln>
        </p:spPr>
        <p:txBody>
          <a:bodyPr wrap="square" lIns="0" tIns="0" rIns="0" bIns="0" rtlCol="0">
            <a:noAutofit/>
          </a:bodyPr>
          <a:lstStyle/>
          <a:p>
            <a:pPr algn="r" rtl="0"/>
            <a:r>
              <a:rPr lang="zh-Hans" sz="700"/>
              <a:t>资料来源：日酸TANAKA株式会社</a:t>
            </a:r>
            <a:endParaRPr kumimoji="1" lang="en-US" altLang="ja-JP" sz="700" dirty="0"/>
          </a:p>
        </p:txBody>
      </p:sp>
      <p:sp>
        <p:nvSpPr>
          <p:cNvPr id="13" name="テキスト ボックス 12">
            <a:extLst>
              <a:ext uri="{FF2B5EF4-FFF2-40B4-BE49-F238E27FC236}">
                <a16:creationId xmlns="" xmlns:a16="http://schemas.microsoft.com/office/drawing/2014/main" id="{756ED528-4E44-4F48-8C9B-998C7E18DC59}"/>
              </a:ext>
            </a:extLst>
          </p:cNvPr>
          <p:cNvSpPr txBox="1"/>
          <p:nvPr/>
        </p:nvSpPr>
        <p:spPr>
          <a:xfrm>
            <a:off x="4175009" y="3980080"/>
            <a:ext cx="2739390" cy="228002"/>
          </a:xfrm>
          <a:prstGeom prst="rect">
            <a:avLst/>
          </a:prstGeom>
          <a:solidFill>
            <a:schemeClr val="bg1"/>
          </a:solidFill>
          <a:ln>
            <a:noFill/>
          </a:ln>
        </p:spPr>
        <p:txBody>
          <a:bodyPr wrap="square" lIns="0" tIns="0" rIns="0" bIns="0" rtlCol="0">
            <a:noAutofit/>
          </a:bodyPr>
          <a:lstStyle/>
          <a:p>
            <a:pPr rtl="0"/>
            <a:r>
              <a:rPr lang="zh-Hans" sz="1050"/>
              <a:t>图1-18：氧气（sanso）调节器的安装螺丝</a:t>
            </a:r>
            <a:endParaRPr kumimoji="1" lang="en-US" altLang="ja-JP" sz="1050" dirty="0"/>
          </a:p>
        </p:txBody>
      </p:sp>
      <p:sp>
        <p:nvSpPr>
          <p:cNvPr id="14" name="テキスト ボックス 13">
            <a:extLst>
              <a:ext uri="{FF2B5EF4-FFF2-40B4-BE49-F238E27FC236}">
                <a16:creationId xmlns="" xmlns:a16="http://schemas.microsoft.com/office/drawing/2014/main" id="{00FAD07B-ABE3-4D0F-97FD-E98259BDFC30}"/>
              </a:ext>
            </a:extLst>
          </p:cNvPr>
          <p:cNvSpPr txBox="1"/>
          <p:nvPr/>
        </p:nvSpPr>
        <p:spPr>
          <a:xfrm>
            <a:off x="3783535" y="3555965"/>
            <a:ext cx="2046719" cy="206353"/>
          </a:xfrm>
          <a:prstGeom prst="rect">
            <a:avLst/>
          </a:prstGeom>
          <a:solidFill>
            <a:schemeClr val="bg1"/>
          </a:solidFill>
          <a:ln>
            <a:noFill/>
          </a:ln>
        </p:spPr>
        <p:txBody>
          <a:bodyPr wrap="square" lIns="0" tIns="0" rIns="0" bIns="0" rtlCol="0">
            <a:noAutofit/>
          </a:bodyPr>
          <a:lstStyle/>
          <a:p>
            <a:pPr rtl="0"/>
            <a:r>
              <a:rPr lang="zh-Hans" sz="1050"/>
              <a:t>安装螺母型（德式）</a:t>
            </a:r>
            <a:endParaRPr kumimoji="1" lang="en-US" altLang="ja-JP" sz="1050" dirty="0"/>
          </a:p>
        </p:txBody>
      </p:sp>
      <p:sp>
        <p:nvSpPr>
          <p:cNvPr id="15" name="テキスト ボックス 14">
            <a:extLst>
              <a:ext uri="{FF2B5EF4-FFF2-40B4-BE49-F238E27FC236}">
                <a16:creationId xmlns="" xmlns:a16="http://schemas.microsoft.com/office/drawing/2014/main" id="{3665A198-2E74-4331-B04E-494423AAB760}"/>
              </a:ext>
            </a:extLst>
          </p:cNvPr>
          <p:cNvSpPr txBox="1"/>
          <p:nvPr/>
        </p:nvSpPr>
        <p:spPr>
          <a:xfrm>
            <a:off x="6234792" y="3513912"/>
            <a:ext cx="2046719" cy="236281"/>
          </a:xfrm>
          <a:prstGeom prst="rect">
            <a:avLst/>
          </a:prstGeom>
          <a:solidFill>
            <a:schemeClr val="bg1"/>
          </a:solidFill>
          <a:ln>
            <a:noFill/>
          </a:ln>
        </p:spPr>
        <p:txBody>
          <a:bodyPr wrap="square" lIns="0" tIns="0" rIns="0" bIns="0" rtlCol="0">
            <a:noAutofit/>
          </a:bodyPr>
          <a:lstStyle/>
          <a:p>
            <a:pPr rtl="0"/>
            <a:r>
              <a:rPr lang="zh-Hans" sz="1050" dirty="0"/>
              <a:t>安装螺丝型（法式）</a:t>
            </a:r>
            <a:endParaRPr kumimoji="1" lang="en-US" altLang="ja-JP" sz="1050" dirty="0"/>
          </a:p>
        </p:txBody>
      </p:sp>
      <p:sp>
        <p:nvSpPr>
          <p:cNvPr id="16" name="テキスト ボックス 15">
            <a:extLst>
              <a:ext uri="{FF2B5EF4-FFF2-40B4-BE49-F238E27FC236}">
                <a16:creationId xmlns="" xmlns:a16="http://schemas.microsoft.com/office/drawing/2014/main" id="{B29B62AB-45EE-4082-8A32-B97047F7DEA6}"/>
              </a:ext>
            </a:extLst>
          </p:cNvPr>
          <p:cNvSpPr txBox="1"/>
          <p:nvPr/>
        </p:nvSpPr>
        <p:spPr>
          <a:xfrm>
            <a:off x="7013237" y="3806452"/>
            <a:ext cx="1394545" cy="206353"/>
          </a:xfrm>
          <a:prstGeom prst="rect">
            <a:avLst/>
          </a:prstGeom>
          <a:solidFill>
            <a:schemeClr val="bg1"/>
          </a:solidFill>
          <a:ln>
            <a:noFill/>
          </a:ln>
        </p:spPr>
        <p:txBody>
          <a:bodyPr wrap="square" lIns="0" tIns="0" rIns="0" bIns="0" rtlCol="0">
            <a:noAutofit/>
          </a:bodyPr>
          <a:lstStyle/>
          <a:p>
            <a:pPr algn="r" rtl="0"/>
            <a:r>
              <a:rPr lang="zh-Hans" sz="600"/>
              <a:t>资料来源：小池氧气工业有限公司</a:t>
            </a:r>
            <a:endParaRPr kumimoji="1" lang="en-US" altLang="ja-JP" sz="600" dirty="0"/>
          </a:p>
        </p:txBody>
      </p:sp>
      <p:sp>
        <p:nvSpPr>
          <p:cNvPr id="17" name="正方形/長方形 16"/>
          <p:cNvSpPr/>
          <p:nvPr/>
        </p:nvSpPr>
        <p:spPr>
          <a:xfrm>
            <a:off x="6749855" y="4203636"/>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
        <p:nvSpPr>
          <p:cNvPr id="18" name="正方形/長方形 17"/>
          <p:cNvSpPr/>
          <p:nvPr/>
        </p:nvSpPr>
        <p:spPr>
          <a:xfrm>
            <a:off x="1875427" y="4801341"/>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（日酸</a:t>
            </a:r>
            <a:r>
              <a:rPr lang="en-US" altLang="ja-JP" sz="900" dirty="0" smtClean="0">
                <a:latin typeface="Meiryo UI" panose="020B0604030504040204" pitchFamily="50" charset="-128"/>
                <a:ea typeface="Meiryo UI" panose="020B0604030504040204" pitchFamily="50" charset="-128"/>
              </a:rPr>
              <a:t>TANAKA(</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4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8298"/>
            <a:ext cx="7886700" cy="438036"/>
          </a:xfrm>
          <a:ln>
            <a:solidFill>
              <a:schemeClr val="tx1"/>
            </a:solidFill>
          </a:ln>
        </p:spPr>
        <p:txBody>
          <a:bodyPr rtlCol="0">
            <a:noAutofit/>
          </a:bodyPr>
          <a:lstStyle/>
          <a:p>
            <a:pPr rtl="0"/>
            <a:r>
              <a:rPr lang="zh-Hans" sz="2000">
                <a:latin typeface="SimHei" panose="02010609060101010101" pitchFamily="49" charset="-122"/>
                <a:ea typeface="SimHei" panose="02010609060101010101" pitchFamily="49" charset="-122"/>
              </a:rPr>
              <a:t>焊接软管（housu）</a:t>
            </a:r>
            <a:endParaRPr kumimoji="1" lang="ja-JP" altLang="en-US" sz="2000" dirty="0">
              <a:latin typeface="SimHei" panose="02010609060101010101" pitchFamily="49" charset="-122"/>
              <a:ea typeface="SimHei" panose="02010609060101010101" pitchFamily="49" charset="-122"/>
            </a:endParaRPr>
          </a:p>
        </p:txBody>
      </p:sp>
      <p:sp>
        <p:nvSpPr>
          <p:cNvPr id="5" name="コンテンツ プレースホルダー 4"/>
          <p:cNvSpPr>
            <a:spLocks noGrp="1"/>
          </p:cNvSpPr>
          <p:nvPr>
            <p:ph idx="1"/>
          </p:nvPr>
        </p:nvSpPr>
        <p:spPr>
          <a:xfrm>
            <a:off x="628650" y="744604"/>
            <a:ext cx="4479944" cy="2052630"/>
          </a:xfrm>
          <a:ln>
            <a:solidFill>
              <a:schemeClr val="tx1"/>
            </a:solidFill>
          </a:ln>
        </p:spPr>
        <p:txBody>
          <a:bodyPr rtlCol="0" anchor="ctr" anchorCtr="0">
            <a:noAutofit/>
          </a:bodyPr>
          <a:lstStyle/>
          <a:p>
            <a:pPr rtl="0"/>
            <a:r>
              <a:rPr lang="zh-Hans" sz="1600" dirty="0">
                <a:latin typeface="SimHei" panose="02010609060101010101" pitchFamily="49" charset="-122"/>
                <a:ea typeface="SimHei" panose="02010609060101010101" pitchFamily="49" charset="-122"/>
              </a:rPr>
              <a:t>焊接及切割用橡胶软管（yousetu ・ setudan you gomu housu）的标志</a:t>
            </a:r>
          </a:p>
          <a:p>
            <a:pPr marL="268288" indent="-1588" rtl="0">
              <a:lnSpc>
                <a:spcPct val="100000"/>
              </a:lnSpc>
              <a:spcBef>
                <a:spcPts val="0"/>
              </a:spcBef>
              <a:buNone/>
            </a:pPr>
            <a:r>
              <a:rPr lang="zh-Hans" sz="1600" dirty="0">
                <a:latin typeface="SimHei" panose="02010609060101010101" pitchFamily="49" charset="-122"/>
                <a:ea typeface="SimHei" panose="02010609060101010101" pitchFamily="49" charset="-122"/>
              </a:rPr>
              <a:t>・制造商或供应商的标记</a:t>
            </a:r>
          </a:p>
          <a:p>
            <a:pPr marL="268288" indent="-1588" rtl="0">
              <a:lnSpc>
                <a:spcPct val="100000"/>
              </a:lnSpc>
              <a:spcBef>
                <a:spcPts val="0"/>
              </a:spcBef>
              <a:buNone/>
            </a:pPr>
            <a:r>
              <a:rPr lang="zh-Hans" sz="1600" dirty="0">
                <a:latin typeface="SimHei" panose="02010609060101010101" pitchFamily="49" charset="-122"/>
                <a:ea typeface="SimHei" panose="02010609060101010101" pitchFamily="49" charset="-122"/>
              </a:rPr>
              <a:t>・软管（housu）的种类编号</a:t>
            </a:r>
          </a:p>
          <a:p>
            <a:pPr marL="268288" indent="-1588" rtl="0">
              <a:lnSpc>
                <a:spcPct val="100000"/>
              </a:lnSpc>
              <a:spcBef>
                <a:spcPts val="0"/>
              </a:spcBef>
              <a:buNone/>
            </a:pPr>
            <a:r>
              <a:rPr lang="zh-Hans" sz="1600" dirty="0">
                <a:latin typeface="SimHei" panose="02010609060101010101" pitchFamily="49" charset="-122"/>
                <a:ea typeface="SimHei" panose="02010609060101010101" pitchFamily="49" charset="-122"/>
              </a:rPr>
              <a:t>・最大工作压力</a:t>
            </a:r>
          </a:p>
          <a:p>
            <a:pPr marL="268288" indent="-1588" rtl="0">
              <a:lnSpc>
                <a:spcPct val="100000"/>
              </a:lnSpc>
              <a:spcBef>
                <a:spcPts val="0"/>
              </a:spcBef>
              <a:buNone/>
            </a:pPr>
            <a:r>
              <a:rPr lang="zh-Hans" sz="1600" dirty="0">
                <a:latin typeface="SimHei" panose="02010609060101010101" pitchFamily="49" charset="-122"/>
                <a:ea typeface="SimHei" panose="02010609060101010101" pitchFamily="49" charset="-122"/>
              </a:rPr>
              <a:t>・公称直径（内径）</a:t>
            </a:r>
          </a:p>
          <a:p>
            <a:pPr marL="268288" indent="-1588" rtl="0">
              <a:lnSpc>
                <a:spcPct val="100000"/>
              </a:lnSpc>
              <a:spcBef>
                <a:spcPts val="0"/>
              </a:spcBef>
              <a:buNone/>
            </a:pPr>
            <a:r>
              <a:rPr lang="zh-Hans" sz="1600" dirty="0">
                <a:latin typeface="SimHei" panose="02010609060101010101" pitchFamily="49" charset="-122"/>
                <a:ea typeface="SimHei" panose="02010609060101010101" pitchFamily="49" charset="-122"/>
              </a:rPr>
              <a:t>・气体的种类（表1-5）</a:t>
            </a:r>
          </a:p>
          <a:p>
            <a:pPr marL="268288" indent="-1588">
              <a:lnSpc>
                <a:spcPct val="100000"/>
              </a:lnSpc>
              <a:spcBef>
                <a:spcPts val="0"/>
              </a:spcBef>
              <a:buNone/>
            </a:pPr>
            <a:r>
              <a:rPr lang="zh-Hans" altLang="ja-JP" sz="1600" dirty="0">
                <a:latin typeface="SimHei" panose="02010609060101010101" pitchFamily="49" charset="-122"/>
                <a:ea typeface="SimHei" panose="02010609060101010101" pitchFamily="49" charset="-122"/>
              </a:rPr>
              <a:t>・</a:t>
            </a:r>
            <a:r>
              <a:rPr lang="zh-Hans" sz="1600" dirty="0" smtClean="0">
                <a:latin typeface="SimHei" panose="02010609060101010101" pitchFamily="49" charset="-122"/>
                <a:ea typeface="SimHei" panose="02010609060101010101" pitchFamily="49" charset="-122"/>
              </a:rPr>
              <a:t>生产</a:t>
            </a:r>
            <a:r>
              <a:rPr lang="zh-Hans" sz="1600" dirty="0">
                <a:latin typeface="SimHei" panose="02010609060101010101" pitchFamily="49" charset="-122"/>
                <a:ea typeface="SimHei" panose="02010609060101010101" pitchFamily="49" charset="-122"/>
              </a:rPr>
              <a:t>年份</a:t>
            </a:r>
          </a:p>
        </p:txBody>
      </p:sp>
      <p:sp>
        <p:nvSpPr>
          <p:cNvPr id="7" name="テキスト ボックス 6"/>
          <p:cNvSpPr txBox="1"/>
          <p:nvPr/>
        </p:nvSpPr>
        <p:spPr>
          <a:xfrm>
            <a:off x="4762500" y="6387948"/>
            <a:ext cx="3395662" cy="276999"/>
          </a:xfrm>
          <a:prstGeom prst="rect">
            <a:avLst/>
          </a:prstGeom>
          <a:noFill/>
          <a:ln>
            <a:solidFill>
              <a:schemeClr val="tx1"/>
            </a:solidFill>
          </a:ln>
        </p:spPr>
        <p:txBody>
          <a:bodyPr wrap="square" rtlCol="0">
            <a:spAutoFit/>
          </a:bodyPr>
          <a:lstStyle/>
          <a:p>
            <a:pPr algn="r"/>
            <a:r>
              <a:rPr lang="zh-Hans" sz="1200" dirty="0">
                <a:solidFill>
                  <a:prstClr val="black"/>
                </a:solidFill>
                <a:latin typeface="SimHei" panose="02010609060101010101" pitchFamily="49" charset="-122"/>
                <a:ea typeface="SimHei" panose="02010609060101010101" pitchFamily="49" charset="-122"/>
              </a:rPr>
              <a:t>教材</a:t>
            </a:r>
            <a:r>
              <a:rPr lang="zh-Hans" sz="1200" dirty="0" smtClean="0">
                <a:solidFill>
                  <a:prstClr val="black"/>
                </a:solidFill>
                <a:latin typeface="SimHei" panose="02010609060101010101" pitchFamily="49" charset="-122"/>
                <a:ea typeface="SimHei" panose="02010609060101010101" pitchFamily="49" charset="-122"/>
              </a:rPr>
              <a:t>第24</a:t>
            </a:r>
            <a:r>
              <a:rPr lang="zh-Hans" altLang="ja-JP" sz="1200" dirty="0">
                <a:solidFill>
                  <a:prstClr val="black"/>
                </a:solidFill>
              </a:rPr>
              <a:t>、</a:t>
            </a:r>
            <a:r>
              <a:rPr lang="en-US" altLang="ja-JP" sz="1200" dirty="0" smtClean="0">
                <a:solidFill>
                  <a:prstClr val="black"/>
                </a:solidFill>
                <a:latin typeface="SimHei" panose="02010609060101010101" pitchFamily="49" charset="-122"/>
                <a:ea typeface="SimHei" panose="02010609060101010101" pitchFamily="49" charset="-122"/>
              </a:rPr>
              <a:t>25</a:t>
            </a:r>
            <a:r>
              <a:rPr lang="zh-Hans" sz="1200" dirty="0" smtClean="0">
                <a:solidFill>
                  <a:prstClr val="black"/>
                </a:solidFill>
                <a:latin typeface="SimHei" panose="02010609060101010101" pitchFamily="49" charset="-122"/>
                <a:ea typeface="SimHei" panose="02010609060101010101" pitchFamily="49" charset="-122"/>
              </a:rPr>
              <a:t>页</a:t>
            </a:r>
            <a:r>
              <a:rPr lang="zh-Hans" sz="1200" dirty="0">
                <a:solidFill>
                  <a:prstClr val="black"/>
                </a:solidFill>
                <a:latin typeface="SimHei" panose="02010609060101010101" pitchFamily="49" charset="-122"/>
                <a:ea typeface="SimHei" panose="02010609060101010101" pitchFamily="49" charset="-122"/>
              </a:rPr>
              <a:t>/ 辅助教材</a:t>
            </a:r>
            <a:r>
              <a:rPr lang="zh-Hans" sz="1200" dirty="0" smtClean="0">
                <a:solidFill>
                  <a:prstClr val="black"/>
                </a:solidFill>
                <a:latin typeface="SimHei" panose="02010609060101010101" pitchFamily="49" charset="-122"/>
                <a:ea typeface="SimHei" panose="02010609060101010101" pitchFamily="49" charset="-122"/>
              </a:rPr>
              <a:t>第1</a:t>
            </a:r>
            <a:r>
              <a:rPr lang="en-US" altLang="zh-Hans" sz="1200" dirty="0" smtClean="0">
                <a:solidFill>
                  <a:prstClr val="black"/>
                </a:solidFill>
                <a:latin typeface="SimHei" panose="02010609060101010101" pitchFamily="49" charset="-122"/>
                <a:ea typeface="SimHei" panose="02010609060101010101" pitchFamily="49" charset="-122"/>
              </a:rPr>
              <a:t>7</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pic>
        <p:nvPicPr>
          <p:cNvPr id="2" name="図 1"/>
          <p:cNvPicPr>
            <a:picLocks noChangeAspect="1"/>
          </p:cNvPicPr>
          <p:nvPr/>
        </p:nvPicPr>
        <p:blipFill>
          <a:blip r:embed="rId3"/>
          <a:stretch>
            <a:fillRect/>
          </a:stretch>
        </p:blipFill>
        <p:spPr>
          <a:xfrm>
            <a:off x="628650" y="2881398"/>
            <a:ext cx="5005586" cy="2450494"/>
          </a:xfrm>
          <a:prstGeom prst="rect">
            <a:avLst/>
          </a:prstGeom>
        </p:spPr>
      </p:pic>
      <p:sp>
        <p:nvSpPr>
          <p:cNvPr id="6" name="スライド番号プレースホルダー 5"/>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8</a:t>
            </a:fld>
            <a:endParaRPr kumimoji="1" lang="ja-JP" altLang="en-US">
              <a:latin typeface="SimHei" panose="02010609060101010101" pitchFamily="49" charset="-122"/>
              <a:ea typeface="SimHei" panose="02010609060101010101" pitchFamily="49" charset="-122"/>
            </a:endParaRPr>
          </a:p>
        </p:txBody>
      </p:sp>
      <p:pic>
        <p:nvPicPr>
          <p:cNvPr id="8" name="図 7"/>
          <p:cNvPicPr>
            <a:picLocks noChangeAspect="1"/>
          </p:cNvPicPr>
          <p:nvPr/>
        </p:nvPicPr>
        <p:blipFill>
          <a:blip r:embed="rId4"/>
          <a:stretch>
            <a:fillRect/>
          </a:stretch>
        </p:blipFill>
        <p:spPr>
          <a:xfrm>
            <a:off x="5173926" y="744603"/>
            <a:ext cx="3341424" cy="2052631"/>
          </a:xfrm>
          <a:prstGeom prst="rect">
            <a:avLst/>
          </a:prstGeom>
        </p:spPr>
      </p:pic>
      <p:sp>
        <p:nvSpPr>
          <p:cNvPr id="9" name="テキスト ボックス 8">
            <a:extLst>
              <a:ext uri="{FF2B5EF4-FFF2-40B4-BE49-F238E27FC236}">
                <a16:creationId xmlns="" xmlns:a16="http://schemas.microsoft.com/office/drawing/2014/main" id="{81E6E4B3-96F5-476C-B9EE-FB672645903C}"/>
              </a:ext>
            </a:extLst>
          </p:cNvPr>
          <p:cNvSpPr txBox="1"/>
          <p:nvPr/>
        </p:nvSpPr>
        <p:spPr>
          <a:xfrm>
            <a:off x="5292203" y="819685"/>
            <a:ext cx="812648" cy="211213"/>
          </a:xfrm>
          <a:prstGeom prst="rect">
            <a:avLst/>
          </a:prstGeom>
          <a:solidFill>
            <a:schemeClr val="bg1"/>
          </a:solidFill>
          <a:ln>
            <a:noFill/>
          </a:ln>
        </p:spPr>
        <p:txBody>
          <a:bodyPr wrap="square" lIns="0" tIns="0" rIns="0" bIns="0" rtlCol="0">
            <a:noAutofit/>
          </a:bodyPr>
          <a:lstStyle/>
          <a:p>
            <a:pPr rtl="0"/>
            <a:r>
              <a:rPr lang="zh-Hans" sz="1200">
                <a:latin typeface="SimHei" panose="02010609060101010101" pitchFamily="49" charset="-122"/>
                <a:ea typeface="SimHei" panose="02010609060101010101" pitchFamily="49" charset="-122"/>
              </a:rPr>
              <a:t>【标志示例】</a:t>
            </a:r>
          </a:p>
        </p:txBody>
      </p:sp>
      <p:sp>
        <p:nvSpPr>
          <p:cNvPr id="10" name="テキスト ボックス 9">
            <a:extLst>
              <a:ext uri="{FF2B5EF4-FFF2-40B4-BE49-F238E27FC236}">
                <a16:creationId xmlns="" xmlns:a16="http://schemas.microsoft.com/office/drawing/2014/main" id="{7517463D-5F2C-4698-AD17-1F05D09834A0}"/>
              </a:ext>
            </a:extLst>
          </p:cNvPr>
          <p:cNvSpPr txBox="1"/>
          <p:nvPr/>
        </p:nvSpPr>
        <p:spPr>
          <a:xfrm>
            <a:off x="5594607" y="1370600"/>
            <a:ext cx="2570991" cy="1308290"/>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  从此符号可以得知以下内容。</a:t>
            </a:r>
            <a:endParaRPr kumimoji="1" lang="en-US" altLang="ja-JP" sz="1050" dirty="0">
              <a:latin typeface="SimHei" panose="02010609060101010101" pitchFamily="49" charset="-122"/>
              <a:ea typeface="SimHei" panose="02010609060101010101" pitchFamily="49" charset="-122"/>
            </a:endParaRPr>
          </a:p>
          <a:p>
            <a:pPr rtl="0"/>
            <a:r>
              <a:rPr lang="zh-Hans" sz="1050">
                <a:latin typeface="SimHei" panose="02010609060101010101" pitchFamily="49" charset="-122"/>
                <a:ea typeface="SimHei" panose="02010609060101010101" pitchFamily="49" charset="-122"/>
              </a:rPr>
              <a:t>①　制造商为“XYZ”。</a:t>
            </a:r>
            <a:endParaRPr kumimoji="1" lang="en-US" altLang="ja-JP" sz="1050" dirty="0">
              <a:latin typeface="SimHei" panose="02010609060101010101" pitchFamily="49" charset="-122"/>
              <a:ea typeface="SimHei" panose="02010609060101010101" pitchFamily="49" charset="-122"/>
            </a:endParaRPr>
          </a:p>
          <a:p>
            <a:pPr rtl="0"/>
            <a:r>
              <a:rPr lang="zh-Hans" sz="1050">
                <a:latin typeface="SimHei" panose="02010609060101010101" pitchFamily="49" charset="-122"/>
                <a:ea typeface="SimHei" panose="02010609060101010101" pitchFamily="49" charset="-122"/>
              </a:rPr>
              <a:t>②  软管（housu）的种类为“1类”</a:t>
            </a:r>
            <a:endParaRPr kumimoji="1" lang="en-US" altLang="ja-JP" sz="1050" dirty="0">
              <a:latin typeface="SimHei" panose="02010609060101010101" pitchFamily="49" charset="-122"/>
              <a:ea typeface="SimHei" panose="02010609060101010101" pitchFamily="49" charset="-122"/>
            </a:endParaRPr>
          </a:p>
          <a:p>
            <a:pPr rtl="0"/>
            <a:r>
              <a:rPr lang="zh-Hans" sz="1050">
                <a:latin typeface="SimHei" panose="02010609060101010101" pitchFamily="49" charset="-122"/>
                <a:ea typeface="SimHei" panose="02010609060101010101" pitchFamily="49" charset="-122"/>
              </a:rPr>
              <a:t>③  最大工作压力为2MPa。</a:t>
            </a:r>
            <a:endParaRPr kumimoji="1" lang="en-US" altLang="ja-JP" sz="1050" dirty="0">
              <a:latin typeface="SimHei" panose="02010609060101010101" pitchFamily="49" charset="-122"/>
              <a:ea typeface="SimHei" panose="02010609060101010101" pitchFamily="49" charset="-122"/>
            </a:endParaRPr>
          </a:p>
          <a:p>
            <a:pPr rtl="0"/>
            <a:r>
              <a:rPr lang="zh-Hans" sz="1050">
                <a:latin typeface="SimHei" panose="02010609060101010101" pitchFamily="49" charset="-122"/>
                <a:ea typeface="SimHei" panose="02010609060101010101" pitchFamily="49" charset="-122"/>
              </a:rPr>
              <a:t>④  公称直径为10毫米。</a:t>
            </a:r>
            <a:endParaRPr kumimoji="1" lang="en-US" altLang="ja-JP" sz="1050" dirty="0">
              <a:latin typeface="SimHei" panose="02010609060101010101" pitchFamily="49" charset="-122"/>
              <a:ea typeface="SimHei" panose="02010609060101010101" pitchFamily="49" charset="-122"/>
            </a:endParaRPr>
          </a:p>
          <a:p>
            <a:pPr rtl="0"/>
            <a:r>
              <a:rPr lang="zh-Hans" sz="1050">
                <a:latin typeface="SimHei" panose="02010609060101010101" pitchFamily="49" charset="-122"/>
                <a:ea typeface="SimHei" panose="02010609060101010101" pitchFamily="49" charset="-122"/>
              </a:rPr>
              <a:t>⑤  气体的种类为氧气（sanso）。</a:t>
            </a:r>
            <a:endParaRPr kumimoji="1" lang="en-US" altLang="ja-JP" sz="1050" dirty="0">
              <a:latin typeface="SimHei" panose="02010609060101010101" pitchFamily="49" charset="-122"/>
              <a:ea typeface="SimHei" panose="02010609060101010101" pitchFamily="49" charset="-122"/>
            </a:endParaRPr>
          </a:p>
          <a:p>
            <a:pPr rtl="0"/>
            <a:r>
              <a:rPr lang="zh-Hans" sz="1050">
                <a:latin typeface="SimHei" panose="02010609060101010101" pitchFamily="49" charset="-122"/>
                <a:ea typeface="SimHei" panose="02010609060101010101" pitchFamily="49" charset="-122"/>
              </a:rPr>
              <a:t>⑥  生产年份为2019年。</a:t>
            </a:r>
            <a:endParaRPr kumimoji="1" lang="en-US" altLang="ja-JP" sz="1050" dirty="0">
              <a:latin typeface="SimHei" panose="02010609060101010101" pitchFamily="49" charset="-122"/>
              <a:ea typeface="SimHei" panose="02010609060101010101" pitchFamily="49" charset="-122"/>
            </a:endParaRPr>
          </a:p>
        </p:txBody>
      </p:sp>
      <p:sp>
        <p:nvSpPr>
          <p:cNvPr id="11" name="テキスト ボックス 10">
            <a:extLst>
              <a:ext uri="{FF2B5EF4-FFF2-40B4-BE49-F238E27FC236}">
                <a16:creationId xmlns="" xmlns:a16="http://schemas.microsoft.com/office/drawing/2014/main" id="{612C5763-2348-4167-8F06-2B4B433D64C0}"/>
              </a:ext>
            </a:extLst>
          </p:cNvPr>
          <p:cNvSpPr txBox="1"/>
          <p:nvPr/>
        </p:nvSpPr>
        <p:spPr>
          <a:xfrm>
            <a:off x="981964" y="2901870"/>
            <a:ext cx="2389367" cy="180354"/>
          </a:xfrm>
          <a:prstGeom prst="rect">
            <a:avLst/>
          </a:prstGeom>
          <a:solidFill>
            <a:schemeClr val="bg1"/>
          </a:solidFill>
          <a:ln>
            <a:noFill/>
          </a:ln>
        </p:spPr>
        <p:txBody>
          <a:bodyPr wrap="square" lIns="0" tIns="0" rIns="0" bIns="0" rtlCol="0">
            <a:noAutofit/>
          </a:bodyPr>
          <a:lstStyle/>
          <a:p>
            <a:pPr rtl="0"/>
            <a:r>
              <a:rPr lang="zh-Hans" sz="1100">
                <a:latin typeface="SimHei" panose="02010609060101010101" pitchFamily="49" charset="-122"/>
                <a:ea typeface="SimHei" panose="02010609060101010101" pitchFamily="49" charset="-122"/>
              </a:rPr>
              <a:t>表1-5：气体的种类符号和颜色标识</a:t>
            </a:r>
            <a:endParaRPr kumimoji="1" lang="en-US" altLang="ja-JP" sz="1100" dirty="0">
              <a:latin typeface="SimHei" panose="02010609060101010101" pitchFamily="49" charset="-122"/>
              <a:ea typeface="SimHei" panose="02010609060101010101" pitchFamily="49" charset="-122"/>
            </a:endParaRPr>
          </a:p>
        </p:txBody>
      </p:sp>
      <p:sp>
        <p:nvSpPr>
          <p:cNvPr id="12" name="テキスト ボックス 11">
            <a:extLst>
              <a:ext uri="{FF2B5EF4-FFF2-40B4-BE49-F238E27FC236}">
                <a16:creationId xmlns="" xmlns:a16="http://schemas.microsoft.com/office/drawing/2014/main" id="{086FA66B-27D2-404A-AFEC-D4FF3676C7A0}"/>
              </a:ext>
            </a:extLst>
          </p:cNvPr>
          <p:cNvSpPr txBox="1"/>
          <p:nvPr/>
        </p:nvSpPr>
        <p:spPr>
          <a:xfrm>
            <a:off x="758152" y="3147220"/>
            <a:ext cx="751019" cy="360000"/>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气体的种类符号</a:t>
            </a:r>
            <a:endParaRPr kumimoji="1" lang="en-US" altLang="ja-JP" sz="1100" dirty="0">
              <a:latin typeface="SimHei" panose="02010609060101010101" pitchFamily="49" charset="-122"/>
              <a:ea typeface="SimHei" panose="02010609060101010101" pitchFamily="49" charset="-122"/>
            </a:endParaRPr>
          </a:p>
        </p:txBody>
      </p:sp>
      <p:sp>
        <p:nvSpPr>
          <p:cNvPr id="13" name="テキスト ボックス 12">
            <a:extLst>
              <a:ext uri="{FF2B5EF4-FFF2-40B4-BE49-F238E27FC236}">
                <a16:creationId xmlns="" xmlns:a16="http://schemas.microsoft.com/office/drawing/2014/main" id="{DB17461E-4DC7-494E-BA93-0B89FB815C01}"/>
              </a:ext>
            </a:extLst>
          </p:cNvPr>
          <p:cNvSpPr txBox="1"/>
          <p:nvPr/>
        </p:nvSpPr>
        <p:spPr>
          <a:xfrm>
            <a:off x="2580780" y="3217765"/>
            <a:ext cx="886190" cy="266368"/>
          </a:xfrm>
          <a:prstGeom prst="rect">
            <a:avLst/>
          </a:prstGeom>
          <a:solidFill>
            <a:schemeClr val="bg1"/>
          </a:solidFill>
          <a:ln>
            <a:noFill/>
          </a:ln>
        </p:spPr>
        <p:txBody>
          <a:bodyPr wrap="square" lIns="0" tIns="0" rIns="0" bIns="0" rtlCol="0">
            <a:noAutofit/>
          </a:bodyPr>
          <a:lstStyle/>
          <a:p>
            <a:pPr algn="ctr" rtl="0"/>
            <a:r>
              <a:rPr lang="zh-Hans" sz="1100">
                <a:latin typeface="SimHei" panose="02010609060101010101" pitchFamily="49" charset="-122"/>
                <a:ea typeface="SimHei" panose="02010609060101010101" pitchFamily="49" charset="-122"/>
              </a:rPr>
              <a:t>气体的种类</a:t>
            </a:r>
            <a:endParaRPr kumimoji="1" lang="en-US" altLang="ja-JP" sz="1100" dirty="0">
              <a:latin typeface="SimHei" panose="02010609060101010101" pitchFamily="49" charset="-122"/>
              <a:ea typeface="SimHei" panose="02010609060101010101" pitchFamily="49" charset="-122"/>
            </a:endParaRPr>
          </a:p>
        </p:txBody>
      </p:sp>
      <p:sp>
        <p:nvSpPr>
          <p:cNvPr id="14" name="テキスト ボックス 13">
            <a:extLst>
              <a:ext uri="{FF2B5EF4-FFF2-40B4-BE49-F238E27FC236}">
                <a16:creationId xmlns="" xmlns:a16="http://schemas.microsoft.com/office/drawing/2014/main" id="{237F4E10-C69F-4AA4-92FE-73726A201882}"/>
              </a:ext>
            </a:extLst>
          </p:cNvPr>
          <p:cNvSpPr txBox="1"/>
          <p:nvPr/>
        </p:nvSpPr>
        <p:spPr>
          <a:xfrm>
            <a:off x="4604044" y="3150057"/>
            <a:ext cx="886190" cy="360000"/>
          </a:xfrm>
          <a:prstGeom prst="rect">
            <a:avLst/>
          </a:prstGeom>
          <a:solidFill>
            <a:schemeClr val="bg1"/>
          </a:solidFill>
          <a:ln>
            <a:noFill/>
          </a:ln>
        </p:spPr>
        <p:txBody>
          <a:bodyPr wrap="square" lIns="0" tIns="0" rIns="0" bIns="0" rtlCol="0">
            <a:noAutofit/>
          </a:bodyPr>
          <a:lstStyle/>
          <a:p>
            <a:pPr algn="ctr" rtl="0"/>
            <a:r>
              <a:rPr lang="zh-Hans" sz="1000">
                <a:latin typeface="SimHei" panose="02010609060101010101" pitchFamily="49" charset="-122"/>
                <a:ea typeface="SimHei" panose="02010609060101010101" pitchFamily="49" charset="-122"/>
              </a:rPr>
              <a:t>橡胶外层的</a:t>
            </a:r>
            <a:endParaRPr lang="en-US" altLang="zh-Hans" sz="1000">
              <a:latin typeface="SimHei" panose="02010609060101010101" pitchFamily="49" charset="-122"/>
              <a:ea typeface="SimHei" panose="02010609060101010101" pitchFamily="49" charset="-122"/>
            </a:endParaRPr>
          </a:p>
          <a:p>
            <a:pPr algn="ctr" rtl="0"/>
            <a:r>
              <a:rPr lang="zh-Hans" sz="1000">
                <a:latin typeface="SimHei" panose="02010609060101010101" pitchFamily="49" charset="-122"/>
                <a:ea typeface="SimHei" panose="02010609060101010101" pitchFamily="49" charset="-122"/>
              </a:rPr>
              <a:t>颜色</a:t>
            </a:r>
            <a:endParaRPr kumimoji="1" lang="en-US" altLang="ja-JP" sz="1000" dirty="0">
              <a:latin typeface="SimHei" panose="02010609060101010101" pitchFamily="49" charset="-122"/>
              <a:ea typeface="SimHei" panose="02010609060101010101" pitchFamily="49" charset="-122"/>
            </a:endParaRPr>
          </a:p>
        </p:txBody>
      </p:sp>
      <p:sp>
        <p:nvSpPr>
          <p:cNvPr id="15" name="テキスト ボックス 14">
            <a:extLst>
              <a:ext uri="{FF2B5EF4-FFF2-40B4-BE49-F238E27FC236}">
                <a16:creationId xmlns="" xmlns:a16="http://schemas.microsoft.com/office/drawing/2014/main" id="{C7145C2B-188D-4F7D-B411-5490B3564531}"/>
              </a:ext>
            </a:extLst>
          </p:cNvPr>
          <p:cNvSpPr txBox="1"/>
          <p:nvPr/>
        </p:nvSpPr>
        <p:spPr>
          <a:xfrm>
            <a:off x="1558774" y="3586141"/>
            <a:ext cx="2790881" cy="356237"/>
          </a:xfrm>
          <a:prstGeom prst="rect">
            <a:avLst/>
          </a:prstGeom>
          <a:solidFill>
            <a:schemeClr val="bg1"/>
          </a:solidFill>
          <a:ln>
            <a:noFill/>
          </a:ln>
        </p:spPr>
        <p:txBody>
          <a:bodyPr wrap="square" lIns="0" tIns="0" rIns="0" bIns="0" rtlCol="0">
            <a:noAutofit/>
          </a:bodyPr>
          <a:lstStyle/>
          <a:p>
            <a:pPr rtl="0"/>
            <a:r>
              <a:rPr lang="zh-Hans" sz="900">
                <a:latin typeface="SimHei" panose="02010609060101010101" pitchFamily="49" charset="-122"/>
                <a:ea typeface="SimHei" panose="02010609060101010101" pitchFamily="49" charset="-122"/>
              </a:rPr>
              <a:t>乙炔（asechiren）和其他燃气（※）</a:t>
            </a:r>
            <a:endParaRPr kumimoji="1" lang="en-US" altLang="ja-JP" sz="900" dirty="0">
              <a:latin typeface="SimHei" panose="02010609060101010101" pitchFamily="49" charset="-122"/>
              <a:ea typeface="SimHei" panose="02010609060101010101" pitchFamily="49" charset="-122"/>
            </a:endParaRPr>
          </a:p>
          <a:p>
            <a:pPr rtl="0"/>
            <a:r>
              <a:rPr lang="zh-Hans" sz="900">
                <a:latin typeface="SimHei" panose="02010609060101010101" pitchFamily="49" charset="-122"/>
                <a:ea typeface="SimHei" panose="02010609060101010101" pitchFamily="49" charset="-122"/>
              </a:rPr>
              <a:t>（不包括液化石油气（LPG）、MPS、天然气和甲烷）</a:t>
            </a:r>
            <a:endParaRPr kumimoji="1" lang="en-US" altLang="ja-JP" sz="900" dirty="0">
              <a:latin typeface="SimHei" panose="02010609060101010101" pitchFamily="49" charset="-122"/>
              <a:ea typeface="SimHei" panose="02010609060101010101" pitchFamily="49" charset="-122"/>
            </a:endParaRPr>
          </a:p>
        </p:txBody>
      </p:sp>
      <p:sp>
        <p:nvSpPr>
          <p:cNvPr id="16" name="テキスト ボックス 15">
            <a:extLst>
              <a:ext uri="{FF2B5EF4-FFF2-40B4-BE49-F238E27FC236}">
                <a16:creationId xmlns="" xmlns:a16="http://schemas.microsoft.com/office/drawing/2014/main" id="{E3BCAC3F-EC67-49FF-BE0F-C65D7282916B}"/>
              </a:ext>
            </a:extLst>
          </p:cNvPr>
          <p:cNvSpPr txBox="1"/>
          <p:nvPr/>
        </p:nvSpPr>
        <p:spPr>
          <a:xfrm>
            <a:off x="1567018" y="4245456"/>
            <a:ext cx="2790881" cy="172838"/>
          </a:xfrm>
          <a:prstGeom prst="rect">
            <a:avLst/>
          </a:prstGeom>
          <a:solidFill>
            <a:schemeClr val="bg1"/>
          </a:solidFill>
          <a:ln>
            <a:noFill/>
          </a:ln>
        </p:spPr>
        <p:txBody>
          <a:bodyPr wrap="square" lIns="0" tIns="0" rIns="0" bIns="0" rtlCol="0">
            <a:noAutofit/>
          </a:bodyPr>
          <a:lstStyle/>
          <a:p>
            <a:pPr rtl="0"/>
            <a:r>
              <a:rPr lang="zh-Hans" sz="1000">
                <a:latin typeface="SimHei" panose="02010609060101010101" pitchFamily="49" charset="-122"/>
                <a:ea typeface="SimHei" panose="02010609060101010101" pitchFamily="49" charset="-122"/>
              </a:rPr>
              <a:t>空气、氮气、氩气、二氧化碳</a:t>
            </a:r>
            <a:endParaRPr kumimoji="1" lang="en-US" altLang="ja-JP" sz="1000" dirty="0">
              <a:latin typeface="SimHei" panose="02010609060101010101" pitchFamily="49" charset="-122"/>
              <a:ea typeface="SimHei" panose="02010609060101010101" pitchFamily="49" charset="-122"/>
            </a:endParaRPr>
          </a:p>
        </p:txBody>
      </p:sp>
      <p:sp>
        <p:nvSpPr>
          <p:cNvPr id="17" name="テキスト ボックス 16">
            <a:extLst>
              <a:ext uri="{FF2B5EF4-FFF2-40B4-BE49-F238E27FC236}">
                <a16:creationId xmlns="" xmlns:a16="http://schemas.microsoft.com/office/drawing/2014/main" id="{1BD726D7-5841-4270-8C98-5A0821B90000}"/>
              </a:ext>
            </a:extLst>
          </p:cNvPr>
          <p:cNvSpPr txBox="1"/>
          <p:nvPr/>
        </p:nvSpPr>
        <p:spPr>
          <a:xfrm>
            <a:off x="1562726" y="4026266"/>
            <a:ext cx="2790881" cy="172838"/>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氧气（sanso）</a:t>
            </a:r>
            <a:endParaRPr kumimoji="1" lang="en-US" altLang="ja-JP" sz="1050" dirty="0">
              <a:latin typeface="SimHei" panose="02010609060101010101" pitchFamily="49" charset="-122"/>
              <a:ea typeface="SimHei" panose="02010609060101010101" pitchFamily="49" charset="-122"/>
            </a:endParaRPr>
          </a:p>
        </p:txBody>
      </p:sp>
      <p:sp>
        <p:nvSpPr>
          <p:cNvPr id="18" name="テキスト ボックス 17">
            <a:extLst>
              <a:ext uri="{FF2B5EF4-FFF2-40B4-BE49-F238E27FC236}">
                <a16:creationId xmlns="" xmlns:a16="http://schemas.microsoft.com/office/drawing/2014/main" id="{D77D8D19-D297-4F6F-A9BE-0CB8A93F9C2B}"/>
              </a:ext>
            </a:extLst>
          </p:cNvPr>
          <p:cNvSpPr txBox="1"/>
          <p:nvPr/>
        </p:nvSpPr>
        <p:spPr>
          <a:xfrm>
            <a:off x="1553046" y="4464509"/>
            <a:ext cx="2790881" cy="172838"/>
          </a:xfrm>
          <a:prstGeom prst="rect">
            <a:avLst/>
          </a:prstGeom>
          <a:solidFill>
            <a:schemeClr val="bg1"/>
          </a:solidFill>
          <a:ln>
            <a:noFill/>
          </a:ln>
        </p:spPr>
        <p:txBody>
          <a:bodyPr wrap="square" lIns="0" tIns="0" rIns="0" bIns="0" rtlCol="0">
            <a:noAutofit/>
          </a:bodyPr>
          <a:lstStyle/>
          <a:p>
            <a:pPr rtl="0"/>
            <a:r>
              <a:rPr lang="zh-Hans" sz="1000">
                <a:latin typeface="SimHei" panose="02010609060101010101" pitchFamily="49" charset="-122"/>
                <a:ea typeface="SimHei" panose="02010609060101010101" pitchFamily="49" charset="-122"/>
              </a:rPr>
              <a:t>液化石油气（LPG）、MPS、天然气和甲烷</a:t>
            </a:r>
            <a:endParaRPr kumimoji="1" lang="en-US" altLang="ja-JP" sz="1000" dirty="0">
              <a:latin typeface="SimHei" panose="02010609060101010101" pitchFamily="49" charset="-122"/>
              <a:ea typeface="SimHei" panose="02010609060101010101" pitchFamily="49" charset="-122"/>
            </a:endParaRPr>
          </a:p>
        </p:txBody>
      </p:sp>
      <p:sp>
        <p:nvSpPr>
          <p:cNvPr id="19" name="テキスト ボックス 18">
            <a:extLst>
              <a:ext uri="{FF2B5EF4-FFF2-40B4-BE49-F238E27FC236}">
                <a16:creationId xmlns="" xmlns:a16="http://schemas.microsoft.com/office/drawing/2014/main" id="{91D026D5-1DC9-4879-A0E3-6B907A783911}"/>
              </a:ext>
            </a:extLst>
          </p:cNvPr>
          <p:cNvSpPr txBox="1"/>
          <p:nvPr/>
        </p:nvSpPr>
        <p:spPr>
          <a:xfrm>
            <a:off x="1546221" y="4688368"/>
            <a:ext cx="3015187" cy="356236"/>
          </a:xfrm>
          <a:prstGeom prst="rect">
            <a:avLst/>
          </a:prstGeom>
          <a:solidFill>
            <a:schemeClr val="bg1"/>
          </a:solidFill>
          <a:ln>
            <a:noFill/>
          </a:ln>
        </p:spPr>
        <p:txBody>
          <a:bodyPr wrap="square" lIns="0" tIns="0" rIns="0" bIns="0" rtlCol="0">
            <a:noAutofit/>
          </a:bodyPr>
          <a:lstStyle/>
          <a:p>
            <a:pPr rtl="0"/>
            <a:r>
              <a:rPr lang="zh-Hans" sz="1000" dirty="0">
                <a:latin typeface="SimHei" panose="02010609060101010101" pitchFamily="49" charset="-122"/>
                <a:ea typeface="SimHei" panose="02010609060101010101" pitchFamily="49" charset="-122"/>
              </a:rPr>
              <a:t>乙炔（asechiren）、液化石油气（LPG）、MPS、天然气、甲烷和其他燃气</a:t>
            </a:r>
            <a:endParaRPr kumimoji="1" lang="en-US" altLang="ja-JP" sz="1000" dirty="0">
              <a:latin typeface="SimHei" panose="02010609060101010101" pitchFamily="49" charset="-122"/>
              <a:ea typeface="SimHei" panose="02010609060101010101" pitchFamily="49" charset="-122"/>
            </a:endParaRPr>
          </a:p>
        </p:txBody>
      </p:sp>
      <p:sp>
        <p:nvSpPr>
          <p:cNvPr id="20" name="テキスト ボックス 19">
            <a:extLst>
              <a:ext uri="{FF2B5EF4-FFF2-40B4-BE49-F238E27FC236}">
                <a16:creationId xmlns="" xmlns:a16="http://schemas.microsoft.com/office/drawing/2014/main" id="{909D1E27-1E52-4A6E-8FB3-9F7A4F41CFC3}"/>
              </a:ext>
            </a:extLst>
          </p:cNvPr>
          <p:cNvSpPr txBox="1"/>
          <p:nvPr/>
        </p:nvSpPr>
        <p:spPr>
          <a:xfrm>
            <a:off x="821778" y="5110748"/>
            <a:ext cx="4699001" cy="180354"/>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　制造商必须考虑氢气应用的适用性</a:t>
            </a:r>
            <a:endParaRPr kumimoji="1" lang="en-US" altLang="ja-JP" sz="1050" dirty="0">
              <a:latin typeface="SimHei" panose="02010609060101010101" pitchFamily="49" charset="-122"/>
              <a:ea typeface="SimHei" panose="02010609060101010101" pitchFamily="49" charset="-122"/>
            </a:endParaRPr>
          </a:p>
        </p:txBody>
      </p:sp>
      <p:sp>
        <p:nvSpPr>
          <p:cNvPr id="21" name="テキスト ボックス 20">
            <a:extLst>
              <a:ext uri="{FF2B5EF4-FFF2-40B4-BE49-F238E27FC236}">
                <a16:creationId xmlns="" xmlns:a16="http://schemas.microsoft.com/office/drawing/2014/main" id="{B45E3FA6-0BD2-4891-8041-9DA2FABCC4D5}"/>
              </a:ext>
            </a:extLst>
          </p:cNvPr>
          <p:cNvSpPr txBox="1"/>
          <p:nvPr/>
        </p:nvSpPr>
        <p:spPr>
          <a:xfrm>
            <a:off x="4607394" y="3668403"/>
            <a:ext cx="770401" cy="180354"/>
          </a:xfrm>
          <a:prstGeom prst="rect">
            <a:avLst/>
          </a:prstGeom>
          <a:solidFill>
            <a:schemeClr val="bg1"/>
          </a:solidFill>
          <a:ln>
            <a:noFill/>
          </a:ln>
        </p:spPr>
        <p:txBody>
          <a:bodyPr wrap="square" lIns="0" tIns="0" rIns="0" bIns="0" rtlCol="0">
            <a:noAutofit/>
          </a:bodyPr>
          <a:lstStyle/>
          <a:p>
            <a:pPr rtl="0"/>
            <a:r>
              <a:rPr lang="zh-Hans" sz="1100">
                <a:latin typeface="SimHei" panose="02010609060101010101" pitchFamily="49" charset="-122"/>
                <a:ea typeface="SimHei" panose="02010609060101010101" pitchFamily="49" charset="-122"/>
              </a:rPr>
              <a:t>红色</a:t>
            </a:r>
            <a:endParaRPr kumimoji="1" lang="en-US" altLang="ja-JP" sz="1100" dirty="0">
              <a:latin typeface="SimHei" panose="02010609060101010101" pitchFamily="49" charset="-122"/>
              <a:ea typeface="SimHei" panose="02010609060101010101" pitchFamily="49" charset="-122"/>
            </a:endParaRPr>
          </a:p>
        </p:txBody>
      </p:sp>
      <p:sp>
        <p:nvSpPr>
          <p:cNvPr id="22" name="テキスト ボックス 21">
            <a:extLst>
              <a:ext uri="{FF2B5EF4-FFF2-40B4-BE49-F238E27FC236}">
                <a16:creationId xmlns="" xmlns:a16="http://schemas.microsoft.com/office/drawing/2014/main" id="{873613AE-FFA8-491A-9EDB-67EC6E85B4CE}"/>
              </a:ext>
            </a:extLst>
          </p:cNvPr>
          <p:cNvSpPr txBox="1"/>
          <p:nvPr/>
        </p:nvSpPr>
        <p:spPr>
          <a:xfrm>
            <a:off x="4596866" y="4011427"/>
            <a:ext cx="770401" cy="180354"/>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蓝色</a:t>
            </a:r>
            <a:endParaRPr kumimoji="1" lang="en-US" altLang="ja-JP" sz="1050" dirty="0">
              <a:latin typeface="SimHei" panose="02010609060101010101" pitchFamily="49" charset="-122"/>
              <a:ea typeface="SimHei" panose="02010609060101010101" pitchFamily="49" charset="-122"/>
            </a:endParaRPr>
          </a:p>
        </p:txBody>
      </p:sp>
      <p:sp>
        <p:nvSpPr>
          <p:cNvPr id="23" name="テキスト ボックス 22">
            <a:extLst>
              <a:ext uri="{FF2B5EF4-FFF2-40B4-BE49-F238E27FC236}">
                <a16:creationId xmlns="" xmlns:a16="http://schemas.microsoft.com/office/drawing/2014/main" id="{EBA495B8-802C-4F51-A35E-261C32322783}"/>
              </a:ext>
            </a:extLst>
          </p:cNvPr>
          <p:cNvSpPr txBox="1"/>
          <p:nvPr/>
        </p:nvSpPr>
        <p:spPr>
          <a:xfrm>
            <a:off x="4604044" y="4251854"/>
            <a:ext cx="770401" cy="170291"/>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黑色</a:t>
            </a:r>
            <a:endParaRPr kumimoji="1" lang="en-US" altLang="ja-JP" sz="1050" dirty="0">
              <a:latin typeface="SimHei" panose="02010609060101010101" pitchFamily="49" charset="-122"/>
              <a:ea typeface="SimHei" panose="02010609060101010101" pitchFamily="49" charset="-122"/>
            </a:endParaRPr>
          </a:p>
        </p:txBody>
      </p:sp>
      <p:sp>
        <p:nvSpPr>
          <p:cNvPr id="24" name="テキスト ボックス 23">
            <a:extLst>
              <a:ext uri="{FF2B5EF4-FFF2-40B4-BE49-F238E27FC236}">
                <a16:creationId xmlns="" xmlns:a16="http://schemas.microsoft.com/office/drawing/2014/main" id="{4E518B30-E491-451E-8A19-B13544DEF108}"/>
              </a:ext>
            </a:extLst>
          </p:cNvPr>
          <p:cNvSpPr txBox="1"/>
          <p:nvPr/>
        </p:nvSpPr>
        <p:spPr>
          <a:xfrm>
            <a:off x="4592172" y="4481043"/>
            <a:ext cx="770401" cy="170291"/>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橙色</a:t>
            </a:r>
            <a:endParaRPr kumimoji="1" lang="en-US" altLang="ja-JP" sz="1050" dirty="0">
              <a:latin typeface="SimHei" panose="02010609060101010101" pitchFamily="49" charset="-122"/>
              <a:ea typeface="SimHei" panose="02010609060101010101" pitchFamily="49" charset="-122"/>
            </a:endParaRPr>
          </a:p>
        </p:txBody>
      </p:sp>
      <p:sp>
        <p:nvSpPr>
          <p:cNvPr id="25" name="テキスト ボックス 24">
            <a:extLst>
              <a:ext uri="{FF2B5EF4-FFF2-40B4-BE49-F238E27FC236}">
                <a16:creationId xmlns="" xmlns:a16="http://schemas.microsoft.com/office/drawing/2014/main" id="{A13FB2F6-9D4A-4256-9363-C7E65758C678}"/>
              </a:ext>
            </a:extLst>
          </p:cNvPr>
          <p:cNvSpPr txBox="1"/>
          <p:nvPr/>
        </p:nvSpPr>
        <p:spPr>
          <a:xfrm>
            <a:off x="4592801" y="4795073"/>
            <a:ext cx="854654" cy="170291"/>
          </a:xfrm>
          <a:prstGeom prst="rect">
            <a:avLst/>
          </a:prstGeom>
          <a:solidFill>
            <a:schemeClr val="bg1"/>
          </a:solidFill>
          <a:ln>
            <a:noFill/>
          </a:ln>
        </p:spPr>
        <p:txBody>
          <a:bodyPr wrap="square" lIns="0" tIns="0" rIns="0" bIns="0" rtlCol="0">
            <a:noAutofit/>
          </a:bodyPr>
          <a:lstStyle/>
          <a:p>
            <a:pPr rtl="0"/>
            <a:r>
              <a:rPr lang="zh-Hans" sz="1050">
                <a:latin typeface="SimHei" panose="02010609060101010101" pitchFamily="49" charset="-122"/>
                <a:ea typeface="SimHei" panose="02010609060101010101" pitchFamily="49" charset="-122"/>
              </a:rPr>
              <a:t>红色和橙色</a:t>
            </a:r>
            <a:endParaRPr kumimoji="1" lang="en-US" altLang="ja-JP" sz="105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43239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89043"/>
          </a:xfrm>
          <a:ln>
            <a:solidFill>
              <a:schemeClr val="tx1"/>
            </a:solidFill>
          </a:ln>
        </p:spPr>
        <p:txBody>
          <a:bodyPr rtlCol="0">
            <a:noAutofit/>
          </a:bodyPr>
          <a:lstStyle/>
          <a:p>
            <a:pPr rtl="0"/>
            <a:r>
              <a:rPr lang="zh-Hans" sz="1600">
                <a:latin typeface="SimHei" panose="02010609060101010101" pitchFamily="49" charset="-122"/>
                <a:ea typeface="SimHei" panose="02010609060101010101" pitchFamily="49" charset="-122"/>
              </a:rPr>
              <a:t>各种气罐（气瓶（bonbe））和乙炔（asechiren）发生器（1）气罐的标志和颜色</a:t>
            </a:r>
            <a:endParaRPr kumimoji="1" lang="ja-JP" altLang="en-US" sz="1600" dirty="0">
              <a:latin typeface="SimHei" panose="02010609060101010101" pitchFamily="49" charset="-122"/>
              <a:ea typeface="SimHei" panose="02010609060101010101" pitchFamily="49" charset="-122"/>
            </a:endParaRPr>
          </a:p>
        </p:txBody>
      </p:sp>
      <p:sp>
        <p:nvSpPr>
          <p:cNvPr id="5" name="コンテンツ プレースホルダー 4"/>
          <p:cNvSpPr>
            <a:spLocks noGrp="1"/>
          </p:cNvSpPr>
          <p:nvPr>
            <p:ph idx="1"/>
          </p:nvPr>
        </p:nvSpPr>
        <p:spPr>
          <a:xfrm>
            <a:off x="628650" y="1071856"/>
            <a:ext cx="5147948" cy="2253586"/>
          </a:xfrm>
          <a:ln>
            <a:solidFill>
              <a:schemeClr val="tx1"/>
            </a:solidFill>
          </a:ln>
        </p:spPr>
        <p:txBody>
          <a:bodyPr rtlCol="0" anchor="ctr" anchorCtr="0">
            <a:noAutofit/>
          </a:bodyPr>
          <a:lstStyle/>
          <a:p>
            <a:pPr rtl="0"/>
            <a:r>
              <a:rPr lang="zh-Hans" sz="1400">
                <a:latin typeface="SimHei" panose="02010609060101010101" pitchFamily="49" charset="-122"/>
                <a:ea typeface="SimHei" panose="02010609060101010101" pitchFamily="49" charset="-122"/>
              </a:rPr>
              <a:t>气罐的填充标签中写有</a:t>
            </a:r>
          </a:p>
          <a:p>
            <a:pPr marL="268288" indent="-1588" rtl="0">
              <a:lnSpc>
                <a:spcPct val="100000"/>
              </a:lnSpc>
              <a:spcBef>
                <a:spcPts val="0"/>
              </a:spcBef>
              <a:buNone/>
            </a:pPr>
            <a:r>
              <a:rPr lang="zh-Hans" sz="1400">
                <a:latin typeface="SimHei" panose="02010609060101010101" pitchFamily="49" charset="-122"/>
                <a:ea typeface="SimHei" panose="02010609060101010101" pitchFamily="49" charset="-122"/>
              </a:rPr>
              <a:t>・填充气体名称</a:t>
            </a:r>
          </a:p>
          <a:p>
            <a:pPr marL="268288" indent="-1588" rtl="0">
              <a:lnSpc>
                <a:spcPct val="100000"/>
              </a:lnSpc>
              <a:spcBef>
                <a:spcPts val="0"/>
              </a:spcBef>
              <a:buNone/>
            </a:pPr>
            <a:r>
              <a:rPr lang="zh-Hans" sz="1400">
                <a:latin typeface="SimHei" panose="02010609060101010101" pitchFamily="49" charset="-122"/>
                <a:ea typeface="SimHei" panose="02010609060101010101" pitchFamily="49" charset="-122"/>
              </a:rPr>
              <a:t>・填充压力或填充时的内含物质量</a:t>
            </a:r>
          </a:p>
          <a:p>
            <a:pPr marL="268288" indent="-1588" rtl="0">
              <a:lnSpc>
                <a:spcPct val="100000"/>
              </a:lnSpc>
              <a:spcBef>
                <a:spcPts val="0"/>
              </a:spcBef>
              <a:buNone/>
            </a:pPr>
            <a:r>
              <a:rPr lang="zh-Hans" sz="1400">
                <a:latin typeface="SimHei" panose="02010609060101010101" pitchFamily="49" charset="-122"/>
                <a:ea typeface="SimHei" panose="02010609060101010101" pitchFamily="49" charset="-122"/>
              </a:rPr>
              <a:t>・填充日期及生产批次标识符</a:t>
            </a:r>
          </a:p>
          <a:p>
            <a:pPr marL="268288" indent="-1588" rtl="0">
              <a:lnSpc>
                <a:spcPct val="100000"/>
              </a:lnSpc>
              <a:spcBef>
                <a:spcPts val="0"/>
              </a:spcBef>
              <a:buNone/>
            </a:pPr>
            <a:r>
              <a:rPr lang="zh-Hans" sz="1400">
                <a:latin typeface="SimHei" panose="02010609060101010101" pitchFamily="49" charset="-122"/>
                <a:ea typeface="SimHei" panose="02010609060101010101" pitchFamily="49" charset="-122"/>
              </a:rPr>
              <a:t>・商店（销售方）联系方式/工厂（制造方）联系方式</a:t>
            </a:r>
          </a:p>
          <a:p>
            <a:pPr marL="268288" indent="-1588" rtl="0">
              <a:lnSpc>
                <a:spcPct val="100000"/>
              </a:lnSpc>
              <a:spcBef>
                <a:spcPts val="0"/>
              </a:spcBef>
              <a:buNone/>
            </a:pPr>
            <a:r>
              <a:rPr lang="zh-Hans" sz="1400">
                <a:latin typeface="SimHei" panose="02010609060101010101" pitchFamily="49" charset="-122"/>
                <a:ea typeface="SimHei" panose="02010609060101010101" pitchFamily="49" charset="-122"/>
              </a:rPr>
              <a:t>・填充气体的性质</a:t>
            </a:r>
          </a:p>
          <a:p>
            <a:pPr marL="268288" indent="-1588" rtl="0">
              <a:lnSpc>
                <a:spcPct val="100000"/>
              </a:lnSpc>
              <a:spcBef>
                <a:spcPts val="0"/>
              </a:spcBef>
              <a:buNone/>
            </a:pPr>
            <a:r>
              <a:rPr lang="zh-Hans" sz="1400">
                <a:latin typeface="SimHei" panose="02010609060101010101" pitchFamily="49" charset="-122"/>
                <a:ea typeface="SimHei" panose="02010609060101010101" pitchFamily="49" charset="-122"/>
              </a:rPr>
              <a:t>・一般注意事项</a:t>
            </a:r>
          </a:p>
          <a:p>
            <a:pPr marL="268288" indent="-1588" rtl="0">
              <a:lnSpc>
                <a:spcPct val="100000"/>
              </a:lnSpc>
              <a:spcBef>
                <a:spcPts val="0"/>
              </a:spcBef>
              <a:buNone/>
            </a:pPr>
            <a:r>
              <a:rPr lang="zh-Hans" sz="1400">
                <a:latin typeface="SimHei" panose="02010609060101010101" pitchFamily="49" charset="-122"/>
                <a:ea typeface="SimHei" panose="02010609060101010101" pitchFamily="49" charset="-122"/>
              </a:rPr>
              <a:t>・重点事项相关说明　　</a:t>
            </a:r>
            <a:endParaRPr lang="en-US" altLang="ja-JP" sz="1400" dirty="0">
              <a:latin typeface="SimHei" panose="02010609060101010101" pitchFamily="49" charset="-122"/>
              <a:ea typeface="SimHei" panose="02010609060101010101" pitchFamily="49" charset="-122"/>
            </a:endParaRPr>
          </a:p>
          <a:p>
            <a:pPr marL="268288" indent="-1588" rtl="0">
              <a:lnSpc>
                <a:spcPct val="100000"/>
              </a:lnSpc>
              <a:spcBef>
                <a:spcPts val="0"/>
              </a:spcBef>
              <a:buNone/>
            </a:pPr>
            <a:r>
              <a:rPr lang="zh-Hans" sz="1400">
                <a:latin typeface="SimHei" panose="02010609060101010101" pitchFamily="49" charset="-122"/>
                <a:ea typeface="SimHei" panose="02010609060101010101" pitchFamily="49" charset="-122"/>
              </a:rPr>
              <a:t>等等。</a:t>
            </a:r>
          </a:p>
        </p:txBody>
      </p:sp>
      <p:sp>
        <p:nvSpPr>
          <p:cNvPr id="7" name="テキスト ボックス 6"/>
          <p:cNvSpPr txBox="1"/>
          <p:nvPr/>
        </p:nvSpPr>
        <p:spPr>
          <a:xfrm>
            <a:off x="4572000" y="6426199"/>
            <a:ext cx="3719312" cy="276999"/>
          </a:xfrm>
          <a:prstGeom prst="rect">
            <a:avLst/>
          </a:prstGeom>
          <a:noFill/>
          <a:ln>
            <a:solidFill>
              <a:schemeClr val="tx1"/>
            </a:solidFill>
          </a:ln>
        </p:spPr>
        <p:txBody>
          <a:bodyPr wrap="square" rtlCol="0">
            <a:spAutoFit/>
          </a:bodyPr>
          <a:lstStyle/>
          <a:p>
            <a:pPr algn="r" rtl="0"/>
            <a:r>
              <a:rPr lang="zh-Hans" sz="1200" dirty="0">
                <a:solidFill>
                  <a:prstClr val="black"/>
                </a:solidFill>
                <a:latin typeface="SimHei" panose="02010609060101010101" pitchFamily="49" charset="-122"/>
                <a:ea typeface="SimHei" panose="02010609060101010101" pitchFamily="49" charset="-122"/>
              </a:rPr>
              <a:t>教材第27、28页/ 辅助教材</a:t>
            </a:r>
            <a:r>
              <a:rPr lang="zh-Hans" sz="1200" dirty="0" smtClean="0">
                <a:solidFill>
                  <a:prstClr val="black"/>
                </a:solidFill>
                <a:latin typeface="SimHei" panose="02010609060101010101" pitchFamily="49" charset="-122"/>
                <a:ea typeface="SimHei" panose="02010609060101010101" pitchFamily="49" charset="-122"/>
              </a:rPr>
              <a:t>第1</a:t>
            </a:r>
            <a:r>
              <a:rPr lang="en-US" altLang="zh-Hans" sz="1200" dirty="0" smtClean="0">
                <a:solidFill>
                  <a:prstClr val="black"/>
                </a:solidFill>
                <a:latin typeface="SimHei" panose="02010609060101010101" pitchFamily="49" charset="-122"/>
                <a:ea typeface="SimHei" panose="02010609060101010101" pitchFamily="49" charset="-122"/>
              </a:rPr>
              <a:t>8</a:t>
            </a:r>
            <a:r>
              <a:rPr lang="zh-Hans" sz="1200" dirty="0" smtClean="0">
                <a:solidFill>
                  <a:prstClr val="black"/>
                </a:solidFill>
                <a:latin typeface="SimHei" panose="02010609060101010101" pitchFamily="49" charset="-122"/>
                <a:ea typeface="SimHei" panose="02010609060101010101" pitchFamily="49" charset="-122"/>
              </a:rPr>
              <a:t>页</a:t>
            </a:r>
            <a:endParaRPr lang="zh-Hans" sz="1200" dirty="0">
              <a:solidFill>
                <a:prstClr val="black"/>
              </a:solidFill>
              <a:latin typeface="SimHei" panose="02010609060101010101" pitchFamily="49" charset="-122"/>
              <a:ea typeface="SimHei" panose="02010609060101010101" pitchFamily="49" charset="-122"/>
            </a:endParaRPr>
          </a:p>
        </p:txBody>
      </p:sp>
      <p:pic>
        <p:nvPicPr>
          <p:cNvPr id="2" name="図 1"/>
          <p:cNvPicPr>
            <a:picLocks noChangeAspect="1"/>
          </p:cNvPicPr>
          <p:nvPr/>
        </p:nvPicPr>
        <p:blipFill>
          <a:blip r:embed="rId3"/>
          <a:stretch>
            <a:fillRect/>
          </a:stretch>
        </p:blipFill>
        <p:spPr>
          <a:xfrm>
            <a:off x="5838391" y="1071856"/>
            <a:ext cx="2637494" cy="279565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SimHei" panose="02010609060101010101" pitchFamily="49" charset="-122"/>
                <a:ea typeface="SimHei" panose="02010609060101010101" pitchFamily="49" charset="-122"/>
              </a:rPr>
              <a:t>9</a:t>
            </a:fld>
            <a:endParaRPr kumimoji="1" lang="ja-JP" altLang="en-US">
              <a:latin typeface="SimHei" panose="02010609060101010101" pitchFamily="49" charset="-122"/>
              <a:ea typeface="SimHei" panose="02010609060101010101" pitchFamily="49" charset="-122"/>
            </a:endParaRPr>
          </a:p>
        </p:txBody>
      </p:sp>
      <p:sp>
        <p:nvSpPr>
          <p:cNvPr id="8" name="テキスト ボックス 10">
            <a:extLst>
              <a:ext uri="{FF2B5EF4-FFF2-40B4-BE49-F238E27FC236}">
                <a16:creationId xmlns="" xmlns:a16="http://schemas.microsoft.com/office/drawing/2014/main" id="{3630566C-1B56-46CB-A5EA-CFA23B567DD6}"/>
              </a:ext>
            </a:extLst>
          </p:cNvPr>
          <p:cNvSpPr txBox="1"/>
          <p:nvPr/>
        </p:nvSpPr>
        <p:spPr>
          <a:xfrm>
            <a:off x="6252898" y="1371772"/>
            <a:ext cx="750570" cy="216000"/>
          </a:xfrm>
          <a:prstGeom prst="rect">
            <a:avLst/>
          </a:prstGeom>
          <a:solidFill>
            <a:schemeClr val="bg1"/>
          </a:solidFill>
          <a:ln>
            <a:noFill/>
          </a:ln>
        </p:spPr>
        <p:txBody>
          <a:bodyPr wrap="square" lIns="0" tIns="0" rIns="0" bIns="0" rtlCol="0">
            <a:noAutofit/>
          </a:bodyPr>
          <a:lstStyle/>
          <a:p>
            <a:pPr algn="ctr" rtl="0"/>
            <a:r>
              <a:rPr lang="zh-Hans" sz="12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填充气体</a:t>
            </a:r>
            <a:endParaRPr lang="ja-JP" sz="12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9" name="テキスト ボックス 9">
            <a:extLst>
              <a:ext uri="{FF2B5EF4-FFF2-40B4-BE49-F238E27FC236}">
                <a16:creationId xmlns="" xmlns:a16="http://schemas.microsoft.com/office/drawing/2014/main" id="{41914917-9EA1-462A-BA2A-E2A9DDB2C01F}"/>
              </a:ext>
            </a:extLst>
          </p:cNvPr>
          <p:cNvSpPr txBox="1"/>
          <p:nvPr/>
        </p:nvSpPr>
        <p:spPr>
          <a:xfrm>
            <a:off x="6252898" y="1095846"/>
            <a:ext cx="1808480" cy="217567"/>
          </a:xfrm>
          <a:prstGeom prst="rect">
            <a:avLst/>
          </a:prstGeom>
          <a:solidFill>
            <a:schemeClr val="bg1"/>
          </a:solidFill>
          <a:ln>
            <a:noFill/>
          </a:ln>
        </p:spPr>
        <p:txBody>
          <a:bodyPr wrap="square" lIns="0" tIns="0" rIns="0" bIns="0" rtlCol="0">
            <a:noAutofit/>
          </a:bodyPr>
          <a:lstStyle/>
          <a:p>
            <a:pPr algn="ctr" rtl="0"/>
            <a:r>
              <a:rPr lang="zh-Hans" sz="14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表</a:t>
            </a:r>
            <a:r>
              <a:rPr lang="zh-Hans" sz="1400">
                <a:solidFill>
                  <a:srgbClr val="000000"/>
                </a:solidFill>
                <a:effectLst/>
                <a:latin typeface="SimHei" panose="02010609060101010101" pitchFamily="49" charset="-122"/>
                <a:ea typeface="SimHei" panose="02010609060101010101" pitchFamily="49" charset="-122"/>
                <a:cs typeface="ＭＳ ゴシック" panose="020B0609070205080204" pitchFamily="49" charset="-128"/>
              </a:rPr>
              <a:t>1-9</a:t>
            </a:r>
            <a:r>
              <a:rPr lang="zh-Hans" sz="14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：气罐的颜色</a:t>
            </a:r>
            <a:endParaRPr lang="ja-JP" sz="14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0" name="テキスト ボックス 10">
            <a:extLst>
              <a:ext uri="{FF2B5EF4-FFF2-40B4-BE49-F238E27FC236}">
                <a16:creationId xmlns="" xmlns:a16="http://schemas.microsoft.com/office/drawing/2014/main" id="{2824E310-11DF-4724-94A3-9077A04E2308}"/>
              </a:ext>
            </a:extLst>
          </p:cNvPr>
          <p:cNvSpPr txBox="1"/>
          <p:nvPr/>
        </p:nvSpPr>
        <p:spPr>
          <a:xfrm>
            <a:off x="7463001" y="1360238"/>
            <a:ext cx="750570" cy="216000"/>
          </a:xfrm>
          <a:prstGeom prst="rect">
            <a:avLst/>
          </a:prstGeom>
          <a:solidFill>
            <a:schemeClr val="bg1"/>
          </a:solidFill>
          <a:ln>
            <a:noFill/>
          </a:ln>
        </p:spPr>
        <p:txBody>
          <a:bodyPr wrap="square" lIns="0" tIns="0" rIns="0" bIns="0" rtlCol="0">
            <a:noAutofit/>
          </a:bodyPr>
          <a:lstStyle/>
          <a:p>
            <a:pPr algn="ctr" rtl="0"/>
            <a:r>
              <a:rPr lang="zh-Hans" sz="11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容器的颜色</a:t>
            </a:r>
            <a:endParaRPr lang="ja-JP" sz="11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1" name="テキスト ボックス 10">
            <a:extLst>
              <a:ext uri="{FF2B5EF4-FFF2-40B4-BE49-F238E27FC236}">
                <a16:creationId xmlns="" xmlns:a16="http://schemas.microsoft.com/office/drawing/2014/main" id="{4C0E36A8-3120-4470-BBD8-C44DC107239E}"/>
              </a:ext>
            </a:extLst>
          </p:cNvPr>
          <p:cNvSpPr txBox="1"/>
          <p:nvPr/>
        </p:nvSpPr>
        <p:spPr>
          <a:xfrm>
            <a:off x="6024970" y="1655136"/>
            <a:ext cx="1080135" cy="176153"/>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氧气（sanso）</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2" name="テキスト ボックス 10">
            <a:extLst>
              <a:ext uri="{FF2B5EF4-FFF2-40B4-BE49-F238E27FC236}">
                <a16:creationId xmlns="" xmlns:a16="http://schemas.microsoft.com/office/drawing/2014/main" id="{40AC2036-C11B-440C-AC23-2A9EB66A8CA7}"/>
              </a:ext>
            </a:extLst>
          </p:cNvPr>
          <p:cNvSpPr txBox="1"/>
          <p:nvPr/>
        </p:nvSpPr>
        <p:spPr>
          <a:xfrm>
            <a:off x="6014695" y="1911145"/>
            <a:ext cx="1080135" cy="216000"/>
          </a:xfrm>
          <a:prstGeom prst="rect">
            <a:avLst/>
          </a:prstGeom>
          <a:solidFill>
            <a:schemeClr val="bg1"/>
          </a:solidFill>
          <a:ln>
            <a:noFill/>
          </a:ln>
        </p:spPr>
        <p:txBody>
          <a:bodyPr wrap="square" lIns="0" tIns="0" rIns="0" bIns="0" rtlCol="0">
            <a:noAutofit/>
          </a:bodyPr>
          <a:lstStyle/>
          <a:p>
            <a:pPr algn="l" rtl="0"/>
            <a:r>
              <a:rPr lang="zh-Hans" sz="8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乙炔</a:t>
            </a:r>
            <a:r>
              <a:rPr lang="zh-Hans" sz="105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（asechiren）</a:t>
            </a:r>
            <a:endParaRPr lang="ja-JP" sz="105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3" name="テキスト ボックス 10">
            <a:extLst>
              <a:ext uri="{FF2B5EF4-FFF2-40B4-BE49-F238E27FC236}">
                <a16:creationId xmlns="" xmlns:a16="http://schemas.microsoft.com/office/drawing/2014/main" id="{BBF27B4E-FCA4-4A86-8338-FB165D1FCF2F}"/>
              </a:ext>
            </a:extLst>
          </p:cNvPr>
          <p:cNvSpPr txBox="1"/>
          <p:nvPr/>
        </p:nvSpPr>
        <p:spPr>
          <a:xfrm>
            <a:off x="6024680" y="2180941"/>
            <a:ext cx="1080135" cy="216000"/>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氢气</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4" name="テキスト ボックス 10">
            <a:extLst>
              <a:ext uri="{FF2B5EF4-FFF2-40B4-BE49-F238E27FC236}">
                <a16:creationId xmlns="" xmlns:a16="http://schemas.microsoft.com/office/drawing/2014/main" id="{929F8E71-43E8-458B-903F-51221E46FA85}"/>
              </a:ext>
            </a:extLst>
          </p:cNvPr>
          <p:cNvSpPr txBox="1"/>
          <p:nvPr/>
        </p:nvSpPr>
        <p:spPr>
          <a:xfrm>
            <a:off x="6003090" y="2698667"/>
            <a:ext cx="1262934" cy="216000"/>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液态氨</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5" name="テキスト ボックス 10">
            <a:extLst>
              <a:ext uri="{FF2B5EF4-FFF2-40B4-BE49-F238E27FC236}">
                <a16:creationId xmlns="" xmlns:a16="http://schemas.microsoft.com/office/drawing/2014/main" id="{E4420A7A-35E7-4CD0-B6D1-30059E537C92}"/>
              </a:ext>
            </a:extLst>
          </p:cNvPr>
          <p:cNvSpPr txBox="1"/>
          <p:nvPr/>
        </p:nvSpPr>
        <p:spPr>
          <a:xfrm>
            <a:off x="6018666" y="2457101"/>
            <a:ext cx="1080135" cy="216000"/>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液态二氧化碳</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6" name="テキスト ボックス 10">
            <a:extLst>
              <a:ext uri="{FF2B5EF4-FFF2-40B4-BE49-F238E27FC236}">
                <a16:creationId xmlns="" xmlns:a16="http://schemas.microsoft.com/office/drawing/2014/main" id="{7382A4AA-5883-4214-AD92-EEAF2265FE3E}"/>
              </a:ext>
            </a:extLst>
          </p:cNvPr>
          <p:cNvSpPr txBox="1"/>
          <p:nvPr/>
        </p:nvSpPr>
        <p:spPr>
          <a:xfrm>
            <a:off x="6014695" y="2963416"/>
            <a:ext cx="1080135" cy="216000"/>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液态氯</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7" name="テキスト ボックス 10">
            <a:extLst>
              <a:ext uri="{FF2B5EF4-FFF2-40B4-BE49-F238E27FC236}">
                <a16:creationId xmlns="" xmlns:a16="http://schemas.microsoft.com/office/drawing/2014/main" id="{7D90F166-0F97-4617-9E9E-0ACE76379696}"/>
              </a:ext>
            </a:extLst>
          </p:cNvPr>
          <p:cNvSpPr txBox="1"/>
          <p:nvPr/>
        </p:nvSpPr>
        <p:spPr>
          <a:xfrm>
            <a:off x="6035765" y="3250924"/>
            <a:ext cx="1230259" cy="481375"/>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其他气体</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（液化石油气（LPG）等）</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8" name="テキスト ボックス 10">
            <a:extLst>
              <a:ext uri="{FF2B5EF4-FFF2-40B4-BE49-F238E27FC236}">
                <a16:creationId xmlns="" xmlns:a16="http://schemas.microsoft.com/office/drawing/2014/main" id="{D58D1696-D345-480B-BA98-B755E7D65F97}"/>
              </a:ext>
            </a:extLst>
          </p:cNvPr>
          <p:cNvSpPr txBox="1"/>
          <p:nvPr/>
        </p:nvSpPr>
        <p:spPr>
          <a:xfrm>
            <a:off x="7452602" y="1647932"/>
            <a:ext cx="431800" cy="216000"/>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黑色</a:t>
            </a:r>
            <a:endParaRPr lang="ja-JP" sz="90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19" name="テキスト ボックス 10">
            <a:extLst>
              <a:ext uri="{FF2B5EF4-FFF2-40B4-BE49-F238E27FC236}">
                <a16:creationId xmlns="" xmlns:a16="http://schemas.microsoft.com/office/drawing/2014/main" id="{CA4507C0-F4F4-4191-BD1B-0A68210DD643}"/>
              </a:ext>
            </a:extLst>
          </p:cNvPr>
          <p:cNvSpPr txBox="1"/>
          <p:nvPr/>
        </p:nvSpPr>
        <p:spPr>
          <a:xfrm>
            <a:off x="7463001" y="1918149"/>
            <a:ext cx="431800" cy="216000"/>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棕色</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20" name="テキスト ボックス 10">
            <a:extLst>
              <a:ext uri="{FF2B5EF4-FFF2-40B4-BE49-F238E27FC236}">
                <a16:creationId xmlns="" xmlns:a16="http://schemas.microsoft.com/office/drawing/2014/main" id="{1FF2AD10-037D-48C8-A703-A3B4A19D16A3}"/>
              </a:ext>
            </a:extLst>
          </p:cNvPr>
          <p:cNvSpPr txBox="1"/>
          <p:nvPr/>
        </p:nvSpPr>
        <p:spPr>
          <a:xfrm>
            <a:off x="7452602" y="2181954"/>
            <a:ext cx="431800" cy="216000"/>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红色</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21" name="テキスト ボックス 10">
            <a:extLst>
              <a:ext uri="{FF2B5EF4-FFF2-40B4-BE49-F238E27FC236}">
                <a16:creationId xmlns="" xmlns:a16="http://schemas.microsoft.com/office/drawing/2014/main" id="{80682A27-8A63-4334-978D-8AA8A48C911C}"/>
              </a:ext>
            </a:extLst>
          </p:cNvPr>
          <p:cNvSpPr txBox="1"/>
          <p:nvPr/>
        </p:nvSpPr>
        <p:spPr>
          <a:xfrm>
            <a:off x="7457073" y="2712659"/>
            <a:ext cx="431800" cy="216000"/>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白色</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22" name="テキスト ボックス 10">
            <a:extLst>
              <a:ext uri="{FF2B5EF4-FFF2-40B4-BE49-F238E27FC236}">
                <a16:creationId xmlns="" xmlns:a16="http://schemas.microsoft.com/office/drawing/2014/main" id="{3728E467-B8A6-485F-B249-B99B40E03435}"/>
              </a:ext>
            </a:extLst>
          </p:cNvPr>
          <p:cNvSpPr txBox="1"/>
          <p:nvPr/>
        </p:nvSpPr>
        <p:spPr>
          <a:xfrm>
            <a:off x="7463001" y="2443809"/>
            <a:ext cx="431800" cy="216000"/>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绿色</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23" name="テキスト ボックス 10">
            <a:extLst>
              <a:ext uri="{FF2B5EF4-FFF2-40B4-BE49-F238E27FC236}">
                <a16:creationId xmlns="" xmlns:a16="http://schemas.microsoft.com/office/drawing/2014/main" id="{42BE816B-24F6-4B1F-8AC4-48F0449C5E0E}"/>
              </a:ext>
            </a:extLst>
          </p:cNvPr>
          <p:cNvSpPr txBox="1"/>
          <p:nvPr/>
        </p:nvSpPr>
        <p:spPr>
          <a:xfrm>
            <a:off x="7452602" y="2984244"/>
            <a:ext cx="431800" cy="216000"/>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黄色</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
        <p:nvSpPr>
          <p:cNvPr id="24" name="テキスト ボックス 10">
            <a:extLst>
              <a:ext uri="{FF2B5EF4-FFF2-40B4-BE49-F238E27FC236}">
                <a16:creationId xmlns="" xmlns:a16="http://schemas.microsoft.com/office/drawing/2014/main" id="{DE5DE9D3-3614-43B4-A042-14AECC91EE45}"/>
              </a:ext>
            </a:extLst>
          </p:cNvPr>
          <p:cNvSpPr txBox="1"/>
          <p:nvPr/>
        </p:nvSpPr>
        <p:spPr>
          <a:xfrm>
            <a:off x="7452602" y="3241714"/>
            <a:ext cx="431800" cy="216000"/>
          </a:xfrm>
          <a:prstGeom prst="rect">
            <a:avLst/>
          </a:prstGeom>
          <a:solidFill>
            <a:schemeClr val="bg1"/>
          </a:solidFill>
          <a:ln>
            <a:noFill/>
          </a:ln>
        </p:spPr>
        <p:txBody>
          <a:bodyPr wrap="square" lIns="0" tIns="0" rIns="0" bIns="0" rtlCol="0">
            <a:noAutofit/>
          </a:bodyPr>
          <a:lstStyle/>
          <a:p>
            <a:pPr algn="l" rtl="0"/>
            <a:r>
              <a:rPr lang="zh-Hans" sz="900">
                <a:solidFill>
                  <a:srgbClr val="000000"/>
                </a:solidFill>
                <a:effectLst/>
                <a:latin typeface="SimHei" panose="02010609060101010101" pitchFamily="49" charset="-122"/>
                <a:ea typeface="SimHei" panose="02010609060101010101" pitchFamily="49" charset="-122"/>
                <a:cs typeface="ＭＳ 明朝" panose="02020609040205080304" pitchFamily="17" charset="-128"/>
              </a:rPr>
              <a:t>灰色</a:t>
            </a:r>
            <a:endParaRPr lang="ja-JP" sz="900" dirty="0">
              <a:effectLst/>
              <a:latin typeface="SimHei" panose="02010609060101010101" pitchFamily="49" charset="-122"/>
              <a:ea typeface="SimHei" panose="02010609060101010101" pitchFamily="49" charset="-122"/>
              <a:cs typeface="ＭＳ ゴシック" panose="020B0609070205080204" pitchFamily="49" charset="-128"/>
            </a:endParaRPr>
          </a:p>
        </p:txBody>
      </p:sp>
    </p:spTree>
    <p:extLst>
      <p:ext uri="{BB962C8B-B14F-4D97-AF65-F5344CB8AC3E}">
        <p14:creationId xmlns:p14="http://schemas.microsoft.com/office/powerpoint/2010/main" val="7582115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1389</TotalTime>
  <Words>4128</Words>
  <PresentationFormat>画面に合わせる (4:3)</PresentationFormat>
  <Paragraphs>735</Paragraphs>
  <Slides>49</Slides>
  <Notes>46</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49</vt:i4>
      </vt:variant>
    </vt:vector>
  </HeadingPairs>
  <TitlesOfParts>
    <vt:vector size="61" baseType="lpstr">
      <vt:lpstr>Meiryo UI</vt:lpstr>
      <vt:lpstr>ＭＳ Ｐゴシック</vt:lpstr>
      <vt:lpstr>ＭＳ ゴシック</vt:lpstr>
      <vt:lpstr>ＭＳ 明朝</vt:lpstr>
      <vt:lpstr>SimHei</vt:lpstr>
      <vt:lpstr>游ゴシック</vt:lpstr>
      <vt:lpstr>Arial</vt:lpstr>
      <vt:lpstr>Calibri</vt:lpstr>
      <vt:lpstr>Calibri Light</vt:lpstr>
      <vt:lpstr>Wingdings</vt:lpstr>
      <vt:lpstr>Office テーマ</vt:lpstr>
      <vt:lpstr>Office Theme</vt:lpstr>
      <vt:lpstr>气焊（gasu yousetu）技能培训辅助教材 PPT培训材料</vt:lpstr>
      <vt:lpstr>第1章   用于气焊（gasu yousetu）等的设备</vt:lpstr>
      <vt:lpstr>气焊（gasu yousetu）的特点</vt:lpstr>
      <vt:lpstr>用于气焊（gasu yousetu）、气割（gasu setudan）的设备</vt:lpstr>
      <vt:lpstr>焊炬（tochi）（焊接机和切割机）</vt:lpstr>
      <vt:lpstr>焊嘴（higuchi）</vt:lpstr>
      <vt:lpstr>调压器（aturyoku chousei ki）</vt:lpstr>
      <vt:lpstr>焊接软管（housu）</vt:lpstr>
      <vt:lpstr>各种气罐（气瓶（bonbe））和乙炔（asechiren）发生器（1）气罐的标志和颜色</vt:lpstr>
      <vt:lpstr>各种气罐（气瓶（bonbe））以及乙炔（asechiren）发生器（2）乙炔（asechiren）气瓶（bonbe）</vt:lpstr>
      <vt:lpstr>各种气罐（气瓶（bonbe））以及乙炔（asechiren）发生器（3）其他气瓶（bonbe）</vt:lpstr>
      <vt:lpstr>各种气罐（气瓶（bonbe））以及乙炔（asechiren）发生器（4）集气器</vt:lpstr>
      <vt:lpstr>气瓶（bonbe）和乙炔发生器（1）气瓶（bonbe）搬运及使用注意事项</vt:lpstr>
      <vt:lpstr>气瓶（bonbe）和乙炔发生器（2）气瓶（bonbe）的废弃及退还注意事项</vt:lpstr>
      <vt:lpstr>调压器（aturyoku chousei ki）（1）安装步骤</vt:lpstr>
      <vt:lpstr>调压器（aturyoku chousei ki）（2）使用注意事项</vt:lpstr>
      <vt:lpstr>焊接机等（1）安装</vt:lpstr>
      <vt:lpstr>焊接机等（2）调节调压器（aturyoku chousei ki）的低压值</vt:lpstr>
      <vt:lpstr>焊接机等（3）点火及火焰调节</vt:lpstr>
      <vt:lpstr>焊接机等（3）焊接</vt:lpstr>
      <vt:lpstr>焊接机等（4）切割</vt:lpstr>
      <vt:lpstr>焊接机等（5）焊接、切割作业中的注意事项</vt:lpstr>
      <vt:lpstr>焊接机等（6）灭火方法</vt:lpstr>
      <vt:lpstr>焊嘴（higuchi）</vt:lpstr>
      <vt:lpstr>软管（housu）（1）安装快速接头</vt:lpstr>
      <vt:lpstr>软管（housu）（2）目视检查气体软管（housu）</vt:lpstr>
      <vt:lpstr>软管（housu）（2）气体软管（housu）在使用与保管上的注意事项</vt:lpstr>
      <vt:lpstr>检查气焊（gasu yousetu）设备（1）检查的必要性</vt:lpstr>
      <vt:lpstr>检查气焊（gasu yousetu）设备（2）焊割枪（suikan）（焊炬（tochi））的检查</vt:lpstr>
      <vt:lpstr>检查气焊（gasu yousetu）设备（3）检查调压器（aturyoku chousei ki）</vt:lpstr>
      <vt:lpstr>第2章  可燃气体、氧气（sanso）基础知识</vt:lpstr>
      <vt:lpstr>氧气（sanso）的危险性</vt:lpstr>
      <vt:lpstr>可燃气体（1）燃烧的三要素</vt:lpstr>
      <vt:lpstr>可燃气体（2）爆炸下限（bakuhatu kagen kai）和爆炸上限</vt:lpstr>
      <vt:lpstr>可燃气体概述（3）燃烧速度</vt:lpstr>
      <vt:lpstr>可燃气体概述（4）最小点火能量和着火源</vt:lpstr>
      <vt:lpstr>焊接等所使用的可燃气体（1）物理性质等</vt:lpstr>
      <vt:lpstr>PowerPoint プレゼンテーション</vt:lpstr>
      <vt:lpstr>高压气体（1）高压气体的种类</vt:lpstr>
      <vt:lpstr>高压气体（2）高压气体的危险性</vt:lpstr>
      <vt:lpstr>气焊（gasu yousetu）导致的事故发生情况</vt:lpstr>
      <vt:lpstr>预防气焊（gasu yousetu）事故（1）预防烫伤</vt:lpstr>
      <vt:lpstr>预防气焊（gasu yousetu）事故（2）爆炸、火灾事故情况</vt:lpstr>
      <vt:lpstr>预防气焊（gasu yousetu）事故（3）预防爆炸及火灾</vt:lpstr>
      <vt:lpstr>预防气焊（gasu yousetu）事故（4）有害射线（yuugai kousen）与缺氧</vt:lpstr>
      <vt:lpstr>预防气焊（gasu yousetu）事故（5）金属烟尘（hyumu）事故</vt:lpstr>
      <vt:lpstr>预防气焊（gasu yousetu）事故（6）中暑（necchuushou）及坠落事故（tuiraku saigai）</vt:lpstr>
      <vt:lpstr>第3章    相关法令</vt:lpstr>
      <vt:lpstr>气焊（gasu yousetu）等相关法律体系</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2021-03-10T09:17:28Z</cp:lastPrinted>
  <dcterms:created xsi:type="dcterms:W3CDTF">2020-12-16T12:40:59Z</dcterms:created>
  <dcterms:modified xsi:type="dcterms:W3CDTF">2021-03-15T03:04:37Z</dcterms:modified>
</cp:coreProperties>
</file>