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2"/>
  </p:notesMasterIdLst>
  <p:sldIdLst>
    <p:sldId id="336" r:id="rId3"/>
    <p:sldId id="305" r:id="rId4"/>
    <p:sldId id="257" r:id="rId5"/>
    <p:sldId id="260" r:id="rId6"/>
    <p:sldId id="272" r:id="rId7"/>
    <p:sldId id="273" r:id="rId8"/>
    <p:sldId id="276" r:id="rId9"/>
    <p:sldId id="280" r:id="rId10"/>
    <p:sldId id="281" r:id="rId11"/>
    <p:sldId id="282" r:id="rId12"/>
    <p:sldId id="284" r:id="rId13"/>
    <p:sldId id="285" r:id="rId14"/>
    <p:sldId id="287" r:id="rId15"/>
    <p:sldId id="289" r:id="rId16"/>
    <p:sldId id="290" r:id="rId17"/>
    <p:sldId id="340" r:id="rId18"/>
    <p:sldId id="292" r:id="rId19"/>
    <p:sldId id="341" r:id="rId20"/>
    <p:sldId id="294" r:id="rId21"/>
    <p:sldId id="295" r:id="rId22"/>
    <p:sldId id="296" r:id="rId23"/>
    <p:sldId id="297" r:id="rId24"/>
    <p:sldId id="298" r:id="rId25"/>
    <p:sldId id="299" r:id="rId26"/>
    <p:sldId id="300" r:id="rId27"/>
    <p:sldId id="301" r:id="rId28"/>
    <p:sldId id="342" r:id="rId29"/>
    <p:sldId id="302" r:id="rId30"/>
    <p:sldId id="303" r:id="rId31"/>
    <p:sldId id="304" r:id="rId32"/>
    <p:sldId id="337" r:id="rId33"/>
    <p:sldId id="307" r:id="rId34"/>
    <p:sldId id="309" r:id="rId35"/>
    <p:sldId id="343" r:id="rId36"/>
    <p:sldId id="310" r:id="rId37"/>
    <p:sldId id="311" r:id="rId38"/>
    <p:sldId id="312" r:id="rId39"/>
    <p:sldId id="313" r:id="rId40"/>
    <p:sldId id="314" r:id="rId41"/>
    <p:sldId id="315" r:id="rId42"/>
    <p:sldId id="316" r:id="rId43"/>
    <p:sldId id="317" r:id="rId44"/>
    <p:sldId id="318" r:id="rId45"/>
    <p:sldId id="339" r:id="rId46"/>
    <p:sldId id="323" r:id="rId47"/>
    <p:sldId id="324" r:id="rId48"/>
    <p:sldId id="326" r:id="rId49"/>
    <p:sldId id="338" r:id="rId50"/>
    <p:sldId id="328" r:id="rId51"/>
  </p:sldIdLst>
  <p:sldSz cx="9144000" cy="6858000" type="screen4x3"/>
  <p:notesSz cx="6807200" cy="9939338"/>
  <p:defaultTextStyle>
    <a:defPPr rtl="0">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75" autoAdjust="0"/>
    <p:restoredTop sz="94660"/>
  </p:normalViewPr>
  <p:slideViewPr>
    <p:cSldViewPr snapToGrid="0">
      <p:cViewPr varScale="1">
        <p:scale>
          <a:sx n="92" d="100"/>
          <a:sy n="92" d="100"/>
        </p:scale>
        <p:origin x="8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pPr rtl="0"/>
            <a:fld id="{3044E0B5-69AE-4DB8-A746-7CF92D00ED4B}" type="datetimeFigureOut">
              <a:rPr kumimoji="1" lang="ja-JP" altLang="en-US" smtClean="0"/>
              <a:t>2021/3/15</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pPr rtl="0"/>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pPr rtl="0"/>
            <a:fld id="{7F9C98F1-10AB-4D73-9663-6F72AC648673}" type="slidenum">
              <a:rPr kumimoji="1" lang="ja-JP" altLang="en-US" smtClean="0"/>
              <a:t>‹#›</a:t>
            </a:fld>
            <a:endParaRPr kumimoji="1" lang="ja-JP" altLang="en-US"/>
          </a:p>
        </p:txBody>
      </p:sp>
    </p:spTree>
    <p:extLst>
      <p:ext uri="{BB962C8B-B14F-4D97-AF65-F5344CB8AC3E}">
        <p14:creationId xmlns:p14="http://schemas.microsoft.com/office/powerpoint/2010/main" val="574215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kumimoji="1" lang="ja-JP" altLang="en-US" smtClean="0"/>
              <a:t>1</a:t>
            </a:fld>
            <a:endParaRPr kumimoji="1" lang="ja-JP" altLang="en-US"/>
          </a:p>
        </p:txBody>
      </p:sp>
    </p:spTree>
    <p:extLst>
      <p:ext uri="{BB962C8B-B14F-4D97-AF65-F5344CB8AC3E}">
        <p14:creationId xmlns:p14="http://schemas.microsoft.com/office/powerpoint/2010/main" val="1703717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3594623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4071238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1284144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192883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1053861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4146594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2964092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3797334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1032269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92548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167918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496922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4034059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2389070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700392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2400944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2188422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1246815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28</a:t>
            </a:fld>
            <a:endParaRPr lang="ja-JP" altLang="en-US">
              <a:solidFill>
                <a:prstClr val="black"/>
              </a:solidFill>
            </a:endParaRPr>
          </a:p>
        </p:txBody>
      </p:sp>
    </p:spTree>
    <p:extLst>
      <p:ext uri="{BB962C8B-B14F-4D97-AF65-F5344CB8AC3E}">
        <p14:creationId xmlns:p14="http://schemas.microsoft.com/office/powerpoint/2010/main" val="91202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29</a:t>
            </a:fld>
            <a:endParaRPr lang="ja-JP" altLang="en-US">
              <a:solidFill>
                <a:prstClr val="black"/>
              </a:solidFill>
            </a:endParaRPr>
          </a:p>
        </p:txBody>
      </p:sp>
    </p:spTree>
    <p:extLst>
      <p:ext uri="{BB962C8B-B14F-4D97-AF65-F5344CB8AC3E}">
        <p14:creationId xmlns:p14="http://schemas.microsoft.com/office/powerpoint/2010/main" val="2164421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30</a:t>
            </a:fld>
            <a:endParaRPr lang="ja-JP" altLang="en-US">
              <a:solidFill>
                <a:prstClr val="black"/>
              </a:solidFill>
            </a:endParaRPr>
          </a:p>
        </p:txBody>
      </p:sp>
    </p:spTree>
    <p:extLst>
      <p:ext uri="{BB962C8B-B14F-4D97-AF65-F5344CB8AC3E}">
        <p14:creationId xmlns:p14="http://schemas.microsoft.com/office/powerpoint/2010/main" val="3769274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kumimoji="1" lang="ja-JP" altLang="en-US" smtClean="0"/>
              <a:t>4</a:t>
            </a:fld>
            <a:endParaRPr kumimoji="1" lang="ja-JP" altLang="en-US"/>
          </a:p>
        </p:txBody>
      </p:sp>
    </p:spTree>
    <p:extLst>
      <p:ext uri="{BB962C8B-B14F-4D97-AF65-F5344CB8AC3E}">
        <p14:creationId xmlns:p14="http://schemas.microsoft.com/office/powerpoint/2010/main" val="3045407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32</a:t>
            </a:fld>
            <a:endParaRPr lang="ja-JP" altLang="en-US">
              <a:solidFill>
                <a:prstClr val="black"/>
              </a:solidFill>
            </a:endParaRPr>
          </a:p>
        </p:txBody>
      </p:sp>
    </p:spTree>
    <p:extLst>
      <p:ext uri="{BB962C8B-B14F-4D97-AF65-F5344CB8AC3E}">
        <p14:creationId xmlns:p14="http://schemas.microsoft.com/office/powerpoint/2010/main" val="1931411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4262010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34</a:t>
            </a:fld>
            <a:endParaRPr lang="ja-JP" altLang="en-US">
              <a:solidFill>
                <a:prstClr val="black"/>
              </a:solidFill>
            </a:endParaRPr>
          </a:p>
        </p:txBody>
      </p:sp>
    </p:spTree>
    <p:extLst>
      <p:ext uri="{BB962C8B-B14F-4D97-AF65-F5344CB8AC3E}">
        <p14:creationId xmlns:p14="http://schemas.microsoft.com/office/powerpoint/2010/main" val="2946157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35</a:t>
            </a:fld>
            <a:endParaRPr lang="ja-JP" altLang="en-US">
              <a:solidFill>
                <a:prstClr val="black"/>
              </a:solidFill>
            </a:endParaRPr>
          </a:p>
        </p:txBody>
      </p:sp>
    </p:spTree>
    <p:extLst>
      <p:ext uri="{BB962C8B-B14F-4D97-AF65-F5344CB8AC3E}">
        <p14:creationId xmlns:p14="http://schemas.microsoft.com/office/powerpoint/2010/main" val="1988015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36</a:t>
            </a:fld>
            <a:endParaRPr lang="ja-JP" altLang="en-US">
              <a:solidFill>
                <a:prstClr val="black"/>
              </a:solidFill>
            </a:endParaRPr>
          </a:p>
        </p:txBody>
      </p:sp>
    </p:spTree>
    <p:extLst>
      <p:ext uri="{BB962C8B-B14F-4D97-AF65-F5344CB8AC3E}">
        <p14:creationId xmlns:p14="http://schemas.microsoft.com/office/powerpoint/2010/main" val="2771846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37</a:t>
            </a:fld>
            <a:endParaRPr lang="ja-JP" altLang="en-US">
              <a:solidFill>
                <a:prstClr val="black"/>
              </a:solidFill>
            </a:endParaRPr>
          </a:p>
        </p:txBody>
      </p:sp>
    </p:spTree>
    <p:extLst>
      <p:ext uri="{BB962C8B-B14F-4D97-AF65-F5344CB8AC3E}">
        <p14:creationId xmlns:p14="http://schemas.microsoft.com/office/powerpoint/2010/main" val="1488687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38</a:t>
            </a:fld>
            <a:endParaRPr lang="ja-JP" altLang="en-US">
              <a:solidFill>
                <a:prstClr val="black"/>
              </a:solidFill>
            </a:endParaRPr>
          </a:p>
        </p:txBody>
      </p:sp>
    </p:spTree>
    <p:extLst>
      <p:ext uri="{BB962C8B-B14F-4D97-AF65-F5344CB8AC3E}">
        <p14:creationId xmlns:p14="http://schemas.microsoft.com/office/powerpoint/2010/main" val="4008801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39</a:t>
            </a:fld>
            <a:endParaRPr lang="ja-JP" altLang="en-US">
              <a:solidFill>
                <a:prstClr val="black"/>
              </a:solidFill>
            </a:endParaRPr>
          </a:p>
        </p:txBody>
      </p:sp>
    </p:spTree>
    <p:extLst>
      <p:ext uri="{BB962C8B-B14F-4D97-AF65-F5344CB8AC3E}">
        <p14:creationId xmlns:p14="http://schemas.microsoft.com/office/powerpoint/2010/main" val="30059480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40</a:t>
            </a:fld>
            <a:endParaRPr lang="ja-JP" altLang="en-US">
              <a:solidFill>
                <a:prstClr val="black"/>
              </a:solidFill>
            </a:endParaRPr>
          </a:p>
        </p:txBody>
      </p:sp>
    </p:spTree>
    <p:extLst>
      <p:ext uri="{BB962C8B-B14F-4D97-AF65-F5344CB8AC3E}">
        <p14:creationId xmlns:p14="http://schemas.microsoft.com/office/powerpoint/2010/main" val="18014957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41</a:t>
            </a:fld>
            <a:endParaRPr lang="ja-JP" altLang="en-US">
              <a:solidFill>
                <a:prstClr val="black"/>
              </a:solidFill>
            </a:endParaRPr>
          </a:p>
        </p:txBody>
      </p:sp>
    </p:spTree>
    <p:extLst>
      <p:ext uri="{BB962C8B-B14F-4D97-AF65-F5344CB8AC3E}">
        <p14:creationId xmlns:p14="http://schemas.microsoft.com/office/powerpoint/2010/main" val="1439129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7021066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42</a:t>
            </a:fld>
            <a:endParaRPr lang="ja-JP" altLang="en-US">
              <a:solidFill>
                <a:prstClr val="black"/>
              </a:solidFill>
            </a:endParaRPr>
          </a:p>
        </p:txBody>
      </p:sp>
    </p:spTree>
    <p:extLst>
      <p:ext uri="{BB962C8B-B14F-4D97-AF65-F5344CB8AC3E}">
        <p14:creationId xmlns:p14="http://schemas.microsoft.com/office/powerpoint/2010/main" val="33970375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43</a:t>
            </a:fld>
            <a:endParaRPr lang="ja-JP" altLang="en-US">
              <a:solidFill>
                <a:prstClr val="black"/>
              </a:solidFill>
            </a:endParaRPr>
          </a:p>
        </p:txBody>
      </p:sp>
    </p:spTree>
    <p:extLst>
      <p:ext uri="{BB962C8B-B14F-4D97-AF65-F5344CB8AC3E}">
        <p14:creationId xmlns:p14="http://schemas.microsoft.com/office/powerpoint/2010/main" val="23701991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44</a:t>
            </a:fld>
            <a:endParaRPr lang="ja-JP" altLang="en-US">
              <a:solidFill>
                <a:prstClr val="black"/>
              </a:solidFill>
            </a:endParaRPr>
          </a:p>
        </p:txBody>
      </p:sp>
    </p:spTree>
    <p:extLst>
      <p:ext uri="{BB962C8B-B14F-4D97-AF65-F5344CB8AC3E}">
        <p14:creationId xmlns:p14="http://schemas.microsoft.com/office/powerpoint/2010/main" val="2061494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45</a:t>
            </a:fld>
            <a:endParaRPr lang="ja-JP" altLang="en-US">
              <a:solidFill>
                <a:prstClr val="black"/>
              </a:solidFill>
            </a:endParaRPr>
          </a:p>
        </p:txBody>
      </p:sp>
    </p:spTree>
    <p:extLst>
      <p:ext uri="{BB962C8B-B14F-4D97-AF65-F5344CB8AC3E}">
        <p14:creationId xmlns:p14="http://schemas.microsoft.com/office/powerpoint/2010/main" val="507148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46</a:t>
            </a:fld>
            <a:endParaRPr lang="ja-JP" altLang="en-US">
              <a:solidFill>
                <a:prstClr val="black"/>
              </a:solidFill>
            </a:endParaRPr>
          </a:p>
        </p:txBody>
      </p:sp>
    </p:spTree>
    <p:extLst>
      <p:ext uri="{BB962C8B-B14F-4D97-AF65-F5344CB8AC3E}">
        <p14:creationId xmlns:p14="http://schemas.microsoft.com/office/powerpoint/2010/main" val="39616953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47</a:t>
            </a:fld>
            <a:endParaRPr lang="ja-JP" altLang="en-US">
              <a:solidFill>
                <a:prstClr val="black"/>
              </a:solidFill>
            </a:endParaRPr>
          </a:p>
        </p:txBody>
      </p:sp>
    </p:spTree>
    <p:extLst>
      <p:ext uri="{BB962C8B-B14F-4D97-AF65-F5344CB8AC3E}">
        <p14:creationId xmlns:p14="http://schemas.microsoft.com/office/powerpoint/2010/main" val="41652919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49</a:t>
            </a:fld>
            <a:endParaRPr lang="ja-JP" altLang="en-US">
              <a:solidFill>
                <a:prstClr val="black"/>
              </a:solidFill>
            </a:endParaRPr>
          </a:p>
        </p:txBody>
      </p:sp>
    </p:spTree>
    <p:extLst>
      <p:ext uri="{BB962C8B-B14F-4D97-AF65-F5344CB8AC3E}">
        <p14:creationId xmlns:p14="http://schemas.microsoft.com/office/powerpoint/2010/main" val="3126247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2854871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8957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1399508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540832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3375772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rtlCol="0" anchor="b"/>
          <a:lstStyle>
            <a:lvl1pPr algn="ctr">
              <a:defRPr sz="6000"/>
            </a:lvl1pPr>
          </a:lstStyle>
          <a:p>
            <a:pPr rtl="0"/>
            <a:r>
              <a:rPr lang="en"/>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
              <a:t>マスター サブタイトルの書式設定</a:t>
            </a:r>
            <a:endParaRPr lang="en-US" dirty="0"/>
          </a:p>
        </p:txBody>
      </p:sp>
      <p:sp>
        <p:nvSpPr>
          <p:cNvPr id="4" name="Date Placeholder 3"/>
          <p:cNvSpPr>
            <a:spLocks noGrp="1"/>
          </p:cNvSpPr>
          <p:nvPr>
            <p:ph type="dt" sz="half" idx="10"/>
          </p:nvPr>
        </p:nvSpPr>
        <p:spPr/>
        <p:txBody>
          <a:bodyPr rtlCol="0"/>
          <a:lstStyle/>
          <a:p>
            <a:pPr rtl="0"/>
            <a:r>
              <a:rPr kumimoji="1" lang="ja-JP" altLang="en-US"/>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04741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
              <a:t>マスター タイトルの書式設定</a:t>
            </a:r>
            <a:endParaRPr lang="en-US" dirty="0"/>
          </a:p>
        </p:txBody>
      </p:sp>
      <p:sp>
        <p:nvSpPr>
          <p:cNvPr id="3" name="Vertical Text Placeholder 2"/>
          <p:cNvSpPr>
            <a:spLocks noGrp="1"/>
          </p:cNvSpPr>
          <p:nvPr>
            <p:ph type="body" orient="vert" idx="1"/>
          </p:nvPr>
        </p:nvSpPr>
        <p:spPr/>
        <p:txBody>
          <a:bodyPr vert="eaVert" rtlCol="0"/>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endParaRPr lang="en-US" dirty="0"/>
          </a:p>
        </p:txBody>
      </p:sp>
      <p:sp>
        <p:nvSpPr>
          <p:cNvPr id="4" name="Date Placeholder 3"/>
          <p:cNvSpPr>
            <a:spLocks noGrp="1"/>
          </p:cNvSpPr>
          <p:nvPr>
            <p:ph type="dt" sz="half" idx="10"/>
          </p:nvPr>
        </p:nvSpPr>
        <p:spPr/>
        <p:txBody>
          <a:bodyPr rtlCol="0"/>
          <a:lstStyle/>
          <a:p>
            <a:pPr rtl="0"/>
            <a:r>
              <a:rPr kumimoji="1" lang="ja-JP" altLang="en-US"/>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293974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rtlCol="0"/>
          <a:lstStyle/>
          <a:p>
            <a:pPr rtl="0"/>
            <a:r>
              <a:rPr lang="en"/>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rtlCol="0"/>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endParaRPr lang="en-US" dirty="0"/>
          </a:p>
        </p:txBody>
      </p:sp>
      <p:sp>
        <p:nvSpPr>
          <p:cNvPr id="4" name="Date Placeholder 3"/>
          <p:cNvSpPr>
            <a:spLocks noGrp="1"/>
          </p:cNvSpPr>
          <p:nvPr>
            <p:ph type="dt" sz="half" idx="10"/>
          </p:nvPr>
        </p:nvSpPr>
        <p:spPr/>
        <p:txBody>
          <a:bodyPr rtlCol="0"/>
          <a:lstStyle/>
          <a:p>
            <a:pPr rtl="0"/>
            <a:r>
              <a:rPr kumimoji="1" lang="ja-JP" altLang="en-US"/>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6412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rtlCol="0" anchor="b"/>
          <a:lstStyle>
            <a:lvl1pPr algn="ctr">
              <a:defRPr sz="6000"/>
            </a:lvl1pPr>
          </a:lstStyle>
          <a:p>
            <a:pPr rtl="0"/>
            <a:r>
              <a:rPr lang="en"/>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
              <a:t>マスター サブタイトルの書式設定</a:t>
            </a:r>
            <a:endParaRPr lang="en-US" dirty="0"/>
          </a:p>
        </p:txBody>
      </p:sp>
      <p:sp>
        <p:nvSpPr>
          <p:cNvPr id="4" name="Date Placeholder 3"/>
          <p:cNvSpPr>
            <a:spLocks noGrp="1"/>
          </p:cNvSpPr>
          <p:nvPr>
            <p:ph type="dt" sz="half" idx="10"/>
          </p:nvPr>
        </p:nvSpPr>
        <p:spPr/>
        <p:txBody>
          <a:bodyPr rtlCol="0"/>
          <a:lstStyle/>
          <a:p>
            <a:pPr rtl="0"/>
            <a:r>
              <a:rPr kumimoji="1" lang="ja-JP" altLang="en-US"/>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96216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
              <a:t>マスター タイトルの書式設定</a:t>
            </a:r>
            <a:endParaRPr lang="en-US" dirty="0"/>
          </a:p>
        </p:txBody>
      </p:sp>
      <p:sp>
        <p:nvSpPr>
          <p:cNvPr id="3" name="Content Placeholder 2"/>
          <p:cNvSpPr>
            <a:spLocks noGrp="1"/>
          </p:cNvSpPr>
          <p:nvPr>
            <p:ph idx="1"/>
          </p:nvPr>
        </p:nvSpPr>
        <p:spPr/>
        <p:txBody>
          <a:bodyPr rtlCol="0"/>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endParaRPr lang="en-US" dirty="0"/>
          </a:p>
        </p:txBody>
      </p:sp>
      <p:sp>
        <p:nvSpPr>
          <p:cNvPr id="4" name="Date Placeholder 3"/>
          <p:cNvSpPr>
            <a:spLocks noGrp="1"/>
          </p:cNvSpPr>
          <p:nvPr>
            <p:ph type="dt" sz="half" idx="10"/>
          </p:nvPr>
        </p:nvSpPr>
        <p:spPr/>
        <p:txBody>
          <a:bodyPr rtlCol="0"/>
          <a:lstStyle/>
          <a:p>
            <a:pPr rtl="0"/>
            <a:r>
              <a:rPr kumimoji="1" lang="ja-JP" altLang="en-US"/>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869360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0" anchor="b"/>
          <a:lstStyle>
            <a:lvl1pPr>
              <a:defRPr sz="6000"/>
            </a:lvl1pPr>
          </a:lstStyle>
          <a:p>
            <a:pPr rtl="0"/>
            <a:r>
              <a:rPr lang="en"/>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
              <a:t>マスター テキストの書式設定</a:t>
            </a:r>
          </a:p>
        </p:txBody>
      </p:sp>
      <p:sp>
        <p:nvSpPr>
          <p:cNvPr id="4" name="Date Placeholder 3"/>
          <p:cNvSpPr>
            <a:spLocks noGrp="1"/>
          </p:cNvSpPr>
          <p:nvPr>
            <p:ph type="dt" sz="half" idx="10"/>
          </p:nvPr>
        </p:nvSpPr>
        <p:spPr/>
        <p:txBody>
          <a:bodyPr rtlCol="0"/>
          <a:lstStyle/>
          <a:p>
            <a:pPr rtl="0"/>
            <a:r>
              <a:rPr kumimoji="1" lang="ja-JP" altLang="en-US"/>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714463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rtlCol="0"/>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endParaRPr lang="en-US" dirty="0"/>
          </a:p>
        </p:txBody>
      </p:sp>
      <p:sp>
        <p:nvSpPr>
          <p:cNvPr id="4" name="Content Placeholder 3"/>
          <p:cNvSpPr>
            <a:spLocks noGrp="1"/>
          </p:cNvSpPr>
          <p:nvPr>
            <p:ph sz="half" idx="2"/>
          </p:nvPr>
        </p:nvSpPr>
        <p:spPr>
          <a:xfrm>
            <a:off x="4629150" y="1825625"/>
            <a:ext cx="3886200" cy="4351338"/>
          </a:xfrm>
        </p:spPr>
        <p:txBody>
          <a:bodyPr rtlCol="0"/>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endParaRPr lang="en-US" dirty="0"/>
          </a:p>
        </p:txBody>
      </p:sp>
      <p:sp>
        <p:nvSpPr>
          <p:cNvPr id="5" name="Date Placeholder 4"/>
          <p:cNvSpPr>
            <a:spLocks noGrp="1"/>
          </p:cNvSpPr>
          <p:nvPr>
            <p:ph type="dt" sz="half" idx="10"/>
          </p:nvPr>
        </p:nvSpPr>
        <p:spPr/>
        <p:txBody>
          <a:bodyPr rtlCol="0"/>
          <a:lstStyle/>
          <a:p>
            <a:pPr rtl="0"/>
            <a:r>
              <a:rPr kumimoji="1" lang="ja-JP" altLang="en-US"/>
              <a:t>2021/2/1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40561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0"/>
          <a:lstStyle/>
          <a:p>
            <a:pPr rtl="0"/>
            <a:r>
              <a:rPr lang="en"/>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
              <a:t>マスター テキストの書式設定</a:t>
            </a:r>
          </a:p>
        </p:txBody>
      </p:sp>
      <p:sp>
        <p:nvSpPr>
          <p:cNvPr id="4" name="Content Placeholder 3"/>
          <p:cNvSpPr>
            <a:spLocks noGrp="1"/>
          </p:cNvSpPr>
          <p:nvPr>
            <p:ph sz="half" idx="2"/>
          </p:nvPr>
        </p:nvSpPr>
        <p:spPr>
          <a:xfrm>
            <a:off x="629842" y="2505075"/>
            <a:ext cx="3868340" cy="3684588"/>
          </a:xfrm>
        </p:spPr>
        <p:txBody>
          <a:bodyPr rtlCol="0"/>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endParaRPr lang="en-US" dirty="0"/>
          </a:p>
        </p:txBody>
      </p:sp>
      <p:sp>
        <p:nvSpPr>
          <p:cNvPr id="5" name="Text Placeholder 4"/>
          <p:cNvSpPr>
            <a:spLocks noGrp="1"/>
          </p:cNvSpPr>
          <p:nvPr>
            <p:ph type="body" sz="quarter" idx="3"/>
          </p:nvPr>
        </p:nvSpPr>
        <p:spPr>
          <a:xfrm>
            <a:off x="4629150" y="1681163"/>
            <a:ext cx="3887391"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
              <a:t>マスター テキストの書式設定</a:t>
            </a:r>
          </a:p>
        </p:txBody>
      </p:sp>
      <p:sp>
        <p:nvSpPr>
          <p:cNvPr id="6" name="Content Placeholder 5"/>
          <p:cNvSpPr>
            <a:spLocks noGrp="1"/>
          </p:cNvSpPr>
          <p:nvPr>
            <p:ph sz="quarter" idx="4"/>
          </p:nvPr>
        </p:nvSpPr>
        <p:spPr>
          <a:xfrm>
            <a:off x="4629150" y="2505075"/>
            <a:ext cx="3887391" cy="3684588"/>
          </a:xfrm>
        </p:spPr>
        <p:txBody>
          <a:bodyPr rtlCol="0"/>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endParaRPr lang="en-US" dirty="0"/>
          </a:p>
        </p:txBody>
      </p:sp>
      <p:sp>
        <p:nvSpPr>
          <p:cNvPr id="7" name="Date Placeholder 6"/>
          <p:cNvSpPr>
            <a:spLocks noGrp="1"/>
          </p:cNvSpPr>
          <p:nvPr>
            <p:ph type="dt" sz="half" idx="10"/>
          </p:nvPr>
        </p:nvSpPr>
        <p:spPr/>
        <p:txBody>
          <a:bodyPr rtlCol="0"/>
          <a:lstStyle/>
          <a:p>
            <a:pPr rtl="0"/>
            <a:r>
              <a:rPr kumimoji="1" lang="ja-JP" altLang="en-US"/>
              <a:t>2021/2/1</a:t>
            </a:r>
          </a:p>
        </p:txBody>
      </p:sp>
      <p:sp>
        <p:nvSpPr>
          <p:cNvPr id="8" name="Footer Placeholder 7"/>
          <p:cNvSpPr>
            <a:spLocks noGrp="1"/>
          </p:cNvSpPr>
          <p:nvPr>
            <p:ph type="ftr" sz="quarter" idx="11"/>
          </p:nvPr>
        </p:nvSpPr>
        <p:spPr/>
        <p:txBody>
          <a:bodyPr rtlCol="0"/>
          <a:lstStyle/>
          <a:p>
            <a:pPr rtl="0"/>
            <a:endParaRPr kumimoji="1" lang="ja-JP" altLang="en-US"/>
          </a:p>
        </p:txBody>
      </p:sp>
      <p:sp>
        <p:nvSpPr>
          <p:cNvPr id="9" name="Slide Number Placeholder 8"/>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43923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
              <a:t>マスター タイトルの書式設定</a:t>
            </a:r>
            <a:endParaRPr lang="en-US" dirty="0"/>
          </a:p>
        </p:txBody>
      </p:sp>
      <p:sp>
        <p:nvSpPr>
          <p:cNvPr id="3" name="Date Placeholder 2"/>
          <p:cNvSpPr>
            <a:spLocks noGrp="1"/>
          </p:cNvSpPr>
          <p:nvPr>
            <p:ph type="dt" sz="half" idx="10"/>
          </p:nvPr>
        </p:nvSpPr>
        <p:spPr/>
        <p:txBody>
          <a:bodyPr rtlCol="0"/>
          <a:lstStyle/>
          <a:p>
            <a:pPr rtl="0"/>
            <a:r>
              <a:rPr kumimoji="1" lang="ja-JP" altLang="en-US"/>
              <a:t>2021/2/1</a:t>
            </a:r>
          </a:p>
        </p:txBody>
      </p:sp>
      <p:sp>
        <p:nvSpPr>
          <p:cNvPr id="4" name="Footer Placeholder 3"/>
          <p:cNvSpPr>
            <a:spLocks noGrp="1"/>
          </p:cNvSpPr>
          <p:nvPr>
            <p:ph type="ftr" sz="quarter" idx="11"/>
          </p:nvPr>
        </p:nvSpPr>
        <p:spPr/>
        <p:txBody>
          <a:bodyPr rtlCol="0"/>
          <a:lstStyle/>
          <a:p>
            <a:pPr rtl="0"/>
            <a:endParaRPr kumimoji="1" lang="ja-JP" altLang="en-US"/>
          </a:p>
        </p:txBody>
      </p:sp>
      <p:sp>
        <p:nvSpPr>
          <p:cNvPr id="5" name="Slide Number Placeholder 4"/>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264432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kumimoji="1" lang="ja-JP" altLang="en-US"/>
              <a:t>2021/2/1</a:t>
            </a:r>
          </a:p>
        </p:txBody>
      </p:sp>
      <p:sp>
        <p:nvSpPr>
          <p:cNvPr id="3" name="Footer Placeholder 2"/>
          <p:cNvSpPr>
            <a:spLocks noGrp="1"/>
          </p:cNvSpPr>
          <p:nvPr>
            <p:ph type="ftr" sz="quarter" idx="11"/>
          </p:nvPr>
        </p:nvSpPr>
        <p:spPr/>
        <p:txBody>
          <a:bodyPr rtlCol="0"/>
          <a:lstStyle/>
          <a:p>
            <a:pPr rtl="0"/>
            <a:endParaRPr kumimoji="1" lang="ja-JP" altLang="en-US"/>
          </a:p>
        </p:txBody>
      </p:sp>
      <p:sp>
        <p:nvSpPr>
          <p:cNvPr id="4" name="Slide Number Placeholder 3"/>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545815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en"/>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
              <a:t>マスター テキストの書式設定</a:t>
            </a:r>
          </a:p>
        </p:txBody>
      </p:sp>
      <p:sp>
        <p:nvSpPr>
          <p:cNvPr id="5" name="Date Placeholder 4"/>
          <p:cNvSpPr>
            <a:spLocks noGrp="1"/>
          </p:cNvSpPr>
          <p:nvPr>
            <p:ph type="dt" sz="half" idx="10"/>
          </p:nvPr>
        </p:nvSpPr>
        <p:spPr/>
        <p:txBody>
          <a:bodyPr rtlCol="0"/>
          <a:lstStyle/>
          <a:p>
            <a:pPr rtl="0"/>
            <a:r>
              <a:rPr kumimoji="1" lang="ja-JP" altLang="en-US"/>
              <a:t>2021/2/1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5444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
              <a:t>マスター タイトルの書式設定</a:t>
            </a:r>
            <a:endParaRPr lang="en-US" dirty="0"/>
          </a:p>
        </p:txBody>
      </p:sp>
      <p:sp>
        <p:nvSpPr>
          <p:cNvPr id="3" name="Content Placeholder 2"/>
          <p:cNvSpPr>
            <a:spLocks noGrp="1"/>
          </p:cNvSpPr>
          <p:nvPr>
            <p:ph idx="1"/>
          </p:nvPr>
        </p:nvSpPr>
        <p:spPr/>
        <p:txBody>
          <a:bodyPr rtlCol="0"/>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endParaRPr lang="en-US" dirty="0"/>
          </a:p>
        </p:txBody>
      </p:sp>
      <p:sp>
        <p:nvSpPr>
          <p:cNvPr id="4" name="Date Placeholder 3"/>
          <p:cNvSpPr>
            <a:spLocks noGrp="1"/>
          </p:cNvSpPr>
          <p:nvPr>
            <p:ph type="dt" sz="half" idx="10"/>
          </p:nvPr>
        </p:nvSpPr>
        <p:spPr/>
        <p:txBody>
          <a:bodyPr rtlCol="0"/>
          <a:lstStyle/>
          <a:p>
            <a:pPr rtl="0"/>
            <a:r>
              <a:rPr kumimoji="1" lang="ja-JP" altLang="en-US"/>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133231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en"/>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
              <a:t>図を追加</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
              <a:t>マスター テキストの書式設定</a:t>
            </a:r>
          </a:p>
        </p:txBody>
      </p:sp>
      <p:sp>
        <p:nvSpPr>
          <p:cNvPr id="5" name="Date Placeholder 4"/>
          <p:cNvSpPr>
            <a:spLocks noGrp="1"/>
          </p:cNvSpPr>
          <p:nvPr>
            <p:ph type="dt" sz="half" idx="10"/>
          </p:nvPr>
        </p:nvSpPr>
        <p:spPr/>
        <p:txBody>
          <a:bodyPr rtlCol="0"/>
          <a:lstStyle/>
          <a:p>
            <a:pPr rtl="0"/>
            <a:r>
              <a:rPr kumimoji="1" lang="ja-JP" altLang="en-US"/>
              <a:t>2021/2/1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97033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
              <a:t>マスター タイトルの書式設定</a:t>
            </a:r>
            <a:endParaRPr lang="en-US" dirty="0"/>
          </a:p>
        </p:txBody>
      </p:sp>
      <p:sp>
        <p:nvSpPr>
          <p:cNvPr id="3" name="Vertical Text Placeholder 2"/>
          <p:cNvSpPr>
            <a:spLocks noGrp="1"/>
          </p:cNvSpPr>
          <p:nvPr>
            <p:ph type="body" orient="vert" idx="1"/>
          </p:nvPr>
        </p:nvSpPr>
        <p:spPr/>
        <p:txBody>
          <a:bodyPr vert="eaVert" rtlCol="0"/>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endParaRPr lang="en-US" dirty="0"/>
          </a:p>
        </p:txBody>
      </p:sp>
      <p:sp>
        <p:nvSpPr>
          <p:cNvPr id="4" name="Date Placeholder 3"/>
          <p:cNvSpPr>
            <a:spLocks noGrp="1"/>
          </p:cNvSpPr>
          <p:nvPr>
            <p:ph type="dt" sz="half" idx="10"/>
          </p:nvPr>
        </p:nvSpPr>
        <p:spPr/>
        <p:txBody>
          <a:bodyPr rtlCol="0"/>
          <a:lstStyle/>
          <a:p>
            <a:pPr rtl="0"/>
            <a:r>
              <a:rPr kumimoji="1" lang="ja-JP" altLang="en-US"/>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937894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rtlCol="0"/>
          <a:lstStyle/>
          <a:p>
            <a:pPr rtl="0"/>
            <a:r>
              <a:rPr lang="en"/>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rtlCol="0"/>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endParaRPr lang="en-US" dirty="0"/>
          </a:p>
        </p:txBody>
      </p:sp>
      <p:sp>
        <p:nvSpPr>
          <p:cNvPr id="4" name="Date Placeholder 3"/>
          <p:cNvSpPr>
            <a:spLocks noGrp="1"/>
          </p:cNvSpPr>
          <p:nvPr>
            <p:ph type="dt" sz="half" idx="10"/>
          </p:nvPr>
        </p:nvSpPr>
        <p:spPr/>
        <p:txBody>
          <a:bodyPr rtlCol="0"/>
          <a:lstStyle/>
          <a:p>
            <a:pPr rtl="0"/>
            <a:r>
              <a:rPr kumimoji="1" lang="ja-JP" altLang="en-US"/>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35574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0" anchor="b"/>
          <a:lstStyle>
            <a:lvl1pPr>
              <a:defRPr sz="6000"/>
            </a:lvl1pPr>
          </a:lstStyle>
          <a:p>
            <a:pPr rtl="0"/>
            <a:r>
              <a:rPr lang="en"/>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
              <a:t>マスター テキストの書式設定</a:t>
            </a:r>
          </a:p>
        </p:txBody>
      </p:sp>
      <p:sp>
        <p:nvSpPr>
          <p:cNvPr id="4" name="Date Placeholder 3"/>
          <p:cNvSpPr>
            <a:spLocks noGrp="1"/>
          </p:cNvSpPr>
          <p:nvPr>
            <p:ph type="dt" sz="half" idx="10"/>
          </p:nvPr>
        </p:nvSpPr>
        <p:spPr/>
        <p:txBody>
          <a:bodyPr rtlCol="0"/>
          <a:lstStyle/>
          <a:p>
            <a:pPr rtl="0"/>
            <a:r>
              <a:rPr kumimoji="1" lang="ja-JP" altLang="en-US"/>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4593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rtlCol="0"/>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endParaRPr lang="en-US" dirty="0"/>
          </a:p>
        </p:txBody>
      </p:sp>
      <p:sp>
        <p:nvSpPr>
          <p:cNvPr id="4" name="Content Placeholder 3"/>
          <p:cNvSpPr>
            <a:spLocks noGrp="1"/>
          </p:cNvSpPr>
          <p:nvPr>
            <p:ph sz="half" idx="2"/>
          </p:nvPr>
        </p:nvSpPr>
        <p:spPr>
          <a:xfrm>
            <a:off x="4629150" y="1825625"/>
            <a:ext cx="3886200" cy="4351338"/>
          </a:xfrm>
        </p:spPr>
        <p:txBody>
          <a:bodyPr rtlCol="0"/>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endParaRPr lang="en-US" dirty="0"/>
          </a:p>
        </p:txBody>
      </p:sp>
      <p:sp>
        <p:nvSpPr>
          <p:cNvPr id="5" name="Date Placeholder 4"/>
          <p:cNvSpPr>
            <a:spLocks noGrp="1"/>
          </p:cNvSpPr>
          <p:nvPr>
            <p:ph type="dt" sz="half" idx="10"/>
          </p:nvPr>
        </p:nvSpPr>
        <p:spPr/>
        <p:txBody>
          <a:bodyPr rtlCol="0"/>
          <a:lstStyle/>
          <a:p>
            <a:pPr rtl="0"/>
            <a:r>
              <a:rPr kumimoji="1" lang="ja-JP" altLang="en-US"/>
              <a:t>2021/2/1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87668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0"/>
          <a:lstStyle/>
          <a:p>
            <a:pPr rtl="0"/>
            <a:r>
              <a:rPr lang="en"/>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
              <a:t>マスター テキストの書式設定</a:t>
            </a:r>
          </a:p>
        </p:txBody>
      </p:sp>
      <p:sp>
        <p:nvSpPr>
          <p:cNvPr id="4" name="Content Placeholder 3"/>
          <p:cNvSpPr>
            <a:spLocks noGrp="1"/>
          </p:cNvSpPr>
          <p:nvPr>
            <p:ph sz="half" idx="2"/>
          </p:nvPr>
        </p:nvSpPr>
        <p:spPr>
          <a:xfrm>
            <a:off x="629842" y="2505075"/>
            <a:ext cx="3868340" cy="3684588"/>
          </a:xfrm>
        </p:spPr>
        <p:txBody>
          <a:bodyPr rtlCol="0"/>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endParaRPr lang="en-US" dirty="0"/>
          </a:p>
        </p:txBody>
      </p:sp>
      <p:sp>
        <p:nvSpPr>
          <p:cNvPr id="5" name="Text Placeholder 4"/>
          <p:cNvSpPr>
            <a:spLocks noGrp="1"/>
          </p:cNvSpPr>
          <p:nvPr>
            <p:ph type="body" sz="quarter" idx="3"/>
          </p:nvPr>
        </p:nvSpPr>
        <p:spPr>
          <a:xfrm>
            <a:off x="4629150" y="1681163"/>
            <a:ext cx="3887391"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
              <a:t>マスター テキストの書式設定</a:t>
            </a:r>
          </a:p>
        </p:txBody>
      </p:sp>
      <p:sp>
        <p:nvSpPr>
          <p:cNvPr id="6" name="Content Placeholder 5"/>
          <p:cNvSpPr>
            <a:spLocks noGrp="1"/>
          </p:cNvSpPr>
          <p:nvPr>
            <p:ph sz="quarter" idx="4"/>
          </p:nvPr>
        </p:nvSpPr>
        <p:spPr>
          <a:xfrm>
            <a:off x="4629150" y="2505075"/>
            <a:ext cx="3887391" cy="3684588"/>
          </a:xfrm>
        </p:spPr>
        <p:txBody>
          <a:bodyPr rtlCol="0"/>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endParaRPr lang="en-US" dirty="0"/>
          </a:p>
        </p:txBody>
      </p:sp>
      <p:sp>
        <p:nvSpPr>
          <p:cNvPr id="7" name="Date Placeholder 6"/>
          <p:cNvSpPr>
            <a:spLocks noGrp="1"/>
          </p:cNvSpPr>
          <p:nvPr>
            <p:ph type="dt" sz="half" idx="10"/>
          </p:nvPr>
        </p:nvSpPr>
        <p:spPr/>
        <p:txBody>
          <a:bodyPr rtlCol="0"/>
          <a:lstStyle/>
          <a:p>
            <a:pPr rtl="0"/>
            <a:r>
              <a:rPr kumimoji="1" lang="ja-JP" altLang="en-US"/>
              <a:t>2021/2/1</a:t>
            </a:r>
          </a:p>
        </p:txBody>
      </p:sp>
      <p:sp>
        <p:nvSpPr>
          <p:cNvPr id="8" name="Footer Placeholder 7"/>
          <p:cNvSpPr>
            <a:spLocks noGrp="1"/>
          </p:cNvSpPr>
          <p:nvPr>
            <p:ph type="ftr" sz="quarter" idx="11"/>
          </p:nvPr>
        </p:nvSpPr>
        <p:spPr/>
        <p:txBody>
          <a:bodyPr rtlCol="0"/>
          <a:lstStyle/>
          <a:p>
            <a:pPr rtl="0"/>
            <a:endParaRPr kumimoji="1" lang="ja-JP" altLang="en-US"/>
          </a:p>
        </p:txBody>
      </p:sp>
      <p:sp>
        <p:nvSpPr>
          <p:cNvPr id="9" name="Slide Number Placeholder 8"/>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42329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
              <a:t>マスター タイトルの書式設定</a:t>
            </a:r>
            <a:endParaRPr lang="en-US" dirty="0"/>
          </a:p>
        </p:txBody>
      </p:sp>
      <p:sp>
        <p:nvSpPr>
          <p:cNvPr id="3" name="Date Placeholder 2"/>
          <p:cNvSpPr>
            <a:spLocks noGrp="1"/>
          </p:cNvSpPr>
          <p:nvPr>
            <p:ph type="dt" sz="half" idx="10"/>
          </p:nvPr>
        </p:nvSpPr>
        <p:spPr/>
        <p:txBody>
          <a:bodyPr rtlCol="0"/>
          <a:lstStyle/>
          <a:p>
            <a:pPr rtl="0"/>
            <a:r>
              <a:rPr kumimoji="1" lang="ja-JP" altLang="en-US"/>
              <a:t>2021/2/1</a:t>
            </a:r>
          </a:p>
        </p:txBody>
      </p:sp>
      <p:sp>
        <p:nvSpPr>
          <p:cNvPr id="4" name="Footer Placeholder 3"/>
          <p:cNvSpPr>
            <a:spLocks noGrp="1"/>
          </p:cNvSpPr>
          <p:nvPr>
            <p:ph type="ftr" sz="quarter" idx="11"/>
          </p:nvPr>
        </p:nvSpPr>
        <p:spPr/>
        <p:txBody>
          <a:bodyPr rtlCol="0"/>
          <a:lstStyle/>
          <a:p>
            <a:pPr rtl="0"/>
            <a:endParaRPr kumimoji="1" lang="ja-JP" altLang="en-US"/>
          </a:p>
        </p:txBody>
      </p:sp>
      <p:sp>
        <p:nvSpPr>
          <p:cNvPr id="5" name="Slide Number Placeholder 4"/>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243088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kumimoji="1" lang="ja-JP" altLang="en-US"/>
              <a:t>2021/2/1</a:t>
            </a:r>
          </a:p>
        </p:txBody>
      </p:sp>
      <p:sp>
        <p:nvSpPr>
          <p:cNvPr id="3" name="Footer Placeholder 2"/>
          <p:cNvSpPr>
            <a:spLocks noGrp="1"/>
          </p:cNvSpPr>
          <p:nvPr>
            <p:ph type="ftr" sz="quarter" idx="11"/>
          </p:nvPr>
        </p:nvSpPr>
        <p:spPr/>
        <p:txBody>
          <a:bodyPr rtlCol="0"/>
          <a:lstStyle/>
          <a:p>
            <a:pPr rtl="0"/>
            <a:endParaRPr kumimoji="1" lang="ja-JP" altLang="en-US"/>
          </a:p>
        </p:txBody>
      </p:sp>
      <p:sp>
        <p:nvSpPr>
          <p:cNvPr id="4" name="Slide Number Placeholder 3"/>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02571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en"/>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
              <a:t>マスター テキストの書式設定</a:t>
            </a:r>
          </a:p>
        </p:txBody>
      </p:sp>
      <p:sp>
        <p:nvSpPr>
          <p:cNvPr id="5" name="Date Placeholder 4"/>
          <p:cNvSpPr>
            <a:spLocks noGrp="1"/>
          </p:cNvSpPr>
          <p:nvPr>
            <p:ph type="dt" sz="half" idx="10"/>
          </p:nvPr>
        </p:nvSpPr>
        <p:spPr/>
        <p:txBody>
          <a:bodyPr rtlCol="0"/>
          <a:lstStyle/>
          <a:p>
            <a:pPr rtl="0"/>
            <a:r>
              <a:rPr kumimoji="1" lang="ja-JP" altLang="en-US"/>
              <a:t>2021/2/1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9054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en"/>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
              <a:t>図を追加</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
              <a:t>マスター テキストの書式設定</a:t>
            </a:r>
          </a:p>
        </p:txBody>
      </p:sp>
      <p:sp>
        <p:nvSpPr>
          <p:cNvPr id="5" name="Date Placeholder 4"/>
          <p:cNvSpPr>
            <a:spLocks noGrp="1"/>
          </p:cNvSpPr>
          <p:nvPr>
            <p:ph type="dt" sz="half" idx="10"/>
          </p:nvPr>
        </p:nvSpPr>
        <p:spPr/>
        <p:txBody>
          <a:bodyPr rtlCol="0"/>
          <a:lstStyle/>
          <a:p>
            <a:pPr rtl="0"/>
            <a:r>
              <a:rPr kumimoji="1" lang="ja-JP" altLang="en-US"/>
              <a:t>2021/2/1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15496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rtl="0"/>
            <a:r>
              <a:rPr lang="en"/>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kumimoji="1" lang="ja-JP" altLang="en-US"/>
              <a:t>2021/2/1</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103452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rtl="0"/>
            <a:r>
              <a:rPr lang="en"/>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kumimoji="1" lang="ja-JP" altLang="en-US"/>
              <a:t>2021/2/1</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7522692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63951"/>
            <a:ext cx="7772400" cy="1046011"/>
          </a:xfrm>
        </p:spPr>
        <p:txBody>
          <a:bodyPr rtlCol="0">
            <a:normAutofit fontScale="90000"/>
          </a:bodyPr>
          <a:lstStyle/>
          <a:p>
            <a:pPr rtl="0"/>
            <a:r>
              <a:rPr lang="en" sz="3200" dirty="0"/>
              <a:t>Gas Welding (Gasu Yousetsu) Skill Training Supplementary Text</a:t>
            </a:r>
            <a:r>
              <a:rPr lang="en-US" altLang="ja-JP" sz="3200" dirty="0"/>
              <a:t/>
            </a:r>
            <a:br>
              <a:rPr lang="en-US" altLang="ja-JP" sz="3200" dirty="0"/>
            </a:br>
            <a:r>
              <a:rPr lang="en" sz="3200" dirty="0"/>
              <a:t>PowerPoint Training </a:t>
            </a:r>
            <a:r>
              <a:rPr lang="en" sz="3200" dirty="0" smtClean="0"/>
              <a:t>Materials</a:t>
            </a:r>
            <a:endParaRPr kumimoji="1" lang="ja-JP" altLang="en-US" sz="3200" dirty="0"/>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1</a:t>
            </a:fld>
            <a:endParaRPr kumimoji="1" lang="ja-JP" altLang="en-US"/>
          </a:p>
        </p:txBody>
      </p:sp>
    </p:spTree>
    <p:extLst>
      <p:ext uri="{BB962C8B-B14F-4D97-AF65-F5344CB8AC3E}">
        <p14:creationId xmlns:p14="http://schemas.microsoft.com/office/powerpoint/2010/main" val="2988793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 xmlns:a16="http://schemas.microsoft.com/office/drawing/2014/main" id="{AF2142CA-C619-4ABF-86CF-588CCFAC48BB}"/>
              </a:ext>
            </a:extLst>
          </p:cNvPr>
          <p:cNvPicPr>
            <a:picLocks noChangeAspect="1"/>
          </p:cNvPicPr>
          <p:nvPr/>
        </p:nvPicPr>
        <p:blipFill>
          <a:blip r:embed="rId3"/>
          <a:stretch>
            <a:fillRect/>
          </a:stretch>
        </p:blipFill>
        <p:spPr>
          <a:xfrm>
            <a:off x="628650" y="844065"/>
            <a:ext cx="6790584" cy="4688463"/>
          </a:xfrm>
          <a:prstGeom prst="rect">
            <a:avLst/>
          </a:prstGeom>
        </p:spPr>
      </p:pic>
      <p:sp>
        <p:nvSpPr>
          <p:cNvPr id="4" name="タイトル 3"/>
          <p:cNvSpPr>
            <a:spLocks noGrp="1"/>
          </p:cNvSpPr>
          <p:nvPr>
            <p:ph type="title"/>
          </p:nvPr>
        </p:nvSpPr>
        <p:spPr>
          <a:xfrm>
            <a:off x="628650" y="262822"/>
            <a:ext cx="7886700" cy="465413"/>
          </a:xfrm>
          <a:ln>
            <a:solidFill>
              <a:schemeClr val="tx1"/>
            </a:solidFill>
          </a:ln>
        </p:spPr>
        <p:txBody>
          <a:bodyPr rtlCol="0">
            <a:normAutofit fontScale="90000"/>
          </a:bodyPr>
          <a:lstStyle/>
          <a:p>
            <a:pPr rtl="0"/>
            <a:r>
              <a:rPr lang="en" sz="1800" dirty="0">
                <a:latin typeface="Meiryo UI" panose="020B0604030504040204" pitchFamily="50" charset="-128"/>
                <a:ea typeface="Meiryo UI" panose="020B0604030504040204" pitchFamily="50" charset="-128"/>
              </a:rPr>
              <a:t>Various gas containers (cylinder (bonbe)) and acetylene (asechiren) gas generators (2) Acetylene gas cylinders</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39654" y="6400413"/>
            <a:ext cx="3688522" cy="276999"/>
          </a:xfrm>
          <a:prstGeom prst="rect">
            <a:avLst/>
          </a:prstGeom>
          <a:noFill/>
          <a:ln>
            <a:solidFill>
              <a:schemeClr val="tx1"/>
            </a:solidFill>
          </a:ln>
        </p:spPr>
        <p:txBody>
          <a:bodyPr wrap="square" rtlCol="0">
            <a:spAutoFit/>
          </a:bodyPr>
          <a:lstStyle/>
          <a:p>
            <a:pPr algn="r" rtl="0"/>
            <a:r>
              <a:rPr lang="en" sz="1200" dirty="0">
                <a:solidFill>
                  <a:prstClr val="black"/>
                </a:solidFill>
                <a:latin typeface="Meiryo UI" panose="020B0604030504040204" pitchFamily="50" charset="-128"/>
                <a:ea typeface="Meiryo UI" panose="020B0604030504040204" pitchFamily="50" charset="-128"/>
              </a:rPr>
              <a:t>Text Page 28/Supplementary Text Page </a:t>
            </a:r>
            <a:r>
              <a:rPr lang="en" sz="1200" dirty="0" smtClean="0">
                <a:solidFill>
                  <a:prstClr val="black"/>
                </a:solidFill>
                <a:latin typeface="Meiryo UI" panose="020B0604030504040204" pitchFamily="50" charset="-128"/>
                <a:ea typeface="Meiryo UI" panose="020B0604030504040204" pitchFamily="50" charset="-128"/>
              </a:rPr>
              <a:t>19</a:t>
            </a:r>
            <a:endParaRPr lang="en" sz="1200" dirty="0">
              <a:solidFill>
                <a:prstClr val="black"/>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latin typeface="Meiryo UI" panose="020B0604030504040204" pitchFamily="50" charset="-128"/>
                <a:ea typeface="Meiryo UI" panose="020B0604030504040204" pitchFamily="50" charset="-128"/>
              </a:rPr>
              <a:t>10</a:t>
            </a:fld>
            <a:endParaRPr kumimoji="1" lang="ja-JP" altLang="en-US">
              <a:latin typeface="Meiryo UI" panose="020B0604030504040204" pitchFamily="50" charset="-128"/>
              <a:ea typeface="Meiryo UI" panose="020B0604030504040204" pitchFamily="50" charset="-128"/>
            </a:endParaRPr>
          </a:p>
        </p:txBody>
      </p:sp>
      <p:sp>
        <p:nvSpPr>
          <p:cNvPr id="25" name="テキスト ボックス 110">
            <a:extLst>
              <a:ext uri="{FF2B5EF4-FFF2-40B4-BE49-F238E27FC236}">
                <a16:creationId xmlns="" xmlns:a16="http://schemas.microsoft.com/office/drawing/2014/main" id="{0BFC4D9B-6376-4AFD-9993-9D1D7ABB450F}"/>
              </a:ext>
            </a:extLst>
          </p:cNvPr>
          <p:cNvSpPr txBox="1"/>
          <p:nvPr/>
        </p:nvSpPr>
        <p:spPr>
          <a:xfrm>
            <a:off x="2717894" y="873243"/>
            <a:ext cx="1357229" cy="271375"/>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en" sz="1600" dirty="0">
                <a:effectLst/>
                <a:latin typeface="Meiryo UI" panose="020B0604030504040204" pitchFamily="50" charset="-128"/>
                <a:ea typeface="Meiryo UI" panose="020B0604030504040204" pitchFamily="50" charset="-128"/>
                <a:cs typeface="ＭＳ ゴシック" panose="020B0609070205080204" pitchFamily="49" charset="-128"/>
              </a:rPr>
              <a:t>Container valve</a:t>
            </a:r>
          </a:p>
        </p:txBody>
      </p:sp>
      <p:sp>
        <p:nvSpPr>
          <p:cNvPr id="26" name="テキスト ボックス 111">
            <a:extLst>
              <a:ext uri="{FF2B5EF4-FFF2-40B4-BE49-F238E27FC236}">
                <a16:creationId xmlns="" xmlns:a16="http://schemas.microsoft.com/office/drawing/2014/main" id="{B6943E29-1115-480C-B077-80B011D79325}"/>
              </a:ext>
            </a:extLst>
          </p:cNvPr>
          <p:cNvSpPr txBox="1"/>
          <p:nvPr/>
        </p:nvSpPr>
        <p:spPr>
          <a:xfrm>
            <a:off x="773722" y="871551"/>
            <a:ext cx="919480" cy="281296"/>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en" sz="1600" dirty="0">
                <a:effectLst/>
                <a:latin typeface="Meiryo UI" panose="020B0604030504040204" pitchFamily="50" charset="-128"/>
                <a:ea typeface="Meiryo UI" panose="020B0604030504040204" pitchFamily="50" charset="-128"/>
                <a:cs typeface="ＭＳ ゴシック" panose="020B0609070205080204" pitchFamily="49" charset="-128"/>
              </a:rPr>
              <a:t>Cap</a:t>
            </a:r>
          </a:p>
        </p:txBody>
      </p:sp>
      <p:sp>
        <p:nvSpPr>
          <p:cNvPr id="27" name="テキスト ボックス 112">
            <a:extLst>
              <a:ext uri="{FF2B5EF4-FFF2-40B4-BE49-F238E27FC236}">
                <a16:creationId xmlns="" xmlns:a16="http://schemas.microsoft.com/office/drawing/2014/main" id="{E87480EF-EF1B-44E8-9EB1-561A911E5618}"/>
              </a:ext>
            </a:extLst>
          </p:cNvPr>
          <p:cNvSpPr txBox="1"/>
          <p:nvPr/>
        </p:nvSpPr>
        <p:spPr>
          <a:xfrm>
            <a:off x="683336" y="1213166"/>
            <a:ext cx="1041430" cy="386324"/>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en" sz="1600" dirty="0">
                <a:effectLst/>
                <a:latin typeface="Meiryo UI" panose="020B0604030504040204" pitchFamily="50" charset="-128"/>
                <a:ea typeface="Meiryo UI" panose="020B0604030504040204" pitchFamily="50" charset="-128"/>
                <a:cs typeface="ＭＳ ゴシック" panose="020B0609070205080204" pitchFamily="49" charset="-128"/>
              </a:rPr>
              <a:t>Soluble alloy plug</a:t>
            </a:r>
          </a:p>
          <a:p>
            <a:pPr algn="r" rtl="0"/>
            <a:endParaRPr lang="ja-JP" sz="16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28" name="テキスト ボックス 113">
            <a:extLst>
              <a:ext uri="{FF2B5EF4-FFF2-40B4-BE49-F238E27FC236}">
                <a16:creationId xmlns="" xmlns:a16="http://schemas.microsoft.com/office/drawing/2014/main" id="{F9289B55-68EF-4112-B448-6B0E15937571}"/>
              </a:ext>
            </a:extLst>
          </p:cNvPr>
          <p:cNvSpPr txBox="1"/>
          <p:nvPr/>
        </p:nvSpPr>
        <p:spPr>
          <a:xfrm>
            <a:off x="2907073" y="2022460"/>
            <a:ext cx="1051909" cy="31061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en" sz="1600" dirty="0">
                <a:effectLst/>
                <a:latin typeface="Meiryo UI" panose="020B0604030504040204" pitchFamily="50" charset="-128"/>
                <a:ea typeface="Meiryo UI" panose="020B0604030504040204" pitchFamily="50" charset="-128"/>
                <a:cs typeface="ＭＳ ゴシック" panose="020B0609070205080204" pitchFamily="49" charset="-128"/>
              </a:rPr>
              <a:t>Container body</a:t>
            </a:r>
          </a:p>
        </p:txBody>
      </p:sp>
      <p:sp>
        <p:nvSpPr>
          <p:cNvPr id="29" name="テキスト ボックス 114">
            <a:extLst>
              <a:ext uri="{FF2B5EF4-FFF2-40B4-BE49-F238E27FC236}">
                <a16:creationId xmlns="" xmlns:a16="http://schemas.microsoft.com/office/drawing/2014/main" id="{781B709A-D30D-4C39-B543-E31EC2F29711}"/>
              </a:ext>
            </a:extLst>
          </p:cNvPr>
          <p:cNvSpPr txBox="1"/>
          <p:nvPr/>
        </p:nvSpPr>
        <p:spPr>
          <a:xfrm>
            <a:off x="3068663" y="2817841"/>
            <a:ext cx="919480" cy="310618"/>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en" sz="1600">
                <a:effectLst/>
                <a:latin typeface="Meiryo UI" panose="020B0604030504040204" pitchFamily="50" charset="-128"/>
                <a:ea typeface="Meiryo UI" panose="020B0604030504040204" pitchFamily="50" charset="-128"/>
                <a:cs typeface="ＭＳ ゴシック" panose="020B0609070205080204" pitchFamily="49" charset="-128"/>
              </a:rPr>
              <a:t>Mass</a:t>
            </a:r>
          </a:p>
        </p:txBody>
      </p:sp>
      <p:sp>
        <p:nvSpPr>
          <p:cNvPr id="30" name="テキスト ボックス 115">
            <a:extLst>
              <a:ext uri="{FF2B5EF4-FFF2-40B4-BE49-F238E27FC236}">
                <a16:creationId xmlns="" xmlns:a16="http://schemas.microsoft.com/office/drawing/2014/main" id="{581543E2-2D06-4C1D-A0AF-0B9C2C5157F9}"/>
              </a:ext>
            </a:extLst>
          </p:cNvPr>
          <p:cNvSpPr txBox="1"/>
          <p:nvPr/>
        </p:nvSpPr>
        <p:spPr>
          <a:xfrm>
            <a:off x="2807267" y="3784038"/>
            <a:ext cx="919480" cy="464155"/>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en" sz="1600" dirty="0">
                <a:effectLst/>
                <a:latin typeface="Meiryo UI" panose="020B0604030504040204" pitchFamily="50" charset="-128"/>
                <a:ea typeface="Meiryo UI" panose="020B0604030504040204" pitchFamily="50" charset="-128"/>
                <a:cs typeface="ＭＳ ゴシック" panose="020B0609070205080204" pitchFamily="49" charset="-128"/>
              </a:rPr>
              <a:t>Ventilation hole</a:t>
            </a:r>
          </a:p>
        </p:txBody>
      </p:sp>
      <p:sp>
        <p:nvSpPr>
          <p:cNvPr id="31" name="テキスト ボックス 116">
            <a:extLst>
              <a:ext uri="{FF2B5EF4-FFF2-40B4-BE49-F238E27FC236}">
                <a16:creationId xmlns="" xmlns:a16="http://schemas.microsoft.com/office/drawing/2014/main" id="{3651D653-8449-4DA6-A2E0-BF83D8E16A88}"/>
              </a:ext>
            </a:extLst>
          </p:cNvPr>
          <p:cNvSpPr txBox="1"/>
          <p:nvPr/>
        </p:nvSpPr>
        <p:spPr>
          <a:xfrm>
            <a:off x="3958983" y="1882659"/>
            <a:ext cx="983179" cy="279602"/>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en" sz="1600" dirty="0">
                <a:effectLst/>
                <a:latin typeface="Meiryo UI" panose="020B0604030504040204" pitchFamily="50" charset="-128"/>
                <a:ea typeface="Meiryo UI" panose="020B0604030504040204" pitchFamily="50" charset="-128"/>
                <a:cs typeface="ＭＳ ゴシック" panose="020B0609070205080204" pitchFamily="49" charset="-128"/>
              </a:rPr>
              <a:t>O-ring</a:t>
            </a:r>
          </a:p>
        </p:txBody>
      </p:sp>
      <p:sp>
        <p:nvSpPr>
          <p:cNvPr id="32" name="テキスト ボックス 118">
            <a:extLst>
              <a:ext uri="{FF2B5EF4-FFF2-40B4-BE49-F238E27FC236}">
                <a16:creationId xmlns="" xmlns:a16="http://schemas.microsoft.com/office/drawing/2014/main" id="{9B00243F-6DFA-4357-94F2-16A2B434C98E}"/>
              </a:ext>
            </a:extLst>
          </p:cNvPr>
          <p:cNvSpPr txBox="1"/>
          <p:nvPr/>
        </p:nvSpPr>
        <p:spPr>
          <a:xfrm>
            <a:off x="6022890" y="1674583"/>
            <a:ext cx="1319606" cy="279601"/>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en" sz="1400" dirty="0">
                <a:effectLst/>
                <a:latin typeface="Meiryo UI" panose="020B0604030504040204" pitchFamily="50" charset="-128"/>
                <a:ea typeface="Meiryo UI" panose="020B0604030504040204" pitchFamily="50" charset="-128"/>
                <a:cs typeface="ＭＳ ゴシック" panose="020B0609070205080204" pitchFamily="49" charset="-128"/>
              </a:rPr>
              <a:t>Ground nut</a:t>
            </a:r>
          </a:p>
        </p:txBody>
      </p:sp>
      <p:sp>
        <p:nvSpPr>
          <p:cNvPr id="33" name="テキスト ボックス 119">
            <a:extLst>
              <a:ext uri="{FF2B5EF4-FFF2-40B4-BE49-F238E27FC236}">
                <a16:creationId xmlns="" xmlns:a16="http://schemas.microsoft.com/office/drawing/2014/main" id="{BBCE896B-DE32-45D1-AA64-D8AD954CC94E}"/>
              </a:ext>
            </a:extLst>
          </p:cNvPr>
          <p:cNvSpPr txBox="1"/>
          <p:nvPr/>
        </p:nvSpPr>
        <p:spPr>
          <a:xfrm>
            <a:off x="6095514" y="1988535"/>
            <a:ext cx="1246982" cy="34454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en" sz="1600">
                <a:effectLst/>
                <a:latin typeface="Meiryo UI" panose="020B0604030504040204" pitchFamily="50" charset="-128"/>
                <a:ea typeface="Meiryo UI" panose="020B0604030504040204" pitchFamily="50" charset="-128"/>
                <a:cs typeface="ＭＳ ゴシック" panose="020B0609070205080204" pitchFamily="49" charset="-128"/>
              </a:rPr>
              <a:t>Spindle</a:t>
            </a:r>
          </a:p>
        </p:txBody>
      </p:sp>
      <p:sp>
        <p:nvSpPr>
          <p:cNvPr id="34" name="テキスト ボックス 120">
            <a:extLst>
              <a:ext uri="{FF2B5EF4-FFF2-40B4-BE49-F238E27FC236}">
                <a16:creationId xmlns="" xmlns:a16="http://schemas.microsoft.com/office/drawing/2014/main" id="{731E6D8C-5AAC-4A2D-80B7-D478294E16AA}"/>
              </a:ext>
            </a:extLst>
          </p:cNvPr>
          <p:cNvSpPr txBox="1"/>
          <p:nvPr/>
        </p:nvSpPr>
        <p:spPr>
          <a:xfrm>
            <a:off x="3726747" y="3255465"/>
            <a:ext cx="1019287" cy="528574"/>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l" rtl="0"/>
            <a:r>
              <a:rPr lang="en" sz="1600" dirty="0">
                <a:effectLst/>
                <a:latin typeface="Meiryo UI" panose="020B0604030504040204" pitchFamily="50" charset="-128"/>
                <a:ea typeface="Meiryo UI" panose="020B0604030504040204" pitchFamily="50" charset="-128"/>
                <a:cs typeface="ＭＳ ゴシック" panose="020B0609070205080204" pitchFamily="49" charset="-128"/>
              </a:rPr>
              <a:t>Soluble alloy plug safety valve</a:t>
            </a:r>
          </a:p>
        </p:txBody>
      </p:sp>
      <p:sp>
        <p:nvSpPr>
          <p:cNvPr id="35" name="テキスト ボックス 121">
            <a:extLst>
              <a:ext uri="{FF2B5EF4-FFF2-40B4-BE49-F238E27FC236}">
                <a16:creationId xmlns="" xmlns:a16="http://schemas.microsoft.com/office/drawing/2014/main" id="{E193665A-0998-48CC-B9A9-62A87E51E7FB}"/>
              </a:ext>
            </a:extLst>
          </p:cNvPr>
          <p:cNvSpPr txBox="1"/>
          <p:nvPr/>
        </p:nvSpPr>
        <p:spPr>
          <a:xfrm>
            <a:off x="6151860" y="2569044"/>
            <a:ext cx="1190636" cy="34454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en" sz="1600">
                <a:effectLst/>
                <a:latin typeface="Meiryo UI" panose="020B0604030504040204" pitchFamily="50" charset="-128"/>
                <a:ea typeface="Meiryo UI" panose="020B0604030504040204" pitchFamily="50" charset="-128"/>
                <a:cs typeface="ＭＳ ゴシック" panose="020B0609070205080204" pitchFamily="49" charset="-128"/>
              </a:rPr>
              <a:t>Gas outlet</a:t>
            </a:r>
          </a:p>
        </p:txBody>
      </p:sp>
      <p:sp>
        <p:nvSpPr>
          <p:cNvPr id="36" name="テキスト ボックス 122">
            <a:extLst>
              <a:ext uri="{FF2B5EF4-FFF2-40B4-BE49-F238E27FC236}">
                <a16:creationId xmlns="" xmlns:a16="http://schemas.microsoft.com/office/drawing/2014/main" id="{4B4CAF54-6353-432B-9069-C151C34C1779}"/>
              </a:ext>
            </a:extLst>
          </p:cNvPr>
          <p:cNvSpPr txBox="1"/>
          <p:nvPr/>
        </p:nvSpPr>
        <p:spPr>
          <a:xfrm>
            <a:off x="6151859" y="3237050"/>
            <a:ext cx="1101925" cy="231775"/>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en" sz="1600">
                <a:effectLst/>
                <a:latin typeface="Meiryo UI" panose="020B0604030504040204" pitchFamily="50" charset="-128"/>
                <a:ea typeface="Meiryo UI" panose="020B0604030504040204" pitchFamily="50" charset="-128"/>
                <a:cs typeface="ＭＳ ゴシック" panose="020B0609070205080204" pitchFamily="49" charset="-128"/>
              </a:rPr>
              <a:t>Packing</a:t>
            </a:r>
          </a:p>
        </p:txBody>
      </p:sp>
      <p:sp>
        <p:nvSpPr>
          <p:cNvPr id="37" name="テキスト ボックス 123">
            <a:extLst>
              <a:ext uri="{FF2B5EF4-FFF2-40B4-BE49-F238E27FC236}">
                <a16:creationId xmlns="" xmlns:a16="http://schemas.microsoft.com/office/drawing/2014/main" id="{A4013DF7-C65D-4945-B10A-FDB35BF907BF}"/>
              </a:ext>
            </a:extLst>
          </p:cNvPr>
          <p:cNvSpPr txBox="1"/>
          <p:nvPr/>
        </p:nvSpPr>
        <p:spPr>
          <a:xfrm>
            <a:off x="6068017" y="3903651"/>
            <a:ext cx="1185767" cy="34454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en" sz="1600" dirty="0">
                <a:effectLst/>
                <a:latin typeface="Meiryo UI" panose="020B0604030504040204" pitchFamily="50" charset="-128"/>
                <a:ea typeface="Meiryo UI" panose="020B0604030504040204" pitchFamily="50" charset="-128"/>
                <a:cs typeface="ＭＳ ゴシック" panose="020B0609070205080204" pitchFamily="49" charset="-128"/>
              </a:rPr>
              <a:t>Filter</a:t>
            </a:r>
          </a:p>
        </p:txBody>
      </p:sp>
      <p:sp>
        <p:nvSpPr>
          <p:cNvPr id="38" name="テキスト ボックス 124">
            <a:extLst>
              <a:ext uri="{FF2B5EF4-FFF2-40B4-BE49-F238E27FC236}">
                <a16:creationId xmlns="" xmlns:a16="http://schemas.microsoft.com/office/drawing/2014/main" id="{C1C0CB36-398A-4365-AFD4-1BAFE694AA2D}"/>
              </a:ext>
            </a:extLst>
          </p:cNvPr>
          <p:cNvSpPr txBox="1"/>
          <p:nvPr/>
        </p:nvSpPr>
        <p:spPr>
          <a:xfrm>
            <a:off x="2355590" y="4753963"/>
            <a:ext cx="4780888" cy="28833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en" sz="900" dirty="0">
                <a:effectLst/>
                <a:latin typeface="Meiryo UI" panose="020B0604030504040204" pitchFamily="50" charset="-128"/>
                <a:ea typeface="Meiryo UI" panose="020B0604030504040204" pitchFamily="50" charset="-128"/>
                <a:cs typeface="ＭＳ ゴシック" panose="020B0609070205080204" pitchFamily="49" charset="-128"/>
              </a:rPr>
              <a:t>Source: National Institute of Occupational Safety and Health Technical Guidelines</a:t>
            </a:r>
            <a:endParaRPr lang="ja-JP" sz="10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39" name="テキスト ボックス 125">
            <a:extLst>
              <a:ext uri="{FF2B5EF4-FFF2-40B4-BE49-F238E27FC236}">
                <a16:creationId xmlns="" xmlns:a16="http://schemas.microsoft.com/office/drawing/2014/main" id="{15DBA98B-9BCE-403C-9DD2-752FD6F601B9}"/>
              </a:ext>
            </a:extLst>
          </p:cNvPr>
          <p:cNvSpPr txBox="1"/>
          <p:nvPr/>
        </p:nvSpPr>
        <p:spPr>
          <a:xfrm>
            <a:off x="978466" y="5086361"/>
            <a:ext cx="6275317" cy="33180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l" rtl="0"/>
            <a:r>
              <a:rPr lang="en" sz="1400" dirty="0">
                <a:effectLst/>
                <a:latin typeface="Meiryo UI" panose="020B0604030504040204" pitchFamily="50" charset="-128"/>
                <a:ea typeface="Meiryo UI" panose="020B0604030504040204" pitchFamily="50" charset="-128"/>
                <a:cs typeface="ＭＳ ゴシック" panose="020B0609070205080204" pitchFamily="49" charset="-128"/>
              </a:rPr>
              <a:t>Fig. 1-25: Acetylene (asechiren) container and container valve</a:t>
            </a:r>
            <a:endParaRPr lang="ja-JP" sz="11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41" name="テキスト ボックス 116">
            <a:extLst>
              <a:ext uri="{FF2B5EF4-FFF2-40B4-BE49-F238E27FC236}">
                <a16:creationId xmlns="" xmlns:a16="http://schemas.microsoft.com/office/drawing/2014/main" id="{1A484FDC-9ACF-4317-BAD6-24C449D6BC3B}"/>
              </a:ext>
            </a:extLst>
          </p:cNvPr>
          <p:cNvSpPr txBox="1"/>
          <p:nvPr/>
        </p:nvSpPr>
        <p:spPr>
          <a:xfrm>
            <a:off x="4075124" y="2167338"/>
            <a:ext cx="983179" cy="52857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en" sz="1600" dirty="0">
                <a:latin typeface="Meiryo UI" panose="020B0604030504040204" pitchFamily="50" charset="-128"/>
                <a:ea typeface="Meiryo UI" panose="020B0604030504040204" pitchFamily="50" charset="-128"/>
                <a:cs typeface="ＭＳ ゴシック" panose="020B0609070205080204" pitchFamily="49" charset="-128"/>
              </a:rPr>
              <a:t>Ground packing</a:t>
            </a:r>
            <a:endParaRPr lang="ja-JP" sz="16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Tree>
    <p:extLst>
      <p:ext uri="{BB962C8B-B14F-4D97-AF65-F5344CB8AC3E}">
        <p14:creationId xmlns:p14="http://schemas.microsoft.com/office/powerpoint/2010/main" val="1605576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50715"/>
          </a:xfrm>
          <a:ln>
            <a:solidFill>
              <a:schemeClr val="tx1"/>
            </a:solidFill>
          </a:ln>
        </p:spPr>
        <p:txBody>
          <a:bodyPr rtlCol="0">
            <a:normAutofit fontScale="90000"/>
          </a:bodyPr>
          <a:lstStyle/>
          <a:p>
            <a:pPr rtl="0"/>
            <a:r>
              <a:rPr lang="en" sz="2000" dirty="0">
                <a:latin typeface="Meiryo UI" panose="020B0604030504040204" pitchFamily="50" charset="-128"/>
                <a:ea typeface="Meiryo UI" panose="020B0604030504040204" pitchFamily="50" charset="-128"/>
              </a:rPr>
              <a:t>Various gas containers (cylinders (bonbe)) and acetylene (asechiren) gas generators (3) Other cylinders</a:t>
            </a:r>
            <a:endParaRPr kumimoji="1" lang="ja-JP" altLang="en-US" sz="20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28650" y="1108341"/>
            <a:ext cx="7886700" cy="797116"/>
          </a:xfrm>
          <a:ln>
            <a:solidFill>
              <a:schemeClr val="tx1"/>
            </a:solidFill>
          </a:ln>
        </p:spPr>
        <p:txBody>
          <a:bodyPr rtlCol="0" anchor="ctr" anchorCtr="0">
            <a:noAutofit/>
          </a:bodyPr>
          <a:lstStyle/>
          <a:p>
            <a:pPr rtl="0"/>
            <a:r>
              <a:rPr lang="en" sz="1200" dirty="0">
                <a:latin typeface="Meiryo UI" panose="020B0604030504040204" pitchFamily="50" charset="-128"/>
                <a:ea typeface="Meiryo UI" panose="020B0604030504040204" pitchFamily="50" charset="-128"/>
              </a:rPr>
              <a:t>Other flammable gas cylinders (bonbe))</a:t>
            </a:r>
          </a:p>
          <a:p>
            <a:pPr marL="268288" indent="-1588" rtl="0">
              <a:lnSpc>
                <a:spcPct val="100000"/>
              </a:lnSpc>
              <a:spcBef>
                <a:spcPts val="0"/>
              </a:spcBef>
              <a:buNone/>
            </a:pPr>
            <a:r>
              <a:rPr lang="en" sz="1200" dirty="0">
                <a:latin typeface="Meiryo UI" panose="020B0604030504040204" pitchFamily="50" charset="-128"/>
                <a:ea typeface="Meiryo UI" panose="020B0604030504040204" pitchFamily="50" charset="-128"/>
              </a:rPr>
              <a:t>For propane (puropan) and butane, etc., fill the cylinder (bonbe) in a high-pressure liquid state</a:t>
            </a:r>
            <a:endParaRPr lang="en-US" altLang="ja-JP" sz="1200" dirty="0">
              <a:latin typeface="Meiryo UI" panose="020B0604030504040204" pitchFamily="50" charset="-128"/>
              <a:ea typeface="Meiryo UI" panose="020B0604030504040204" pitchFamily="50" charset="-128"/>
            </a:endParaRPr>
          </a:p>
          <a:p>
            <a:pPr marL="268288" indent="-1588" rtl="0">
              <a:lnSpc>
                <a:spcPct val="100000"/>
              </a:lnSpc>
              <a:spcBef>
                <a:spcPts val="0"/>
              </a:spcBef>
              <a:buNone/>
            </a:pPr>
            <a:r>
              <a:rPr lang="en" sz="1200" dirty="0">
                <a:latin typeface="Meiryo UI" panose="020B0604030504040204" pitchFamily="50" charset="-128"/>
                <a:ea typeface="Meiryo UI" panose="020B0604030504040204" pitchFamily="50" charset="-128"/>
              </a:rPr>
              <a:t>The caps for flammable gas (and helium) cylinders (bonbe) have left-hand threads</a:t>
            </a:r>
          </a:p>
        </p:txBody>
      </p:sp>
      <p:sp>
        <p:nvSpPr>
          <p:cNvPr id="7" name="テキスト ボックス 6"/>
          <p:cNvSpPr txBox="1"/>
          <p:nvPr/>
        </p:nvSpPr>
        <p:spPr>
          <a:xfrm>
            <a:off x="4839869" y="6400413"/>
            <a:ext cx="3340451"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 30/Supplementary Text Page </a:t>
            </a:r>
            <a:r>
              <a:rPr lang="en" sz="1200" dirty="0" smtClean="0">
                <a:solidFill>
                  <a:prstClr val="black"/>
                </a:solidFill>
              </a:rPr>
              <a:t>20</a:t>
            </a:r>
            <a:endParaRPr lang="en" sz="1200" dirty="0">
              <a:solidFill>
                <a:prstClr val="black"/>
              </a:solidFill>
            </a:endParaRPr>
          </a:p>
        </p:txBody>
      </p:sp>
      <p:sp>
        <p:nvSpPr>
          <p:cNvPr id="9" name="コンテンツ プレースホルダー 4"/>
          <p:cNvSpPr txBox="1">
            <a:spLocks/>
          </p:cNvSpPr>
          <p:nvPr/>
        </p:nvSpPr>
        <p:spPr>
          <a:xfrm>
            <a:off x="628648" y="2015290"/>
            <a:ext cx="7886701" cy="105096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r>
              <a:rPr lang="en" sz="1200">
                <a:latin typeface="Meiryo UI" panose="020B0604030504040204" pitchFamily="50" charset="-128"/>
                <a:ea typeface="Meiryo UI" panose="020B0604030504040204" pitchFamily="50" charset="-128"/>
              </a:rPr>
              <a:t>Oxygen cylinder (sanso bonbe)</a:t>
            </a:r>
          </a:p>
          <a:p>
            <a:pPr marL="268288" indent="-1588" rtl="0">
              <a:lnSpc>
                <a:spcPct val="100000"/>
              </a:lnSpc>
              <a:spcBef>
                <a:spcPts val="0"/>
              </a:spcBef>
              <a:buNone/>
            </a:pPr>
            <a:r>
              <a:rPr lang="en" sz="1200">
                <a:latin typeface="Meiryo UI" panose="020B0604030504040204" pitchFamily="50" charset="-128"/>
                <a:ea typeface="Meiryo UI" panose="020B0604030504040204" pitchFamily="50" charset="-128"/>
              </a:rPr>
              <a:t>Oxygen (sanso) fills the cylinder (bonbe) in a gaseous state</a:t>
            </a:r>
          </a:p>
          <a:p>
            <a:pPr marL="268288" indent="-1588" rtl="0">
              <a:lnSpc>
                <a:spcPct val="100000"/>
              </a:lnSpc>
              <a:spcBef>
                <a:spcPts val="0"/>
              </a:spcBef>
              <a:buNone/>
            </a:pPr>
            <a:r>
              <a:rPr lang="en" sz="1200">
                <a:latin typeface="Meiryo UI" panose="020B0604030504040204" pitchFamily="50" charset="-128"/>
                <a:ea typeface="Meiryo UI" panose="020B0604030504040204" pitchFamily="50" charset="-128"/>
              </a:rPr>
              <a:t>The caps (filling mouth) of oxygen cylinders (sanso bonbe) have right-hand threads, the opposite of flammable gas</a:t>
            </a:r>
            <a:endParaRPr lang="en-US" altLang="ja-JP" sz="1200" dirty="0">
              <a:latin typeface="Meiryo UI" panose="020B0604030504040204" pitchFamily="50" charset="-128"/>
              <a:ea typeface="Meiryo UI" panose="020B0604030504040204" pitchFamily="50" charset="-128"/>
            </a:endParaRPr>
          </a:p>
          <a:p>
            <a:pPr marL="268288" indent="-1588" rtl="0">
              <a:lnSpc>
                <a:spcPct val="100000"/>
              </a:lnSpc>
              <a:spcBef>
                <a:spcPts val="0"/>
              </a:spcBef>
              <a:buNone/>
            </a:pPr>
            <a:r>
              <a:rPr lang="en" sz="1200">
                <a:latin typeface="Meiryo UI" panose="020B0604030504040204" pitchFamily="50" charset="-128"/>
                <a:ea typeface="Meiryo UI" panose="020B0604030504040204" pitchFamily="50" charset="-128"/>
              </a:rPr>
              <a:t>Oxygen (sanso) helps things burn and is extremely dangerous.</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11</a:t>
            </a:fld>
            <a:endParaRPr kumimoji="1" lang="ja-JP" altLang="en-US"/>
          </a:p>
        </p:txBody>
      </p:sp>
    </p:spTree>
    <p:extLst>
      <p:ext uri="{BB962C8B-B14F-4D97-AF65-F5344CB8AC3E}">
        <p14:creationId xmlns:p14="http://schemas.microsoft.com/office/powerpoint/2010/main" val="782521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 xmlns:a16="http://schemas.microsoft.com/office/drawing/2014/main" id="{E7B7A82C-0B7B-4127-A815-AF8315B49C5E}"/>
              </a:ext>
            </a:extLst>
          </p:cNvPr>
          <p:cNvPicPr>
            <a:picLocks noChangeAspect="1"/>
          </p:cNvPicPr>
          <p:nvPr/>
        </p:nvPicPr>
        <p:blipFill>
          <a:blip r:embed="rId3"/>
          <a:stretch>
            <a:fillRect/>
          </a:stretch>
        </p:blipFill>
        <p:spPr>
          <a:xfrm>
            <a:off x="628650" y="993374"/>
            <a:ext cx="4484613" cy="3505200"/>
          </a:xfrm>
          <a:prstGeom prst="rect">
            <a:avLst/>
          </a:prstGeom>
        </p:spPr>
      </p:pic>
      <p:sp>
        <p:nvSpPr>
          <p:cNvPr id="4" name="タイトル 3"/>
          <p:cNvSpPr>
            <a:spLocks noGrp="1"/>
          </p:cNvSpPr>
          <p:nvPr>
            <p:ph type="title"/>
          </p:nvPr>
        </p:nvSpPr>
        <p:spPr>
          <a:xfrm>
            <a:off x="628650" y="365126"/>
            <a:ext cx="7886700" cy="510945"/>
          </a:xfrm>
          <a:ln>
            <a:solidFill>
              <a:schemeClr val="tx1"/>
            </a:solidFill>
          </a:ln>
        </p:spPr>
        <p:txBody>
          <a:bodyPr rtlCol="0">
            <a:normAutofit fontScale="90000"/>
          </a:bodyPr>
          <a:lstStyle/>
          <a:p>
            <a:pPr rtl="0"/>
            <a:r>
              <a:rPr lang="en" sz="2000">
                <a:latin typeface="Meiryo UI" panose="020B0604030504040204" pitchFamily="50" charset="-128"/>
                <a:ea typeface="Meiryo UI" panose="020B0604030504040204" pitchFamily="50" charset="-128"/>
              </a:rPr>
              <a:t>Various gas containers (cylinders (bonbe)) and acetylene (asechiren) gas generators (4) Gas manifold</a:t>
            </a:r>
            <a:endParaRPr kumimoji="1" lang="ja-JP" altLang="en-US" sz="2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15589" y="6429565"/>
            <a:ext cx="3731879" cy="276999"/>
          </a:xfrm>
          <a:prstGeom prst="rect">
            <a:avLst/>
          </a:prstGeom>
          <a:noFill/>
          <a:ln>
            <a:solidFill>
              <a:schemeClr val="tx1"/>
            </a:solidFill>
          </a:ln>
        </p:spPr>
        <p:txBody>
          <a:bodyPr wrap="square" rtlCol="0">
            <a:spAutoFit/>
          </a:bodyPr>
          <a:lstStyle/>
          <a:p>
            <a:pPr algn="r" rtl="0"/>
            <a:r>
              <a:rPr lang="en" sz="1200" dirty="0">
                <a:solidFill>
                  <a:prstClr val="black"/>
                </a:solidFill>
                <a:latin typeface="Meiryo UI" panose="020B0604030504040204" pitchFamily="50" charset="-128"/>
                <a:ea typeface="Meiryo UI" panose="020B0604030504040204" pitchFamily="50" charset="-128"/>
              </a:rPr>
              <a:t>Text Pages </a:t>
            </a:r>
            <a:r>
              <a:rPr lang="en" sz="1200" dirty="0" smtClean="0">
                <a:solidFill>
                  <a:prstClr val="black"/>
                </a:solidFill>
                <a:latin typeface="Meiryo UI" panose="020B0604030504040204" pitchFamily="50" charset="-128"/>
                <a:ea typeface="Meiryo UI" panose="020B0604030504040204" pitchFamily="50" charset="-128"/>
              </a:rPr>
              <a:t>31/Supplementary </a:t>
            </a:r>
            <a:r>
              <a:rPr lang="en" sz="1200" dirty="0">
                <a:solidFill>
                  <a:prstClr val="black"/>
                </a:solidFill>
                <a:latin typeface="Meiryo UI" panose="020B0604030504040204" pitchFamily="50" charset="-128"/>
                <a:ea typeface="Meiryo UI" panose="020B0604030504040204" pitchFamily="50" charset="-128"/>
              </a:rPr>
              <a:t>Text Page </a:t>
            </a:r>
            <a:r>
              <a:rPr lang="en" sz="1200" dirty="0" smtClean="0">
                <a:solidFill>
                  <a:prstClr val="black"/>
                </a:solidFill>
                <a:latin typeface="Meiryo UI" panose="020B0604030504040204" pitchFamily="50" charset="-128"/>
                <a:ea typeface="Meiryo UI" panose="020B0604030504040204" pitchFamily="50" charset="-128"/>
              </a:rPr>
              <a:t>21</a:t>
            </a:r>
            <a:endParaRPr lang="en" sz="1200" dirty="0">
              <a:solidFill>
                <a:prstClr val="black"/>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latin typeface="Meiryo UI" panose="020B0604030504040204" pitchFamily="50" charset="-128"/>
                <a:ea typeface="Meiryo UI" panose="020B0604030504040204" pitchFamily="50" charset="-128"/>
              </a:rPr>
              <a:t>12</a:t>
            </a:fld>
            <a:endParaRPr kumimoji="1" lang="ja-JP" altLang="en-US">
              <a:latin typeface="Meiryo UI" panose="020B0604030504040204" pitchFamily="50" charset="-128"/>
              <a:ea typeface="Meiryo UI" panose="020B0604030504040204" pitchFamily="50" charset="-128"/>
            </a:endParaRPr>
          </a:p>
        </p:txBody>
      </p:sp>
      <p:sp>
        <p:nvSpPr>
          <p:cNvPr id="6" name="テキスト ボックス 123">
            <a:extLst>
              <a:ext uri="{FF2B5EF4-FFF2-40B4-BE49-F238E27FC236}">
                <a16:creationId xmlns="" xmlns:a16="http://schemas.microsoft.com/office/drawing/2014/main" id="{E6FA952A-6C84-457F-9F94-F83CC4C91DFF}"/>
              </a:ext>
            </a:extLst>
          </p:cNvPr>
          <p:cNvSpPr txBox="1"/>
          <p:nvPr/>
        </p:nvSpPr>
        <p:spPr>
          <a:xfrm>
            <a:off x="2135083" y="1073135"/>
            <a:ext cx="2860779" cy="25902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en" sz="1100" dirty="0">
                <a:effectLst/>
                <a:latin typeface="Meiryo UI" panose="020B0604030504040204" pitchFamily="50" charset="-128"/>
                <a:ea typeface="Meiryo UI" panose="020B0604030504040204" pitchFamily="50" charset="-128"/>
                <a:cs typeface="ＭＳ ゴシック" panose="020B0609070205080204" pitchFamily="49" charset="-128"/>
              </a:rPr>
              <a:t>Pressure regulator (aturyoku chousei ki)</a:t>
            </a:r>
            <a:endParaRPr lang="ja-JP" sz="11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8" name="テキスト ボックス 124">
            <a:extLst>
              <a:ext uri="{FF2B5EF4-FFF2-40B4-BE49-F238E27FC236}">
                <a16:creationId xmlns="" xmlns:a16="http://schemas.microsoft.com/office/drawing/2014/main" id="{E912AB5F-82C7-42D9-BFE8-9969267B1AF3}"/>
              </a:ext>
            </a:extLst>
          </p:cNvPr>
          <p:cNvSpPr txBox="1"/>
          <p:nvPr/>
        </p:nvSpPr>
        <p:spPr>
          <a:xfrm>
            <a:off x="2319337" y="3897391"/>
            <a:ext cx="2676525" cy="166832"/>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en" sz="900" dirty="0">
                <a:effectLst/>
                <a:latin typeface="Meiryo UI" panose="020B0604030504040204" pitchFamily="50" charset="-128"/>
                <a:ea typeface="Meiryo UI" panose="020B0604030504040204" pitchFamily="50" charset="-128"/>
                <a:cs typeface="ＭＳ ゴシック" panose="020B0609070205080204" pitchFamily="49" charset="-128"/>
              </a:rPr>
              <a:t>Source: National Institute of Occupational Safety and Health Technical Guidelines</a:t>
            </a:r>
            <a:endParaRPr lang="ja-JP" sz="10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9" name="テキスト ボックス 123">
            <a:extLst>
              <a:ext uri="{FF2B5EF4-FFF2-40B4-BE49-F238E27FC236}">
                <a16:creationId xmlns="" xmlns:a16="http://schemas.microsoft.com/office/drawing/2014/main" id="{42E2F3B9-78E5-4950-AB3E-5982C3378D9C}"/>
              </a:ext>
            </a:extLst>
          </p:cNvPr>
          <p:cNvSpPr txBox="1"/>
          <p:nvPr/>
        </p:nvSpPr>
        <p:spPr>
          <a:xfrm>
            <a:off x="659119" y="1679444"/>
            <a:ext cx="443091" cy="20447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en" sz="1100">
                <a:effectLst/>
                <a:latin typeface="Meiryo UI" panose="020B0604030504040204" pitchFamily="50" charset="-128"/>
                <a:ea typeface="Meiryo UI" panose="020B0604030504040204" pitchFamily="50" charset="-128"/>
                <a:cs typeface="ＭＳ ゴシック" panose="020B0609070205080204" pitchFamily="49" charset="-128"/>
              </a:rPr>
              <a:t>Safety valve</a:t>
            </a:r>
            <a:endParaRPr lang="ja-JP" sz="11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0" name="テキスト ボックス 123">
            <a:extLst>
              <a:ext uri="{FF2B5EF4-FFF2-40B4-BE49-F238E27FC236}">
                <a16:creationId xmlns="" xmlns:a16="http://schemas.microsoft.com/office/drawing/2014/main" id="{C9F66032-27C4-4916-8175-EF28701AE24A}"/>
              </a:ext>
            </a:extLst>
          </p:cNvPr>
          <p:cNvSpPr txBox="1"/>
          <p:nvPr/>
        </p:nvSpPr>
        <p:spPr>
          <a:xfrm>
            <a:off x="2593853" y="1338348"/>
            <a:ext cx="2242841" cy="20447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en" sz="1100" dirty="0">
                <a:effectLst/>
                <a:latin typeface="Meiryo UI" panose="020B0604030504040204" pitchFamily="50" charset="-128"/>
                <a:ea typeface="Meiryo UI" panose="020B0604030504040204" pitchFamily="50" charset="-128"/>
                <a:cs typeface="ＭＳ ゴシック" panose="020B0609070205080204" pitchFamily="49" charset="-128"/>
              </a:rPr>
              <a:t>To the factory</a:t>
            </a:r>
            <a:endParaRPr lang="ja-JP" sz="11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1" name="テキスト ボックス 123">
            <a:extLst>
              <a:ext uri="{FF2B5EF4-FFF2-40B4-BE49-F238E27FC236}">
                <a16:creationId xmlns="" xmlns:a16="http://schemas.microsoft.com/office/drawing/2014/main" id="{C88238F9-1C97-4EE9-A7D4-A736541A86B6}"/>
              </a:ext>
            </a:extLst>
          </p:cNvPr>
          <p:cNvSpPr txBox="1"/>
          <p:nvPr/>
        </p:nvSpPr>
        <p:spPr>
          <a:xfrm>
            <a:off x="2326939" y="1556737"/>
            <a:ext cx="443091" cy="20447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en" sz="1100" dirty="0">
                <a:effectLst/>
                <a:latin typeface="Meiryo UI" panose="020B0604030504040204" pitchFamily="50" charset="-128"/>
                <a:ea typeface="Meiryo UI" panose="020B0604030504040204" pitchFamily="50" charset="-128"/>
                <a:cs typeface="ＭＳ ゴシック" panose="020B0609070205080204" pitchFamily="49" charset="-128"/>
              </a:rPr>
              <a:t>Piping</a:t>
            </a:r>
            <a:endParaRPr lang="ja-JP" sz="11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2" name="テキスト ボックス 123">
            <a:extLst>
              <a:ext uri="{FF2B5EF4-FFF2-40B4-BE49-F238E27FC236}">
                <a16:creationId xmlns="" xmlns:a16="http://schemas.microsoft.com/office/drawing/2014/main" id="{2CC30CFB-EAB5-4180-A2CD-5A86AE3AA129}"/>
              </a:ext>
            </a:extLst>
          </p:cNvPr>
          <p:cNvSpPr txBox="1"/>
          <p:nvPr/>
        </p:nvSpPr>
        <p:spPr>
          <a:xfrm>
            <a:off x="3060982" y="1513797"/>
            <a:ext cx="1761329" cy="20447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en" sz="1100" dirty="0">
                <a:effectLst/>
                <a:latin typeface="Meiryo UI" panose="020B0604030504040204" pitchFamily="50" charset="-128"/>
                <a:ea typeface="Meiryo UI" panose="020B0604030504040204" pitchFamily="50" charset="-128"/>
                <a:cs typeface="ＭＳ ゴシック" panose="020B0609070205080204" pitchFamily="49" charset="-128"/>
              </a:rPr>
              <a:t>Connecting pipe</a:t>
            </a:r>
            <a:endParaRPr lang="ja-JP" sz="11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3" name="テキスト ボックス 125">
            <a:extLst>
              <a:ext uri="{FF2B5EF4-FFF2-40B4-BE49-F238E27FC236}">
                <a16:creationId xmlns="" xmlns:a16="http://schemas.microsoft.com/office/drawing/2014/main" id="{0B5D47FD-B56B-4EFD-8DB1-945C69F78572}"/>
              </a:ext>
            </a:extLst>
          </p:cNvPr>
          <p:cNvSpPr txBox="1"/>
          <p:nvPr/>
        </p:nvSpPr>
        <p:spPr>
          <a:xfrm>
            <a:off x="867016" y="4172651"/>
            <a:ext cx="4128845" cy="259021"/>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l" rtl="0"/>
            <a:r>
              <a:rPr lang="en" sz="1050" dirty="0">
                <a:effectLst/>
                <a:latin typeface="Meiryo UI" panose="020B0604030504040204" pitchFamily="50" charset="-128"/>
                <a:ea typeface="Meiryo UI" panose="020B0604030504040204" pitchFamily="50" charset="-128"/>
                <a:cs typeface="ＭＳ ゴシック" panose="020B0609070205080204" pitchFamily="49" charset="-128"/>
              </a:rPr>
              <a:t>Fig. 1-28: Conceptual diagram of oxygen (sanso) gas manifold</a:t>
            </a:r>
            <a:endParaRPr lang="ja-JP" sz="9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Tree>
    <p:extLst>
      <p:ext uri="{BB962C8B-B14F-4D97-AF65-F5344CB8AC3E}">
        <p14:creationId xmlns:p14="http://schemas.microsoft.com/office/powerpoint/2010/main" val="612975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7"/>
            <a:ext cx="7886700" cy="476326"/>
          </a:xfrm>
          <a:ln>
            <a:solidFill>
              <a:schemeClr val="tx1"/>
            </a:solidFill>
          </a:ln>
        </p:spPr>
        <p:txBody>
          <a:bodyPr rtlCol="0">
            <a:normAutofit fontScale="90000"/>
          </a:bodyPr>
          <a:lstStyle/>
          <a:p>
            <a:pPr rtl="0"/>
            <a:r>
              <a:rPr lang="en" sz="2000">
                <a:latin typeface="Meiryo UI" panose="020B0604030504040204" pitchFamily="50" charset="-128"/>
                <a:ea typeface="Meiryo UI" panose="020B0604030504040204" pitchFamily="50" charset="-128"/>
              </a:rPr>
              <a:t>Cylinder (bonbe) and acetylene (asechiren) generator (1) Notes for transporting and using cylinders</a:t>
            </a:r>
            <a:endParaRPr kumimoji="1" lang="ja-JP" altLang="en-US" sz="2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630223" y="6444477"/>
            <a:ext cx="4528196"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Pages 34, 36, 37/Supplementary Text Pages </a:t>
            </a:r>
            <a:r>
              <a:rPr lang="en" sz="1200" dirty="0" smtClean="0">
                <a:solidFill>
                  <a:prstClr val="black"/>
                </a:solidFill>
              </a:rPr>
              <a:t>23, 24</a:t>
            </a:r>
            <a:endParaRPr lang="en" sz="1200" dirty="0">
              <a:solidFill>
                <a:prstClr val="black"/>
              </a:solidFill>
            </a:endParaRPr>
          </a:p>
        </p:txBody>
      </p:sp>
      <p:sp>
        <p:nvSpPr>
          <p:cNvPr id="6" name="コンテンツ プレースホルダー 4"/>
          <p:cNvSpPr txBox="1">
            <a:spLocks/>
          </p:cNvSpPr>
          <p:nvPr/>
        </p:nvSpPr>
        <p:spPr>
          <a:xfrm>
            <a:off x="628651" y="1035375"/>
            <a:ext cx="7886699" cy="108910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r>
              <a:rPr lang="en" sz="1100" dirty="0">
                <a:latin typeface="Meiryo UI" panose="020B0604030504040204" pitchFamily="50" charset="-128"/>
                <a:ea typeface="Meiryo UI" panose="020B0604030504040204" pitchFamily="50" charset="-128"/>
              </a:rPr>
              <a:t>Notes for transporting cylinders (bonbe)</a:t>
            </a:r>
          </a:p>
          <a:p>
            <a:pPr marL="438150" indent="-171450" rtl="0">
              <a:lnSpc>
                <a:spcPct val="100000"/>
              </a:lnSpc>
              <a:spcBef>
                <a:spcPts val="0"/>
              </a:spcBef>
            </a:pPr>
            <a:r>
              <a:rPr lang="en" sz="1100" dirty="0" smtClean="0">
                <a:latin typeface="Meiryo UI" panose="020B0604030504040204" pitchFamily="50" charset="-128"/>
                <a:ea typeface="Meiryo UI" panose="020B0604030504040204" pitchFamily="50" charset="-128"/>
              </a:rPr>
              <a:t>During </a:t>
            </a:r>
            <a:r>
              <a:rPr lang="en" sz="1100" dirty="0">
                <a:latin typeface="Meiryo UI" panose="020B0604030504040204" pitchFamily="50" charset="-128"/>
                <a:ea typeface="Meiryo UI" panose="020B0604030504040204" pitchFamily="50" charset="-128"/>
              </a:rPr>
              <a:t>vehicle transportation, must be upright or tilted, and must be directly secured to a dedicated tool or vehicle</a:t>
            </a:r>
            <a:endParaRPr lang="en-US" altLang="ja-JP" sz="1100" dirty="0">
              <a:latin typeface="Meiryo UI" panose="020B0604030504040204" pitchFamily="50" charset="-128"/>
              <a:ea typeface="Meiryo UI" panose="020B0604030504040204" pitchFamily="50" charset="-128"/>
            </a:endParaRPr>
          </a:p>
          <a:p>
            <a:pPr marL="438150" indent="-171450" rtl="0">
              <a:lnSpc>
                <a:spcPct val="100000"/>
              </a:lnSpc>
              <a:spcBef>
                <a:spcPts val="0"/>
              </a:spcBef>
            </a:pPr>
            <a:r>
              <a:rPr lang="en" sz="1100" dirty="0" smtClean="0">
                <a:latin typeface="Meiryo UI" panose="020B0604030504040204" pitchFamily="50" charset="-128"/>
                <a:ea typeface="Meiryo UI" panose="020B0604030504040204" pitchFamily="50" charset="-128"/>
              </a:rPr>
              <a:t>Use </a:t>
            </a:r>
            <a:r>
              <a:rPr lang="en" sz="1100" dirty="0">
                <a:latin typeface="Meiryo UI" panose="020B0604030504040204" pitchFamily="50" charset="-128"/>
                <a:ea typeface="Meiryo UI" panose="020B0604030504040204" pitchFamily="50" charset="-128"/>
              </a:rPr>
              <a:t>dedicated cylinder (bonbe) carriers for transportation at factories and construction sites</a:t>
            </a:r>
          </a:p>
          <a:p>
            <a:pPr marL="438150" indent="-171450" rtl="0">
              <a:lnSpc>
                <a:spcPct val="100000"/>
              </a:lnSpc>
              <a:spcBef>
                <a:spcPts val="0"/>
              </a:spcBef>
            </a:pPr>
            <a:r>
              <a:rPr lang="en" sz="1100" dirty="0" smtClean="0">
                <a:latin typeface="Meiryo UI" panose="020B0604030504040204" pitchFamily="50" charset="-128"/>
                <a:ea typeface="Meiryo UI" panose="020B0604030504040204" pitchFamily="50" charset="-128"/>
              </a:rPr>
              <a:t>When </a:t>
            </a:r>
            <a:r>
              <a:rPr lang="en" sz="1100" dirty="0">
                <a:latin typeface="Meiryo UI" panose="020B0604030504040204" pitchFamily="50" charset="-128"/>
                <a:ea typeface="Meiryo UI" panose="020B0604030504040204" pitchFamily="50" charset="-128"/>
              </a:rPr>
              <a:t>carrying cylinders (bonbe) by hand, the valve part of the container must not be held</a:t>
            </a:r>
          </a:p>
        </p:txBody>
      </p:sp>
      <p:sp>
        <p:nvSpPr>
          <p:cNvPr id="5" name="コンテンツ プレースホルダー 4"/>
          <p:cNvSpPr txBox="1">
            <a:spLocks/>
          </p:cNvSpPr>
          <p:nvPr/>
        </p:nvSpPr>
        <p:spPr>
          <a:xfrm>
            <a:off x="628650" y="2318397"/>
            <a:ext cx="7886699" cy="1333727"/>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0975" indent="-180975" rtl="0">
              <a:lnSpc>
                <a:spcPct val="100000"/>
              </a:lnSpc>
              <a:spcBef>
                <a:spcPts val="0"/>
              </a:spcBef>
            </a:pPr>
            <a:r>
              <a:rPr lang="en" sz="1100" dirty="0">
                <a:latin typeface="Meiryo UI" panose="020B0604030504040204" pitchFamily="50" charset="-128"/>
                <a:ea typeface="Meiryo UI" panose="020B0604030504040204" pitchFamily="50" charset="-128"/>
              </a:rPr>
              <a:t>Notes for using cylinders (bonbe)</a:t>
            </a:r>
          </a:p>
          <a:p>
            <a:pPr marL="466725" lvl="1" indent="-285750" rtl="0">
              <a:lnSpc>
                <a:spcPct val="100000"/>
              </a:lnSpc>
              <a:spcBef>
                <a:spcPts val="0"/>
              </a:spcBef>
            </a:pPr>
            <a:r>
              <a:rPr lang="en" sz="1100" dirty="0">
                <a:latin typeface="Meiryo UI" panose="020B0604030504040204" pitchFamily="50" charset="-128"/>
                <a:ea typeface="Meiryo UI" panose="020B0604030504040204" pitchFamily="50" charset="-128"/>
              </a:rPr>
              <a:t>Be sure to secure the cylinder (bonbe)</a:t>
            </a:r>
          </a:p>
          <a:p>
            <a:pPr marL="466725" lvl="1" indent="-285750" rtl="0">
              <a:lnSpc>
                <a:spcPct val="100000"/>
              </a:lnSpc>
              <a:spcBef>
                <a:spcPts val="0"/>
              </a:spcBef>
            </a:pPr>
            <a:r>
              <a:rPr lang="en" sz="1100" dirty="0">
                <a:latin typeface="Meiryo UI" panose="020B0604030504040204" pitchFamily="50" charset="-128"/>
                <a:ea typeface="Meiryo UI" panose="020B0604030504040204" pitchFamily="50" charset="-128"/>
              </a:rPr>
              <a:t>Do not use cylinders (bonbe) on the loading platform of a transport vehicle</a:t>
            </a:r>
          </a:p>
          <a:p>
            <a:pPr marL="466725" lvl="1" indent="-285750" rtl="0">
              <a:lnSpc>
                <a:spcPct val="100000"/>
              </a:lnSpc>
              <a:spcBef>
                <a:spcPts val="0"/>
              </a:spcBef>
            </a:pPr>
            <a:r>
              <a:rPr lang="en" sz="1100" dirty="0">
                <a:latin typeface="Meiryo UI" panose="020B0604030504040204" pitchFamily="50" charset="-128"/>
                <a:ea typeface="Meiryo UI" panose="020B0604030504040204" pitchFamily="50" charset="-128"/>
              </a:rPr>
              <a:t>When securing the cylinder (bonbe), do not secure it at the neck</a:t>
            </a:r>
          </a:p>
          <a:p>
            <a:pPr marL="466725" lvl="1" indent="-285750" rtl="0">
              <a:lnSpc>
                <a:spcPct val="100000"/>
              </a:lnSpc>
              <a:spcBef>
                <a:spcPts val="0"/>
              </a:spcBef>
            </a:pPr>
            <a:r>
              <a:rPr lang="en" sz="1100" dirty="0">
                <a:latin typeface="Meiryo UI" panose="020B0604030504040204" pitchFamily="50" charset="-128"/>
                <a:ea typeface="Meiryo UI" panose="020B0604030504040204" pitchFamily="50" charset="-128"/>
              </a:rPr>
              <a:t>Do not touch the oxygen cylinder (sanso bonbe) with oily gloves. Also, do not place oil near the cylinder (bonbe).</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13</a:t>
            </a:fld>
            <a:endParaRPr kumimoji="1" lang="ja-JP" altLang="en-US"/>
          </a:p>
        </p:txBody>
      </p:sp>
    </p:spTree>
    <p:extLst>
      <p:ext uri="{BB962C8B-B14F-4D97-AF65-F5344CB8AC3E}">
        <p14:creationId xmlns:p14="http://schemas.microsoft.com/office/powerpoint/2010/main" val="3048896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72617"/>
          </a:xfrm>
          <a:ln>
            <a:solidFill>
              <a:schemeClr val="tx1"/>
            </a:solidFill>
          </a:ln>
        </p:spPr>
        <p:txBody>
          <a:bodyPr rtlCol="0">
            <a:normAutofit fontScale="90000"/>
          </a:bodyPr>
          <a:lstStyle/>
          <a:p>
            <a:pPr rtl="0"/>
            <a:r>
              <a:rPr lang="en" sz="2000">
                <a:latin typeface="Meiryo UI" panose="020B0604030504040204" pitchFamily="50" charset="-128"/>
                <a:ea typeface="Meiryo UI" panose="020B0604030504040204" pitchFamily="50" charset="-128"/>
              </a:rPr>
              <a:t>Cylinder (bonbe) and acetylene (asechiren) generator (2) Notes for cylinder disposal and return</a:t>
            </a:r>
            <a:endParaRPr kumimoji="1" lang="ja-JP" altLang="en-US" sz="2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87724" y="6400413"/>
            <a:ext cx="3340451"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 37/Supplementary Text Page </a:t>
            </a:r>
            <a:r>
              <a:rPr lang="en" sz="1200" dirty="0" smtClean="0">
                <a:solidFill>
                  <a:prstClr val="black"/>
                </a:solidFill>
              </a:rPr>
              <a:t>25</a:t>
            </a:r>
            <a:endParaRPr lang="en" sz="1200" dirty="0">
              <a:solidFill>
                <a:prstClr val="black"/>
              </a:solidFill>
            </a:endParaRPr>
          </a:p>
        </p:txBody>
      </p:sp>
      <p:sp>
        <p:nvSpPr>
          <p:cNvPr id="6" name="コンテンツ プレースホルダー 4"/>
          <p:cNvSpPr txBox="1">
            <a:spLocks/>
          </p:cNvSpPr>
          <p:nvPr/>
        </p:nvSpPr>
        <p:spPr>
          <a:xfrm>
            <a:off x="628651" y="1117506"/>
            <a:ext cx="7886699" cy="140667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8288" indent="-1588" rtl="0">
              <a:lnSpc>
                <a:spcPct val="100000"/>
              </a:lnSpc>
              <a:spcBef>
                <a:spcPts val="0"/>
              </a:spcBef>
              <a:buNone/>
            </a:pPr>
            <a:r>
              <a:rPr lang="en" sz="1400" dirty="0">
                <a:latin typeface="Meiryo UI" panose="020B0604030504040204" pitchFamily="50" charset="-128"/>
                <a:ea typeface="Meiryo UI" panose="020B0604030504040204" pitchFamily="50" charset="-128"/>
              </a:rPr>
              <a:t>・ Do not leave cylinders (bonbe) in the factory as-is or dispose of them as general industrial waste.</a:t>
            </a:r>
            <a:endParaRPr lang="en-US" altLang="ja-JP" sz="1400" dirty="0">
              <a:latin typeface="Meiryo UI" panose="020B0604030504040204" pitchFamily="50" charset="-128"/>
              <a:ea typeface="Meiryo UI" panose="020B0604030504040204" pitchFamily="50" charset="-128"/>
            </a:endParaRPr>
          </a:p>
          <a:p>
            <a:pPr marL="268288" indent="-1588" rtl="0">
              <a:lnSpc>
                <a:spcPct val="100000"/>
              </a:lnSpc>
              <a:spcBef>
                <a:spcPts val="0"/>
              </a:spcBef>
              <a:buNone/>
            </a:pPr>
            <a:r>
              <a:rPr lang="en" sz="1400" dirty="0">
                <a:latin typeface="Meiryo UI" panose="020B0604030504040204" pitchFamily="50" charset="-128"/>
                <a:ea typeface="Meiryo UI" panose="020B0604030504040204" pitchFamily="50" charset="-128"/>
              </a:rPr>
              <a:t>・ Never cut a container filled with oxygen (sanso) or flammable gas.</a:t>
            </a:r>
          </a:p>
          <a:p>
            <a:pPr marL="268288" indent="-1588" rtl="0">
              <a:lnSpc>
                <a:spcPct val="100000"/>
              </a:lnSpc>
              <a:spcBef>
                <a:spcPts val="0"/>
              </a:spcBef>
              <a:buNone/>
            </a:pPr>
            <a:r>
              <a:rPr lang="en" sz="1400" dirty="0">
                <a:latin typeface="Meiryo UI" panose="020B0604030504040204" pitchFamily="50" charset="-128"/>
                <a:ea typeface="Meiryo UI" panose="020B0604030504040204" pitchFamily="50" charset="-128"/>
              </a:rPr>
              <a:t>・ The gas container must be returned to the manufacturer without all of the gas being used up.</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14</a:t>
            </a:fld>
            <a:endParaRPr kumimoji="1" lang="ja-JP" altLang="en-US"/>
          </a:p>
        </p:txBody>
      </p:sp>
    </p:spTree>
    <p:extLst>
      <p:ext uri="{BB962C8B-B14F-4D97-AF65-F5344CB8AC3E}">
        <p14:creationId xmlns:p14="http://schemas.microsoft.com/office/powerpoint/2010/main" val="1010426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85751" y="312230"/>
            <a:ext cx="8629650" cy="426956"/>
          </a:xfrm>
          <a:ln>
            <a:solidFill>
              <a:schemeClr val="tx1"/>
            </a:solidFill>
          </a:ln>
        </p:spPr>
        <p:txBody>
          <a:bodyPr rtlCol="0">
            <a:noAutofit/>
          </a:bodyPr>
          <a:lstStyle/>
          <a:p>
            <a:pPr rtl="0"/>
            <a:r>
              <a:rPr lang="en" sz="2000" dirty="0">
                <a:latin typeface="Meiryo UI" panose="020B0604030504040204" pitchFamily="50" charset="-128"/>
                <a:ea typeface="Meiryo UI" panose="020B0604030504040204" pitchFamily="50" charset="-128"/>
              </a:rPr>
              <a:t>Pressure regulator (aturyoku chousei ki) (1) Fitting procedure</a:t>
            </a:r>
            <a:endParaRPr kumimoji="1" lang="ja-JP" altLang="en-US" sz="2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45345" y="6440289"/>
            <a:ext cx="3340451"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 41/Supplementary Text Page </a:t>
            </a:r>
            <a:r>
              <a:rPr lang="en" sz="1200" dirty="0" smtClean="0">
                <a:solidFill>
                  <a:prstClr val="black"/>
                </a:solidFill>
              </a:rPr>
              <a:t>26</a:t>
            </a:r>
            <a:endParaRPr lang="en" sz="1200" dirty="0">
              <a:solidFill>
                <a:prstClr val="black"/>
              </a:solidFill>
            </a:endParaRPr>
          </a:p>
        </p:txBody>
      </p:sp>
      <p:sp>
        <p:nvSpPr>
          <p:cNvPr id="6" name="コンテンツ プレースホルダー 4"/>
          <p:cNvSpPr txBox="1">
            <a:spLocks/>
          </p:cNvSpPr>
          <p:nvPr/>
        </p:nvSpPr>
        <p:spPr>
          <a:xfrm>
            <a:off x="285751" y="961900"/>
            <a:ext cx="8629650" cy="1776418"/>
          </a:xfrm>
          <a:prstGeom prst="rect">
            <a:avLst/>
          </a:prstGeom>
          <a:ln>
            <a:solidFill>
              <a:schemeClr val="tx1"/>
            </a:solidFill>
          </a:ln>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buNone/>
            </a:pPr>
            <a:r>
              <a:rPr lang="en" sz="1600">
                <a:solidFill>
                  <a:prstClr val="black"/>
                </a:solidFill>
                <a:latin typeface="Meiryo UI" panose="020B0604030504040204" pitchFamily="50" charset="-128"/>
                <a:ea typeface="Meiryo UI" panose="020B0604030504040204" pitchFamily="50" charset="-128"/>
              </a:rPr>
              <a:t>[Pressure regulator (aturyoku chousei ki) fitting procedure]</a:t>
            </a:r>
          </a:p>
          <a:p>
            <a:pPr marL="0" indent="0" rtl="0">
              <a:lnSpc>
                <a:spcPct val="100000"/>
              </a:lnSpc>
              <a:spcBef>
                <a:spcPts val="0"/>
              </a:spcBef>
              <a:buNone/>
            </a:pPr>
            <a:r>
              <a:rPr lang="en" sz="1600">
                <a:solidFill>
                  <a:prstClr val="black"/>
                </a:solidFill>
                <a:latin typeface="Meiryo UI" panose="020B0604030504040204" pitchFamily="50" charset="-128"/>
                <a:ea typeface="Meiryo UI" panose="020B0604030504040204" pitchFamily="50" charset="-128"/>
              </a:rPr>
              <a:t>　(1) Remove dust, etc.</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en" sz="1600">
                <a:solidFill>
                  <a:prstClr val="black"/>
                </a:solidFill>
                <a:latin typeface="Meiryo UI" panose="020B0604030504040204" pitchFamily="50" charset="-128"/>
                <a:ea typeface="Meiryo UI" panose="020B0604030504040204" pitchFamily="50" charset="-128"/>
              </a:rPr>
              <a:t>　(2) Check the packing</a:t>
            </a:r>
          </a:p>
          <a:p>
            <a:pPr marL="0" indent="0" rtl="0">
              <a:lnSpc>
                <a:spcPct val="100000"/>
              </a:lnSpc>
              <a:spcBef>
                <a:spcPts val="0"/>
              </a:spcBef>
              <a:buNone/>
            </a:pPr>
            <a:r>
              <a:rPr lang="en" sz="1600">
                <a:solidFill>
                  <a:prstClr val="black"/>
                </a:solidFill>
                <a:latin typeface="Meiryo UI" panose="020B0604030504040204" pitchFamily="50" charset="-128"/>
                <a:ea typeface="Meiryo UI" panose="020B0604030504040204" pitchFamily="50" charset="-128"/>
              </a:rPr>
              <a:t>　(3) Install the pressure gauge</a:t>
            </a:r>
          </a:p>
          <a:p>
            <a:pPr marL="0" indent="0" rtl="0">
              <a:lnSpc>
                <a:spcPct val="100000"/>
              </a:lnSpc>
              <a:spcBef>
                <a:spcPts val="0"/>
              </a:spcBef>
              <a:buNone/>
            </a:pPr>
            <a:r>
              <a:rPr lang="en" sz="1600">
                <a:solidFill>
                  <a:prstClr val="black"/>
                </a:solidFill>
                <a:latin typeface="Meiryo UI" panose="020B0604030504040204" pitchFamily="50" charset="-128"/>
                <a:ea typeface="Meiryo UI" panose="020B0604030504040204" pitchFamily="50" charset="-128"/>
              </a:rPr>
              <a:t>　(4) Check the control handle</a:t>
            </a:r>
          </a:p>
          <a:p>
            <a:pPr marL="0" indent="0" rtl="0">
              <a:lnSpc>
                <a:spcPct val="100000"/>
              </a:lnSpc>
              <a:spcBef>
                <a:spcPts val="0"/>
              </a:spcBef>
              <a:buNone/>
            </a:pPr>
            <a:r>
              <a:rPr lang="en" sz="1600">
                <a:solidFill>
                  <a:prstClr val="black"/>
                </a:solidFill>
                <a:latin typeface="Meiryo UI" panose="020B0604030504040204" pitchFamily="50" charset="-128"/>
                <a:ea typeface="Meiryo UI" panose="020B0604030504040204" pitchFamily="50" charset="-128"/>
              </a:rPr>
              <a:t>　(5) Open the valve</a:t>
            </a:r>
          </a:p>
          <a:p>
            <a:pPr marL="0" indent="0" rtl="0">
              <a:lnSpc>
                <a:spcPct val="100000"/>
              </a:lnSpc>
              <a:spcBef>
                <a:spcPts val="0"/>
              </a:spcBef>
              <a:buNone/>
            </a:pPr>
            <a:r>
              <a:rPr lang="en" sz="1600">
                <a:solidFill>
                  <a:prstClr val="black"/>
                </a:solidFill>
                <a:latin typeface="Meiryo UI" panose="020B0604030504040204" pitchFamily="50" charset="-128"/>
                <a:ea typeface="Meiryo UI" panose="020B0604030504040204" pitchFamily="50" charset="-128"/>
              </a:rPr>
              <a:t>　(6) Check for gas leaks</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15</a:t>
            </a:fld>
            <a:endParaRPr kumimoji="1" lang="ja-JP" altLang="en-US"/>
          </a:p>
        </p:txBody>
      </p:sp>
    </p:spTree>
    <p:extLst>
      <p:ext uri="{BB962C8B-B14F-4D97-AF65-F5344CB8AC3E}">
        <p14:creationId xmlns:p14="http://schemas.microsoft.com/office/powerpoint/2010/main" val="2526652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02177" y="421739"/>
            <a:ext cx="8629650" cy="454333"/>
          </a:xfrm>
          <a:ln>
            <a:solidFill>
              <a:schemeClr val="tx1"/>
            </a:solidFill>
          </a:ln>
        </p:spPr>
        <p:txBody>
          <a:bodyPr rtlCol="0">
            <a:normAutofit fontScale="90000"/>
          </a:bodyPr>
          <a:lstStyle/>
          <a:p>
            <a:pPr rtl="0"/>
            <a:r>
              <a:rPr lang="en" sz="2400">
                <a:latin typeface="Meiryo UI" panose="020B0604030504040204" pitchFamily="50" charset="-128"/>
                <a:ea typeface="Meiryo UI" panose="020B0604030504040204" pitchFamily="50" charset="-128"/>
              </a:rPr>
              <a:t>Pressure regulators (aturyoku chousei ki) (2) Notes for use</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45345" y="6440289"/>
            <a:ext cx="3340451"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 43/Supplementary Text Page </a:t>
            </a:r>
            <a:r>
              <a:rPr lang="en" sz="1200" dirty="0" smtClean="0">
                <a:solidFill>
                  <a:prstClr val="black"/>
                </a:solidFill>
              </a:rPr>
              <a:t>27</a:t>
            </a:r>
            <a:endParaRPr lang="en" sz="1200" dirty="0">
              <a:solidFill>
                <a:prstClr val="black"/>
              </a:solidFill>
            </a:endParaRPr>
          </a:p>
        </p:txBody>
      </p:sp>
      <p:sp>
        <p:nvSpPr>
          <p:cNvPr id="5" name="コンテンツ プレースホルダー 4"/>
          <p:cNvSpPr txBox="1">
            <a:spLocks/>
          </p:cNvSpPr>
          <p:nvPr/>
        </p:nvSpPr>
        <p:spPr>
          <a:xfrm>
            <a:off x="302177" y="1036905"/>
            <a:ext cx="8629650" cy="252755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[Notes for using pressure regulators (aturyoku chousei ki)]</a:t>
            </a:r>
            <a:endParaRPr lang="ja-JP" altLang="en-US" sz="1200" dirty="0">
              <a:solidFill>
                <a:prstClr val="black"/>
              </a:solidFill>
              <a:latin typeface="Meiryo UI" panose="020B0604030504040204" pitchFamily="50" charset="-128"/>
              <a:ea typeface="Meiryo UI" panose="020B0604030504040204" pitchFamily="50" charset="-128"/>
            </a:endParaRPr>
          </a:p>
          <a:p>
            <a:pPr marL="542925" indent="-276225" rtl="0">
              <a:lnSpc>
                <a:spcPct val="100000"/>
              </a:lnSpc>
              <a:spcBef>
                <a:spcPts val="0"/>
              </a:spcBef>
              <a:buFont typeface="Arial" panose="020B0604020202020204" pitchFamily="34" charset="0"/>
              <a:buNone/>
            </a:pPr>
            <a:r>
              <a:rPr lang="en" sz="1200" dirty="0">
                <a:solidFill>
                  <a:prstClr val="black"/>
                </a:solidFill>
                <a:latin typeface="Meiryo UI" panose="020B0604030504040204" pitchFamily="50" charset="-128"/>
                <a:ea typeface="Meiryo UI" panose="020B0604030504040204" pitchFamily="50" charset="-128"/>
              </a:rPr>
              <a:t>(1) When not in use, turn the control handle all the way to the left to loosen it.</a:t>
            </a:r>
          </a:p>
          <a:p>
            <a:pPr marL="542925" indent="-276225" rtl="0">
              <a:lnSpc>
                <a:spcPct val="100000"/>
              </a:lnSpc>
              <a:spcBef>
                <a:spcPts val="0"/>
              </a:spcBef>
              <a:buFont typeface="Arial" panose="020B0604020202020204" pitchFamily="34" charset="0"/>
              <a:buNone/>
            </a:pPr>
            <a:r>
              <a:rPr lang="en" sz="1200" dirty="0">
                <a:solidFill>
                  <a:prstClr val="black"/>
                </a:solidFill>
                <a:latin typeface="Meiryo UI" panose="020B0604030504040204" pitchFamily="50" charset="-128"/>
                <a:ea typeface="Meiryo UI" panose="020B0604030504040204" pitchFamily="50" charset="-128"/>
              </a:rPr>
              <a:t>(2) Do not apply grease or oil to the regulator parts or handle them with oily gloves. In particular, do not get any oil on the oxygen (sanso) pressure regulator (aturyoku chousei ki).</a:t>
            </a:r>
          </a:p>
          <a:p>
            <a:pPr marL="542925" indent="-276225" rtl="0">
              <a:lnSpc>
                <a:spcPct val="100000"/>
              </a:lnSpc>
              <a:spcBef>
                <a:spcPts val="0"/>
              </a:spcBef>
              <a:buFont typeface="Arial" panose="020B0604020202020204" pitchFamily="34" charset="0"/>
              <a:buNone/>
            </a:pPr>
            <a:r>
              <a:rPr lang="en" sz="1200" dirty="0">
                <a:solidFill>
                  <a:prstClr val="black"/>
                </a:solidFill>
                <a:latin typeface="Meiryo UI" panose="020B0604030504040204" pitchFamily="50" charset="-128"/>
                <a:ea typeface="Meiryo UI" panose="020B0604030504040204" pitchFamily="50" charset="-128"/>
              </a:rPr>
              <a:t>(3) If the mounting screw of the pressure regulator (aturyoku chousei ki) is damaged, do not try to forcibly install it.</a:t>
            </a:r>
          </a:p>
          <a:p>
            <a:pPr marL="542925" indent="-276225" rtl="0">
              <a:lnSpc>
                <a:spcPct val="100000"/>
              </a:lnSpc>
              <a:spcBef>
                <a:spcPts val="0"/>
              </a:spcBef>
              <a:buFont typeface="Arial" panose="020B0604020202020204" pitchFamily="34" charset="0"/>
              <a:buNone/>
            </a:pPr>
            <a:r>
              <a:rPr lang="en" sz="1200" dirty="0">
                <a:solidFill>
                  <a:prstClr val="black"/>
                </a:solidFill>
                <a:latin typeface="Meiryo UI" panose="020B0604030504040204" pitchFamily="50" charset="-128"/>
                <a:ea typeface="Meiryo UI" panose="020B0604030504040204" pitchFamily="50" charset="-128"/>
              </a:rPr>
              <a:t>(4) Do not move a cylinder (bonbe) with a pressure regulator (aturyoku chousei ki) installed to it.</a:t>
            </a:r>
          </a:p>
          <a:p>
            <a:pPr marL="542925" indent="-276225" rtl="0">
              <a:lnSpc>
                <a:spcPct val="100000"/>
              </a:lnSpc>
              <a:spcBef>
                <a:spcPts val="0"/>
              </a:spcBef>
              <a:buFont typeface="Arial" panose="020B0604020202020204" pitchFamily="34" charset="0"/>
              <a:buNone/>
            </a:pPr>
            <a:r>
              <a:rPr lang="en" sz="1200" dirty="0">
                <a:solidFill>
                  <a:prstClr val="black"/>
                </a:solidFill>
                <a:latin typeface="Meiryo UI" panose="020B0604030504040204" pitchFamily="50" charset="-128"/>
                <a:ea typeface="Meiryo UI" panose="020B0604030504040204" pitchFamily="50" charset="-128"/>
              </a:rPr>
              <a:t>(5) If the acetylene (asechiren) pressure drops during work, check the amount remaining inside the cylinder (bonbe).</a:t>
            </a:r>
          </a:p>
          <a:p>
            <a:pPr marL="542925" indent="-276225" rtl="0">
              <a:lnSpc>
                <a:spcPct val="100000"/>
              </a:lnSpc>
              <a:spcBef>
                <a:spcPts val="0"/>
              </a:spcBef>
              <a:buFont typeface="Arial" panose="020B0604020202020204" pitchFamily="34" charset="0"/>
              <a:buNone/>
            </a:pPr>
            <a:r>
              <a:rPr lang="en" sz="1200" dirty="0">
                <a:solidFill>
                  <a:prstClr val="black"/>
                </a:solidFill>
                <a:latin typeface="Meiryo UI" panose="020B0604030504040204" pitchFamily="50" charset="-128"/>
                <a:ea typeface="Meiryo UI" panose="020B0604030504040204" pitchFamily="50" charset="-128"/>
              </a:rPr>
              <a:t>(6) When work is finished or being suspended, close the cylinder (bonbe) valve and turn the control handle all the way to the left to loosen it.</a:t>
            </a:r>
          </a:p>
          <a:p>
            <a:pPr marL="542925" indent="-276225" rtl="0">
              <a:lnSpc>
                <a:spcPct val="100000"/>
              </a:lnSpc>
              <a:spcBef>
                <a:spcPts val="0"/>
              </a:spcBef>
              <a:buFont typeface="Arial" panose="020B0604020202020204" pitchFamily="34" charset="0"/>
              <a:buNone/>
            </a:pPr>
            <a:r>
              <a:rPr lang="en" sz="1200" dirty="0">
                <a:solidFill>
                  <a:prstClr val="black"/>
                </a:solidFill>
                <a:latin typeface="Meiryo UI" panose="020B0604030504040204" pitchFamily="50" charset="-128"/>
                <a:ea typeface="Meiryo UI" panose="020B0604030504040204" pitchFamily="50" charset="-128"/>
              </a:rPr>
              <a:t>(7) Do not disassemble or repair the pressure regulator (aturyoku chousei ki).</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lang="ja-JP" altLang="en-US" smtClean="0">
                <a:solidFill>
                  <a:prstClr val="black">
                    <a:tint val="75000"/>
                  </a:prstClr>
                </a:solidFill>
              </a:rPr>
              <a:pPr/>
              <a:t>16</a:t>
            </a:fld>
            <a:endParaRPr lang="ja-JP" altLang="en-US">
              <a:solidFill>
                <a:prstClr val="black">
                  <a:tint val="75000"/>
                </a:prstClr>
              </a:solidFill>
            </a:endParaRPr>
          </a:p>
        </p:txBody>
      </p:sp>
    </p:spTree>
    <p:extLst>
      <p:ext uri="{BB962C8B-B14F-4D97-AF65-F5344CB8AC3E}">
        <p14:creationId xmlns:p14="http://schemas.microsoft.com/office/powerpoint/2010/main" val="3578437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85751" y="169868"/>
            <a:ext cx="8629650" cy="468307"/>
          </a:xfrm>
          <a:ln>
            <a:solidFill>
              <a:schemeClr val="tx1"/>
            </a:solidFill>
          </a:ln>
        </p:spPr>
        <p:txBody>
          <a:bodyPr rtlCol="0">
            <a:normAutofit/>
          </a:bodyPr>
          <a:lstStyle/>
          <a:p>
            <a:pPr rtl="0"/>
            <a:r>
              <a:rPr lang="en" sz="2400" dirty="0">
                <a:latin typeface="Meiryo UI" panose="020B0604030504040204" pitchFamily="50" charset="-128"/>
                <a:ea typeface="Meiryo UI" panose="020B0604030504040204" pitchFamily="50" charset="-128"/>
              </a:rPr>
              <a:t>Welders, etc. (1) Fitting</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34394" y="6441703"/>
            <a:ext cx="3340451"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 43/Supplementary Text Page </a:t>
            </a:r>
            <a:r>
              <a:rPr lang="en" sz="1200" dirty="0" smtClean="0">
                <a:solidFill>
                  <a:prstClr val="black"/>
                </a:solidFill>
              </a:rPr>
              <a:t>28</a:t>
            </a:r>
            <a:endParaRPr lang="en" sz="1200" dirty="0">
              <a:solidFill>
                <a:prstClr val="black"/>
              </a:solidFill>
            </a:endParaRPr>
          </a:p>
        </p:txBody>
      </p:sp>
      <p:sp>
        <p:nvSpPr>
          <p:cNvPr id="6" name="コンテンツ プレースホルダー 4"/>
          <p:cNvSpPr txBox="1">
            <a:spLocks/>
          </p:cNvSpPr>
          <p:nvPr/>
        </p:nvSpPr>
        <p:spPr>
          <a:xfrm>
            <a:off x="285751" y="714376"/>
            <a:ext cx="8629650" cy="4095749"/>
          </a:xfrm>
          <a:prstGeom prst="rect">
            <a:avLst/>
          </a:prstGeom>
          <a:ln>
            <a:solidFill>
              <a:schemeClr val="tx1"/>
            </a:solidFill>
          </a:ln>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buFont typeface="Arial" panose="020B0604020202020204" pitchFamily="34" charset="0"/>
              <a:buNone/>
            </a:pPr>
            <a:r>
              <a:rPr lang="en" sz="1400" dirty="0">
                <a:solidFill>
                  <a:prstClr val="black"/>
                </a:solidFill>
                <a:latin typeface="Meiryo UI" panose="020B0604030504040204" pitchFamily="50" charset="-128"/>
                <a:ea typeface="Meiryo UI" panose="020B0604030504040204" pitchFamily="50" charset="-128"/>
              </a:rPr>
              <a:t>[Pressure regulator (aturyoku chousei ki) and welder connection procedures]</a:t>
            </a:r>
          </a:p>
          <a:p>
            <a:pPr marL="361950" indent="-361950"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(1) Before connecting, check that the hose (housu) has not deteriorated or have cracks.</a:t>
            </a:r>
          </a:p>
          <a:p>
            <a:pPr marL="361950" indent="-361950"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(2) Make sure that there are no dust, insects, or water inside the hose (housu).</a:t>
            </a:r>
          </a:p>
          <a:p>
            <a:pPr marL="361950" indent="-361950"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(3) Make sure that the blowpipe (suikan) valve is closed.</a:t>
            </a:r>
          </a:p>
          <a:p>
            <a:pPr marL="361950" indent="-361950"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(4) Use a blue hose (housu) for oxygen (sanso) and a red hose for acetylene (asechiren). Do not share hoses (housu) for different types of gas.</a:t>
            </a:r>
          </a:p>
          <a:p>
            <a:pPr marL="361950" indent="-361950"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(5) If one-touch type connectors are attached to both ends of the hose (housu), securely connect the output side of the pressure regulator (aturyoku chousei ki) to the blowpipe (suikan). At this time, if the flammable gas pressure regulator (aturyoku chousei ki) does not have a flashback arrester (kanshiki anzen ki), install a flashback arrester on the hose (housu) side of the flammable gas.</a:t>
            </a:r>
          </a:p>
          <a:p>
            <a:pPr marL="361950" indent="-361950"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(6) After all the connections are completed, set the oxygen (sanso) pressure to about 0.3 to 0.5 MPa and check for gas leaks using soapy water or the like. After checking for oxygen (sanso) gas leaks, set the pressure of the flammable gas to about 0.03 to 0.05 MPa and perform a gas leak check in the same manner.</a:t>
            </a:r>
          </a:p>
          <a:p>
            <a:pPr marL="361950" indent="-361950"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(7) If there is no gas leak, open the valve of the flammable gas in the blowpipe (suikan) for 2 to 3 seconds to release the gas, and repeat this twice. Next, with the flammable gas valve closed, open the oxygen (sanso) gas valve for about 5 seconds to release the oxygen.</a:t>
            </a:r>
            <a:endParaRPr lang="en-US" altLang="ja-JP" sz="1200" dirty="0">
              <a:solidFill>
                <a:prstClr val="black"/>
              </a:solidFill>
              <a:latin typeface="Meiryo UI" panose="020B0604030504040204" pitchFamily="50" charset="-128"/>
              <a:ea typeface="Meiryo UI" panose="020B0604030504040204" pitchFamily="50" charset="-128"/>
            </a:endParaRPr>
          </a:p>
          <a:p>
            <a:pPr marL="361950" indent="-361950"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(8) Finally, close the blowpipe (suikan) valve, close the cylinder (bonbe) valve, loosen the pressure regulator (aturyoku chousei ki) completely, and wait for about 5 minutes. After that, check the pressure on the high-pressure side and low-pressure side of the pressure regulator (aturyoku chousei ki).</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17</a:t>
            </a:fld>
            <a:endParaRPr kumimoji="1" lang="ja-JP" altLang="en-US"/>
          </a:p>
        </p:txBody>
      </p:sp>
    </p:spTree>
    <p:extLst>
      <p:ext uri="{BB962C8B-B14F-4D97-AF65-F5344CB8AC3E}">
        <p14:creationId xmlns:p14="http://schemas.microsoft.com/office/powerpoint/2010/main" val="1100949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85751" y="169868"/>
            <a:ext cx="8629650" cy="468307"/>
          </a:xfrm>
          <a:ln>
            <a:solidFill>
              <a:schemeClr val="tx1"/>
            </a:solidFill>
          </a:ln>
        </p:spPr>
        <p:txBody>
          <a:bodyPr rtlCol="0">
            <a:noAutofit/>
          </a:bodyPr>
          <a:lstStyle/>
          <a:p>
            <a:pPr rtl="0"/>
            <a:r>
              <a:rPr lang="en" sz="1600" dirty="0">
                <a:latin typeface="Meiryo UI" panose="020B0604030504040204" pitchFamily="50" charset="-128"/>
                <a:ea typeface="Meiryo UI" panose="020B0604030504040204" pitchFamily="50" charset="-128"/>
              </a:rPr>
              <a:t>Welders, etc. (2) Adjusting the low-pressure side pressure for a pressure regulator (aturyoku chousei ki)</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34394" y="6441703"/>
            <a:ext cx="3340451"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 44/Supplementary Text Page </a:t>
            </a:r>
            <a:r>
              <a:rPr lang="en" sz="1200" dirty="0" smtClean="0">
                <a:solidFill>
                  <a:prstClr val="black"/>
                </a:solidFill>
              </a:rPr>
              <a:t>29</a:t>
            </a:r>
            <a:endParaRPr lang="en" sz="1200" dirty="0">
              <a:solidFill>
                <a:prstClr val="black"/>
              </a:solidFill>
            </a:endParaRPr>
          </a:p>
        </p:txBody>
      </p:sp>
      <p:sp>
        <p:nvSpPr>
          <p:cNvPr id="5" name="コンテンツ プレースホルダー 4"/>
          <p:cNvSpPr txBox="1">
            <a:spLocks/>
          </p:cNvSpPr>
          <p:nvPr/>
        </p:nvSpPr>
        <p:spPr>
          <a:xfrm>
            <a:off x="285751" y="809186"/>
            <a:ext cx="8629650" cy="145732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Font typeface="Arial" panose="020B0604020202020204" pitchFamily="34" charset="0"/>
              <a:buNone/>
            </a:pPr>
            <a:r>
              <a:rPr lang="en" sz="1400" dirty="0">
                <a:solidFill>
                  <a:prstClr val="black"/>
                </a:solidFill>
                <a:latin typeface="Meiryo UI" panose="020B0604030504040204" pitchFamily="50" charset="-128"/>
                <a:ea typeface="Meiryo UI" panose="020B0604030504040204" pitchFamily="50" charset="-128"/>
              </a:rPr>
              <a:t>[Procedure for adjusting the low-pressure side pressure for a pressure regulator (aturyoku chousei ki)]</a:t>
            </a:r>
          </a:p>
          <a:p>
            <a:pPr marL="0" indent="0" rtl="0">
              <a:lnSpc>
                <a:spcPct val="100000"/>
              </a:lnSpc>
              <a:spcBef>
                <a:spcPts val="0"/>
              </a:spcBef>
              <a:buFont typeface="Arial" panose="020B0604020202020204" pitchFamily="34" charset="0"/>
              <a:buNone/>
            </a:pPr>
            <a:r>
              <a:rPr lang="en" sz="1200" dirty="0">
                <a:solidFill>
                  <a:prstClr val="black"/>
                </a:solidFill>
                <a:latin typeface="Meiryo UI" panose="020B0604030504040204" pitchFamily="50" charset="-128"/>
                <a:ea typeface="Meiryo UI" panose="020B0604030504040204" pitchFamily="50" charset="-128"/>
              </a:rPr>
              <a:t>(1) Re-confirm that the blowpipe (suikan) valve is closed.</a:t>
            </a:r>
            <a:endParaRPr lang="en-US" altLang="ja-JP" sz="1200" dirty="0">
              <a:solidFill>
                <a:prstClr val="black"/>
              </a:solidFill>
              <a:latin typeface="Meiryo UI" panose="020B0604030504040204" pitchFamily="50" charset="-128"/>
              <a:ea typeface="Meiryo UI" panose="020B0604030504040204" pitchFamily="50" charset="-128"/>
            </a:endParaRPr>
          </a:p>
          <a:p>
            <a:pPr marL="361950" indent="-361950" rtl="0">
              <a:lnSpc>
                <a:spcPct val="100000"/>
              </a:lnSpc>
              <a:spcBef>
                <a:spcPts val="0"/>
              </a:spcBef>
              <a:buFont typeface="Arial" panose="020B0604020202020204" pitchFamily="34" charset="0"/>
              <a:buNone/>
            </a:pPr>
            <a:r>
              <a:rPr lang="en" sz="1200" dirty="0">
                <a:solidFill>
                  <a:prstClr val="black"/>
                </a:solidFill>
                <a:latin typeface="Meiryo UI" panose="020B0604030504040204" pitchFamily="50" charset="-128"/>
                <a:ea typeface="Meiryo UI" panose="020B0604030504040204" pitchFamily="50" charset="-128"/>
              </a:rPr>
              <a:t>(2) Slowly turn the control handle for the oxygen (sanso) and flammable gas with the pressure regulator (aturyoku chousei ki) to adjust the pressure on the low-pressure side.　</a:t>
            </a:r>
            <a:endParaRPr lang="en-US" altLang="ja-JP" sz="1200" dirty="0">
              <a:solidFill>
                <a:prstClr val="black"/>
              </a:solidFill>
              <a:latin typeface="Meiryo UI" panose="020B0604030504040204" pitchFamily="50" charset="-128"/>
              <a:ea typeface="Meiryo UI" panose="020B0604030504040204" pitchFamily="50" charset="-128"/>
            </a:endParaRPr>
          </a:p>
          <a:p>
            <a:pPr marL="361950" indent="-361950" rtl="0">
              <a:lnSpc>
                <a:spcPct val="100000"/>
              </a:lnSpc>
              <a:spcBef>
                <a:spcPts val="0"/>
              </a:spcBef>
              <a:buFont typeface="Arial" panose="020B0604020202020204" pitchFamily="34" charset="0"/>
              <a:buNone/>
            </a:pPr>
            <a:r>
              <a:rPr lang="en" sz="1200" dirty="0">
                <a:solidFill>
                  <a:prstClr val="black"/>
                </a:solidFill>
                <a:latin typeface="Meiryo UI" panose="020B0604030504040204" pitchFamily="50" charset="-128"/>
                <a:ea typeface="Meiryo UI" panose="020B0604030504040204" pitchFamily="50" charset="-128"/>
              </a:rPr>
              <a:t>　　　The appropriate pressure differs depending on the nozzle (higuchi) and is described in the manual, etc., of the nozzle manufacturer. Generally, oxygen (sanso) is 0.2 to 0.3 MPa, and flammable gas is 0.02 to 0.03 MPa.</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lang="ja-JP" altLang="en-US" smtClean="0">
                <a:solidFill>
                  <a:prstClr val="black">
                    <a:tint val="75000"/>
                  </a:prstClr>
                </a:solidFill>
              </a:rPr>
              <a:pPr/>
              <a:t>18</a:t>
            </a:fld>
            <a:endParaRPr lang="ja-JP" altLang="en-US">
              <a:solidFill>
                <a:prstClr val="black">
                  <a:tint val="75000"/>
                </a:prstClr>
              </a:solidFill>
            </a:endParaRPr>
          </a:p>
        </p:txBody>
      </p:sp>
    </p:spTree>
    <p:extLst>
      <p:ext uri="{BB962C8B-B14F-4D97-AF65-F5344CB8AC3E}">
        <p14:creationId xmlns:p14="http://schemas.microsoft.com/office/powerpoint/2010/main" val="2017982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 xmlns:a16="http://schemas.microsoft.com/office/drawing/2014/main" id="{8A677A6A-5BA5-4EB3-B4EF-6B7B4BC96123}"/>
              </a:ext>
            </a:extLst>
          </p:cNvPr>
          <p:cNvPicPr>
            <a:picLocks noChangeAspect="1"/>
          </p:cNvPicPr>
          <p:nvPr/>
        </p:nvPicPr>
        <p:blipFill>
          <a:blip r:embed="rId3"/>
          <a:stretch>
            <a:fillRect/>
          </a:stretch>
        </p:blipFill>
        <p:spPr>
          <a:xfrm>
            <a:off x="628650" y="2913716"/>
            <a:ext cx="5694158" cy="3017782"/>
          </a:xfrm>
          <a:prstGeom prst="rect">
            <a:avLst/>
          </a:prstGeom>
        </p:spPr>
      </p:pic>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en" sz="1800">
                <a:latin typeface="Meiryo UI" panose="020B0604030504040204" pitchFamily="50" charset="-128"/>
                <a:ea typeface="Meiryo UI" panose="020B0604030504040204" pitchFamily="50" charset="-128"/>
              </a:rPr>
              <a:t>Welders, etc. (3) Ignition and flame control</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34393" y="6444477"/>
            <a:ext cx="3340451" cy="261610"/>
          </a:xfrm>
          <a:prstGeom prst="rect">
            <a:avLst/>
          </a:prstGeom>
          <a:noFill/>
          <a:ln>
            <a:solidFill>
              <a:schemeClr val="tx1"/>
            </a:solidFill>
          </a:ln>
        </p:spPr>
        <p:txBody>
          <a:bodyPr wrap="square" rtlCol="0">
            <a:spAutoFit/>
          </a:bodyPr>
          <a:lstStyle/>
          <a:p>
            <a:pPr algn="r" rtl="0"/>
            <a:r>
              <a:rPr lang="en" sz="1050" dirty="0">
                <a:solidFill>
                  <a:prstClr val="black"/>
                </a:solidFill>
              </a:rPr>
              <a:t>Text Page </a:t>
            </a:r>
            <a:r>
              <a:rPr lang="en" sz="1050" dirty="0" smtClean="0">
                <a:solidFill>
                  <a:prstClr val="black"/>
                </a:solidFill>
              </a:rPr>
              <a:t>44, 45/Supplementary </a:t>
            </a:r>
            <a:r>
              <a:rPr lang="en" sz="1050" dirty="0">
                <a:solidFill>
                  <a:prstClr val="black"/>
                </a:solidFill>
              </a:rPr>
              <a:t>Text Page </a:t>
            </a:r>
            <a:r>
              <a:rPr lang="en" sz="1050" dirty="0" smtClean="0">
                <a:solidFill>
                  <a:prstClr val="black"/>
                </a:solidFill>
              </a:rPr>
              <a:t>30</a:t>
            </a:r>
            <a:endParaRPr lang="en" sz="1050" dirty="0">
              <a:solidFill>
                <a:prstClr val="black"/>
              </a:solidFill>
            </a:endParaRPr>
          </a:p>
        </p:txBody>
      </p:sp>
      <p:sp>
        <p:nvSpPr>
          <p:cNvPr id="6" name="コンテンツ プレースホルダー 4"/>
          <p:cNvSpPr txBox="1">
            <a:spLocks/>
          </p:cNvSpPr>
          <p:nvPr/>
        </p:nvSpPr>
        <p:spPr>
          <a:xfrm>
            <a:off x="628651" y="898526"/>
            <a:ext cx="7886699" cy="197060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en" sz="1200" dirty="0">
                <a:solidFill>
                  <a:prstClr val="black"/>
                </a:solidFill>
                <a:latin typeface="Meiryo UI" panose="020B0604030504040204" pitchFamily="50" charset="-128"/>
                <a:ea typeface="Meiryo UI" panose="020B0604030504040204" pitchFamily="50" charset="-128"/>
              </a:rPr>
              <a:t>[Ignition and flame control procedure]</a:t>
            </a:r>
            <a:endParaRPr lang="ja-JP" altLang="en-US" sz="1200" dirty="0">
              <a:solidFill>
                <a:prstClr val="black"/>
              </a:solidFill>
              <a:latin typeface="Meiryo UI" panose="020B0604030504040204" pitchFamily="50" charset="-128"/>
              <a:ea typeface="Meiryo UI" panose="020B0604030504040204" pitchFamily="50" charset="-128"/>
            </a:endParaRPr>
          </a:p>
          <a:p>
            <a:pPr marL="628650" indent="-361950"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(1) </a:t>
            </a:r>
            <a:r>
              <a:rPr lang="en" sz="1200" dirty="0">
                <a:latin typeface="Meiryo UI" panose="020B0604030504040204" pitchFamily="50" charset="-128"/>
                <a:ea typeface="Meiryo UI" panose="020B0604030504040204" pitchFamily="50" charset="-128"/>
              </a:rPr>
              <a:t>Wear protective welding gear and light-shielding protective glasses for gas welding (gasu yousetu) in an appropriate manner.</a:t>
            </a:r>
          </a:p>
          <a:p>
            <a:pPr marL="628650" indent="-361950"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(2) Open the blowpipe (suikan) flammable gas valve.</a:t>
            </a:r>
          </a:p>
          <a:p>
            <a:pPr marL="628650" indent="-361950"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(3) Ignite using special ignition equipment (welding lighter (yousetu you raita)).</a:t>
            </a:r>
          </a:p>
          <a:p>
            <a:pPr marL="628650" indent="-361950"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(4) Open the preheated oxygen (sanso) valve as soon as possible. Operate the flammable gas valve first, followed by the oxygen (sanso) valve, to create a pale flame. At this time, the white conical section (white cone (white spots)) formed at the mouth of the nozzle (higuchi) in the gas flame should emerge from the tip of the nozzle by about as much as is shown in Fig. (2) of Fig. 1-30. The flame that is in an appropriate state at this time is called a neutral flame or standard flame.</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z="1050" smtClean="0"/>
              <a:t>19</a:t>
            </a:fld>
            <a:endParaRPr kumimoji="1" lang="ja-JP" altLang="en-US" sz="1050"/>
          </a:p>
        </p:txBody>
      </p:sp>
      <p:sp>
        <p:nvSpPr>
          <p:cNvPr id="8" name="テキスト ボックス 7">
            <a:extLst>
              <a:ext uri="{FF2B5EF4-FFF2-40B4-BE49-F238E27FC236}">
                <a16:creationId xmlns="" xmlns:a16="http://schemas.microsoft.com/office/drawing/2014/main" id="{19AA07F5-8B97-4217-B9E6-B97C0A744ED1}"/>
              </a:ext>
            </a:extLst>
          </p:cNvPr>
          <p:cNvSpPr txBox="1"/>
          <p:nvPr/>
        </p:nvSpPr>
        <p:spPr>
          <a:xfrm>
            <a:off x="1045549" y="5670645"/>
            <a:ext cx="4807237" cy="235241"/>
          </a:xfrm>
          <a:prstGeom prst="rect">
            <a:avLst/>
          </a:prstGeom>
          <a:solidFill>
            <a:schemeClr val="bg1"/>
          </a:solidFill>
          <a:ln>
            <a:noFill/>
          </a:ln>
        </p:spPr>
        <p:txBody>
          <a:bodyPr wrap="square" lIns="0" tIns="0" rIns="0" bIns="0" rtlCol="0">
            <a:noAutofit/>
          </a:bodyPr>
          <a:lstStyle/>
          <a:p>
            <a:pPr rtl="0"/>
            <a:r>
              <a:rPr lang="en" sz="1400"/>
              <a:t>Fig. 1-30: Adjusting the flame</a:t>
            </a:r>
            <a:endParaRPr kumimoji="1" lang="en-US" altLang="ja-JP" sz="1400" dirty="0"/>
          </a:p>
        </p:txBody>
      </p:sp>
      <p:sp>
        <p:nvSpPr>
          <p:cNvPr id="9" name="テキスト ボックス 8">
            <a:extLst>
              <a:ext uri="{FF2B5EF4-FFF2-40B4-BE49-F238E27FC236}">
                <a16:creationId xmlns="" xmlns:a16="http://schemas.microsoft.com/office/drawing/2014/main" id="{8CA41A50-234B-4139-B2FD-44BA1BCFFA0F}"/>
              </a:ext>
            </a:extLst>
          </p:cNvPr>
          <p:cNvSpPr txBox="1"/>
          <p:nvPr/>
        </p:nvSpPr>
        <p:spPr>
          <a:xfrm>
            <a:off x="688604" y="5149072"/>
            <a:ext cx="2313903" cy="299321"/>
          </a:xfrm>
          <a:prstGeom prst="rect">
            <a:avLst/>
          </a:prstGeom>
          <a:solidFill>
            <a:schemeClr val="bg1"/>
          </a:solidFill>
          <a:ln>
            <a:noFill/>
          </a:ln>
        </p:spPr>
        <p:txBody>
          <a:bodyPr wrap="square" lIns="0" tIns="0" rIns="0" bIns="0" rtlCol="0">
            <a:noAutofit/>
          </a:bodyPr>
          <a:lstStyle/>
          <a:p>
            <a:pPr rtl="0"/>
            <a:r>
              <a:rPr lang="en" sz="1400"/>
              <a:t>(1) Flame immediately after ignition (carbonizing flame)</a:t>
            </a:r>
            <a:endParaRPr kumimoji="1" lang="en-US" altLang="ja-JP" sz="1400" dirty="0"/>
          </a:p>
        </p:txBody>
      </p:sp>
      <p:sp>
        <p:nvSpPr>
          <p:cNvPr id="10" name="テキスト ボックス 9">
            <a:extLst>
              <a:ext uri="{FF2B5EF4-FFF2-40B4-BE49-F238E27FC236}">
                <a16:creationId xmlns="" xmlns:a16="http://schemas.microsoft.com/office/drawing/2014/main" id="{50365EE6-DAE4-4166-BBD0-068DCE10557D}"/>
              </a:ext>
            </a:extLst>
          </p:cNvPr>
          <p:cNvSpPr txBox="1"/>
          <p:nvPr/>
        </p:nvSpPr>
        <p:spPr>
          <a:xfrm>
            <a:off x="3622871" y="5154400"/>
            <a:ext cx="2592000" cy="431284"/>
          </a:xfrm>
          <a:prstGeom prst="rect">
            <a:avLst/>
          </a:prstGeom>
          <a:solidFill>
            <a:schemeClr val="bg1"/>
          </a:solidFill>
          <a:ln>
            <a:noFill/>
          </a:ln>
        </p:spPr>
        <p:txBody>
          <a:bodyPr wrap="square" lIns="0" tIns="0" rIns="0" bIns="0" rtlCol="0">
            <a:noAutofit/>
          </a:bodyPr>
          <a:lstStyle/>
          <a:p>
            <a:pPr rtl="0"/>
            <a:r>
              <a:rPr lang="en" sz="1400" dirty="0"/>
              <a:t>(2) After adjusting the amount of oxygen (sanso) (standard flame)</a:t>
            </a:r>
            <a:endParaRPr kumimoji="1" lang="en-US" altLang="ja-JP" sz="1400" dirty="0"/>
          </a:p>
        </p:txBody>
      </p:sp>
      <p:sp>
        <p:nvSpPr>
          <p:cNvPr id="11" name="テキスト ボックス 10">
            <a:extLst>
              <a:ext uri="{FF2B5EF4-FFF2-40B4-BE49-F238E27FC236}">
                <a16:creationId xmlns="" xmlns:a16="http://schemas.microsoft.com/office/drawing/2014/main" id="{6F336B27-F405-464C-9C92-95BAC9A1AF59}"/>
              </a:ext>
            </a:extLst>
          </p:cNvPr>
          <p:cNvSpPr txBox="1"/>
          <p:nvPr/>
        </p:nvSpPr>
        <p:spPr>
          <a:xfrm>
            <a:off x="3773894" y="5630265"/>
            <a:ext cx="2313903" cy="235241"/>
          </a:xfrm>
          <a:prstGeom prst="rect">
            <a:avLst/>
          </a:prstGeom>
          <a:solidFill>
            <a:schemeClr val="bg1"/>
          </a:solidFill>
          <a:ln>
            <a:noFill/>
          </a:ln>
        </p:spPr>
        <p:txBody>
          <a:bodyPr wrap="square" lIns="0" tIns="0" rIns="0" bIns="0" rtlCol="0">
            <a:noAutofit/>
          </a:bodyPr>
          <a:lstStyle/>
          <a:p>
            <a:pPr algn="r" rtl="0"/>
            <a:r>
              <a:rPr lang="en" sz="900" dirty="0"/>
              <a:t>Source: KOIKE SANSO KOGYO Co.,LTD.</a:t>
            </a:r>
            <a:endParaRPr kumimoji="1" lang="en-US" altLang="ja-JP" sz="900" dirty="0"/>
          </a:p>
        </p:txBody>
      </p:sp>
      <p:sp>
        <p:nvSpPr>
          <p:cNvPr id="13" name="正方形/長方形 12"/>
          <p:cNvSpPr/>
          <p:nvPr/>
        </p:nvSpPr>
        <p:spPr>
          <a:xfrm>
            <a:off x="4572000" y="5865506"/>
            <a:ext cx="202591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（小池酸素工業株式会社提供）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21240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08299"/>
            <a:ext cx="7772400" cy="601663"/>
          </a:xfrm>
        </p:spPr>
        <p:txBody>
          <a:bodyPr rtlCol="0">
            <a:normAutofit fontScale="90000"/>
          </a:bodyPr>
          <a:lstStyle/>
          <a:p>
            <a:pPr rtl="0"/>
            <a:r>
              <a:rPr lang="en" sz="3200" dirty="0">
                <a:latin typeface="+mn-ea"/>
                <a:ea typeface="+mn-ea"/>
              </a:rPr>
              <a:t>Chapter 1 Equipment Used for Gas Welding (Gasu Yousetsu), etc.</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2</a:t>
            </a:fld>
            <a:endParaRPr kumimoji="1" lang="ja-JP" altLang="en-US"/>
          </a:p>
        </p:txBody>
      </p:sp>
    </p:spTree>
    <p:extLst>
      <p:ext uri="{BB962C8B-B14F-4D97-AF65-F5344CB8AC3E}">
        <p14:creationId xmlns:p14="http://schemas.microsoft.com/office/powerpoint/2010/main" val="121858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en" sz="2400">
                <a:latin typeface="Meiryo UI" panose="020B0604030504040204" pitchFamily="50" charset="-128"/>
                <a:ea typeface="Meiryo UI" panose="020B0604030504040204" pitchFamily="50" charset="-128"/>
              </a:rPr>
              <a:t>Welders, etc. (3) Welding</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39869" y="6400413"/>
            <a:ext cx="3340451"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 45/Supplementary Text Page </a:t>
            </a:r>
            <a:r>
              <a:rPr lang="en" sz="1200" dirty="0" smtClean="0">
                <a:solidFill>
                  <a:prstClr val="black"/>
                </a:solidFill>
              </a:rPr>
              <a:t>31</a:t>
            </a:r>
            <a:endParaRPr lang="en" sz="1200" dirty="0">
              <a:solidFill>
                <a:prstClr val="black"/>
              </a:solidFill>
            </a:endParaRPr>
          </a:p>
        </p:txBody>
      </p:sp>
      <p:sp>
        <p:nvSpPr>
          <p:cNvPr id="6" name="コンテンツ プレースホルダー 4"/>
          <p:cNvSpPr txBox="1">
            <a:spLocks/>
          </p:cNvSpPr>
          <p:nvPr/>
        </p:nvSpPr>
        <p:spPr>
          <a:xfrm>
            <a:off x="628651" y="898525"/>
            <a:ext cx="7886699" cy="324639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en" sz="1200" dirty="0">
                <a:solidFill>
                  <a:prstClr val="black"/>
                </a:solidFill>
                <a:latin typeface="Meiryo UI" panose="020B0604030504040204" pitchFamily="50" charset="-128"/>
                <a:ea typeface="Meiryo UI" panose="020B0604030504040204" pitchFamily="50" charset="-128"/>
              </a:rPr>
              <a:t>[Gas welding (gasu yousetu) procedure]</a:t>
            </a:r>
            <a:endParaRPr lang="ja-JP" altLang="en-US" sz="1200" dirty="0">
              <a:solidFill>
                <a:prstClr val="black"/>
              </a:solidFill>
              <a:latin typeface="Meiryo UI" panose="020B0604030504040204" pitchFamily="50" charset="-128"/>
              <a:ea typeface="Meiryo UI" panose="020B0604030504040204" pitchFamily="50" charset="-128"/>
            </a:endParaRPr>
          </a:p>
          <a:p>
            <a:pPr marL="628650" indent="-361950"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(1) Set the base material to be welded in the joint.</a:t>
            </a:r>
          </a:p>
          <a:p>
            <a:pPr marL="628650" indent="-361950"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(2) Heat one end of the base material joint so that the distance between the surface of the base material and the tip of the white cone is about 2 to 3 mm. After a while, the surface of the base material that is exposed to the flame will turn red, and a welding pool will form in the center. The welding pool should look shiny. If both base materials do not fuse, fuse them by adding a covered electrode.</a:t>
            </a:r>
          </a:p>
          <a:p>
            <a:pPr marL="628650" indent="-361950"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(3) When one end of the base material joint is fused, weld the other end of the joint in the same manner. This is called tack welding and will temporarily fix the joint of the base material. When welding thin plates, the number of tack welds can be reduced to prevent the strain from growing large.</a:t>
            </a:r>
          </a:p>
          <a:p>
            <a:pPr marL="628650" indent="-361950"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(4) Next, form a welding pool at one end of the base material joint and perform welding while moving the torch (tochi) toward the joint so as to keep it at a constant size. When welding thin plates, do not add more covered electrodes than necessary. On the contrary, when the plate thickness of the base material is large, melt the base material at a position close to the white cone and weld it while adding a covered electrode.</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20</a:t>
            </a:fld>
            <a:endParaRPr kumimoji="1" lang="ja-JP" altLang="en-US"/>
          </a:p>
        </p:txBody>
      </p:sp>
    </p:spTree>
    <p:extLst>
      <p:ext uri="{BB962C8B-B14F-4D97-AF65-F5344CB8AC3E}">
        <p14:creationId xmlns:p14="http://schemas.microsoft.com/office/powerpoint/2010/main" val="4217181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en" sz="2400">
                <a:latin typeface="Meiryo UI" panose="020B0604030504040204" pitchFamily="50" charset="-128"/>
                <a:ea typeface="Meiryo UI" panose="020B0604030504040204" pitchFamily="50" charset="-128"/>
              </a:rPr>
              <a:t>Welders, etc. (4) Cutting</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34394" y="6400413"/>
            <a:ext cx="3340451"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 </a:t>
            </a:r>
            <a:r>
              <a:rPr lang="en" sz="1200" dirty="0" smtClean="0">
                <a:solidFill>
                  <a:prstClr val="black"/>
                </a:solidFill>
              </a:rPr>
              <a:t>46/Supplementary </a:t>
            </a:r>
            <a:r>
              <a:rPr lang="en" sz="1200" dirty="0">
                <a:solidFill>
                  <a:prstClr val="black"/>
                </a:solidFill>
              </a:rPr>
              <a:t>Text Page </a:t>
            </a:r>
            <a:r>
              <a:rPr lang="en" sz="1200" dirty="0" smtClean="0">
                <a:solidFill>
                  <a:prstClr val="black"/>
                </a:solidFill>
              </a:rPr>
              <a:t>32</a:t>
            </a:r>
            <a:endParaRPr lang="en" sz="1200" dirty="0">
              <a:solidFill>
                <a:prstClr val="black"/>
              </a:solidFill>
            </a:endParaRPr>
          </a:p>
        </p:txBody>
      </p:sp>
      <p:sp>
        <p:nvSpPr>
          <p:cNvPr id="6" name="コンテンツ プレースホルダー 4"/>
          <p:cNvSpPr txBox="1">
            <a:spLocks/>
          </p:cNvSpPr>
          <p:nvPr/>
        </p:nvSpPr>
        <p:spPr>
          <a:xfrm>
            <a:off x="628651" y="898525"/>
            <a:ext cx="7886699" cy="150519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en" sz="1200" dirty="0">
                <a:solidFill>
                  <a:prstClr val="black"/>
                </a:solidFill>
                <a:latin typeface="Meiryo UI" panose="020B0604030504040204" pitchFamily="50" charset="-128"/>
                <a:ea typeface="Meiryo UI" panose="020B0604030504040204" pitchFamily="50" charset="-128"/>
              </a:rPr>
              <a:t>[Gas cutting (gasu setudan) procedure]</a:t>
            </a:r>
            <a:endParaRPr lang="ja-JP" altLang="en-US" sz="1200" dirty="0">
              <a:solidFill>
                <a:prstClr val="black"/>
              </a:solidFill>
              <a:latin typeface="Meiryo UI" panose="020B0604030504040204" pitchFamily="50" charset="-128"/>
              <a:ea typeface="Meiryo UI" panose="020B0604030504040204" pitchFamily="50" charset="-128"/>
            </a:endParaRPr>
          </a:p>
          <a:p>
            <a:pPr marL="628650" indent="-361950"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(1) Set the base material to be cut.</a:t>
            </a:r>
          </a:p>
          <a:p>
            <a:pPr marL="628650" indent="-360000"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(2) Begin by using a preheating flame (yonetu en) to apply a white cone to the spot to be cut to make the base material glow red.</a:t>
            </a:r>
            <a:endParaRPr lang="en-US" altLang="ja-JP" sz="1200" dirty="0">
              <a:solidFill>
                <a:prstClr val="black"/>
              </a:solidFill>
              <a:latin typeface="Meiryo UI" panose="020B0604030504040204" pitchFamily="50" charset="-128"/>
              <a:ea typeface="Meiryo UI" panose="020B0604030504040204" pitchFamily="50" charset="-128"/>
            </a:endParaRPr>
          </a:p>
          <a:p>
            <a:pPr marL="630000" indent="-363600"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(3) While keeping the blowpipe (suikan) slightly tilted, slowly move it along the line you want to cut. At this time, take care to keep the distance between the nozzle (higuchi) and the base material constant, and move it at a constant speed so that the cutting spatter flies directly below.</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21</a:t>
            </a:fld>
            <a:endParaRPr kumimoji="1" lang="ja-JP" altLang="en-US"/>
          </a:p>
        </p:txBody>
      </p:sp>
    </p:spTree>
    <p:extLst>
      <p:ext uri="{BB962C8B-B14F-4D97-AF65-F5344CB8AC3E}">
        <p14:creationId xmlns:p14="http://schemas.microsoft.com/office/powerpoint/2010/main" val="1048766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en" sz="2400">
                <a:latin typeface="Meiryo UI" panose="020B0604030504040204" pitchFamily="50" charset="-128"/>
                <a:ea typeface="Meiryo UI" panose="020B0604030504040204" pitchFamily="50" charset="-128"/>
              </a:rPr>
              <a:t>Welders, etc. (5) Notes for welding/cutting work</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28918" y="6400413"/>
            <a:ext cx="3340451"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 46/Supplementary Text Page </a:t>
            </a:r>
            <a:r>
              <a:rPr lang="en" sz="1200" dirty="0" smtClean="0">
                <a:solidFill>
                  <a:prstClr val="black"/>
                </a:solidFill>
              </a:rPr>
              <a:t>33</a:t>
            </a:r>
            <a:endParaRPr lang="en" sz="1200" dirty="0">
              <a:solidFill>
                <a:prstClr val="black"/>
              </a:solidFill>
            </a:endParaRPr>
          </a:p>
        </p:txBody>
      </p:sp>
      <p:sp>
        <p:nvSpPr>
          <p:cNvPr id="6" name="コンテンツ プレースホルダー 4"/>
          <p:cNvSpPr txBox="1">
            <a:spLocks/>
          </p:cNvSpPr>
          <p:nvPr/>
        </p:nvSpPr>
        <p:spPr>
          <a:xfrm>
            <a:off x="628651" y="898525"/>
            <a:ext cx="7886699" cy="3514687"/>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en" sz="1400" dirty="0">
                <a:latin typeface="Meiryo UI" panose="020B0604030504040204" pitchFamily="50" charset="-128"/>
                <a:ea typeface="Meiryo UI" panose="020B0604030504040204" pitchFamily="50" charset="-128"/>
              </a:rPr>
              <a:t>[Notes for welding/cutting work]</a:t>
            </a:r>
          </a:p>
          <a:p>
            <a:pPr marL="87313" indent="-87313" rtl="0">
              <a:spcBef>
                <a:spcPts val="600"/>
              </a:spcBef>
              <a:buNone/>
            </a:pPr>
            <a:r>
              <a:rPr lang="en" sz="1400" dirty="0">
                <a:latin typeface="Meiryo UI" panose="020B0604030504040204" pitchFamily="50" charset="-128"/>
                <a:ea typeface="Meiryo UI" panose="020B0604030504040204" pitchFamily="50" charset="-128"/>
              </a:rPr>
              <a:t>・ If you hear an occasional clicking sound after ignition, the nozzle (higuchi) may be loose or scratched. Extinguish the fire immediately, tighten the nozzle (higuchi), and replace the nozzle if the problem persists.</a:t>
            </a:r>
            <a:endParaRPr lang="en-US" altLang="ja-JP" sz="1400" dirty="0">
              <a:latin typeface="Meiryo UI" panose="020B0604030504040204" pitchFamily="50" charset="-128"/>
              <a:ea typeface="Meiryo UI" panose="020B0604030504040204" pitchFamily="50" charset="-128"/>
            </a:endParaRPr>
          </a:p>
          <a:p>
            <a:pPr marL="87313" indent="-87313" rtl="0">
              <a:spcBef>
                <a:spcPts val="600"/>
              </a:spcBef>
              <a:buNone/>
            </a:pPr>
            <a:r>
              <a:rPr lang="en" sz="1400" dirty="0">
                <a:latin typeface="Meiryo UI" panose="020B0604030504040204" pitchFamily="50" charset="-128"/>
                <a:ea typeface="Meiryo UI" panose="020B0604030504040204" pitchFamily="50" charset="-128"/>
              </a:rPr>
              <a:t>・ If there is a crackling noise from the blowpipe (suikan) during welding or cutting work, there may be a flashback (gyakka). Immediately stop work, clean and retighten the nozzle (higuchi), check for gas leaks, etc.</a:t>
            </a:r>
            <a:endParaRPr lang="en-US" altLang="ja-JP" sz="1400" dirty="0">
              <a:latin typeface="Meiryo UI" panose="020B0604030504040204" pitchFamily="50" charset="-128"/>
              <a:ea typeface="Meiryo UI" panose="020B0604030504040204" pitchFamily="50" charset="-128"/>
            </a:endParaRPr>
          </a:p>
          <a:p>
            <a:pPr marL="87313" indent="-87313" rtl="0">
              <a:spcBef>
                <a:spcPts val="600"/>
              </a:spcBef>
              <a:buNone/>
            </a:pPr>
            <a:r>
              <a:rPr lang="en" sz="1400" dirty="0">
                <a:latin typeface="Meiryo UI" panose="020B0604030504040204" pitchFamily="50" charset="-128"/>
                <a:ea typeface="Meiryo UI" panose="020B0604030504040204" pitchFamily="50" charset="-128"/>
              </a:rPr>
              <a:t>・ The following are possible causes of flashback (gyakka).</a:t>
            </a:r>
            <a:endParaRPr lang="en-US" altLang="ja-JP" sz="1400" dirty="0">
              <a:latin typeface="Meiryo UI" panose="020B0604030504040204" pitchFamily="50" charset="-128"/>
              <a:ea typeface="Meiryo UI" panose="020B0604030504040204" pitchFamily="50" charset="-128"/>
            </a:endParaRPr>
          </a:p>
          <a:p>
            <a:pPr marL="0" indent="180975" rtl="0">
              <a:lnSpc>
                <a:spcPct val="100000"/>
              </a:lnSpc>
              <a:spcBef>
                <a:spcPts val="0"/>
              </a:spcBef>
              <a:buNone/>
            </a:pPr>
            <a:endParaRPr lang="en-US" altLang="ja-JP" sz="900" dirty="0">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n" sz="1400" dirty="0">
                <a:latin typeface="Meiryo UI" panose="020B0604030504040204" pitchFamily="50" charset="-128"/>
                <a:ea typeface="Meiryo UI" panose="020B0604030504040204" pitchFamily="50" charset="-128"/>
              </a:rPr>
              <a:t>[Causes of flashback (gyakka)]</a:t>
            </a:r>
          </a:p>
          <a:p>
            <a:pPr marL="542925" indent="-276225" rtl="0">
              <a:lnSpc>
                <a:spcPct val="100000"/>
              </a:lnSpc>
              <a:spcBef>
                <a:spcPts val="0"/>
              </a:spcBef>
              <a:buFont typeface="Wingdings" panose="05000000000000000000" pitchFamily="2" charset="2"/>
              <a:buChar char="l"/>
            </a:pPr>
            <a:r>
              <a:rPr lang="en" sz="1400" dirty="0">
                <a:latin typeface="Meiryo UI" panose="020B0604030504040204" pitchFamily="50" charset="-128"/>
                <a:ea typeface="Meiryo UI" panose="020B0604030504040204" pitchFamily="50" charset="-128"/>
              </a:rPr>
              <a:t>The mixing ratio of oxygen (sanso) and flammable gas changed.</a:t>
            </a:r>
          </a:p>
          <a:p>
            <a:pPr marL="542925" indent="-276225" rtl="0">
              <a:lnSpc>
                <a:spcPct val="100000"/>
              </a:lnSpc>
              <a:spcBef>
                <a:spcPts val="0"/>
              </a:spcBef>
              <a:buFont typeface="Wingdings" panose="05000000000000000000" pitchFamily="2" charset="2"/>
              <a:buChar char="l"/>
            </a:pPr>
            <a:r>
              <a:rPr lang="en" sz="1400" dirty="0">
                <a:latin typeface="Meiryo UI" panose="020B0604030504040204" pitchFamily="50" charset="-128"/>
                <a:ea typeface="Meiryo UI" panose="020B0604030504040204" pitchFamily="50" charset="-128"/>
              </a:rPr>
              <a:t>Foreign matter such as spatter (supatta) entered the nozzle (higuchi).</a:t>
            </a:r>
          </a:p>
          <a:p>
            <a:pPr marL="542925" indent="-276225" rtl="0">
              <a:lnSpc>
                <a:spcPct val="100000"/>
              </a:lnSpc>
              <a:spcBef>
                <a:spcPts val="0"/>
              </a:spcBef>
              <a:buFont typeface="Wingdings" panose="05000000000000000000" pitchFamily="2" charset="2"/>
              <a:buChar char="l"/>
            </a:pPr>
            <a:r>
              <a:rPr lang="en" sz="1400" dirty="0">
                <a:latin typeface="Meiryo UI" panose="020B0604030504040204" pitchFamily="50" charset="-128"/>
                <a:ea typeface="Meiryo UI" panose="020B0604030504040204" pitchFamily="50" charset="-128"/>
              </a:rPr>
              <a:t>The tip of the nozzle (higuchi) was blocked due to hitting the base material, etc.</a:t>
            </a:r>
          </a:p>
          <a:p>
            <a:pPr marL="542925" indent="-276225" rtl="0">
              <a:lnSpc>
                <a:spcPct val="100000"/>
              </a:lnSpc>
              <a:spcBef>
                <a:spcPts val="0"/>
              </a:spcBef>
              <a:buFont typeface="Wingdings" panose="05000000000000000000" pitchFamily="2" charset="2"/>
              <a:buChar char="l"/>
            </a:pPr>
            <a:r>
              <a:rPr lang="en" sz="1400" dirty="0">
                <a:latin typeface="Meiryo UI" panose="020B0604030504040204" pitchFamily="50" charset="-128"/>
                <a:ea typeface="Meiryo UI" panose="020B0604030504040204" pitchFamily="50" charset="-128"/>
              </a:rPr>
              <a:t>The temperature of the nozzle (higuchi) rose.</a:t>
            </a:r>
          </a:p>
          <a:p>
            <a:pPr marL="542925" indent="-276225" rtl="0">
              <a:lnSpc>
                <a:spcPct val="100000"/>
              </a:lnSpc>
              <a:spcBef>
                <a:spcPts val="0"/>
              </a:spcBef>
              <a:buFont typeface="Wingdings" panose="05000000000000000000" pitchFamily="2" charset="2"/>
              <a:buChar char="l"/>
            </a:pPr>
            <a:r>
              <a:rPr lang="en" sz="1400" dirty="0">
                <a:latin typeface="Meiryo UI" panose="020B0604030504040204" pitchFamily="50" charset="-128"/>
                <a:ea typeface="Meiryo UI" panose="020B0604030504040204" pitchFamily="50" charset="-128"/>
              </a:rPr>
              <a:t>The nozzle (higuchi) was not sufficiently tightened.</a:t>
            </a:r>
          </a:p>
          <a:p>
            <a:pPr marL="542925" indent="-276225" rtl="0">
              <a:lnSpc>
                <a:spcPct val="100000"/>
              </a:lnSpc>
              <a:spcBef>
                <a:spcPts val="0"/>
              </a:spcBef>
              <a:buFont typeface="Wingdings" panose="05000000000000000000" pitchFamily="2" charset="2"/>
              <a:buChar char="l"/>
            </a:pPr>
            <a:r>
              <a:rPr lang="en" sz="1400" dirty="0">
                <a:latin typeface="Meiryo UI" panose="020B0604030504040204" pitchFamily="50" charset="-128"/>
                <a:ea typeface="Meiryo UI" panose="020B0604030504040204" pitchFamily="50" charset="-128"/>
              </a:rPr>
              <a:t>Air entered the flammable gas supply system.</a:t>
            </a:r>
            <a:endParaRPr lang="ja-JP" altLang="en-US" sz="16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22</a:t>
            </a:fld>
            <a:endParaRPr kumimoji="1" lang="ja-JP" altLang="en-US"/>
          </a:p>
        </p:txBody>
      </p:sp>
    </p:spTree>
    <p:extLst>
      <p:ext uri="{BB962C8B-B14F-4D97-AF65-F5344CB8AC3E}">
        <p14:creationId xmlns:p14="http://schemas.microsoft.com/office/powerpoint/2010/main" val="2475129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en" sz="2400">
                <a:latin typeface="Meiryo UI" panose="020B0604030504040204" pitchFamily="50" charset="-128"/>
                <a:ea typeface="Meiryo UI" panose="020B0604030504040204" pitchFamily="50" charset="-128"/>
              </a:rPr>
              <a:t>Welders, etc. (6) Fire extinguishing method</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28918" y="6400413"/>
            <a:ext cx="3340451"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 47/Supplementary Text Page </a:t>
            </a:r>
            <a:r>
              <a:rPr lang="en" sz="1200" dirty="0" smtClean="0">
                <a:solidFill>
                  <a:prstClr val="black"/>
                </a:solidFill>
              </a:rPr>
              <a:t>34</a:t>
            </a:r>
            <a:endParaRPr lang="ja-JP" altLang="en-US" sz="1200" dirty="0">
              <a:solidFill>
                <a:prstClr val="black"/>
              </a:solidFill>
            </a:endParaRPr>
          </a:p>
        </p:txBody>
      </p:sp>
      <p:sp>
        <p:nvSpPr>
          <p:cNvPr id="6" name="コンテンツ プレースホルダー 4"/>
          <p:cNvSpPr txBox="1">
            <a:spLocks/>
          </p:cNvSpPr>
          <p:nvPr/>
        </p:nvSpPr>
        <p:spPr>
          <a:xfrm>
            <a:off x="628651" y="885138"/>
            <a:ext cx="7886699" cy="261915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en" sz="1200" dirty="0">
                <a:solidFill>
                  <a:prstClr val="black"/>
                </a:solidFill>
                <a:latin typeface="Meiryo UI" panose="020B0604030504040204" pitchFamily="50" charset="-128"/>
                <a:ea typeface="Meiryo UI" panose="020B0604030504040204" pitchFamily="50" charset="-128"/>
              </a:rPr>
              <a:t>[Fire extinguishing method]</a:t>
            </a:r>
            <a:endParaRPr lang="ja-JP" altLang="en-US"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When extinguishing a fire, first close the preheated oxygen valve, then close the fuel gas.</a:t>
            </a:r>
            <a:endParaRPr lang="en-US" altLang="ja-JP"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For cutting work, close the valves in the following order: cutting oxygen (setudan sanso), preheated oxygen, and fuel gas.</a:t>
            </a:r>
            <a:endParaRPr lang="en-US" altLang="ja-JP"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If the fire goes out during welding/cutting work, close the valves immediately in the same order.</a:t>
            </a:r>
          </a:p>
          <a:p>
            <a:pPr marL="0" indent="180975" rtl="0">
              <a:lnSpc>
                <a:spcPct val="100000"/>
              </a:lnSpc>
              <a:spcBef>
                <a:spcPts val="0"/>
              </a:spcBef>
              <a:buNone/>
            </a:pPr>
            <a:endParaRPr lang="en-US" altLang="ja-JP" sz="8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However, if a flashback (gyakka) occurs during work, immediately close the preheated oxygen valve, then close the fuel gas valve, and finally close the cutting oxygen (setudan sanso) valve. Next, close the oxygen (sanso)/fuel gas container valve and loosen the pressure control handle (aturyoku chousei handoru).</a:t>
            </a:r>
          </a:p>
          <a:p>
            <a:pPr marL="0" indent="180975" rtl="0">
              <a:lnSpc>
                <a:spcPct val="100000"/>
              </a:lnSpc>
              <a:spcBef>
                <a:spcPts val="0"/>
              </a:spcBef>
              <a:buNone/>
            </a:pPr>
            <a:endParaRPr lang="en-US" altLang="ja-JP" sz="800" dirty="0">
              <a:solidFill>
                <a:srgbClr val="FF0000"/>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n" sz="1200" dirty="0">
                <a:latin typeface="Meiryo UI" panose="020B0604030504040204" pitchFamily="50" charset="-128"/>
                <a:ea typeface="Meiryo UI" panose="020B0604030504040204" pitchFamily="50" charset="-128"/>
              </a:rPr>
              <a:t>If the fire is extinguished due to a flashback (gyakka), identify the cause and take countermeasures before resuming work. Do not restart without identifying the cause.</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23</a:t>
            </a:fld>
            <a:endParaRPr kumimoji="1" lang="ja-JP" altLang="en-US"/>
          </a:p>
        </p:txBody>
      </p:sp>
    </p:spTree>
    <p:extLst>
      <p:ext uri="{BB962C8B-B14F-4D97-AF65-F5344CB8AC3E}">
        <p14:creationId xmlns:p14="http://schemas.microsoft.com/office/powerpoint/2010/main" val="3528871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 xmlns:a16="http://schemas.microsoft.com/office/drawing/2014/main" id="{8721B18F-945F-4B3F-88FC-1CE553F62C87}"/>
              </a:ext>
            </a:extLst>
          </p:cNvPr>
          <p:cNvPicPr>
            <a:picLocks noChangeAspect="1"/>
          </p:cNvPicPr>
          <p:nvPr/>
        </p:nvPicPr>
        <p:blipFill>
          <a:blip r:embed="rId3"/>
          <a:stretch>
            <a:fillRect/>
          </a:stretch>
        </p:blipFill>
        <p:spPr>
          <a:xfrm>
            <a:off x="6517480" y="1640678"/>
            <a:ext cx="1997870" cy="3208995"/>
          </a:xfrm>
          <a:prstGeom prst="rect">
            <a:avLst/>
          </a:prstGeom>
        </p:spPr>
      </p:pic>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en" sz="2400">
                <a:latin typeface="Meiryo UI" panose="020B0604030504040204" pitchFamily="50" charset="-128"/>
                <a:ea typeface="Meiryo UI" panose="020B0604030504040204" pitchFamily="50" charset="-128"/>
              </a:rPr>
              <a:t>Nozzle (higuchi)</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18394" y="6418387"/>
            <a:ext cx="3345499"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 47/Supplementary Text Page </a:t>
            </a:r>
            <a:r>
              <a:rPr lang="en" sz="1200" dirty="0" smtClean="0">
                <a:solidFill>
                  <a:prstClr val="black"/>
                </a:solidFill>
              </a:rPr>
              <a:t>35</a:t>
            </a:r>
            <a:endParaRPr lang="en" sz="1200" dirty="0">
              <a:solidFill>
                <a:prstClr val="black"/>
              </a:solidFill>
            </a:endParaRPr>
          </a:p>
        </p:txBody>
      </p:sp>
      <p:sp>
        <p:nvSpPr>
          <p:cNvPr id="6" name="コンテンツ プレースホルダー 4"/>
          <p:cNvSpPr txBox="1">
            <a:spLocks/>
          </p:cNvSpPr>
          <p:nvPr/>
        </p:nvSpPr>
        <p:spPr>
          <a:xfrm>
            <a:off x="628649" y="1640678"/>
            <a:ext cx="5829301" cy="3208994"/>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[Nozzle (higuchi) fitting procedure]</a:t>
            </a:r>
          </a:p>
          <a:p>
            <a:pPr marL="449263" indent="-268288"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(1) Make sure that the contact parts between the nozzle (higuchi) and the blowpipe (suikan) are not scratched and that there are no contaminants or oil on them.</a:t>
            </a:r>
          </a:p>
          <a:p>
            <a:pPr marL="449263" indent="-268288"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(2) Completely return the back nut (packing nut) in Fig. 1-31 (until it hits the hexagonal part of the main body).</a:t>
            </a:r>
          </a:p>
          <a:p>
            <a:pPr marL="449263" indent="-268288"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(3) Screw the nozzle (higuchi) into the blowpipe (suikan) as far as it will go.</a:t>
            </a:r>
          </a:p>
          <a:p>
            <a:pPr marL="449263" indent="-268288"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(4) Fully tighten the hexagonal part of the nozzle (higuchi) body with a dedicated wrench. If a monkey wrench is used at this time, the outer tube nut may rotate, so a monkey wrench should not be used.</a:t>
            </a:r>
          </a:p>
          <a:p>
            <a:pPr marL="449263" indent="-268288"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(5) Rotate the back nut by hand until you feel resistance.</a:t>
            </a:r>
          </a:p>
          <a:p>
            <a:pPr marL="449263" indent="-268288"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(6) Rotate the back nut with a dedicated wrench. When installing it for the first time, it should be at 1/2 rotation. The second and subsequent fittings should be at about 1/4 rotation.</a:t>
            </a:r>
          </a:p>
        </p:txBody>
      </p:sp>
      <p:sp>
        <p:nvSpPr>
          <p:cNvPr id="5" name="コンテンツ プレースホルダー 4"/>
          <p:cNvSpPr txBox="1">
            <a:spLocks/>
          </p:cNvSpPr>
          <p:nvPr/>
        </p:nvSpPr>
        <p:spPr>
          <a:xfrm>
            <a:off x="628651" y="987229"/>
            <a:ext cx="7886699" cy="61337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en" sz="1400">
                <a:solidFill>
                  <a:prstClr val="black"/>
                </a:solidFill>
                <a:latin typeface="Meiryo UI" panose="020B0604030504040204" pitchFamily="50" charset="-128"/>
                <a:ea typeface="Meiryo UI" panose="020B0604030504040204" pitchFamily="50" charset="-128"/>
              </a:rPr>
              <a:t>[Nozzle (higuchi) selection]</a:t>
            </a:r>
            <a:endParaRPr lang="ja-JP" altLang="en-US" sz="14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n" sz="1400">
                <a:latin typeface="Meiryo UI" panose="020B0604030504040204" pitchFamily="50" charset="-128"/>
                <a:ea typeface="Meiryo UI" panose="020B0604030504040204" pitchFamily="50" charset="-128"/>
              </a:rPr>
              <a:t>The nozzle (higuchi) must be selected appropriately according to the type of flammable gas used and the thickness of the base material.</a:t>
            </a:r>
            <a:endParaRPr lang="en-US" altLang="ja-JP" sz="14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24</a:t>
            </a:fld>
            <a:endParaRPr kumimoji="1" lang="ja-JP" altLang="en-US"/>
          </a:p>
        </p:txBody>
      </p:sp>
      <p:sp>
        <p:nvSpPr>
          <p:cNvPr id="9" name="テキスト ボックス 8">
            <a:extLst>
              <a:ext uri="{FF2B5EF4-FFF2-40B4-BE49-F238E27FC236}">
                <a16:creationId xmlns="" xmlns:a16="http://schemas.microsoft.com/office/drawing/2014/main" id="{6A135E08-56BE-487B-9039-877F96ADAFC4}"/>
              </a:ext>
            </a:extLst>
          </p:cNvPr>
          <p:cNvSpPr txBox="1"/>
          <p:nvPr/>
        </p:nvSpPr>
        <p:spPr>
          <a:xfrm>
            <a:off x="6548468" y="4594849"/>
            <a:ext cx="1864477" cy="191242"/>
          </a:xfrm>
          <a:prstGeom prst="rect">
            <a:avLst/>
          </a:prstGeom>
          <a:solidFill>
            <a:schemeClr val="bg1"/>
          </a:solidFill>
          <a:ln>
            <a:noFill/>
          </a:ln>
        </p:spPr>
        <p:txBody>
          <a:bodyPr wrap="square" lIns="0" tIns="0" rIns="0" bIns="0" rtlCol="0">
            <a:noAutofit/>
          </a:bodyPr>
          <a:lstStyle/>
          <a:p>
            <a:pPr rtl="0"/>
            <a:r>
              <a:rPr lang="en" sz="1050" dirty="0"/>
              <a:t>Fig. 1-31: Nozzle (higuchi) fixing</a:t>
            </a:r>
            <a:endParaRPr kumimoji="1" lang="en-US" altLang="ja-JP" sz="1050" dirty="0"/>
          </a:p>
        </p:txBody>
      </p:sp>
      <p:sp>
        <p:nvSpPr>
          <p:cNvPr id="10" name="テキスト ボックス 9">
            <a:extLst>
              <a:ext uri="{FF2B5EF4-FFF2-40B4-BE49-F238E27FC236}">
                <a16:creationId xmlns="" xmlns:a16="http://schemas.microsoft.com/office/drawing/2014/main" id="{77491DC7-08F5-475E-9D59-0180A3837451}"/>
              </a:ext>
            </a:extLst>
          </p:cNvPr>
          <p:cNvSpPr txBox="1"/>
          <p:nvPr/>
        </p:nvSpPr>
        <p:spPr>
          <a:xfrm>
            <a:off x="6823882" y="4367351"/>
            <a:ext cx="1589064" cy="191242"/>
          </a:xfrm>
          <a:prstGeom prst="rect">
            <a:avLst/>
          </a:prstGeom>
          <a:solidFill>
            <a:schemeClr val="bg1"/>
          </a:solidFill>
          <a:ln>
            <a:noFill/>
          </a:ln>
        </p:spPr>
        <p:txBody>
          <a:bodyPr wrap="square" lIns="0" tIns="0" rIns="0" bIns="0" rtlCol="0">
            <a:noAutofit/>
          </a:bodyPr>
          <a:lstStyle/>
          <a:p>
            <a:pPr algn="r" rtl="0"/>
            <a:r>
              <a:rPr lang="en" sz="800"/>
              <a:t>Source: KOIKE SANSO KOGYO Co.,LTD.</a:t>
            </a:r>
            <a:endParaRPr kumimoji="1" lang="en-US" altLang="ja-JP" sz="800" dirty="0"/>
          </a:p>
        </p:txBody>
      </p:sp>
      <p:sp>
        <p:nvSpPr>
          <p:cNvPr id="11" name="テキスト ボックス 10">
            <a:extLst>
              <a:ext uri="{FF2B5EF4-FFF2-40B4-BE49-F238E27FC236}">
                <a16:creationId xmlns="" xmlns:a16="http://schemas.microsoft.com/office/drawing/2014/main" id="{7D810B74-44C3-496A-A49C-E8B87B4F986D}"/>
              </a:ext>
            </a:extLst>
          </p:cNvPr>
          <p:cNvSpPr txBox="1"/>
          <p:nvPr/>
        </p:nvSpPr>
        <p:spPr>
          <a:xfrm>
            <a:off x="7239330" y="2082076"/>
            <a:ext cx="1173616" cy="217332"/>
          </a:xfrm>
          <a:prstGeom prst="rect">
            <a:avLst/>
          </a:prstGeom>
          <a:solidFill>
            <a:schemeClr val="bg1"/>
          </a:solidFill>
          <a:ln>
            <a:noFill/>
          </a:ln>
        </p:spPr>
        <p:txBody>
          <a:bodyPr wrap="square" lIns="0" tIns="0" rIns="0" bIns="0" rtlCol="0">
            <a:noAutofit/>
          </a:bodyPr>
          <a:lstStyle/>
          <a:p>
            <a:pPr rtl="0"/>
            <a:r>
              <a:rPr lang="en" sz="1200">
                <a:solidFill>
                  <a:srgbClr val="C00000"/>
                </a:solidFill>
              </a:rPr>
              <a:t>Back nut</a:t>
            </a:r>
            <a:endParaRPr kumimoji="1" lang="en-US" altLang="ja-JP" sz="1200" dirty="0">
              <a:solidFill>
                <a:srgbClr val="C00000"/>
              </a:solidFill>
            </a:endParaRPr>
          </a:p>
        </p:txBody>
      </p:sp>
      <p:sp>
        <p:nvSpPr>
          <p:cNvPr id="12" name="テキスト ボックス 11">
            <a:extLst>
              <a:ext uri="{FF2B5EF4-FFF2-40B4-BE49-F238E27FC236}">
                <a16:creationId xmlns="" xmlns:a16="http://schemas.microsoft.com/office/drawing/2014/main" id="{71B30F62-0951-4B78-92E9-00D9A7367001}"/>
              </a:ext>
            </a:extLst>
          </p:cNvPr>
          <p:cNvSpPr txBox="1"/>
          <p:nvPr/>
        </p:nvSpPr>
        <p:spPr>
          <a:xfrm>
            <a:off x="7486650" y="2408074"/>
            <a:ext cx="926296" cy="343034"/>
          </a:xfrm>
          <a:prstGeom prst="rect">
            <a:avLst/>
          </a:prstGeom>
          <a:solidFill>
            <a:schemeClr val="bg1"/>
          </a:solidFill>
          <a:ln>
            <a:noFill/>
          </a:ln>
        </p:spPr>
        <p:txBody>
          <a:bodyPr wrap="square" lIns="0" tIns="0" rIns="0" bIns="0" rtlCol="0">
            <a:noAutofit/>
          </a:bodyPr>
          <a:lstStyle/>
          <a:p>
            <a:pPr rtl="0"/>
            <a:r>
              <a:rPr lang="en" sz="1050" dirty="0">
                <a:solidFill>
                  <a:srgbClr val="C00000"/>
                </a:solidFill>
              </a:rPr>
              <a:t>Hexagonal part of the main body</a:t>
            </a:r>
            <a:endParaRPr kumimoji="1" lang="en-US" altLang="ja-JP" sz="1050" dirty="0">
              <a:solidFill>
                <a:srgbClr val="C00000"/>
              </a:solidFill>
            </a:endParaRPr>
          </a:p>
        </p:txBody>
      </p:sp>
      <p:sp>
        <p:nvSpPr>
          <p:cNvPr id="13" name="テキスト ボックス 12">
            <a:extLst>
              <a:ext uri="{FF2B5EF4-FFF2-40B4-BE49-F238E27FC236}">
                <a16:creationId xmlns="" xmlns:a16="http://schemas.microsoft.com/office/drawing/2014/main" id="{9A8C50F0-3AEC-4E30-B39C-B37CD9CFBE3E}"/>
              </a:ext>
            </a:extLst>
          </p:cNvPr>
          <p:cNvSpPr txBox="1"/>
          <p:nvPr/>
        </p:nvSpPr>
        <p:spPr>
          <a:xfrm>
            <a:off x="7392976" y="3525089"/>
            <a:ext cx="1019970" cy="343034"/>
          </a:xfrm>
          <a:prstGeom prst="rect">
            <a:avLst/>
          </a:prstGeom>
          <a:solidFill>
            <a:schemeClr val="bg1"/>
          </a:solidFill>
          <a:ln>
            <a:noFill/>
          </a:ln>
        </p:spPr>
        <p:txBody>
          <a:bodyPr wrap="square" lIns="0" tIns="0" rIns="0" bIns="0" rtlCol="0">
            <a:noAutofit/>
          </a:bodyPr>
          <a:lstStyle/>
          <a:p>
            <a:pPr rtl="0"/>
            <a:r>
              <a:rPr lang="en" sz="1200" dirty="0">
                <a:solidFill>
                  <a:srgbClr val="C00000"/>
                </a:solidFill>
              </a:rPr>
              <a:t>Dedicated wrench</a:t>
            </a:r>
            <a:endParaRPr kumimoji="1" lang="en-US" altLang="ja-JP" sz="1200" dirty="0">
              <a:solidFill>
                <a:srgbClr val="C00000"/>
              </a:solidFill>
            </a:endParaRPr>
          </a:p>
        </p:txBody>
      </p:sp>
      <p:sp>
        <p:nvSpPr>
          <p:cNvPr id="15" name="正方形/長方形 14"/>
          <p:cNvSpPr/>
          <p:nvPr/>
        </p:nvSpPr>
        <p:spPr>
          <a:xfrm>
            <a:off x="6767268" y="4739321"/>
            <a:ext cx="202591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（小池酸素工業株式会社提供）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32595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 xmlns:a16="http://schemas.microsoft.com/office/drawing/2014/main" id="{83957ADE-76AB-4366-BA9B-B20DECF939B4}"/>
              </a:ext>
            </a:extLst>
          </p:cNvPr>
          <p:cNvPicPr>
            <a:picLocks noChangeAspect="1"/>
          </p:cNvPicPr>
          <p:nvPr/>
        </p:nvPicPr>
        <p:blipFill>
          <a:blip r:embed="rId3"/>
          <a:stretch>
            <a:fillRect/>
          </a:stretch>
        </p:blipFill>
        <p:spPr>
          <a:xfrm>
            <a:off x="5507197" y="971018"/>
            <a:ext cx="3054173" cy="2138352"/>
          </a:xfrm>
          <a:prstGeom prst="rect">
            <a:avLst/>
          </a:prstGeom>
        </p:spPr>
      </p:pic>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en" sz="2000" dirty="0">
                <a:latin typeface="Meiryo UI" panose="020B0604030504040204" pitchFamily="50" charset="-128"/>
                <a:ea typeface="Meiryo UI" panose="020B0604030504040204" pitchFamily="50" charset="-128"/>
              </a:rPr>
              <a:t>Hose (housu) (1) One-touch joint (wantacchi tugite) fitting</a:t>
            </a:r>
            <a:endParaRPr kumimoji="1" lang="ja-JP" altLang="en-US" sz="2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87724" y="6501872"/>
            <a:ext cx="3340451"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 50/Supplementary Text Page </a:t>
            </a:r>
            <a:r>
              <a:rPr lang="en" sz="1200" dirty="0" smtClean="0">
                <a:solidFill>
                  <a:prstClr val="black"/>
                </a:solidFill>
              </a:rPr>
              <a:t>36</a:t>
            </a:r>
            <a:endParaRPr lang="en" sz="1200" dirty="0">
              <a:solidFill>
                <a:prstClr val="black"/>
              </a:solidFill>
            </a:endParaRPr>
          </a:p>
        </p:txBody>
      </p:sp>
      <p:sp>
        <p:nvSpPr>
          <p:cNvPr id="6" name="コンテンツ プレースホルダー 4"/>
          <p:cNvSpPr txBox="1">
            <a:spLocks/>
          </p:cNvSpPr>
          <p:nvPr/>
        </p:nvSpPr>
        <p:spPr>
          <a:xfrm>
            <a:off x="628649" y="971018"/>
            <a:ext cx="4781095" cy="213835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[One-touch joint (wantacchi tugite) fitting procedure for both ends of hose (housu) ]</a:t>
            </a:r>
          </a:p>
          <a:p>
            <a:pPr marL="449263" indent="-268288"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(1) Firmly secure it with a hose band (housu bando). At this time, </a:t>
            </a:r>
            <a:r>
              <a:rPr lang="en" sz="1200" dirty="0">
                <a:latin typeface="Meiryo UI" panose="020B0604030504040204" pitchFamily="50" charset="-128"/>
                <a:ea typeface="Meiryo UI" panose="020B0604030504040204" pitchFamily="50" charset="-128"/>
              </a:rPr>
              <a:t>do not use oil or grease, forcibly twist it, scrape the inner surface, or tap to soften it.</a:t>
            </a:r>
          </a:p>
          <a:p>
            <a:pPr marL="449263" indent="-268288" rtl="0">
              <a:lnSpc>
                <a:spcPct val="100000"/>
              </a:lnSpc>
              <a:spcBef>
                <a:spcPts val="0"/>
              </a:spcBef>
              <a:buNone/>
            </a:pPr>
            <a:r>
              <a:rPr lang="en" sz="1200" dirty="0">
                <a:latin typeface="Meiryo UI" panose="020B0604030504040204" pitchFamily="50" charset="-128"/>
                <a:ea typeface="Meiryo UI" panose="020B0604030504040204" pitchFamily="50" charset="-128"/>
              </a:rPr>
              <a:t>(2) Plug the hose (housu) joint tightly, immerse it in a water tank, apply a pressure of about twice the maximum working pressure for 5 minutes with nitrogen or dry air (only for objects without any oiliness), and verify that there is no leakage or disconnection of the joint.</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25</a:t>
            </a:fld>
            <a:endParaRPr kumimoji="1" lang="ja-JP" altLang="en-US"/>
          </a:p>
        </p:txBody>
      </p:sp>
      <p:sp>
        <p:nvSpPr>
          <p:cNvPr id="9" name="テキスト ボックス 8">
            <a:extLst>
              <a:ext uri="{FF2B5EF4-FFF2-40B4-BE49-F238E27FC236}">
                <a16:creationId xmlns="" xmlns:a16="http://schemas.microsoft.com/office/drawing/2014/main" id="{86B1D190-4A18-46A4-8444-712586EA57F2}"/>
              </a:ext>
            </a:extLst>
          </p:cNvPr>
          <p:cNvSpPr txBox="1"/>
          <p:nvPr/>
        </p:nvSpPr>
        <p:spPr>
          <a:xfrm>
            <a:off x="5791903" y="2721685"/>
            <a:ext cx="2695222" cy="198014"/>
          </a:xfrm>
          <a:prstGeom prst="rect">
            <a:avLst/>
          </a:prstGeom>
          <a:solidFill>
            <a:schemeClr val="bg1"/>
          </a:solidFill>
          <a:ln>
            <a:noFill/>
          </a:ln>
        </p:spPr>
        <p:txBody>
          <a:bodyPr wrap="square" lIns="0" tIns="0" rIns="0" bIns="0" rtlCol="0">
            <a:noAutofit/>
          </a:bodyPr>
          <a:lstStyle/>
          <a:p>
            <a:pPr algn="r" rtl="0"/>
            <a:r>
              <a:rPr lang="en" sz="600" dirty="0"/>
              <a:t>Source: NISSAN TANAKA CORPORATION</a:t>
            </a:r>
            <a:endParaRPr kumimoji="1" lang="en-US" altLang="ja-JP" sz="600" dirty="0"/>
          </a:p>
        </p:txBody>
      </p:sp>
      <p:sp>
        <p:nvSpPr>
          <p:cNvPr id="8" name="テキスト ボックス 7">
            <a:extLst>
              <a:ext uri="{FF2B5EF4-FFF2-40B4-BE49-F238E27FC236}">
                <a16:creationId xmlns="" xmlns:a16="http://schemas.microsoft.com/office/drawing/2014/main" id="{1A86C988-49E3-49EC-AE15-F759D545B274}"/>
              </a:ext>
            </a:extLst>
          </p:cNvPr>
          <p:cNvSpPr txBox="1"/>
          <p:nvPr/>
        </p:nvSpPr>
        <p:spPr>
          <a:xfrm>
            <a:off x="5581441" y="2897095"/>
            <a:ext cx="2905684" cy="168125"/>
          </a:xfrm>
          <a:prstGeom prst="rect">
            <a:avLst/>
          </a:prstGeom>
          <a:solidFill>
            <a:schemeClr val="bg1"/>
          </a:solidFill>
          <a:ln>
            <a:noFill/>
          </a:ln>
        </p:spPr>
        <p:txBody>
          <a:bodyPr wrap="square" lIns="0" tIns="0" rIns="0" bIns="0" rtlCol="0">
            <a:noAutofit/>
          </a:bodyPr>
          <a:lstStyle/>
          <a:p>
            <a:pPr rtl="0"/>
            <a:r>
              <a:rPr lang="en" sz="800" dirty="0"/>
              <a:t>Fig. 1-36: Example of gas welded one-touch joint (wantacchi tugite)</a:t>
            </a:r>
            <a:endParaRPr kumimoji="1" lang="en-US" altLang="ja-JP" sz="800" dirty="0"/>
          </a:p>
        </p:txBody>
      </p:sp>
      <p:sp>
        <p:nvSpPr>
          <p:cNvPr id="11" name="正方形/長方形 10"/>
          <p:cNvSpPr/>
          <p:nvPr/>
        </p:nvSpPr>
        <p:spPr>
          <a:xfrm>
            <a:off x="6772632" y="2991723"/>
            <a:ext cx="224817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smtClean="0">
                <a:latin typeface="Meiryo UI" panose="020B0604030504040204" pitchFamily="50" charset="-128"/>
                <a:ea typeface="Meiryo UI" panose="020B0604030504040204" pitchFamily="50" charset="-128"/>
              </a:rPr>
              <a:t>（日酸</a:t>
            </a:r>
            <a:r>
              <a:rPr lang="en-US" altLang="ja-JP" sz="900" dirty="0" smtClean="0">
                <a:latin typeface="Meiryo UI" panose="020B0604030504040204" pitchFamily="50" charset="-128"/>
                <a:ea typeface="Meiryo UI" panose="020B0604030504040204" pitchFamily="50" charset="-128"/>
              </a:rPr>
              <a:t>TANAKA(</a:t>
            </a:r>
            <a:r>
              <a:rPr lang="ja-JP" altLang="en-US" sz="900" dirty="0" smtClean="0">
                <a:latin typeface="Meiryo UI" panose="020B0604030504040204" pitchFamily="50" charset="-128"/>
                <a:ea typeface="Meiryo UI" panose="020B0604030504040204" pitchFamily="50" charset="-128"/>
              </a:rPr>
              <a:t>株</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57004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en" sz="2400">
                <a:latin typeface="Meiryo UI" panose="020B0604030504040204" pitchFamily="50" charset="-128"/>
                <a:ea typeface="Meiryo UI" panose="020B0604030504040204" pitchFamily="50" charset="-128"/>
              </a:rPr>
              <a:t>Hose (housu) (2) Gas hose visual inspection</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25312" y="6429338"/>
            <a:ext cx="3372877"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 51/Supplementary Text Page </a:t>
            </a:r>
            <a:r>
              <a:rPr lang="en" sz="1200" dirty="0" smtClean="0">
                <a:solidFill>
                  <a:prstClr val="black"/>
                </a:solidFill>
              </a:rPr>
              <a:t>37</a:t>
            </a:r>
            <a:endParaRPr lang="en" sz="1200" dirty="0">
              <a:solidFill>
                <a:prstClr val="black"/>
              </a:solidFill>
            </a:endParaRPr>
          </a:p>
        </p:txBody>
      </p:sp>
      <p:sp>
        <p:nvSpPr>
          <p:cNvPr id="6" name="コンテンツ プレースホルダー 4"/>
          <p:cNvSpPr txBox="1">
            <a:spLocks/>
          </p:cNvSpPr>
          <p:nvPr/>
        </p:nvSpPr>
        <p:spPr>
          <a:xfrm>
            <a:off x="628650" y="971018"/>
            <a:ext cx="7886700" cy="274681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n" sz="1400" dirty="0">
                <a:latin typeface="Meiryo UI" panose="020B0604030504040204" pitchFamily="50" charset="-128"/>
                <a:ea typeface="Meiryo UI" panose="020B0604030504040204" pitchFamily="50" charset="-128"/>
              </a:rPr>
              <a:t>[Gas hose (housu) pre-use visual inspection items]</a:t>
            </a:r>
          </a:p>
          <a:p>
            <a:pPr lvl="1" rtl="0">
              <a:lnSpc>
                <a:spcPct val="100000"/>
              </a:lnSpc>
              <a:spcBef>
                <a:spcPts val="0"/>
              </a:spcBef>
            </a:pPr>
            <a:r>
              <a:rPr lang="en" sz="1400" dirty="0">
                <a:latin typeface="Meiryo UI" panose="020B0604030504040204" pitchFamily="50" charset="-128"/>
                <a:ea typeface="Meiryo UI" panose="020B0604030504040204" pitchFamily="50" charset="-128"/>
              </a:rPr>
              <a:t>Cracks that extend to the reinforcing layer on the hose (housu) surface</a:t>
            </a:r>
          </a:p>
          <a:p>
            <a:pPr lvl="1" rtl="0">
              <a:lnSpc>
                <a:spcPct val="100000"/>
              </a:lnSpc>
              <a:spcBef>
                <a:spcPts val="0"/>
              </a:spcBef>
            </a:pPr>
            <a:r>
              <a:rPr lang="en" sz="1400" dirty="0">
                <a:latin typeface="Meiryo UI" panose="020B0604030504040204" pitchFamily="50" charset="-128"/>
                <a:ea typeface="Meiryo UI" panose="020B0604030504040204" pitchFamily="50" charset="-128"/>
              </a:rPr>
              <a:t>Wear or swelling</a:t>
            </a:r>
          </a:p>
          <a:p>
            <a:pPr lvl="1" rtl="0">
              <a:lnSpc>
                <a:spcPct val="100000"/>
              </a:lnSpc>
              <a:spcBef>
                <a:spcPts val="0"/>
              </a:spcBef>
            </a:pPr>
            <a:r>
              <a:rPr lang="en" sz="1400" dirty="0">
                <a:latin typeface="Meiryo UI" panose="020B0604030504040204" pitchFamily="50" charset="-128"/>
                <a:ea typeface="Meiryo UI" panose="020B0604030504040204" pitchFamily="50" charset="-128"/>
              </a:rPr>
              <a:t>Discoloration /hardening</a:t>
            </a:r>
          </a:p>
          <a:p>
            <a:pPr lvl="1" rtl="0">
              <a:lnSpc>
                <a:spcPct val="100000"/>
              </a:lnSpc>
              <a:spcBef>
                <a:spcPts val="0"/>
              </a:spcBef>
            </a:pPr>
            <a:r>
              <a:rPr lang="en" sz="1400" dirty="0">
                <a:latin typeface="Meiryo UI" panose="020B0604030504040204" pitchFamily="50" charset="-128"/>
                <a:ea typeface="Meiryo UI" panose="020B0604030504040204" pitchFamily="50" charset="-128"/>
              </a:rPr>
              <a:t>Metal joint chafing</a:t>
            </a:r>
          </a:p>
          <a:p>
            <a:pPr lvl="1" rtl="0">
              <a:lnSpc>
                <a:spcPct val="100000"/>
              </a:lnSpc>
              <a:spcBef>
                <a:spcPts val="0"/>
              </a:spcBef>
            </a:pPr>
            <a:r>
              <a:rPr lang="en" sz="1400" dirty="0">
                <a:latin typeface="Meiryo UI" panose="020B0604030504040204" pitchFamily="50" charset="-128"/>
                <a:ea typeface="Meiryo UI" panose="020B0604030504040204" pitchFamily="50" charset="-128"/>
              </a:rPr>
              <a:t>Inspect the oxygen (sanso) hose (housu) interior for foreign matter (contaminants, insects, etc.)</a:t>
            </a:r>
            <a:endParaRPr lang="en-US" altLang="ja-JP" sz="1400" dirty="0">
              <a:latin typeface="Meiryo UI" panose="020B0604030504040204" pitchFamily="50" charset="-128"/>
              <a:ea typeface="Meiryo UI" panose="020B0604030504040204" pitchFamily="50" charset="-128"/>
            </a:endParaRPr>
          </a:p>
          <a:p>
            <a:pPr marL="457200" lvl="1" indent="-188913" rtl="0">
              <a:lnSpc>
                <a:spcPct val="100000"/>
              </a:lnSpc>
              <a:spcBef>
                <a:spcPts val="600"/>
              </a:spcBef>
              <a:buNone/>
            </a:pPr>
            <a:r>
              <a:rPr lang="en" sz="1400" dirty="0">
                <a:latin typeface="Meiryo UI" panose="020B0604030504040204" pitchFamily="50" charset="-128"/>
                <a:ea typeface="Meiryo UI" panose="020B0604030504040204" pitchFamily="50" charset="-128"/>
              </a:rPr>
              <a:t>*In particular, if the oxygen (sanso) hose (housu) has a flashback (gyakka) even once, soot will adhere to the interior, and if there is another flashback, it may violently combust, so be careful.</a:t>
            </a:r>
            <a:endParaRPr lang="en-US" altLang="ja-JP" sz="1400" dirty="0">
              <a:latin typeface="Meiryo UI" panose="020B0604030504040204" pitchFamily="50" charset="-128"/>
              <a:ea typeface="Meiryo UI" panose="020B0604030504040204" pitchFamily="50" charset="-128"/>
            </a:endParaRPr>
          </a:p>
          <a:p>
            <a:pPr marL="457200" lvl="1" indent="-188913" rtl="0">
              <a:lnSpc>
                <a:spcPct val="100000"/>
              </a:lnSpc>
              <a:spcBef>
                <a:spcPts val="0"/>
              </a:spcBef>
              <a:buNone/>
            </a:pPr>
            <a:r>
              <a:rPr lang="en" sz="1400" dirty="0">
                <a:latin typeface="Meiryo UI" panose="020B0604030504040204" pitchFamily="50" charset="-128"/>
                <a:ea typeface="Meiryo UI" panose="020B0604030504040204" pitchFamily="50" charset="-128"/>
              </a:rPr>
              <a:t>*If even one spot is abnormal, do not repair, but replace with a new hose (housu). Do not repair leaking parts of a hose with insulating tape, etc..</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26</a:t>
            </a:fld>
            <a:endParaRPr kumimoji="1" lang="ja-JP" altLang="en-US"/>
          </a:p>
        </p:txBody>
      </p:sp>
    </p:spTree>
    <p:extLst>
      <p:ext uri="{BB962C8B-B14F-4D97-AF65-F5344CB8AC3E}">
        <p14:creationId xmlns:p14="http://schemas.microsoft.com/office/powerpoint/2010/main" val="1730368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fontScale="90000"/>
          </a:bodyPr>
          <a:lstStyle/>
          <a:p>
            <a:pPr rtl="0"/>
            <a:r>
              <a:rPr lang="en" sz="2400">
                <a:latin typeface="Meiryo UI" panose="020B0604030504040204" pitchFamily="50" charset="-128"/>
                <a:ea typeface="Meiryo UI" panose="020B0604030504040204" pitchFamily="50" charset="-128"/>
              </a:rPr>
              <a:t>Hose (housu) (2) Precautions when handling gas hoses</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14362" y="6429338"/>
            <a:ext cx="3383828"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 52/Supplementary Text Page </a:t>
            </a:r>
            <a:r>
              <a:rPr lang="en" sz="1200" dirty="0" smtClean="0">
                <a:solidFill>
                  <a:prstClr val="black"/>
                </a:solidFill>
              </a:rPr>
              <a:t>37</a:t>
            </a:r>
            <a:endParaRPr lang="en" sz="1200" dirty="0">
              <a:solidFill>
                <a:prstClr val="black"/>
              </a:solidFill>
            </a:endParaRPr>
          </a:p>
        </p:txBody>
      </p:sp>
      <p:sp>
        <p:nvSpPr>
          <p:cNvPr id="6" name="コンテンツ プレースホルダー 4"/>
          <p:cNvSpPr txBox="1">
            <a:spLocks/>
          </p:cNvSpPr>
          <p:nvPr/>
        </p:nvSpPr>
        <p:spPr>
          <a:xfrm>
            <a:off x="628650" y="971018"/>
            <a:ext cx="7886700" cy="189264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n" sz="1400" dirty="0">
                <a:solidFill>
                  <a:prstClr val="black"/>
                </a:solidFill>
                <a:latin typeface="Meiryo UI" panose="020B0604030504040204" pitchFamily="50" charset="-128"/>
                <a:ea typeface="Meiryo UI" panose="020B0604030504040204" pitchFamily="50" charset="-128"/>
              </a:rPr>
              <a:t>[Notes for using gas hoses (housu)]</a:t>
            </a:r>
          </a:p>
          <a:p>
            <a:pPr marL="449263" lvl="1" indent="-180975" rtl="0">
              <a:lnSpc>
                <a:spcPct val="100000"/>
              </a:lnSpc>
              <a:spcBef>
                <a:spcPts val="0"/>
              </a:spcBef>
            </a:pPr>
            <a:r>
              <a:rPr lang="en" sz="1400" dirty="0">
                <a:solidFill>
                  <a:prstClr val="black"/>
                </a:solidFill>
                <a:latin typeface="Meiryo UI" panose="020B0604030504040204" pitchFamily="50" charset="-128"/>
                <a:ea typeface="Meiryo UI" panose="020B0604030504040204" pitchFamily="50" charset="-128"/>
              </a:rPr>
              <a:t>Do not use below the minimum bending radius</a:t>
            </a:r>
          </a:p>
          <a:p>
            <a:pPr marL="449263" lvl="1" indent="-180975" rtl="0">
              <a:lnSpc>
                <a:spcPct val="100000"/>
              </a:lnSpc>
              <a:spcBef>
                <a:spcPts val="0"/>
              </a:spcBef>
            </a:pPr>
            <a:r>
              <a:rPr lang="en" sz="1400" dirty="0">
                <a:solidFill>
                  <a:prstClr val="black"/>
                </a:solidFill>
                <a:latin typeface="Meiryo UI" panose="020B0604030504040204" pitchFamily="50" charset="-128"/>
                <a:ea typeface="Meiryo UI" panose="020B0604030504040204" pitchFamily="50" charset="-128"/>
              </a:rPr>
              <a:t>Do not use by slinging over the neck of the cylinder (bonbe) or the shoulders of the operator</a:t>
            </a:r>
          </a:p>
          <a:p>
            <a:pPr marL="449263" lvl="1" indent="-180975" rtl="0">
              <a:lnSpc>
                <a:spcPct val="100000"/>
              </a:lnSpc>
              <a:spcBef>
                <a:spcPts val="0"/>
              </a:spcBef>
            </a:pPr>
            <a:r>
              <a:rPr lang="en" sz="1400" dirty="0">
                <a:solidFill>
                  <a:prstClr val="black"/>
                </a:solidFill>
                <a:latin typeface="Meiryo UI" panose="020B0604030504040204" pitchFamily="50" charset="-128"/>
                <a:ea typeface="Meiryo UI" panose="020B0604030504040204" pitchFamily="50" charset="-128"/>
              </a:rPr>
              <a:t>Do not apply oils or fats to the hose (housu)</a:t>
            </a:r>
          </a:p>
          <a:p>
            <a:pPr marL="449263" lvl="1" indent="-180975" rtl="0">
              <a:lnSpc>
                <a:spcPct val="100000"/>
              </a:lnSpc>
              <a:spcBef>
                <a:spcPts val="0"/>
              </a:spcBef>
            </a:pPr>
            <a:r>
              <a:rPr lang="en" sz="1400" dirty="0">
                <a:solidFill>
                  <a:prstClr val="black"/>
                </a:solidFill>
                <a:latin typeface="Meiryo UI" panose="020B0604030504040204" pitchFamily="50" charset="-128"/>
                <a:ea typeface="Meiryo UI" panose="020B0604030504040204" pitchFamily="50" charset="-128"/>
              </a:rPr>
              <a:t>Do not repair and use scratched items</a:t>
            </a:r>
          </a:p>
          <a:p>
            <a:pPr marL="449263" lvl="1" indent="-180975" rtl="0">
              <a:lnSpc>
                <a:spcPct val="100000"/>
              </a:lnSpc>
              <a:spcBef>
                <a:spcPts val="0"/>
              </a:spcBef>
            </a:pPr>
            <a:r>
              <a:rPr lang="en" sz="1400" dirty="0">
                <a:solidFill>
                  <a:prstClr val="black"/>
                </a:solidFill>
                <a:latin typeface="Meiryo UI" panose="020B0604030504040204" pitchFamily="50" charset="-128"/>
                <a:ea typeface="Meiryo UI" panose="020B0604030504040204" pitchFamily="50" charset="-128"/>
              </a:rPr>
              <a:t>Do not hang it on a nail when storing</a:t>
            </a:r>
          </a:p>
          <a:p>
            <a:pPr marL="449263" lvl="1" indent="-180975" rtl="0">
              <a:lnSpc>
                <a:spcPct val="100000"/>
              </a:lnSpc>
              <a:spcBef>
                <a:spcPts val="0"/>
              </a:spcBef>
            </a:pPr>
            <a:r>
              <a:rPr lang="en" sz="1400" dirty="0">
                <a:solidFill>
                  <a:prstClr val="black"/>
                </a:solidFill>
                <a:latin typeface="Meiryo UI" panose="020B0604030504040204" pitchFamily="50" charset="-128"/>
                <a:ea typeface="Meiryo UI" panose="020B0604030504040204" pitchFamily="50" charset="-128"/>
              </a:rPr>
              <a:t>Do not store in a place where ozone is generated</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lang="ja-JP" altLang="en-US" smtClean="0">
                <a:solidFill>
                  <a:prstClr val="black">
                    <a:tint val="75000"/>
                  </a:prstClr>
                </a:solidFill>
              </a:rPr>
              <a:pPr/>
              <a:t>27</a:t>
            </a:fld>
            <a:endParaRPr lang="ja-JP" altLang="en-US">
              <a:solidFill>
                <a:prstClr val="black">
                  <a:tint val="75000"/>
                </a:prstClr>
              </a:solidFill>
            </a:endParaRPr>
          </a:p>
        </p:txBody>
      </p:sp>
    </p:spTree>
    <p:extLst>
      <p:ext uri="{BB962C8B-B14F-4D97-AF65-F5344CB8AC3E}">
        <p14:creationId xmlns:p14="http://schemas.microsoft.com/office/powerpoint/2010/main" val="260452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 xmlns:a16="http://schemas.microsoft.com/office/drawing/2014/main" id="{13B29BF6-E0CA-41F1-8FF2-703B0B13CCAC}"/>
              </a:ext>
            </a:extLst>
          </p:cNvPr>
          <p:cNvPicPr>
            <a:picLocks noChangeAspect="1"/>
          </p:cNvPicPr>
          <p:nvPr/>
        </p:nvPicPr>
        <p:blipFill>
          <a:blip r:embed="rId3"/>
          <a:stretch>
            <a:fillRect/>
          </a:stretch>
        </p:blipFill>
        <p:spPr>
          <a:xfrm>
            <a:off x="628650" y="1012156"/>
            <a:ext cx="7886700" cy="2424956"/>
          </a:xfrm>
          <a:prstGeom prst="rect">
            <a:avLst/>
          </a:prstGeom>
        </p:spPr>
      </p:pic>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en" sz="1800" dirty="0">
                <a:latin typeface="Meiryo UI" panose="020B0604030504040204" pitchFamily="50" charset="-128"/>
                <a:ea typeface="Meiryo UI" panose="020B0604030504040204" pitchFamily="50" charset="-128"/>
              </a:rPr>
              <a:t>Inspection of equipment used for gas welding (gasu yousetu) (1) The necessity of inspections</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28918" y="6444477"/>
            <a:ext cx="3340451"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 </a:t>
            </a:r>
            <a:r>
              <a:rPr lang="en" sz="1200" dirty="0" smtClean="0">
                <a:solidFill>
                  <a:prstClr val="black"/>
                </a:solidFill>
              </a:rPr>
              <a:t>53/Supplementary </a:t>
            </a:r>
            <a:r>
              <a:rPr lang="en" sz="1200" dirty="0">
                <a:solidFill>
                  <a:prstClr val="black"/>
                </a:solidFill>
              </a:rPr>
              <a:t>Text Page </a:t>
            </a:r>
            <a:r>
              <a:rPr lang="en" sz="1200" dirty="0" smtClean="0">
                <a:solidFill>
                  <a:prstClr val="black"/>
                </a:solidFill>
              </a:rPr>
              <a:t>38</a:t>
            </a:r>
            <a:endParaRPr lang="en" sz="1200" dirty="0">
              <a:solidFill>
                <a:prstClr val="black"/>
              </a:solidFill>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28</a:t>
            </a:fld>
            <a:endParaRPr kumimoji="1" lang="ja-JP" altLang="en-US"/>
          </a:p>
        </p:txBody>
      </p:sp>
      <p:sp>
        <p:nvSpPr>
          <p:cNvPr id="6" name="テキスト ボックス 5">
            <a:extLst>
              <a:ext uri="{FF2B5EF4-FFF2-40B4-BE49-F238E27FC236}">
                <a16:creationId xmlns="" xmlns:a16="http://schemas.microsoft.com/office/drawing/2014/main" id="{5C189E2E-B08A-4E94-A6A6-210C568A1B3B}"/>
              </a:ext>
            </a:extLst>
          </p:cNvPr>
          <p:cNvSpPr txBox="1"/>
          <p:nvPr/>
        </p:nvSpPr>
        <p:spPr>
          <a:xfrm>
            <a:off x="830665" y="1044731"/>
            <a:ext cx="7630516" cy="299321"/>
          </a:xfrm>
          <a:prstGeom prst="rect">
            <a:avLst/>
          </a:prstGeom>
          <a:solidFill>
            <a:schemeClr val="bg1"/>
          </a:solidFill>
          <a:ln>
            <a:noFill/>
          </a:ln>
        </p:spPr>
        <p:txBody>
          <a:bodyPr wrap="square" lIns="0" tIns="0" rIns="0" bIns="0" rtlCol="0" anchor="ctr">
            <a:noAutofit/>
          </a:bodyPr>
          <a:lstStyle/>
          <a:p>
            <a:pPr algn="ctr" rtl="0"/>
            <a:r>
              <a:rPr lang="en" sz="1200" dirty="0"/>
              <a:t>Table 1-17: Timing of disposal of equipment used for various welding operations or inspections by the manufacturer</a:t>
            </a:r>
            <a:endParaRPr kumimoji="1" lang="en-US" altLang="ja-JP" sz="1200" dirty="0"/>
          </a:p>
        </p:txBody>
      </p:sp>
      <p:sp>
        <p:nvSpPr>
          <p:cNvPr id="8" name="テキスト ボックス 7">
            <a:extLst>
              <a:ext uri="{FF2B5EF4-FFF2-40B4-BE49-F238E27FC236}">
                <a16:creationId xmlns="" xmlns:a16="http://schemas.microsoft.com/office/drawing/2014/main" id="{FCB18CB3-9997-499B-9F92-F50DD33935E2}"/>
              </a:ext>
            </a:extLst>
          </p:cNvPr>
          <p:cNvSpPr txBox="1"/>
          <p:nvPr/>
        </p:nvSpPr>
        <p:spPr>
          <a:xfrm>
            <a:off x="982890" y="1536696"/>
            <a:ext cx="1004570" cy="461195"/>
          </a:xfrm>
          <a:prstGeom prst="rect">
            <a:avLst/>
          </a:prstGeom>
          <a:solidFill>
            <a:schemeClr val="bg1"/>
          </a:solidFill>
          <a:ln>
            <a:noFill/>
          </a:ln>
        </p:spPr>
        <p:txBody>
          <a:bodyPr wrap="square" lIns="0" tIns="0" rIns="0" bIns="0" rtlCol="0">
            <a:noAutofit/>
          </a:bodyPr>
          <a:lstStyle/>
          <a:p>
            <a:pPr algn="ctr" rtl="0"/>
            <a:r>
              <a:rPr lang="en" sz="1600" dirty="0"/>
              <a:t>Target device</a:t>
            </a:r>
            <a:endParaRPr kumimoji="1" lang="en-US" altLang="ja-JP" sz="1600" dirty="0"/>
          </a:p>
        </p:txBody>
      </p:sp>
      <p:sp>
        <p:nvSpPr>
          <p:cNvPr id="9" name="テキスト ボックス 8">
            <a:extLst>
              <a:ext uri="{FF2B5EF4-FFF2-40B4-BE49-F238E27FC236}">
                <a16:creationId xmlns="" xmlns:a16="http://schemas.microsoft.com/office/drawing/2014/main" id="{8FE52CAC-13ED-42E1-9E00-56DAE6A21DD7}"/>
              </a:ext>
            </a:extLst>
          </p:cNvPr>
          <p:cNvSpPr txBox="1"/>
          <p:nvPr/>
        </p:nvSpPr>
        <p:spPr>
          <a:xfrm>
            <a:off x="2906844" y="1413965"/>
            <a:ext cx="1700606" cy="252000"/>
          </a:xfrm>
          <a:prstGeom prst="rect">
            <a:avLst/>
          </a:prstGeom>
          <a:solidFill>
            <a:schemeClr val="bg1"/>
          </a:solidFill>
          <a:ln>
            <a:noFill/>
          </a:ln>
        </p:spPr>
        <p:txBody>
          <a:bodyPr wrap="square" lIns="0" tIns="0" rIns="0" bIns="0" rtlCol="0">
            <a:noAutofit/>
          </a:bodyPr>
          <a:lstStyle/>
          <a:p>
            <a:pPr algn="ctr" rtl="0"/>
            <a:r>
              <a:rPr lang="en" sz="1600"/>
              <a:t>First inspection</a:t>
            </a:r>
            <a:endParaRPr kumimoji="1" lang="en-US" altLang="ja-JP" sz="1600" dirty="0"/>
          </a:p>
        </p:txBody>
      </p:sp>
      <p:sp>
        <p:nvSpPr>
          <p:cNvPr id="10" name="テキスト ボックス 9">
            <a:extLst>
              <a:ext uri="{FF2B5EF4-FFF2-40B4-BE49-F238E27FC236}">
                <a16:creationId xmlns="" xmlns:a16="http://schemas.microsoft.com/office/drawing/2014/main" id="{68F58A7B-335A-49BE-A632-6A0C22B1752C}"/>
              </a:ext>
            </a:extLst>
          </p:cNvPr>
          <p:cNvSpPr txBox="1"/>
          <p:nvPr/>
        </p:nvSpPr>
        <p:spPr>
          <a:xfrm>
            <a:off x="5377090" y="1403788"/>
            <a:ext cx="2872044" cy="259179"/>
          </a:xfrm>
          <a:prstGeom prst="rect">
            <a:avLst/>
          </a:prstGeom>
          <a:solidFill>
            <a:schemeClr val="bg1"/>
          </a:solidFill>
          <a:ln>
            <a:noFill/>
          </a:ln>
        </p:spPr>
        <p:txBody>
          <a:bodyPr wrap="square" lIns="0" tIns="0" rIns="0" bIns="0" rtlCol="0">
            <a:noAutofit/>
          </a:bodyPr>
          <a:lstStyle/>
          <a:p>
            <a:pPr algn="ctr" rtl="0"/>
            <a:r>
              <a:rPr lang="en" sz="1400" dirty="0"/>
              <a:t>Second and subsequent inspections</a:t>
            </a:r>
            <a:endParaRPr kumimoji="1" lang="en-US" altLang="ja-JP" sz="1400" dirty="0"/>
          </a:p>
        </p:txBody>
      </p:sp>
      <p:sp>
        <p:nvSpPr>
          <p:cNvPr id="11" name="テキスト ボックス 10">
            <a:extLst>
              <a:ext uri="{FF2B5EF4-FFF2-40B4-BE49-F238E27FC236}">
                <a16:creationId xmlns="" xmlns:a16="http://schemas.microsoft.com/office/drawing/2014/main" id="{96A84E99-F17D-4B14-978A-C52FED60DDCF}"/>
              </a:ext>
            </a:extLst>
          </p:cNvPr>
          <p:cNvSpPr txBox="1"/>
          <p:nvPr/>
        </p:nvSpPr>
        <p:spPr>
          <a:xfrm>
            <a:off x="2486901" y="1745891"/>
            <a:ext cx="1393533" cy="252000"/>
          </a:xfrm>
          <a:prstGeom prst="rect">
            <a:avLst/>
          </a:prstGeom>
          <a:solidFill>
            <a:schemeClr val="bg1"/>
          </a:solidFill>
          <a:ln>
            <a:noFill/>
          </a:ln>
        </p:spPr>
        <p:txBody>
          <a:bodyPr wrap="square" lIns="0" tIns="0" rIns="0" bIns="0" rtlCol="0">
            <a:noAutofit/>
          </a:bodyPr>
          <a:lstStyle/>
          <a:p>
            <a:pPr algn="ctr" rtl="0"/>
            <a:r>
              <a:rPr lang="en" sz="1600"/>
              <a:t>Start time</a:t>
            </a:r>
            <a:endParaRPr kumimoji="1" lang="en-US" altLang="ja-JP" sz="1600" dirty="0"/>
          </a:p>
        </p:txBody>
      </p:sp>
      <p:sp>
        <p:nvSpPr>
          <p:cNvPr id="12" name="テキスト ボックス 11">
            <a:extLst>
              <a:ext uri="{FF2B5EF4-FFF2-40B4-BE49-F238E27FC236}">
                <a16:creationId xmlns="" xmlns:a16="http://schemas.microsoft.com/office/drawing/2014/main" id="{DF76B463-3E4B-45C9-BFB2-3145E8DA7441}"/>
              </a:ext>
            </a:extLst>
          </p:cNvPr>
          <p:cNvSpPr txBox="1"/>
          <p:nvPr/>
        </p:nvSpPr>
        <p:spPr>
          <a:xfrm>
            <a:off x="4269367" y="1745891"/>
            <a:ext cx="938587" cy="252000"/>
          </a:xfrm>
          <a:prstGeom prst="rect">
            <a:avLst/>
          </a:prstGeom>
          <a:solidFill>
            <a:schemeClr val="bg1"/>
          </a:solidFill>
          <a:ln>
            <a:noFill/>
          </a:ln>
        </p:spPr>
        <p:txBody>
          <a:bodyPr wrap="square" lIns="0" tIns="0" rIns="0" bIns="0" rtlCol="0">
            <a:noAutofit/>
          </a:bodyPr>
          <a:lstStyle/>
          <a:p>
            <a:pPr algn="ctr" rtl="0"/>
            <a:r>
              <a:rPr lang="en" sz="1600"/>
              <a:t>Period</a:t>
            </a:r>
            <a:endParaRPr kumimoji="1" lang="en-US" altLang="ja-JP" sz="1600" dirty="0"/>
          </a:p>
        </p:txBody>
      </p:sp>
      <p:sp>
        <p:nvSpPr>
          <p:cNvPr id="13" name="テキスト ボックス 12">
            <a:extLst>
              <a:ext uri="{FF2B5EF4-FFF2-40B4-BE49-F238E27FC236}">
                <a16:creationId xmlns="" xmlns:a16="http://schemas.microsoft.com/office/drawing/2014/main" id="{571E830C-ED5A-4FA2-B53D-4F1165D5C7FA}"/>
              </a:ext>
            </a:extLst>
          </p:cNvPr>
          <p:cNvSpPr txBox="1"/>
          <p:nvPr/>
        </p:nvSpPr>
        <p:spPr>
          <a:xfrm>
            <a:off x="6343818" y="1745891"/>
            <a:ext cx="938587" cy="252000"/>
          </a:xfrm>
          <a:prstGeom prst="rect">
            <a:avLst/>
          </a:prstGeom>
          <a:solidFill>
            <a:schemeClr val="bg1"/>
          </a:solidFill>
          <a:ln>
            <a:noFill/>
          </a:ln>
        </p:spPr>
        <p:txBody>
          <a:bodyPr wrap="square" lIns="0" tIns="0" rIns="0" bIns="0" rtlCol="0">
            <a:noAutofit/>
          </a:bodyPr>
          <a:lstStyle/>
          <a:p>
            <a:pPr algn="ctr" rtl="0"/>
            <a:r>
              <a:rPr lang="en" sz="1600" dirty="0"/>
              <a:t>Period</a:t>
            </a:r>
            <a:endParaRPr kumimoji="1" lang="en-US" altLang="ja-JP" sz="1600" dirty="0"/>
          </a:p>
        </p:txBody>
      </p:sp>
      <p:sp>
        <p:nvSpPr>
          <p:cNvPr id="14" name="テキスト ボックス 13">
            <a:extLst>
              <a:ext uri="{FF2B5EF4-FFF2-40B4-BE49-F238E27FC236}">
                <a16:creationId xmlns="" xmlns:a16="http://schemas.microsoft.com/office/drawing/2014/main" id="{99D2FBB5-562B-44DC-B723-BC5E0D9F05DC}"/>
              </a:ext>
            </a:extLst>
          </p:cNvPr>
          <p:cNvSpPr txBox="1"/>
          <p:nvPr/>
        </p:nvSpPr>
        <p:spPr>
          <a:xfrm>
            <a:off x="5377090" y="2098634"/>
            <a:ext cx="2872045" cy="252000"/>
          </a:xfrm>
          <a:prstGeom prst="rect">
            <a:avLst/>
          </a:prstGeom>
          <a:solidFill>
            <a:schemeClr val="bg1"/>
          </a:solidFill>
          <a:ln>
            <a:noFill/>
          </a:ln>
        </p:spPr>
        <p:txBody>
          <a:bodyPr wrap="square" lIns="0" tIns="0" rIns="0" bIns="0" rtlCol="0">
            <a:noAutofit/>
          </a:bodyPr>
          <a:lstStyle/>
          <a:p>
            <a:pPr algn="ctr" rtl="0"/>
            <a:r>
              <a:rPr lang="en" sz="1200" dirty="0"/>
              <a:t>Period specified by the manufacturer</a:t>
            </a:r>
            <a:endParaRPr kumimoji="1" lang="en-US" altLang="ja-JP" sz="1200" dirty="0"/>
          </a:p>
        </p:txBody>
      </p:sp>
      <p:sp>
        <p:nvSpPr>
          <p:cNvPr id="15" name="テキスト ボックス 14">
            <a:extLst>
              <a:ext uri="{FF2B5EF4-FFF2-40B4-BE49-F238E27FC236}">
                <a16:creationId xmlns="" xmlns:a16="http://schemas.microsoft.com/office/drawing/2014/main" id="{5FE60F86-A3C0-4E57-9506-F6985D73304D}"/>
              </a:ext>
            </a:extLst>
          </p:cNvPr>
          <p:cNvSpPr txBox="1"/>
          <p:nvPr/>
        </p:nvSpPr>
        <p:spPr>
          <a:xfrm>
            <a:off x="830665" y="2429491"/>
            <a:ext cx="1306281" cy="299321"/>
          </a:xfrm>
          <a:prstGeom prst="rect">
            <a:avLst/>
          </a:prstGeom>
          <a:solidFill>
            <a:schemeClr val="bg1"/>
          </a:solidFill>
          <a:ln>
            <a:noFill/>
          </a:ln>
        </p:spPr>
        <p:txBody>
          <a:bodyPr wrap="square" lIns="0" tIns="0" rIns="0" bIns="0" rtlCol="0">
            <a:noAutofit/>
          </a:bodyPr>
          <a:lstStyle/>
          <a:p>
            <a:pPr rtl="0"/>
            <a:r>
              <a:rPr lang="en" sz="1050" dirty="0"/>
              <a:t>Pressure regulator (aturyoku chousei ki)</a:t>
            </a:r>
            <a:endParaRPr kumimoji="1" lang="en-US" altLang="ja-JP" sz="1050" dirty="0"/>
          </a:p>
        </p:txBody>
      </p:sp>
      <p:sp>
        <p:nvSpPr>
          <p:cNvPr id="16" name="テキスト ボックス 15">
            <a:extLst>
              <a:ext uri="{FF2B5EF4-FFF2-40B4-BE49-F238E27FC236}">
                <a16:creationId xmlns="" xmlns:a16="http://schemas.microsoft.com/office/drawing/2014/main" id="{67B578A6-4927-4A02-BE9B-A6EB4597CEE3}"/>
              </a:ext>
            </a:extLst>
          </p:cNvPr>
          <p:cNvSpPr txBox="1"/>
          <p:nvPr/>
        </p:nvSpPr>
        <p:spPr>
          <a:xfrm>
            <a:off x="5377090" y="2801920"/>
            <a:ext cx="2872045" cy="259039"/>
          </a:xfrm>
          <a:prstGeom prst="rect">
            <a:avLst/>
          </a:prstGeom>
          <a:solidFill>
            <a:schemeClr val="bg1"/>
          </a:solidFill>
          <a:ln>
            <a:noFill/>
          </a:ln>
        </p:spPr>
        <p:txBody>
          <a:bodyPr wrap="square" lIns="0" tIns="0" rIns="0" bIns="0" rtlCol="0">
            <a:noAutofit/>
          </a:bodyPr>
          <a:lstStyle/>
          <a:p>
            <a:pPr algn="ctr" rtl="0"/>
            <a:r>
              <a:rPr lang="en" sz="1200" dirty="0"/>
              <a:t>Period specified by the manufacturer</a:t>
            </a:r>
            <a:endParaRPr kumimoji="1" lang="en-US" altLang="ja-JP" sz="1200" dirty="0"/>
          </a:p>
        </p:txBody>
      </p:sp>
      <p:sp>
        <p:nvSpPr>
          <p:cNvPr id="17" name="テキスト ボックス 16">
            <a:extLst>
              <a:ext uri="{FF2B5EF4-FFF2-40B4-BE49-F238E27FC236}">
                <a16:creationId xmlns="" xmlns:a16="http://schemas.microsoft.com/office/drawing/2014/main" id="{9D130532-A016-49F5-AE50-81C3EA5694F6}"/>
              </a:ext>
            </a:extLst>
          </p:cNvPr>
          <p:cNvSpPr txBox="1"/>
          <p:nvPr/>
        </p:nvSpPr>
        <p:spPr>
          <a:xfrm>
            <a:off x="830666" y="2090303"/>
            <a:ext cx="1306281" cy="299321"/>
          </a:xfrm>
          <a:prstGeom prst="rect">
            <a:avLst/>
          </a:prstGeom>
          <a:solidFill>
            <a:schemeClr val="bg1"/>
          </a:solidFill>
          <a:ln>
            <a:noFill/>
          </a:ln>
        </p:spPr>
        <p:txBody>
          <a:bodyPr wrap="square" lIns="0" tIns="0" rIns="0" bIns="0" rtlCol="0">
            <a:noAutofit/>
          </a:bodyPr>
          <a:lstStyle/>
          <a:p>
            <a:pPr rtl="0"/>
            <a:r>
              <a:rPr lang="en" sz="1600"/>
              <a:t>Suction tube</a:t>
            </a:r>
            <a:endParaRPr kumimoji="1" lang="en-US" altLang="ja-JP" sz="1600" dirty="0"/>
          </a:p>
        </p:txBody>
      </p:sp>
      <p:sp>
        <p:nvSpPr>
          <p:cNvPr id="18" name="テキスト ボックス 17">
            <a:extLst>
              <a:ext uri="{FF2B5EF4-FFF2-40B4-BE49-F238E27FC236}">
                <a16:creationId xmlns="" xmlns:a16="http://schemas.microsoft.com/office/drawing/2014/main" id="{FCA8BB4F-F3AC-4127-BD27-015B2B4AC349}"/>
              </a:ext>
            </a:extLst>
          </p:cNvPr>
          <p:cNvSpPr txBox="1"/>
          <p:nvPr/>
        </p:nvSpPr>
        <p:spPr>
          <a:xfrm>
            <a:off x="830664" y="2768680"/>
            <a:ext cx="1306281" cy="240652"/>
          </a:xfrm>
          <a:prstGeom prst="rect">
            <a:avLst/>
          </a:prstGeom>
          <a:solidFill>
            <a:schemeClr val="bg1"/>
          </a:solidFill>
          <a:ln>
            <a:noFill/>
          </a:ln>
        </p:spPr>
        <p:txBody>
          <a:bodyPr wrap="square" lIns="0" tIns="0" rIns="0" bIns="0" rtlCol="0">
            <a:noAutofit/>
          </a:bodyPr>
          <a:lstStyle/>
          <a:p>
            <a:pPr rtl="0"/>
            <a:r>
              <a:rPr lang="en" sz="1050"/>
              <a:t>Flashback arrester (kanshiki anzen ki)</a:t>
            </a:r>
            <a:endParaRPr kumimoji="1" lang="en-US" altLang="ja-JP" sz="1050" dirty="0"/>
          </a:p>
        </p:txBody>
      </p:sp>
      <p:sp>
        <p:nvSpPr>
          <p:cNvPr id="19" name="テキスト ボックス 18">
            <a:extLst>
              <a:ext uri="{FF2B5EF4-FFF2-40B4-BE49-F238E27FC236}">
                <a16:creationId xmlns="" xmlns:a16="http://schemas.microsoft.com/office/drawing/2014/main" id="{BCDB952C-A495-42C0-A843-140BCEE28C4F}"/>
              </a:ext>
            </a:extLst>
          </p:cNvPr>
          <p:cNvSpPr txBox="1"/>
          <p:nvPr/>
        </p:nvSpPr>
        <p:spPr>
          <a:xfrm>
            <a:off x="5377090" y="2458294"/>
            <a:ext cx="2872045" cy="252000"/>
          </a:xfrm>
          <a:prstGeom prst="rect">
            <a:avLst/>
          </a:prstGeom>
          <a:solidFill>
            <a:schemeClr val="bg1"/>
          </a:solidFill>
          <a:ln>
            <a:noFill/>
          </a:ln>
        </p:spPr>
        <p:txBody>
          <a:bodyPr wrap="square" lIns="0" tIns="0" rIns="0" bIns="0" rtlCol="0">
            <a:noAutofit/>
          </a:bodyPr>
          <a:lstStyle/>
          <a:p>
            <a:pPr algn="ctr" rtl="0"/>
            <a:r>
              <a:rPr lang="en" sz="1200"/>
              <a:t>Period specified by the manufacturer</a:t>
            </a:r>
            <a:endParaRPr kumimoji="1" lang="en-US" altLang="ja-JP" sz="1200" dirty="0"/>
          </a:p>
        </p:txBody>
      </p:sp>
      <p:sp>
        <p:nvSpPr>
          <p:cNvPr id="20" name="テキスト ボックス 19">
            <a:extLst>
              <a:ext uri="{FF2B5EF4-FFF2-40B4-BE49-F238E27FC236}">
                <a16:creationId xmlns="" xmlns:a16="http://schemas.microsoft.com/office/drawing/2014/main" id="{670A6610-C74D-4B3A-A32C-13682CD4EBD5}"/>
              </a:ext>
            </a:extLst>
          </p:cNvPr>
          <p:cNvSpPr txBox="1"/>
          <p:nvPr/>
        </p:nvSpPr>
        <p:spPr>
          <a:xfrm>
            <a:off x="2468654" y="2110308"/>
            <a:ext cx="1306281" cy="252000"/>
          </a:xfrm>
          <a:prstGeom prst="rect">
            <a:avLst/>
          </a:prstGeom>
          <a:solidFill>
            <a:schemeClr val="bg1"/>
          </a:solidFill>
          <a:ln>
            <a:noFill/>
          </a:ln>
        </p:spPr>
        <p:txBody>
          <a:bodyPr wrap="square" lIns="0" tIns="0" rIns="0" bIns="0" rtlCol="0">
            <a:noAutofit/>
          </a:bodyPr>
          <a:lstStyle/>
          <a:p>
            <a:pPr algn="ctr" rtl="0"/>
            <a:r>
              <a:rPr lang="en" sz="1050" dirty="0"/>
              <a:t>After manufacture date</a:t>
            </a:r>
            <a:endParaRPr kumimoji="1" lang="en-US" altLang="ja-JP" sz="1050" dirty="0"/>
          </a:p>
        </p:txBody>
      </p:sp>
      <p:sp>
        <p:nvSpPr>
          <p:cNvPr id="21" name="テキスト ボックス 20">
            <a:extLst>
              <a:ext uri="{FF2B5EF4-FFF2-40B4-BE49-F238E27FC236}">
                <a16:creationId xmlns="" xmlns:a16="http://schemas.microsoft.com/office/drawing/2014/main" id="{B0786B89-7B79-492C-AA61-A5868620FB62}"/>
              </a:ext>
            </a:extLst>
          </p:cNvPr>
          <p:cNvSpPr txBox="1"/>
          <p:nvPr/>
        </p:nvSpPr>
        <p:spPr>
          <a:xfrm>
            <a:off x="2468654" y="2803765"/>
            <a:ext cx="1306281" cy="252000"/>
          </a:xfrm>
          <a:prstGeom prst="rect">
            <a:avLst/>
          </a:prstGeom>
          <a:solidFill>
            <a:schemeClr val="bg1"/>
          </a:solidFill>
          <a:ln>
            <a:noFill/>
          </a:ln>
        </p:spPr>
        <p:txBody>
          <a:bodyPr wrap="square" lIns="0" tIns="0" rIns="0" bIns="0" rtlCol="0">
            <a:noAutofit/>
          </a:bodyPr>
          <a:lstStyle/>
          <a:p>
            <a:pPr algn="ctr" rtl="0"/>
            <a:r>
              <a:rPr lang="en" sz="1050"/>
              <a:t>After starting to use</a:t>
            </a:r>
            <a:endParaRPr kumimoji="1" lang="en-US" altLang="ja-JP" sz="1050" dirty="0"/>
          </a:p>
        </p:txBody>
      </p:sp>
      <p:sp>
        <p:nvSpPr>
          <p:cNvPr id="22" name="テキスト ボックス 21">
            <a:extLst>
              <a:ext uri="{FF2B5EF4-FFF2-40B4-BE49-F238E27FC236}">
                <a16:creationId xmlns="" xmlns:a16="http://schemas.microsoft.com/office/drawing/2014/main" id="{CA08C8AE-4258-4C05-8383-BD6539638228}"/>
              </a:ext>
            </a:extLst>
          </p:cNvPr>
          <p:cNvSpPr txBox="1"/>
          <p:nvPr/>
        </p:nvSpPr>
        <p:spPr>
          <a:xfrm>
            <a:off x="2468654" y="2439348"/>
            <a:ext cx="1306281" cy="282620"/>
          </a:xfrm>
          <a:prstGeom prst="rect">
            <a:avLst/>
          </a:prstGeom>
          <a:solidFill>
            <a:schemeClr val="bg1"/>
          </a:solidFill>
          <a:ln>
            <a:noFill/>
          </a:ln>
        </p:spPr>
        <p:txBody>
          <a:bodyPr wrap="square" lIns="0" tIns="0" rIns="0" bIns="0" rtlCol="0">
            <a:noAutofit/>
          </a:bodyPr>
          <a:lstStyle/>
          <a:p>
            <a:pPr algn="ctr" rtl="0"/>
            <a:r>
              <a:rPr lang="en" sz="1050" dirty="0"/>
              <a:t>After manufacture date</a:t>
            </a:r>
            <a:endParaRPr kumimoji="1" lang="en-US" altLang="ja-JP" sz="1050" dirty="0"/>
          </a:p>
        </p:txBody>
      </p:sp>
      <p:sp>
        <p:nvSpPr>
          <p:cNvPr id="23" name="テキスト ボックス 22">
            <a:extLst>
              <a:ext uri="{FF2B5EF4-FFF2-40B4-BE49-F238E27FC236}">
                <a16:creationId xmlns="" xmlns:a16="http://schemas.microsoft.com/office/drawing/2014/main" id="{DD28D168-53B1-4A54-9E70-7936D669D614}"/>
              </a:ext>
            </a:extLst>
          </p:cNvPr>
          <p:cNvSpPr txBox="1"/>
          <p:nvPr/>
        </p:nvSpPr>
        <p:spPr>
          <a:xfrm>
            <a:off x="4156498" y="2110308"/>
            <a:ext cx="1051456" cy="252000"/>
          </a:xfrm>
          <a:prstGeom prst="rect">
            <a:avLst/>
          </a:prstGeom>
          <a:solidFill>
            <a:schemeClr val="bg1"/>
          </a:solidFill>
          <a:ln>
            <a:noFill/>
          </a:ln>
        </p:spPr>
        <p:txBody>
          <a:bodyPr wrap="square" lIns="0" tIns="0" rIns="0" bIns="0" rtlCol="0">
            <a:noAutofit/>
          </a:bodyPr>
          <a:lstStyle/>
          <a:p>
            <a:pPr algn="ctr" rtl="0"/>
            <a:r>
              <a:rPr lang="en" sz="1600"/>
              <a:t>5 years</a:t>
            </a:r>
            <a:endParaRPr kumimoji="1" lang="en-US" altLang="ja-JP" sz="1600" dirty="0"/>
          </a:p>
        </p:txBody>
      </p:sp>
      <p:sp>
        <p:nvSpPr>
          <p:cNvPr id="24" name="テキスト ボックス 23">
            <a:extLst>
              <a:ext uri="{FF2B5EF4-FFF2-40B4-BE49-F238E27FC236}">
                <a16:creationId xmlns="" xmlns:a16="http://schemas.microsoft.com/office/drawing/2014/main" id="{8471214D-A94C-4468-B081-1F8F7D8101C8}"/>
              </a:ext>
            </a:extLst>
          </p:cNvPr>
          <p:cNvSpPr txBox="1"/>
          <p:nvPr/>
        </p:nvSpPr>
        <p:spPr>
          <a:xfrm>
            <a:off x="4167756" y="2768680"/>
            <a:ext cx="1051456" cy="252000"/>
          </a:xfrm>
          <a:prstGeom prst="rect">
            <a:avLst/>
          </a:prstGeom>
          <a:solidFill>
            <a:schemeClr val="bg1"/>
          </a:solidFill>
          <a:ln>
            <a:noFill/>
          </a:ln>
        </p:spPr>
        <p:txBody>
          <a:bodyPr wrap="square" lIns="0" tIns="0" rIns="0" bIns="0" rtlCol="0">
            <a:noAutofit/>
          </a:bodyPr>
          <a:lstStyle/>
          <a:p>
            <a:pPr algn="ctr" rtl="0"/>
            <a:r>
              <a:rPr lang="en" sz="1600"/>
              <a:t>3 years</a:t>
            </a:r>
            <a:endParaRPr kumimoji="1" lang="en-US" altLang="ja-JP" sz="1600" dirty="0"/>
          </a:p>
        </p:txBody>
      </p:sp>
      <p:sp>
        <p:nvSpPr>
          <p:cNvPr id="25" name="テキスト ボックス 24">
            <a:extLst>
              <a:ext uri="{FF2B5EF4-FFF2-40B4-BE49-F238E27FC236}">
                <a16:creationId xmlns="" xmlns:a16="http://schemas.microsoft.com/office/drawing/2014/main" id="{6A4ACB04-7E35-49E4-939E-F0641C5EA8CE}"/>
              </a:ext>
            </a:extLst>
          </p:cNvPr>
          <p:cNvSpPr txBox="1"/>
          <p:nvPr/>
        </p:nvSpPr>
        <p:spPr>
          <a:xfrm>
            <a:off x="4156498" y="2450434"/>
            <a:ext cx="1051456" cy="271534"/>
          </a:xfrm>
          <a:prstGeom prst="rect">
            <a:avLst/>
          </a:prstGeom>
          <a:solidFill>
            <a:schemeClr val="bg1"/>
          </a:solidFill>
          <a:ln>
            <a:noFill/>
          </a:ln>
        </p:spPr>
        <p:txBody>
          <a:bodyPr wrap="square" lIns="0" tIns="0" rIns="0" bIns="0" rtlCol="0">
            <a:noAutofit/>
          </a:bodyPr>
          <a:lstStyle/>
          <a:p>
            <a:pPr algn="ctr" rtl="0"/>
            <a:r>
              <a:rPr lang="en" sz="1600" dirty="0"/>
              <a:t>7 years</a:t>
            </a:r>
            <a:endParaRPr kumimoji="1" lang="en-US" altLang="ja-JP" sz="1600" dirty="0"/>
          </a:p>
        </p:txBody>
      </p:sp>
      <p:sp>
        <p:nvSpPr>
          <p:cNvPr id="26" name="テキスト ボックス 25">
            <a:extLst>
              <a:ext uri="{FF2B5EF4-FFF2-40B4-BE49-F238E27FC236}">
                <a16:creationId xmlns="" xmlns:a16="http://schemas.microsoft.com/office/drawing/2014/main" id="{5D6EB998-F676-4EC0-AAB3-7FC477C14DDD}"/>
              </a:ext>
            </a:extLst>
          </p:cNvPr>
          <p:cNvSpPr txBox="1"/>
          <p:nvPr/>
        </p:nvSpPr>
        <p:spPr>
          <a:xfrm>
            <a:off x="2586789" y="3166337"/>
            <a:ext cx="5874391" cy="212704"/>
          </a:xfrm>
          <a:prstGeom prst="rect">
            <a:avLst/>
          </a:prstGeom>
          <a:solidFill>
            <a:schemeClr val="bg1"/>
          </a:solidFill>
          <a:ln>
            <a:noFill/>
          </a:ln>
        </p:spPr>
        <p:txBody>
          <a:bodyPr wrap="square" lIns="0" tIns="0" rIns="0" bIns="0" rtlCol="0">
            <a:noAutofit/>
          </a:bodyPr>
          <a:lstStyle/>
          <a:p>
            <a:pPr algn="r" rtl="0"/>
            <a:r>
              <a:rPr lang="en" sz="1400" dirty="0"/>
              <a:t>Source: National Institute of Occupational Safety and Health Technical Guidelines</a:t>
            </a:r>
            <a:endParaRPr kumimoji="1" lang="en-US" altLang="ja-JP" sz="1400" dirty="0"/>
          </a:p>
        </p:txBody>
      </p:sp>
    </p:spTree>
    <p:extLst>
      <p:ext uri="{BB962C8B-B14F-4D97-AF65-F5344CB8AC3E}">
        <p14:creationId xmlns:p14="http://schemas.microsoft.com/office/powerpoint/2010/main" val="739407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 xmlns:a16="http://schemas.microsoft.com/office/drawing/2014/main" id="{B0525C9C-42B3-492B-9CA8-303043BA1228}"/>
              </a:ext>
            </a:extLst>
          </p:cNvPr>
          <p:cNvPicPr>
            <a:picLocks noChangeAspect="1"/>
          </p:cNvPicPr>
          <p:nvPr/>
        </p:nvPicPr>
        <p:blipFill>
          <a:blip r:embed="rId3"/>
          <a:stretch>
            <a:fillRect/>
          </a:stretch>
        </p:blipFill>
        <p:spPr>
          <a:xfrm>
            <a:off x="633227" y="940362"/>
            <a:ext cx="5706445" cy="4463635"/>
          </a:xfrm>
          <a:prstGeom prst="rect">
            <a:avLst/>
          </a:prstGeom>
        </p:spPr>
      </p:pic>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en" sz="1800" dirty="0">
                <a:latin typeface="Meiryo UI" panose="020B0604030504040204" pitchFamily="50" charset="-128"/>
                <a:ea typeface="Meiryo UI" panose="020B0604030504040204" pitchFamily="50" charset="-128"/>
              </a:rPr>
              <a:t>Inspection of equipment used for gas welding (gasu yousetu) (2) Blowpipe (suikan) (torch (tochi)) inspection</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87724" y="6449448"/>
            <a:ext cx="3340451"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 53/Supplementary Text Page </a:t>
            </a:r>
            <a:r>
              <a:rPr lang="en" sz="1200" dirty="0" smtClean="0">
                <a:solidFill>
                  <a:prstClr val="black"/>
                </a:solidFill>
              </a:rPr>
              <a:t>39</a:t>
            </a:r>
            <a:endParaRPr lang="en" sz="1200" dirty="0">
              <a:solidFill>
                <a:prstClr val="black"/>
              </a:solidFill>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29</a:t>
            </a:fld>
            <a:endParaRPr kumimoji="1" lang="ja-JP" altLang="en-US"/>
          </a:p>
        </p:txBody>
      </p:sp>
      <p:sp>
        <p:nvSpPr>
          <p:cNvPr id="6" name="テキスト ボックス 5">
            <a:extLst>
              <a:ext uri="{FF2B5EF4-FFF2-40B4-BE49-F238E27FC236}">
                <a16:creationId xmlns="" xmlns:a16="http://schemas.microsoft.com/office/drawing/2014/main" id="{2D0B6573-2FC1-41AC-AEB8-42DA2144851D}"/>
              </a:ext>
            </a:extLst>
          </p:cNvPr>
          <p:cNvSpPr txBox="1"/>
          <p:nvPr/>
        </p:nvSpPr>
        <p:spPr>
          <a:xfrm>
            <a:off x="2256682" y="984139"/>
            <a:ext cx="2450379" cy="183917"/>
          </a:xfrm>
          <a:prstGeom prst="rect">
            <a:avLst/>
          </a:prstGeom>
          <a:solidFill>
            <a:schemeClr val="bg1"/>
          </a:solidFill>
          <a:ln>
            <a:noFill/>
          </a:ln>
        </p:spPr>
        <p:txBody>
          <a:bodyPr wrap="square" lIns="0" tIns="0" rIns="0" bIns="0" rtlCol="0">
            <a:noAutofit/>
          </a:bodyPr>
          <a:lstStyle/>
          <a:p>
            <a:pPr algn="ctr" rtl="0"/>
            <a:r>
              <a:rPr lang="en" sz="1200"/>
              <a:t>Table 1-18: Inspection items (example)</a:t>
            </a:r>
            <a:endParaRPr kumimoji="1" lang="en-US" altLang="ja-JP" sz="1200" dirty="0"/>
          </a:p>
        </p:txBody>
      </p:sp>
      <p:sp>
        <p:nvSpPr>
          <p:cNvPr id="8" name="テキスト ボックス 7">
            <a:extLst>
              <a:ext uri="{FF2B5EF4-FFF2-40B4-BE49-F238E27FC236}">
                <a16:creationId xmlns="" xmlns:a16="http://schemas.microsoft.com/office/drawing/2014/main" id="{EEEE58F2-164F-493E-8F6F-51AC80CFF73A}"/>
              </a:ext>
            </a:extLst>
          </p:cNvPr>
          <p:cNvSpPr txBox="1"/>
          <p:nvPr/>
        </p:nvSpPr>
        <p:spPr>
          <a:xfrm>
            <a:off x="777314" y="1347784"/>
            <a:ext cx="786805" cy="330891"/>
          </a:xfrm>
          <a:prstGeom prst="rect">
            <a:avLst/>
          </a:prstGeom>
          <a:solidFill>
            <a:schemeClr val="bg1"/>
          </a:solidFill>
          <a:ln>
            <a:noFill/>
          </a:ln>
        </p:spPr>
        <p:txBody>
          <a:bodyPr wrap="square" lIns="0" tIns="0" rIns="0" bIns="0" rtlCol="0">
            <a:noAutofit/>
          </a:bodyPr>
          <a:lstStyle/>
          <a:p>
            <a:pPr algn="ctr" rtl="0"/>
            <a:r>
              <a:rPr lang="en" sz="1200" dirty="0"/>
              <a:t>Inspection item</a:t>
            </a:r>
            <a:endParaRPr kumimoji="1" lang="en-US" altLang="ja-JP" sz="1200" dirty="0"/>
          </a:p>
        </p:txBody>
      </p:sp>
      <p:sp>
        <p:nvSpPr>
          <p:cNvPr id="9" name="テキスト ボックス 8">
            <a:extLst>
              <a:ext uri="{FF2B5EF4-FFF2-40B4-BE49-F238E27FC236}">
                <a16:creationId xmlns="" xmlns:a16="http://schemas.microsoft.com/office/drawing/2014/main" id="{442D9331-DBEA-4CD4-B815-08BBF854DB6B}"/>
              </a:ext>
            </a:extLst>
          </p:cNvPr>
          <p:cNvSpPr txBox="1"/>
          <p:nvPr/>
        </p:nvSpPr>
        <p:spPr>
          <a:xfrm>
            <a:off x="771938" y="2528942"/>
            <a:ext cx="792181" cy="235704"/>
          </a:xfrm>
          <a:prstGeom prst="rect">
            <a:avLst/>
          </a:prstGeom>
          <a:solidFill>
            <a:schemeClr val="bg1"/>
          </a:solidFill>
          <a:ln>
            <a:noFill/>
          </a:ln>
        </p:spPr>
        <p:txBody>
          <a:bodyPr wrap="square" lIns="0" tIns="0" rIns="0" bIns="0" rtlCol="0">
            <a:noAutofit/>
          </a:bodyPr>
          <a:lstStyle/>
          <a:p>
            <a:pPr rtl="0"/>
            <a:r>
              <a:rPr lang="en" sz="1200"/>
              <a:t>Visual inspection</a:t>
            </a:r>
            <a:endParaRPr kumimoji="1" lang="en-US" altLang="ja-JP" sz="1200" dirty="0"/>
          </a:p>
        </p:txBody>
      </p:sp>
      <p:sp>
        <p:nvSpPr>
          <p:cNvPr id="10" name="テキスト ボックス 9">
            <a:extLst>
              <a:ext uri="{FF2B5EF4-FFF2-40B4-BE49-F238E27FC236}">
                <a16:creationId xmlns="" xmlns:a16="http://schemas.microsoft.com/office/drawing/2014/main" id="{E8C58CB3-4784-4D37-ADAB-3305C3E38EE5}"/>
              </a:ext>
            </a:extLst>
          </p:cNvPr>
          <p:cNvSpPr txBox="1"/>
          <p:nvPr/>
        </p:nvSpPr>
        <p:spPr>
          <a:xfrm>
            <a:off x="777315" y="3894597"/>
            <a:ext cx="792180" cy="235704"/>
          </a:xfrm>
          <a:prstGeom prst="rect">
            <a:avLst/>
          </a:prstGeom>
          <a:solidFill>
            <a:schemeClr val="bg1"/>
          </a:solidFill>
          <a:ln>
            <a:noFill/>
          </a:ln>
        </p:spPr>
        <p:txBody>
          <a:bodyPr wrap="square" lIns="0" tIns="0" rIns="0" bIns="0" rtlCol="0">
            <a:noAutofit/>
          </a:bodyPr>
          <a:lstStyle/>
          <a:p>
            <a:pPr rtl="0"/>
            <a:r>
              <a:rPr lang="en" sz="1200" dirty="0"/>
              <a:t>Airtightness inspection</a:t>
            </a:r>
            <a:endParaRPr kumimoji="1" lang="en-US" altLang="ja-JP" sz="1200" dirty="0"/>
          </a:p>
        </p:txBody>
      </p:sp>
      <p:sp>
        <p:nvSpPr>
          <p:cNvPr id="11" name="テキスト ボックス 10">
            <a:extLst>
              <a:ext uri="{FF2B5EF4-FFF2-40B4-BE49-F238E27FC236}">
                <a16:creationId xmlns="" xmlns:a16="http://schemas.microsoft.com/office/drawing/2014/main" id="{2E00F072-3DDD-4014-AEBA-66F36BC9D83F}"/>
              </a:ext>
            </a:extLst>
          </p:cNvPr>
          <p:cNvSpPr txBox="1"/>
          <p:nvPr/>
        </p:nvSpPr>
        <p:spPr>
          <a:xfrm>
            <a:off x="757536" y="4670822"/>
            <a:ext cx="818926" cy="517155"/>
          </a:xfrm>
          <a:prstGeom prst="rect">
            <a:avLst/>
          </a:prstGeom>
          <a:solidFill>
            <a:schemeClr val="bg1"/>
          </a:solidFill>
          <a:ln>
            <a:noFill/>
          </a:ln>
        </p:spPr>
        <p:txBody>
          <a:bodyPr wrap="square" lIns="0" tIns="0" rIns="0" bIns="0" rtlCol="0">
            <a:noAutofit/>
          </a:bodyPr>
          <a:lstStyle/>
          <a:p>
            <a:pPr rtl="0"/>
            <a:r>
              <a:rPr lang="en" sz="1200" dirty="0"/>
              <a:t>Check the flame state</a:t>
            </a:r>
            <a:endParaRPr kumimoji="1" lang="en-US" altLang="ja-JP" sz="1200" dirty="0"/>
          </a:p>
        </p:txBody>
      </p:sp>
      <p:sp>
        <p:nvSpPr>
          <p:cNvPr id="12" name="テキスト ボックス 11">
            <a:extLst>
              <a:ext uri="{FF2B5EF4-FFF2-40B4-BE49-F238E27FC236}">
                <a16:creationId xmlns="" xmlns:a16="http://schemas.microsoft.com/office/drawing/2014/main" id="{7B6BC88C-7258-46AC-B5EA-6EBC92D8E0F0}"/>
              </a:ext>
            </a:extLst>
          </p:cNvPr>
          <p:cNvSpPr txBox="1"/>
          <p:nvPr/>
        </p:nvSpPr>
        <p:spPr>
          <a:xfrm>
            <a:off x="1635405" y="1759059"/>
            <a:ext cx="1305688" cy="432168"/>
          </a:xfrm>
          <a:prstGeom prst="rect">
            <a:avLst/>
          </a:prstGeom>
          <a:solidFill>
            <a:schemeClr val="bg1"/>
          </a:solidFill>
          <a:ln>
            <a:noFill/>
          </a:ln>
        </p:spPr>
        <p:txBody>
          <a:bodyPr wrap="square" lIns="0" tIns="0" rIns="0" bIns="0" rtlCol="0">
            <a:noAutofit/>
          </a:bodyPr>
          <a:lstStyle/>
          <a:p>
            <a:pPr rtl="0"/>
            <a:r>
              <a:rPr lang="en" sz="1200" dirty="0"/>
              <a:t>Body, hose (housu), joint stand, and pipe</a:t>
            </a:r>
            <a:endParaRPr kumimoji="1" lang="en-US" altLang="ja-JP" sz="1200" dirty="0"/>
          </a:p>
        </p:txBody>
      </p:sp>
      <p:sp>
        <p:nvSpPr>
          <p:cNvPr id="13" name="テキスト ボックス 12">
            <a:extLst>
              <a:ext uri="{FF2B5EF4-FFF2-40B4-BE49-F238E27FC236}">
                <a16:creationId xmlns="" xmlns:a16="http://schemas.microsoft.com/office/drawing/2014/main" id="{7D976DD0-E008-4EDE-A94D-E986ADE6A133}"/>
              </a:ext>
            </a:extLst>
          </p:cNvPr>
          <p:cNvSpPr txBox="1"/>
          <p:nvPr/>
        </p:nvSpPr>
        <p:spPr>
          <a:xfrm>
            <a:off x="1923726" y="1345985"/>
            <a:ext cx="874063" cy="330891"/>
          </a:xfrm>
          <a:prstGeom prst="rect">
            <a:avLst/>
          </a:prstGeom>
          <a:solidFill>
            <a:schemeClr val="bg1"/>
          </a:solidFill>
          <a:ln>
            <a:noFill/>
          </a:ln>
        </p:spPr>
        <p:txBody>
          <a:bodyPr wrap="square" lIns="0" tIns="0" rIns="0" bIns="0" rtlCol="0">
            <a:noAutofit/>
          </a:bodyPr>
          <a:lstStyle/>
          <a:p>
            <a:pPr algn="ctr" rtl="0"/>
            <a:r>
              <a:rPr lang="en" sz="1200" dirty="0"/>
              <a:t>Locations to inspect</a:t>
            </a:r>
            <a:endParaRPr kumimoji="1" lang="en-US" altLang="ja-JP" sz="1200" dirty="0"/>
          </a:p>
        </p:txBody>
      </p:sp>
      <p:sp>
        <p:nvSpPr>
          <p:cNvPr id="14" name="テキスト ボックス 13">
            <a:extLst>
              <a:ext uri="{FF2B5EF4-FFF2-40B4-BE49-F238E27FC236}">
                <a16:creationId xmlns="" xmlns:a16="http://schemas.microsoft.com/office/drawing/2014/main" id="{1AC828A1-735D-4A2B-86AC-98EAE66278B7}"/>
              </a:ext>
            </a:extLst>
          </p:cNvPr>
          <p:cNvSpPr txBox="1"/>
          <p:nvPr/>
        </p:nvSpPr>
        <p:spPr>
          <a:xfrm>
            <a:off x="3377213" y="1345985"/>
            <a:ext cx="874063" cy="325320"/>
          </a:xfrm>
          <a:prstGeom prst="rect">
            <a:avLst/>
          </a:prstGeom>
          <a:solidFill>
            <a:schemeClr val="bg1"/>
          </a:solidFill>
          <a:ln>
            <a:noFill/>
          </a:ln>
        </p:spPr>
        <p:txBody>
          <a:bodyPr wrap="square" lIns="0" tIns="0" rIns="0" bIns="0" rtlCol="0">
            <a:noAutofit/>
          </a:bodyPr>
          <a:lstStyle/>
          <a:p>
            <a:pPr algn="ctr" rtl="0"/>
            <a:r>
              <a:rPr lang="en" sz="1200" dirty="0"/>
              <a:t>Details of inspection</a:t>
            </a:r>
            <a:endParaRPr kumimoji="1" lang="en-US" altLang="ja-JP" sz="1200" dirty="0"/>
          </a:p>
        </p:txBody>
      </p:sp>
      <p:sp>
        <p:nvSpPr>
          <p:cNvPr id="15" name="テキスト ボックス 14">
            <a:extLst>
              <a:ext uri="{FF2B5EF4-FFF2-40B4-BE49-F238E27FC236}">
                <a16:creationId xmlns="" xmlns:a16="http://schemas.microsoft.com/office/drawing/2014/main" id="{F8B4ED73-7A98-4095-B99A-5E7CCACE6BE5}"/>
              </a:ext>
            </a:extLst>
          </p:cNvPr>
          <p:cNvSpPr txBox="1"/>
          <p:nvPr/>
        </p:nvSpPr>
        <p:spPr>
          <a:xfrm>
            <a:off x="4664198" y="1250479"/>
            <a:ext cx="707902" cy="453063"/>
          </a:xfrm>
          <a:prstGeom prst="rect">
            <a:avLst/>
          </a:prstGeom>
          <a:solidFill>
            <a:schemeClr val="bg1"/>
          </a:solidFill>
          <a:ln>
            <a:noFill/>
          </a:ln>
        </p:spPr>
        <p:txBody>
          <a:bodyPr wrap="square" lIns="0" tIns="0" rIns="0" bIns="0" rtlCol="0">
            <a:noAutofit/>
          </a:bodyPr>
          <a:lstStyle/>
          <a:p>
            <a:pPr algn="ctr" rtl="0"/>
            <a:r>
              <a:rPr lang="en" sz="800" dirty="0"/>
              <a:t>Daily inspection (nichijou tenken)</a:t>
            </a:r>
            <a:endParaRPr kumimoji="1" lang="en-US" altLang="ja-JP" sz="800" dirty="0"/>
          </a:p>
        </p:txBody>
      </p:sp>
      <p:sp>
        <p:nvSpPr>
          <p:cNvPr id="16" name="テキスト ボックス 15">
            <a:extLst>
              <a:ext uri="{FF2B5EF4-FFF2-40B4-BE49-F238E27FC236}">
                <a16:creationId xmlns="" xmlns:a16="http://schemas.microsoft.com/office/drawing/2014/main" id="{53B456C9-005F-4385-9CC9-AED2FA998E10}"/>
              </a:ext>
            </a:extLst>
          </p:cNvPr>
          <p:cNvSpPr txBox="1"/>
          <p:nvPr/>
        </p:nvSpPr>
        <p:spPr>
          <a:xfrm>
            <a:off x="5451645" y="1249531"/>
            <a:ext cx="675565" cy="454011"/>
          </a:xfrm>
          <a:prstGeom prst="rect">
            <a:avLst/>
          </a:prstGeom>
          <a:solidFill>
            <a:schemeClr val="bg1"/>
          </a:solidFill>
          <a:ln>
            <a:noFill/>
          </a:ln>
        </p:spPr>
        <p:txBody>
          <a:bodyPr wrap="square" lIns="0" tIns="0" rIns="0" bIns="0" rtlCol="0">
            <a:noAutofit/>
          </a:bodyPr>
          <a:lstStyle/>
          <a:p>
            <a:pPr algn="ctr" rtl="0"/>
            <a:r>
              <a:rPr lang="en" sz="1000" dirty="0"/>
              <a:t>Periodic monthly inspection</a:t>
            </a:r>
            <a:endParaRPr kumimoji="1" lang="en-US" altLang="ja-JP" sz="1000" dirty="0"/>
          </a:p>
        </p:txBody>
      </p:sp>
      <p:sp>
        <p:nvSpPr>
          <p:cNvPr id="17" name="テキスト ボックス 16">
            <a:extLst>
              <a:ext uri="{FF2B5EF4-FFF2-40B4-BE49-F238E27FC236}">
                <a16:creationId xmlns="" xmlns:a16="http://schemas.microsoft.com/office/drawing/2014/main" id="{254C05DD-7F90-4678-8691-72FE8F3B75DA}"/>
              </a:ext>
            </a:extLst>
          </p:cNvPr>
          <p:cNvSpPr txBox="1"/>
          <p:nvPr/>
        </p:nvSpPr>
        <p:spPr>
          <a:xfrm>
            <a:off x="1635405" y="2278981"/>
            <a:ext cx="918474" cy="183918"/>
          </a:xfrm>
          <a:prstGeom prst="rect">
            <a:avLst/>
          </a:prstGeom>
          <a:solidFill>
            <a:schemeClr val="bg1"/>
          </a:solidFill>
          <a:ln>
            <a:noFill/>
          </a:ln>
        </p:spPr>
        <p:txBody>
          <a:bodyPr wrap="square" lIns="0" tIns="0" rIns="0" bIns="0" rtlCol="0">
            <a:noAutofit/>
          </a:bodyPr>
          <a:lstStyle/>
          <a:p>
            <a:pPr rtl="0"/>
            <a:r>
              <a:rPr lang="en" sz="1200" dirty="0"/>
              <a:t>Valve, etc.</a:t>
            </a:r>
            <a:endParaRPr kumimoji="1" lang="en-US" altLang="ja-JP" sz="1200" dirty="0"/>
          </a:p>
        </p:txBody>
      </p:sp>
      <p:sp>
        <p:nvSpPr>
          <p:cNvPr id="18" name="テキスト ボックス 17">
            <a:extLst>
              <a:ext uri="{FF2B5EF4-FFF2-40B4-BE49-F238E27FC236}">
                <a16:creationId xmlns="" xmlns:a16="http://schemas.microsoft.com/office/drawing/2014/main" id="{21106A15-083F-4ECC-9D1F-AC017571D8A5}"/>
              </a:ext>
            </a:extLst>
          </p:cNvPr>
          <p:cNvSpPr txBox="1"/>
          <p:nvPr/>
        </p:nvSpPr>
        <p:spPr>
          <a:xfrm>
            <a:off x="1628579" y="3293718"/>
            <a:ext cx="1305688" cy="190210"/>
          </a:xfrm>
          <a:prstGeom prst="rect">
            <a:avLst/>
          </a:prstGeom>
          <a:solidFill>
            <a:schemeClr val="bg1"/>
          </a:solidFill>
          <a:ln>
            <a:noFill/>
          </a:ln>
        </p:spPr>
        <p:txBody>
          <a:bodyPr wrap="square" lIns="0" tIns="0" rIns="0" bIns="0" rtlCol="0">
            <a:noAutofit/>
          </a:bodyPr>
          <a:lstStyle/>
          <a:p>
            <a:pPr rtl="0"/>
            <a:r>
              <a:rPr lang="en" sz="1200" dirty="0"/>
              <a:t>Nozzle (higuchi)</a:t>
            </a:r>
            <a:endParaRPr kumimoji="1" lang="en-US" altLang="ja-JP" sz="1200" dirty="0"/>
          </a:p>
        </p:txBody>
      </p:sp>
      <p:sp>
        <p:nvSpPr>
          <p:cNvPr id="19" name="テキスト ボックス 18">
            <a:extLst>
              <a:ext uri="{FF2B5EF4-FFF2-40B4-BE49-F238E27FC236}">
                <a16:creationId xmlns="" xmlns:a16="http://schemas.microsoft.com/office/drawing/2014/main" id="{0CCE6B56-4412-4346-89F1-A9D38BDBFAEB}"/>
              </a:ext>
            </a:extLst>
          </p:cNvPr>
          <p:cNvSpPr txBox="1"/>
          <p:nvPr/>
        </p:nvSpPr>
        <p:spPr>
          <a:xfrm>
            <a:off x="1642229" y="2511618"/>
            <a:ext cx="1305688" cy="710176"/>
          </a:xfrm>
          <a:prstGeom prst="rect">
            <a:avLst/>
          </a:prstGeom>
          <a:solidFill>
            <a:schemeClr val="bg1"/>
          </a:solidFill>
          <a:ln>
            <a:noFill/>
          </a:ln>
        </p:spPr>
        <p:txBody>
          <a:bodyPr wrap="square" lIns="0" tIns="0" rIns="0" bIns="0" rtlCol="0">
            <a:noAutofit/>
          </a:bodyPr>
          <a:lstStyle/>
          <a:p>
            <a:pPr rtl="0"/>
            <a:r>
              <a:rPr lang="en" sz="1200" dirty="0"/>
              <a:t>Nozzle (higuchi) contact, hose (housu) joint base contact</a:t>
            </a:r>
            <a:endParaRPr kumimoji="1" lang="en-US" altLang="ja-JP" sz="1200" dirty="0"/>
          </a:p>
        </p:txBody>
      </p:sp>
      <p:sp>
        <p:nvSpPr>
          <p:cNvPr id="20" name="テキスト ボックス 19">
            <a:extLst>
              <a:ext uri="{FF2B5EF4-FFF2-40B4-BE49-F238E27FC236}">
                <a16:creationId xmlns="" xmlns:a16="http://schemas.microsoft.com/office/drawing/2014/main" id="{6E5BDFA9-5920-4807-8AFD-C33D424AF1EB}"/>
              </a:ext>
            </a:extLst>
          </p:cNvPr>
          <p:cNvSpPr txBox="1"/>
          <p:nvPr/>
        </p:nvSpPr>
        <p:spPr>
          <a:xfrm>
            <a:off x="1628579" y="4036761"/>
            <a:ext cx="1305688" cy="490213"/>
          </a:xfrm>
          <a:prstGeom prst="rect">
            <a:avLst/>
          </a:prstGeom>
          <a:solidFill>
            <a:schemeClr val="bg1"/>
          </a:solidFill>
          <a:ln>
            <a:noFill/>
          </a:ln>
        </p:spPr>
        <p:txBody>
          <a:bodyPr wrap="square" lIns="0" tIns="0" rIns="0" bIns="0" rtlCol="0">
            <a:noAutofit/>
          </a:bodyPr>
          <a:lstStyle/>
          <a:p>
            <a:pPr rtl="0"/>
            <a:r>
              <a:rPr lang="en" sz="1200" dirty="0"/>
              <a:t>Fitting sections for valves and parts</a:t>
            </a:r>
            <a:endParaRPr kumimoji="1" lang="en-US" altLang="ja-JP" sz="1200" dirty="0"/>
          </a:p>
        </p:txBody>
      </p:sp>
      <p:sp>
        <p:nvSpPr>
          <p:cNvPr id="21" name="テキスト ボックス 20">
            <a:extLst>
              <a:ext uri="{FF2B5EF4-FFF2-40B4-BE49-F238E27FC236}">
                <a16:creationId xmlns="" xmlns:a16="http://schemas.microsoft.com/office/drawing/2014/main" id="{10CD4592-A3E1-4D01-B20B-BF9ED25EB5E5}"/>
              </a:ext>
            </a:extLst>
          </p:cNvPr>
          <p:cNvSpPr txBox="1"/>
          <p:nvPr/>
        </p:nvSpPr>
        <p:spPr>
          <a:xfrm>
            <a:off x="1654726" y="3796392"/>
            <a:ext cx="1305688" cy="197277"/>
          </a:xfrm>
          <a:prstGeom prst="rect">
            <a:avLst/>
          </a:prstGeom>
          <a:solidFill>
            <a:schemeClr val="bg1"/>
          </a:solidFill>
          <a:ln>
            <a:noFill/>
          </a:ln>
        </p:spPr>
        <p:txBody>
          <a:bodyPr wrap="square" lIns="0" tIns="0" rIns="0" bIns="0" rtlCol="0">
            <a:noAutofit/>
          </a:bodyPr>
          <a:lstStyle/>
          <a:p>
            <a:pPr rtl="0"/>
            <a:r>
              <a:rPr lang="en" sz="800" dirty="0"/>
              <a:t>Nozzle (higuchi) fitting section</a:t>
            </a:r>
            <a:endParaRPr kumimoji="1" lang="en-US" altLang="ja-JP" sz="800" dirty="0"/>
          </a:p>
        </p:txBody>
      </p:sp>
      <p:sp>
        <p:nvSpPr>
          <p:cNvPr id="22" name="テキスト ボックス 21">
            <a:extLst>
              <a:ext uri="{FF2B5EF4-FFF2-40B4-BE49-F238E27FC236}">
                <a16:creationId xmlns="" xmlns:a16="http://schemas.microsoft.com/office/drawing/2014/main" id="{38728CD6-BC8B-4745-BD51-6D3A12E6681B}"/>
              </a:ext>
            </a:extLst>
          </p:cNvPr>
          <p:cNvSpPr txBox="1"/>
          <p:nvPr/>
        </p:nvSpPr>
        <p:spPr>
          <a:xfrm>
            <a:off x="1654726" y="3555852"/>
            <a:ext cx="918474" cy="197277"/>
          </a:xfrm>
          <a:prstGeom prst="rect">
            <a:avLst/>
          </a:prstGeom>
          <a:solidFill>
            <a:schemeClr val="bg1"/>
          </a:solidFill>
          <a:ln>
            <a:noFill/>
          </a:ln>
        </p:spPr>
        <p:txBody>
          <a:bodyPr wrap="square" lIns="0" tIns="0" rIns="0" bIns="0" rtlCol="0">
            <a:noAutofit/>
          </a:bodyPr>
          <a:lstStyle/>
          <a:p>
            <a:pPr rtl="0"/>
            <a:r>
              <a:rPr lang="en" sz="1200"/>
              <a:t>Valve</a:t>
            </a:r>
            <a:endParaRPr kumimoji="1" lang="en-US" altLang="ja-JP" sz="1200" dirty="0"/>
          </a:p>
        </p:txBody>
      </p:sp>
      <p:sp>
        <p:nvSpPr>
          <p:cNvPr id="23" name="テキスト ボックス 22">
            <a:extLst>
              <a:ext uri="{FF2B5EF4-FFF2-40B4-BE49-F238E27FC236}">
                <a16:creationId xmlns="" xmlns:a16="http://schemas.microsoft.com/office/drawing/2014/main" id="{6400D355-B023-484F-87A7-CA64718D9D3A}"/>
              </a:ext>
            </a:extLst>
          </p:cNvPr>
          <p:cNvSpPr txBox="1"/>
          <p:nvPr/>
        </p:nvSpPr>
        <p:spPr>
          <a:xfrm>
            <a:off x="1642229" y="4670822"/>
            <a:ext cx="1305688" cy="287137"/>
          </a:xfrm>
          <a:prstGeom prst="rect">
            <a:avLst/>
          </a:prstGeom>
          <a:solidFill>
            <a:schemeClr val="bg1"/>
          </a:solidFill>
          <a:ln>
            <a:noFill/>
          </a:ln>
        </p:spPr>
        <p:txBody>
          <a:bodyPr wrap="square" lIns="0" tIns="0" rIns="0" bIns="0" rtlCol="0">
            <a:noAutofit/>
          </a:bodyPr>
          <a:lstStyle/>
          <a:p>
            <a:pPr rtl="0"/>
            <a:r>
              <a:rPr lang="en" sz="1200"/>
              <a:t>Flame</a:t>
            </a:r>
            <a:endParaRPr kumimoji="1" lang="en-US" altLang="ja-JP" sz="1200" dirty="0"/>
          </a:p>
        </p:txBody>
      </p:sp>
      <p:sp>
        <p:nvSpPr>
          <p:cNvPr id="24" name="テキスト ボックス 23">
            <a:extLst>
              <a:ext uri="{FF2B5EF4-FFF2-40B4-BE49-F238E27FC236}">
                <a16:creationId xmlns="" xmlns:a16="http://schemas.microsoft.com/office/drawing/2014/main" id="{6CE02974-AEED-4C59-967E-21A1A46E5B10}"/>
              </a:ext>
            </a:extLst>
          </p:cNvPr>
          <p:cNvSpPr txBox="1"/>
          <p:nvPr/>
        </p:nvSpPr>
        <p:spPr>
          <a:xfrm>
            <a:off x="1642229" y="5063758"/>
            <a:ext cx="1242554" cy="215074"/>
          </a:xfrm>
          <a:prstGeom prst="rect">
            <a:avLst/>
          </a:prstGeom>
          <a:solidFill>
            <a:schemeClr val="bg1"/>
          </a:solidFill>
          <a:ln>
            <a:noFill/>
          </a:ln>
        </p:spPr>
        <p:txBody>
          <a:bodyPr wrap="square" lIns="0" tIns="0" rIns="0" bIns="0" rtlCol="0">
            <a:noAutofit/>
          </a:bodyPr>
          <a:lstStyle/>
          <a:p>
            <a:pPr rtl="0"/>
            <a:r>
              <a:rPr lang="en" sz="800" dirty="0"/>
              <a:t>Cutting oxygen (setudan sanso) airflow</a:t>
            </a:r>
            <a:endParaRPr kumimoji="1" lang="en-US" altLang="ja-JP" sz="800" dirty="0"/>
          </a:p>
        </p:txBody>
      </p:sp>
      <p:sp>
        <p:nvSpPr>
          <p:cNvPr id="25" name="テキスト ボックス 24">
            <a:extLst>
              <a:ext uri="{FF2B5EF4-FFF2-40B4-BE49-F238E27FC236}">
                <a16:creationId xmlns="" xmlns:a16="http://schemas.microsoft.com/office/drawing/2014/main" id="{2EB523A7-1CE6-49FD-9B06-50D1653AF2A6}"/>
              </a:ext>
            </a:extLst>
          </p:cNvPr>
          <p:cNvSpPr txBox="1"/>
          <p:nvPr/>
        </p:nvSpPr>
        <p:spPr>
          <a:xfrm>
            <a:off x="2994532" y="1770196"/>
            <a:ext cx="1597940" cy="417289"/>
          </a:xfrm>
          <a:prstGeom prst="rect">
            <a:avLst/>
          </a:prstGeom>
          <a:solidFill>
            <a:schemeClr val="bg1"/>
          </a:solidFill>
          <a:ln>
            <a:noFill/>
          </a:ln>
        </p:spPr>
        <p:txBody>
          <a:bodyPr wrap="square" lIns="0" tIns="0" rIns="0" bIns="0" rtlCol="0">
            <a:noAutofit/>
          </a:bodyPr>
          <a:lstStyle/>
          <a:p>
            <a:pPr rtl="0"/>
            <a:r>
              <a:rPr lang="en" sz="1200" dirty="0"/>
              <a:t>Are there any cracks or corrosion?</a:t>
            </a:r>
            <a:endParaRPr kumimoji="1" lang="en-US" altLang="ja-JP" sz="1200" dirty="0"/>
          </a:p>
        </p:txBody>
      </p:sp>
      <p:sp>
        <p:nvSpPr>
          <p:cNvPr id="26" name="テキスト ボックス 25">
            <a:extLst>
              <a:ext uri="{FF2B5EF4-FFF2-40B4-BE49-F238E27FC236}">
                <a16:creationId xmlns="" xmlns:a16="http://schemas.microsoft.com/office/drawing/2014/main" id="{7BA9EC7E-400F-455B-8E58-728FD3F327DD}"/>
              </a:ext>
            </a:extLst>
          </p:cNvPr>
          <p:cNvSpPr txBox="1"/>
          <p:nvPr/>
        </p:nvSpPr>
        <p:spPr>
          <a:xfrm>
            <a:off x="3001356" y="2239029"/>
            <a:ext cx="1597940" cy="223870"/>
          </a:xfrm>
          <a:prstGeom prst="rect">
            <a:avLst/>
          </a:prstGeom>
          <a:solidFill>
            <a:schemeClr val="bg1"/>
          </a:solidFill>
          <a:ln>
            <a:noFill/>
          </a:ln>
        </p:spPr>
        <p:txBody>
          <a:bodyPr wrap="square" lIns="0" tIns="0" rIns="0" bIns="0" rtlCol="0">
            <a:noAutofit/>
          </a:bodyPr>
          <a:lstStyle/>
          <a:p>
            <a:pPr rtl="0"/>
            <a:r>
              <a:rPr lang="en" sz="900" dirty="0"/>
              <a:t>Is there any damage or </a:t>
            </a:r>
          </a:p>
          <a:p>
            <a:pPr rtl="0"/>
            <a:r>
              <a:rPr lang="en" sz="900" dirty="0"/>
              <a:t>deformation?</a:t>
            </a:r>
            <a:endParaRPr kumimoji="1" lang="en-US" altLang="ja-JP" sz="900" dirty="0"/>
          </a:p>
        </p:txBody>
      </p:sp>
      <p:sp>
        <p:nvSpPr>
          <p:cNvPr id="27" name="テキスト ボックス 26">
            <a:extLst>
              <a:ext uri="{FF2B5EF4-FFF2-40B4-BE49-F238E27FC236}">
                <a16:creationId xmlns="" xmlns:a16="http://schemas.microsoft.com/office/drawing/2014/main" id="{08CB44C2-2AC2-46DB-AA51-506F62B70666}"/>
              </a:ext>
            </a:extLst>
          </p:cNvPr>
          <p:cNvSpPr txBox="1"/>
          <p:nvPr/>
        </p:nvSpPr>
        <p:spPr>
          <a:xfrm>
            <a:off x="2994532" y="3274986"/>
            <a:ext cx="1597940" cy="183917"/>
          </a:xfrm>
          <a:prstGeom prst="rect">
            <a:avLst/>
          </a:prstGeom>
          <a:solidFill>
            <a:schemeClr val="bg1"/>
          </a:solidFill>
          <a:ln>
            <a:noFill/>
          </a:ln>
        </p:spPr>
        <p:txBody>
          <a:bodyPr wrap="square" lIns="0" tIns="0" rIns="0" bIns="0" rtlCol="0">
            <a:noAutofit/>
          </a:bodyPr>
          <a:lstStyle/>
          <a:p>
            <a:pPr rtl="0"/>
            <a:r>
              <a:rPr lang="en" sz="800" dirty="0"/>
              <a:t>Is there any deformation or melting damage?</a:t>
            </a:r>
            <a:endParaRPr kumimoji="1" lang="en-US" altLang="ja-JP" sz="800" dirty="0"/>
          </a:p>
        </p:txBody>
      </p:sp>
      <p:sp>
        <p:nvSpPr>
          <p:cNvPr id="28" name="テキスト ボックス 27">
            <a:extLst>
              <a:ext uri="{FF2B5EF4-FFF2-40B4-BE49-F238E27FC236}">
                <a16:creationId xmlns="" xmlns:a16="http://schemas.microsoft.com/office/drawing/2014/main" id="{97B54A57-598B-4B1F-89DC-6A8A418B9A7F}"/>
              </a:ext>
            </a:extLst>
          </p:cNvPr>
          <p:cNvSpPr txBox="1"/>
          <p:nvPr/>
        </p:nvSpPr>
        <p:spPr>
          <a:xfrm>
            <a:off x="3001356" y="2691336"/>
            <a:ext cx="1540000" cy="399155"/>
          </a:xfrm>
          <a:prstGeom prst="rect">
            <a:avLst/>
          </a:prstGeom>
          <a:solidFill>
            <a:schemeClr val="bg1"/>
          </a:solidFill>
          <a:ln>
            <a:noFill/>
          </a:ln>
        </p:spPr>
        <p:txBody>
          <a:bodyPr wrap="square" lIns="0" tIns="0" rIns="0" bIns="0" rtlCol="0">
            <a:noAutofit/>
          </a:bodyPr>
          <a:lstStyle/>
          <a:p>
            <a:pPr rtl="0"/>
            <a:r>
              <a:rPr lang="en" sz="1200" dirty="0"/>
              <a:t>Are there any scratches or deformation?</a:t>
            </a:r>
            <a:endParaRPr kumimoji="1" lang="en-US" altLang="ja-JP" sz="1200" dirty="0"/>
          </a:p>
        </p:txBody>
      </p:sp>
      <p:sp>
        <p:nvSpPr>
          <p:cNvPr id="29" name="テキスト ボックス 28">
            <a:extLst>
              <a:ext uri="{FF2B5EF4-FFF2-40B4-BE49-F238E27FC236}">
                <a16:creationId xmlns="" xmlns:a16="http://schemas.microsoft.com/office/drawing/2014/main" id="{3BBD3EF6-DF3E-4D85-A058-C7EEE33117F7}"/>
              </a:ext>
            </a:extLst>
          </p:cNvPr>
          <p:cNvSpPr txBox="1"/>
          <p:nvPr/>
        </p:nvSpPr>
        <p:spPr>
          <a:xfrm>
            <a:off x="3001356" y="4146095"/>
            <a:ext cx="1540000" cy="346386"/>
          </a:xfrm>
          <a:prstGeom prst="rect">
            <a:avLst/>
          </a:prstGeom>
          <a:solidFill>
            <a:schemeClr val="bg1"/>
          </a:solidFill>
          <a:ln>
            <a:noFill/>
          </a:ln>
        </p:spPr>
        <p:txBody>
          <a:bodyPr wrap="square" lIns="0" tIns="0" rIns="0" bIns="0" rtlCol="0">
            <a:noAutofit/>
          </a:bodyPr>
          <a:lstStyle/>
          <a:p>
            <a:pPr rtl="0"/>
            <a:r>
              <a:rPr lang="en" sz="1200" dirty="0"/>
              <a:t>Is there any external leakage?</a:t>
            </a:r>
            <a:endParaRPr kumimoji="1" lang="en-US" altLang="ja-JP" sz="1200" dirty="0"/>
          </a:p>
        </p:txBody>
      </p:sp>
      <p:sp>
        <p:nvSpPr>
          <p:cNvPr id="30" name="テキスト ボックス 29">
            <a:extLst>
              <a:ext uri="{FF2B5EF4-FFF2-40B4-BE49-F238E27FC236}">
                <a16:creationId xmlns="" xmlns:a16="http://schemas.microsoft.com/office/drawing/2014/main" id="{5210527F-17F9-4374-9437-9561881D6C2E}"/>
              </a:ext>
            </a:extLst>
          </p:cNvPr>
          <p:cNvSpPr txBox="1"/>
          <p:nvPr/>
        </p:nvSpPr>
        <p:spPr>
          <a:xfrm>
            <a:off x="3001356" y="3803216"/>
            <a:ext cx="1540000" cy="183917"/>
          </a:xfrm>
          <a:prstGeom prst="rect">
            <a:avLst/>
          </a:prstGeom>
          <a:solidFill>
            <a:schemeClr val="bg1"/>
          </a:solidFill>
          <a:ln>
            <a:noFill/>
          </a:ln>
        </p:spPr>
        <p:txBody>
          <a:bodyPr wrap="square" lIns="0" tIns="0" rIns="0" bIns="0" rtlCol="0">
            <a:noAutofit/>
          </a:bodyPr>
          <a:lstStyle/>
          <a:p>
            <a:pPr rtl="0"/>
            <a:r>
              <a:rPr lang="en" sz="1200" dirty="0"/>
              <a:t>Are there any gas leaks?</a:t>
            </a:r>
            <a:endParaRPr kumimoji="1" lang="en-US" altLang="ja-JP" sz="1200" dirty="0"/>
          </a:p>
        </p:txBody>
      </p:sp>
      <p:sp>
        <p:nvSpPr>
          <p:cNvPr id="31" name="テキスト ボックス 30">
            <a:extLst>
              <a:ext uri="{FF2B5EF4-FFF2-40B4-BE49-F238E27FC236}">
                <a16:creationId xmlns="" xmlns:a16="http://schemas.microsoft.com/office/drawing/2014/main" id="{CA1F60D7-3822-480F-B450-09D58AE5A8C9}"/>
              </a:ext>
            </a:extLst>
          </p:cNvPr>
          <p:cNvSpPr txBox="1"/>
          <p:nvPr/>
        </p:nvSpPr>
        <p:spPr>
          <a:xfrm>
            <a:off x="3004963" y="3553927"/>
            <a:ext cx="1532785" cy="183917"/>
          </a:xfrm>
          <a:prstGeom prst="rect">
            <a:avLst/>
          </a:prstGeom>
          <a:solidFill>
            <a:schemeClr val="bg1"/>
          </a:solidFill>
          <a:ln>
            <a:noFill/>
          </a:ln>
        </p:spPr>
        <p:txBody>
          <a:bodyPr wrap="square" lIns="0" tIns="0" rIns="0" bIns="0" rtlCol="0">
            <a:noAutofit/>
          </a:bodyPr>
          <a:lstStyle/>
          <a:p>
            <a:pPr rtl="0"/>
            <a:r>
              <a:rPr lang="en" sz="1200"/>
              <a:t>Is there a sheet leak?</a:t>
            </a:r>
            <a:endParaRPr kumimoji="1" lang="en-US" altLang="ja-JP" sz="1200" dirty="0"/>
          </a:p>
        </p:txBody>
      </p:sp>
      <p:sp>
        <p:nvSpPr>
          <p:cNvPr id="32" name="テキスト ボックス 31">
            <a:extLst>
              <a:ext uri="{FF2B5EF4-FFF2-40B4-BE49-F238E27FC236}">
                <a16:creationId xmlns="" xmlns:a16="http://schemas.microsoft.com/office/drawing/2014/main" id="{1486CC43-1050-4183-8704-845F9FC16FAD}"/>
              </a:ext>
            </a:extLst>
          </p:cNvPr>
          <p:cNvSpPr txBox="1"/>
          <p:nvPr/>
        </p:nvSpPr>
        <p:spPr>
          <a:xfrm>
            <a:off x="3013684" y="4577370"/>
            <a:ext cx="1540000" cy="432000"/>
          </a:xfrm>
          <a:prstGeom prst="rect">
            <a:avLst/>
          </a:prstGeom>
          <a:solidFill>
            <a:schemeClr val="bg1"/>
          </a:solidFill>
          <a:ln>
            <a:noFill/>
          </a:ln>
        </p:spPr>
        <p:txBody>
          <a:bodyPr wrap="square" lIns="0" tIns="0" rIns="0" bIns="0" rtlCol="0">
            <a:noAutofit/>
          </a:bodyPr>
          <a:lstStyle/>
          <a:p>
            <a:pPr rtl="0"/>
            <a:r>
              <a:rPr lang="en" sz="1200" dirty="0"/>
              <a:t>Can it be adjusted smoothly?</a:t>
            </a:r>
            <a:endParaRPr kumimoji="1" lang="en-US" altLang="ja-JP" sz="1200" dirty="0"/>
          </a:p>
        </p:txBody>
      </p:sp>
      <p:sp>
        <p:nvSpPr>
          <p:cNvPr id="33" name="テキスト ボックス 32">
            <a:extLst>
              <a:ext uri="{FF2B5EF4-FFF2-40B4-BE49-F238E27FC236}">
                <a16:creationId xmlns="" xmlns:a16="http://schemas.microsoft.com/office/drawing/2014/main" id="{E12C2AF7-3B5B-4C16-9F54-D8E7D0DA0155}"/>
              </a:ext>
            </a:extLst>
          </p:cNvPr>
          <p:cNvSpPr txBox="1"/>
          <p:nvPr/>
        </p:nvSpPr>
        <p:spPr>
          <a:xfrm>
            <a:off x="3013684" y="5082213"/>
            <a:ext cx="1540000" cy="183917"/>
          </a:xfrm>
          <a:prstGeom prst="rect">
            <a:avLst/>
          </a:prstGeom>
          <a:solidFill>
            <a:schemeClr val="bg1"/>
          </a:solidFill>
          <a:ln>
            <a:noFill/>
          </a:ln>
        </p:spPr>
        <p:txBody>
          <a:bodyPr wrap="square" lIns="0" tIns="0" rIns="0" bIns="0" rtlCol="0">
            <a:noAutofit/>
          </a:bodyPr>
          <a:lstStyle/>
          <a:p>
            <a:pPr rtl="0"/>
            <a:r>
              <a:rPr lang="en" sz="1200" dirty="0"/>
              <a:t>Is it normal?</a:t>
            </a:r>
            <a:endParaRPr kumimoji="1" lang="en-US" altLang="ja-JP" sz="1200" dirty="0"/>
          </a:p>
        </p:txBody>
      </p:sp>
    </p:spTree>
    <p:extLst>
      <p:ext uri="{BB962C8B-B14F-4D97-AF65-F5344CB8AC3E}">
        <p14:creationId xmlns:p14="http://schemas.microsoft.com/office/powerpoint/2010/main" val="578864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92658" y="190330"/>
            <a:ext cx="7886700" cy="459929"/>
          </a:xfrm>
          <a:ln>
            <a:solidFill>
              <a:schemeClr val="tx1"/>
            </a:solidFill>
          </a:ln>
        </p:spPr>
        <p:txBody>
          <a:bodyPr rtlCol="0">
            <a:noAutofit/>
          </a:bodyPr>
          <a:lstStyle/>
          <a:p>
            <a:pPr rtl="0"/>
            <a:r>
              <a:rPr lang="en" sz="2400">
                <a:latin typeface="Meiryo UI" panose="020B0604030504040204" pitchFamily="50" charset="-128"/>
                <a:ea typeface="Meiryo UI" panose="020B0604030504040204" pitchFamily="50" charset="-128"/>
              </a:rPr>
              <a:t>Gas welding (Gasu Yousetu) characteristics</a:t>
            </a:r>
            <a:endParaRPr kumimoji="1" lang="ja-JP" altLang="en-US" sz="24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92658" y="739373"/>
            <a:ext cx="3736980" cy="1890348"/>
          </a:xfrm>
          <a:ln>
            <a:solidFill>
              <a:schemeClr val="tx1"/>
            </a:solidFill>
          </a:ln>
        </p:spPr>
        <p:txBody>
          <a:bodyPr rtlCol="0">
            <a:noAutofit/>
          </a:bodyPr>
          <a:lstStyle/>
          <a:p>
            <a:pPr rtl="0">
              <a:lnSpc>
                <a:spcPct val="110000"/>
              </a:lnSpc>
              <a:spcBef>
                <a:spcPts val="0"/>
              </a:spcBef>
            </a:pPr>
            <a:r>
              <a:rPr lang="en" sz="1200" b="1" dirty="0">
                <a:latin typeface="Meiryo UI" panose="020B0604030504040204" pitchFamily="50" charset="-128"/>
                <a:ea typeface="Meiryo UI" panose="020B0604030504040204" pitchFamily="50" charset="-128"/>
              </a:rPr>
              <a:t>Advantages</a:t>
            </a:r>
            <a:endParaRPr kumimoji="1" lang="en-US" altLang="ja-JP" sz="1200" b="1" dirty="0">
              <a:latin typeface="Meiryo UI" panose="020B0604030504040204" pitchFamily="50" charset="-128"/>
              <a:ea typeface="Meiryo UI" panose="020B0604030504040204" pitchFamily="50" charset="-128"/>
            </a:endParaRPr>
          </a:p>
          <a:p>
            <a:pPr marL="268288" indent="-268288" rtl="0">
              <a:lnSpc>
                <a:spcPct val="100000"/>
              </a:lnSpc>
              <a:spcBef>
                <a:spcPts val="0"/>
              </a:spcBef>
              <a:buNone/>
            </a:pPr>
            <a:r>
              <a:rPr lang="en" sz="1200" dirty="0">
                <a:latin typeface="Meiryo UI" panose="020B0604030504040204" pitchFamily="50" charset="-128"/>
                <a:ea typeface="Meiryo UI" panose="020B0604030504040204" pitchFamily="50" charset="-128"/>
              </a:rPr>
              <a:t>　・ You can work anywhere with a gas cylinder (bonbe).</a:t>
            </a:r>
          </a:p>
          <a:p>
            <a:pPr marL="268288" indent="-268288" rtl="0">
              <a:lnSpc>
                <a:spcPct val="100000"/>
              </a:lnSpc>
              <a:spcBef>
                <a:spcPts val="0"/>
              </a:spcBef>
              <a:buNone/>
            </a:pPr>
            <a:r>
              <a:rPr lang="en" sz="1200" dirty="0">
                <a:latin typeface="Meiryo UI" panose="020B0604030504040204" pitchFamily="50" charset="-128"/>
                <a:ea typeface="Meiryo UI" panose="020B0604030504040204" pitchFamily="50" charset="-128"/>
              </a:rPr>
              <a:t>　・ Welding can be done without using a covered electrode.</a:t>
            </a:r>
          </a:p>
          <a:p>
            <a:pPr marL="268288" indent="-268288" rtl="0">
              <a:lnSpc>
                <a:spcPct val="100000"/>
              </a:lnSpc>
              <a:spcBef>
                <a:spcPts val="0"/>
              </a:spcBef>
              <a:buNone/>
            </a:pPr>
            <a:r>
              <a:rPr lang="en" sz="1200" dirty="0">
                <a:latin typeface="Meiryo UI" panose="020B0604030504040204" pitchFamily="50" charset="-128"/>
                <a:ea typeface="Meiryo UI" panose="020B0604030504040204" pitchFamily="50" charset="-128"/>
              </a:rPr>
              <a:t>　・ Less fumes (hyumu) and spatter (supatta) generated.</a:t>
            </a:r>
            <a:endParaRPr lang="en-US" altLang="ja-JP" sz="1200" dirty="0">
              <a:latin typeface="Meiryo UI" panose="020B0604030504040204" pitchFamily="50" charset="-128"/>
              <a:ea typeface="Meiryo UI" panose="020B0604030504040204" pitchFamily="50" charset="-128"/>
            </a:endParaRPr>
          </a:p>
          <a:p>
            <a:pPr marL="268288" indent="-268288" rtl="0">
              <a:lnSpc>
                <a:spcPct val="100000"/>
              </a:lnSpc>
              <a:spcBef>
                <a:spcPts val="0"/>
              </a:spcBef>
              <a:buNone/>
            </a:pPr>
            <a:endParaRPr lang="en-US" altLang="ja-JP" sz="7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887769" y="6375116"/>
            <a:ext cx="3312646"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 2/Supplementary Text Page </a:t>
            </a:r>
            <a:r>
              <a:rPr lang="en" sz="1200" dirty="0" smtClean="0">
                <a:solidFill>
                  <a:prstClr val="black"/>
                </a:solidFill>
              </a:rPr>
              <a:t>6</a:t>
            </a:r>
            <a:endParaRPr lang="en" sz="1200" dirty="0">
              <a:solidFill>
                <a:prstClr val="black"/>
              </a:solidFill>
            </a:endParaRPr>
          </a:p>
        </p:txBody>
      </p:sp>
      <p:sp>
        <p:nvSpPr>
          <p:cNvPr id="7" name="タイトル 3"/>
          <p:cNvSpPr txBox="1">
            <a:spLocks/>
          </p:cNvSpPr>
          <p:nvPr/>
        </p:nvSpPr>
        <p:spPr>
          <a:xfrm>
            <a:off x="692658" y="2863660"/>
            <a:ext cx="7886700" cy="467880"/>
          </a:xfrm>
          <a:prstGeom prst="rect">
            <a:avLst/>
          </a:prstGeom>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rtl="0"/>
            <a:r>
              <a:rPr lang="en" sz="2400" dirty="0">
                <a:latin typeface="Meiryo UI" panose="020B0604030504040204" pitchFamily="50" charset="-128"/>
                <a:ea typeface="Meiryo UI" panose="020B0604030504040204" pitchFamily="50" charset="-128"/>
              </a:rPr>
              <a:t>Gas cutting (gasu setudan) characteristics</a:t>
            </a:r>
          </a:p>
        </p:txBody>
      </p:sp>
      <p:sp>
        <p:nvSpPr>
          <p:cNvPr id="8" name="コンテンツ プレースホルダー 4"/>
          <p:cNvSpPr txBox="1">
            <a:spLocks/>
          </p:cNvSpPr>
          <p:nvPr/>
        </p:nvSpPr>
        <p:spPr>
          <a:xfrm>
            <a:off x="692658" y="3430098"/>
            <a:ext cx="3736980" cy="791473"/>
          </a:xfrm>
          <a:prstGeom prst="rect">
            <a:avLst/>
          </a:prstGeom>
          <a:ln>
            <a:solidFill>
              <a:schemeClr val="tx1"/>
            </a:solidFill>
          </a:ln>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spcBef>
                <a:spcPts val="0"/>
              </a:spcBef>
            </a:pPr>
            <a:r>
              <a:rPr lang="en" sz="1200" b="1" dirty="0">
                <a:latin typeface="Meiryo UI" panose="020B0604030504040204" pitchFamily="50" charset="-128"/>
                <a:ea typeface="Meiryo UI" panose="020B0604030504040204" pitchFamily="50" charset="-128"/>
              </a:rPr>
              <a:t>Advantages</a:t>
            </a:r>
            <a:endParaRPr lang="en-US" altLang="ja-JP" sz="1200" b="1" dirty="0">
              <a:latin typeface="Meiryo UI" panose="020B0604030504040204" pitchFamily="50" charset="-128"/>
              <a:ea typeface="Meiryo UI" panose="020B0604030504040204" pitchFamily="50" charset="-128"/>
            </a:endParaRPr>
          </a:p>
          <a:p>
            <a:pPr marL="85725" indent="-85725" rtl="0">
              <a:spcBef>
                <a:spcPts val="0"/>
              </a:spcBef>
              <a:buNone/>
            </a:pPr>
            <a:r>
              <a:rPr lang="en" sz="1200" dirty="0">
                <a:latin typeface="Meiryo UI" panose="020B0604030504040204" pitchFamily="50" charset="-128"/>
                <a:ea typeface="Meiryo UI" panose="020B0604030504040204" pitchFamily="50" charset="-128"/>
              </a:rPr>
              <a:t>　・ Can cut even thick plates.</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3</a:t>
            </a:fld>
            <a:endParaRPr kumimoji="1" lang="ja-JP" altLang="en-US"/>
          </a:p>
        </p:txBody>
      </p:sp>
      <p:sp>
        <p:nvSpPr>
          <p:cNvPr id="9" name="コンテンツ プレースホルダー 4"/>
          <p:cNvSpPr txBox="1">
            <a:spLocks/>
          </p:cNvSpPr>
          <p:nvPr/>
        </p:nvSpPr>
        <p:spPr>
          <a:xfrm>
            <a:off x="4429638" y="739372"/>
            <a:ext cx="4149720" cy="1890348"/>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lnSpc>
                <a:spcPct val="110000"/>
              </a:lnSpc>
              <a:spcBef>
                <a:spcPts val="0"/>
              </a:spcBef>
            </a:pPr>
            <a:r>
              <a:rPr lang="en" sz="1200" b="1" dirty="0">
                <a:latin typeface="Meiryo UI" panose="020B0604030504040204" pitchFamily="50" charset="-128"/>
                <a:ea typeface="Meiryo UI" panose="020B0604030504040204" pitchFamily="50" charset="-128"/>
              </a:rPr>
              <a:t>Disadvantages</a:t>
            </a:r>
            <a:endParaRPr lang="en-US" altLang="ja-JP" sz="1200" b="1" dirty="0">
              <a:latin typeface="Meiryo UI" panose="020B0604030504040204" pitchFamily="50" charset="-128"/>
              <a:ea typeface="Meiryo UI" panose="020B0604030504040204" pitchFamily="50" charset="-128"/>
            </a:endParaRPr>
          </a:p>
          <a:p>
            <a:pPr marL="180975" indent="0" rtl="0">
              <a:lnSpc>
                <a:spcPct val="100000"/>
              </a:lnSpc>
              <a:spcBef>
                <a:spcPts val="0"/>
              </a:spcBef>
              <a:buFont typeface="Arial" panose="020B0604020202020204" pitchFamily="34" charset="0"/>
              <a:buNone/>
            </a:pPr>
            <a:r>
              <a:rPr lang="en" sz="1200" dirty="0">
                <a:latin typeface="Meiryo UI" panose="020B0604030504040204" pitchFamily="50" charset="-128"/>
                <a:ea typeface="Meiryo UI" panose="020B0604030504040204" pitchFamily="50" charset="-128"/>
              </a:rPr>
              <a:t>・ The temperature of the heat source is low.</a:t>
            </a:r>
          </a:p>
          <a:p>
            <a:pPr marL="180975" indent="0" rtl="0">
              <a:lnSpc>
                <a:spcPct val="100000"/>
              </a:lnSpc>
              <a:spcBef>
                <a:spcPts val="0"/>
              </a:spcBef>
              <a:buFont typeface="Arial" panose="020B0604020202020204" pitchFamily="34" charset="0"/>
              <a:buNone/>
            </a:pPr>
            <a:r>
              <a:rPr lang="en" sz="1200" dirty="0">
                <a:latin typeface="Meiryo UI" panose="020B0604030504040204" pitchFamily="50" charset="-128"/>
                <a:ea typeface="Meiryo UI" panose="020B0604030504040204" pitchFamily="50" charset="-128"/>
              </a:rPr>
              <a:t>・ It takes a long time to heat the metal until it melts.</a:t>
            </a:r>
          </a:p>
          <a:p>
            <a:pPr marL="180975" indent="0" rtl="0">
              <a:lnSpc>
                <a:spcPct val="100000"/>
              </a:lnSpc>
              <a:spcBef>
                <a:spcPts val="0"/>
              </a:spcBef>
              <a:buFont typeface="Arial" panose="020B0604020202020204" pitchFamily="34" charset="0"/>
              <a:buNone/>
            </a:pPr>
            <a:r>
              <a:rPr lang="en" sz="1200" dirty="0">
                <a:latin typeface="Meiryo UI" panose="020B0604030504040204" pitchFamily="50" charset="-128"/>
                <a:ea typeface="Meiryo UI" panose="020B0604030504040204" pitchFamily="50" charset="-128"/>
              </a:rPr>
              <a:t>・ It is difficult to overheat the welded part locally.</a:t>
            </a:r>
          </a:p>
          <a:p>
            <a:pPr marL="180975" indent="0" rtl="0">
              <a:lnSpc>
                <a:spcPct val="100000"/>
              </a:lnSpc>
              <a:spcBef>
                <a:spcPts val="0"/>
              </a:spcBef>
              <a:buFont typeface="Arial" panose="020B0604020202020204" pitchFamily="34" charset="0"/>
              <a:buNone/>
            </a:pPr>
            <a:r>
              <a:rPr lang="en" sz="1200" dirty="0">
                <a:latin typeface="Meiryo UI" panose="020B0604030504040204" pitchFamily="50" charset="-128"/>
                <a:ea typeface="Meiryo UI" panose="020B0604030504040204" pitchFamily="50" charset="-128"/>
              </a:rPr>
              <a:t>・ A lot of strain is generated.</a:t>
            </a:r>
          </a:p>
          <a:p>
            <a:pPr marL="180975" indent="0" rtl="0">
              <a:lnSpc>
                <a:spcPct val="100000"/>
              </a:lnSpc>
              <a:spcBef>
                <a:spcPts val="0"/>
              </a:spcBef>
              <a:buFont typeface="Arial" panose="020B0604020202020204" pitchFamily="34" charset="0"/>
              <a:buNone/>
            </a:pPr>
            <a:r>
              <a:rPr lang="en" sz="1200" dirty="0">
                <a:latin typeface="Meiryo UI" panose="020B0604030504040204" pitchFamily="50" charset="-128"/>
                <a:ea typeface="Meiryo UI" panose="020B0604030504040204" pitchFamily="50" charset="-128"/>
              </a:rPr>
              <a:t>・ The heat-affected zone is large.</a:t>
            </a:r>
          </a:p>
          <a:p>
            <a:pPr marL="180975" indent="0" rtl="0">
              <a:lnSpc>
                <a:spcPct val="110000"/>
              </a:lnSpc>
              <a:spcBef>
                <a:spcPts val="0"/>
              </a:spcBef>
              <a:buFont typeface="Arial" panose="020B0604020202020204" pitchFamily="34" charset="0"/>
              <a:buNone/>
            </a:pPr>
            <a:r>
              <a:rPr lang="en" sz="1200" dirty="0">
                <a:latin typeface="Meiryo UI" panose="020B0604030504040204" pitchFamily="50" charset="-128"/>
                <a:ea typeface="Meiryo UI" panose="020B0604030504040204" pitchFamily="50" charset="-128"/>
              </a:rPr>
              <a:t>・ Not suitable for welding different metals or thick plates.</a:t>
            </a:r>
          </a:p>
        </p:txBody>
      </p:sp>
      <p:sp>
        <p:nvSpPr>
          <p:cNvPr id="10" name="コンテンツ プレースホルダー 4"/>
          <p:cNvSpPr txBox="1">
            <a:spLocks/>
          </p:cNvSpPr>
          <p:nvPr/>
        </p:nvSpPr>
        <p:spPr>
          <a:xfrm>
            <a:off x="4429638" y="3430097"/>
            <a:ext cx="4149720" cy="791473"/>
          </a:xfrm>
          <a:prstGeom prst="rect">
            <a:avLst/>
          </a:prstGeom>
          <a:ln>
            <a:solidFill>
              <a:schemeClr val="tx1"/>
            </a:solidFill>
          </a:ln>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spcBef>
                <a:spcPts val="0"/>
              </a:spcBef>
            </a:pPr>
            <a:r>
              <a:rPr lang="en" sz="1200" b="1">
                <a:latin typeface="Meiryo UI" panose="020B0604030504040204" pitchFamily="50" charset="-128"/>
                <a:ea typeface="Meiryo UI" panose="020B0604030504040204" pitchFamily="50" charset="-128"/>
              </a:rPr>
              <a:t>Disadvantages</a:t>
            </a:r>
            <a:endParaRPr lang="en-US" altLang="ja-JP" sz="1200" b="1" dirty="0">
              <a:latin typeface="Meiryo UI" panose="020B0604030504040204" pitchFamily="50" charset="-128"/>
              <a:ea typeface="Meiryo UI" panose="020B0604030504040204" pitchFamily="50" charset="-128"/>
            </a:endParaRPr>
          </a:p>
          <a:p>
            <a:pPr marL="180975" indent="0" rtl="0">
              <a:spcBef>
                <a:spcPts val="0"/>
              </a:spcBef>
              <a:buNone/>
            </a:pPr>
            <a:r>
              <a:rPr lang="en" sz="1200">
                <a:latin typeface="Meiryo UI" panose="020B0604030504040204" pitchFamily="50" charset="-128"/>
                <a:ea typeface="Meiryo UI" panose="020B0604030504040204" pitchFamily="50" charset="-128"/>
              </a:rPr>
              <a:t>・ Only iron-based materials, etc., can be cut.</a:t>
            </a: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80718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図 43">
            <a:extLst>
              <a:ext uri="{FF2B5EF4-FFF2-40B4-BE49-F238E27FC236}">
                <a16:creationId xmlns="" xmlns:a16="http://schemas.microsoft.com/office/drawing/2014/main" id="{B44E4BCD-EEF6-4283-A759-858F32589C19}"/>
              </a:ext>
            </a:extLst>
          </p:cNvPr>
          <p:cNvPicPr>
            <a:picLocks noChangeAspect="1"/>
          </p:cNvPicPr>
          <p:nvPr/>
        </p:nvPicPr>
        <p:blipFill>
          <a:blip r:embed="rId3"/>
          <a:stretch>
            <a:fillRect/>
          </a:stretch>
        </p:blipFill>
        <p:spPr>
          <a:xfrm>
            <a:off x="3744822" y="954684"/>
            <a:ext cx="4765067" cy="5092519"/>
          </a:xfrm>
          <a:prstGeom prst="rect">
            <a:avLst/>
          </a:prstGeom>
        </p:spPr>
      </p:pic>
      <p:pic>
        <p:nvPicPr>
          <p:cNvPr id="43" name="図 42">
            <a:extLst>
              <a:ext uri="{FF2B5EF4-FFF2-40B4-BE49-F238E27FC236}">
                <a16:creationId xmlns="" xmlns:a16="http://schemas.microsoft.com/office/drawing/2014/main" id="{D5FB7257-2F21-4851-866B-CCC4A1CDE5EC}"/>
              </a:ext>
            </a:extLst>
          </p:cNvPr>
          <p:cNvPicPr>
            <a:picLocks noChangeAspect="1"/>
          </p:cNvPicPr>
          <p:nvPr/>
        </p:nvPicPr>
        <p:blipFill>
          <a:blip r:embed="rId4"/>
          <a:stretch>
            <a:fillRect/>
          </a:stretch>
        </p:blipFill>
        <p:spPr>
          <a:xfrm>
            <a:off x="608984" y="941747"/>
            <a:ext cx="3037741" cy="3118006"/>
          </a:xfrm>
          <a:prstGeom prst="rect">
            <a:avLst/>
          </a:prstGeom>
        </p:spPr>
      </p:pic>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en" sz="1800" dirty="0">
                <a:latin typeface="Meiryo UI" panose="020B0604030504040204" pitchFamily="50" charset="-128"/>
                <a:ea typeface="Meiryo UI" panose="020B0604030504040204" pitchFamily="50" charset="-128"/>
              </a:rPr>
              <a:t>Inspection of equipment used for gas welding (gasu yousetu) (3) Pressure regulator (aturyoku chousei ki) inspection </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50820" y="6444477"/>
            <a:ext cx="3340451"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 </a:t>
            </a:r>
            <a:r>
              <a:rPr lang="en" sz="1200" dirty="0" smtClean="0">
                <a:solidFill>
                  <a:prstClr val="black"/>
                </a:solidFill>
              </a:rPr>
              <a:t>54, 55/Supplementary </a:t>
            </a:r>
            <a:r>
              <a:rPr lang="en" sz="1200" dirty="0">
                <a:solidFill>
                  <a:prstClr val="black"/>
                </a:solidFill>
              </a:rPr>
              <a:t>Text Page </a:t>
            </a:r>
            <a:r>
              <a:rPr lang="en" sz="1200" dirty="0" smtClean="0">
                <a:solidFill>
                  <a:prstClr val="black"/>
                </a:solidFill>
              </a:rPr>
              <a:t>40</a:t>
            </a:r>
            <a:endParaRPr lang="en" sz="1200" dirty="0">
              <a:solidFill>
                <a:prstClr val="black"/>
              </a:solidFill>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30</a:t>
            </a:fld>
            <a:endParaRPr kumimoji="1" lang="ja-JP" altLang="en-US"/>
          </a:p>
        </p:txBody>
      </p:sp>
      <p:sp>
        <p:nvSpPr>
          <p:cNvPr id="8" name="テキスト ボックス 7">
            <a:extLst>
              <a:ext uri="{FF2B5EF4-FFF2-40B4-BE49-F238E27FC236}">
                <a16:creationId xmlns="" xmlns:a16="http://schemas.microsoft.com/office/drawing/2014/main" id="{ACC5C7D1-F34C-4975-8169-217474F2E220}"/>
              </a:ext>
            </a:extLst>
          </p:cNvPr>
          <p:cNvSpPr txBox="1"/>
          <p:nvPr/>
        </p:nvSpPr>
        <p:spPr>
          <a:xfrm>
            <a:off x="726156" y="3723123"/>
            <a:ext cx="2787930" cy="285658"/>
          </a:xfrm>
          <a:prstGeom prst="rect">
            <a:avLst/>
          </a:prstGeom>
          <a:solidFill>
            <a:schemeClr val="bg1"/>
          </a:solidFill>
          <a:ln>
            <a:noFill/>
          </a:ln>
        </p:spPr>
        <p:txBody>
          <a:bodyPr wrap="square" lIns="0" tIns="0" rIns="0" bIns="0" rtlCol="0">
            <a:noAutofit/>
          </a:bodyPr>
          <a:lstStyle/>
          <a:p>
            <a:pPr algn="ctr" rtl="0"/>
            <a:r>
              <a:rPr lang="en" sz="1400" baseline="-25000" dirty="0"/>
              <a:t>Fig. 1-40: Names of pressure regulator (aturyoku chousei ki) parts</a:t>
            </a:r>
            <a:endParaRPr kumimoji="1" lang="en-US" altLang="ja-JP" sz="1400" baseline="-25000" dirty="0"/>
          </a:p>
        </p:txBody>
      </p:sp>
      <p:sp>
        <p:nvSpPr>
          <p:cNvPr id="9" name="テキスト ボックス 8">
            <a:extLst>
              <a:ext uri="{FF2B5EF4-FFF2-40B4-BE49-F238E27FC236}">
                <a16:creationId xmlns="" xmlns:a16="http://schemas.microsoft.com/office/drawing/2014/main" id="{4D3DC20F-9B5F-407A-BA6E-8C981832F006}"/>
              </a:ext>
            </a:extLst>
          </p:cNvPr>
          <p:cNvSpPr txBox="1"/>
          <p:nvPr/>
        </p:nvSpPr>
        <p:spPr>
          <a:xfrm>
            <a:off x="726156" y="1009893"/>
            <a:ext cx="1470318" cy="320695"/>
          </a:xfrm>
          <a:prstGeom prst="rect">
            <a:avLst/>
          </a:prstGeom>
          <a:solidFill>
            <a:schemeClr val="bg1"/>
          </a:solidFill>
          <a:ln>
            <a:noFill/>
          </a:ln>
        </p:spPr>
        <p:txBody>
          <a:bodyPr wrap="square" lIns="0" tIns="0" rIns="0" bIns="0" rtlCol="0">
            <a:noAutofit/>
          </a:bodyPr>
          <a:lstStyle/>
          <a:p>
            <a:pPr algn="ctr" rtl="0"/>
            <a:r>
              <a:rPr lang="en" sz="1800" baseline="-25000" dirty="0">
                <a:solidFill>
                  <a:schemeClr val="accent5"/>
                </a:solidFill>
              </a:rPr>
              <a:t>Low-pressure side pressure gauge</a:t>
            </a:r>
            <a:endParaRPr kumimoji="1" lang="en-US" altLang="ja-JP" sz="1800" baseline="-25000" dirty="0">
              <a:solidFill>
                <a:schemeClr val="accent5"/>
              </a:solidFill>
            </a:endParaRPr>
          </a:p>
        </p:txBody>
      </p:sp>
      <p:sp>
        <p:nvSpPr>
          <p:cNvPr id="10" name="テキスト ボックス 9">
            <a:extLst>
              <a:ext uri="{FF2B5EF4-FFF2-40B4-BE49-F238E27FC236}">
                <a16:creationId xmlns="" xmlns:a16="http://schemas.microsoft.com/office/drawing/2014/main" id="{734EAF47-F4E7-4060-A90B-CEE215353BB1}"/>
              </a:ext>
            </a:extLst>
          </p:cNvPr>
          <p:cNvSpPr txBox="1"/>
          <p:nvPr/>
        </p:nvSpPr>
        <p:spPr>
          <a:xfrm>
            <a:off x="2196473" y="967856"/>
            <a:ext cx="1395559" cy="337132"/>
          </a:xfrm>
          <a:prstGeom prst="rect">
            <a:avLst/>
          </a:prstGeom>
          <a:solidFill>
            <a:schemeClr val="bg1"/>
          </a:solidFill>
          <a:ln>
            <a:noFill/>
          </a:ln>
        </p:spPr>
        <p:txBody>
          <a:bodyPr wrap="square" lIns="0" tIns="0" rIns="0" bIns="0" rtlCol="0">
            <a:noAutofit/>
          </a:bodyPr>
          <a:lstStyle/>
          <a:p>
            <a:pPr algn="ctr" rtl="0"/>
            <a:r>
              <a:rPr lang="en" sz="1800" baseline="-25000" dirty="0">
                <a:solidFill>
                  <a:schemeClr val="accent5"/>
                </a:solidFill>
              </a:rPr>
              <a:t>High-pressure side pressure gauge</a:t>
            </a:r>
            <a:endParaRPr kumimoji="1" lang="en-US" altLang="ja-JP" sz="1800" baseline="-25000" dirty="0">
              <a:solidFill>
                <a:schemeClr val="accent5"/>
              </a:solidFill>
            </a:endParaRPr>
          </a:p>
        </p:txBody>
      </p:sp>
      <p:sp>
        <p:nvSpPr>
          <p:cNvPr id="11" name="テキスト ボックス 10">
            <a:extLst>
              <a:ext uri="{FF2B5EF4-FFF2-40B4-BE49-F238E27FC236}">
                <a16:creationId xmlns="" xmlns:a16="http://schemas.microsoft.com/office/drawing/2014/main" id="{5D128544-1370-4B21-9B7E-74C01D1F6C2A}"/>
              </a:ext>
            </a:extLst>
          </p:cNvPr>
          <p:cNvSpPr txBox="1"/>
          <p:nvPr/>
        </p:nvSpPr>
        <p:spPr>
          <a:xfrm>
            <a:off x="696398" y="2375884"/>
            <a:ext cx="860206" cy="267397"/>
          </a:xfrm>
          <a:prstGeom prst="rect">
            <a:avLst/>
          </a:prstGeom>
          <a:solidFill>
            <a:schemeClr val="bg1"/>
          </a:solidFill>
          <a:ln>
            <a:noFill/>
          </a:ln>
        </p:spPr>
        <p:txBody>
          <a:bodyPr wrap="square" lIns="0" tIns="0" rIns="0" bIns="0" rtlCol="0">
            <a:noAutofit/>
          </a:bodyPr>
          <a:lstStyle/>
          <a:p>
            <a:pPr algn="ctr" rtl="0"/>
            <a:r>
              <a:rPr lang="en" sz="1800" baseline="-25000">
                <a:solidFill>
                  <a:schemeClr val="accent5"/>
                </a:solidFill>
              </a:rPr>
              <a:t>Outlet joint</a:t>
            </a:r>
            <a:endParaRPr kumimoji="1" lang="en-US" altLang="ja-JP" sz="1800" baseline="-25000" dirty="0">
              <a:solidFill>
                <a:schemeClr val="accent5"/>
              </a:solidFill>
            </a:endParaRPr>
          </a:p>
        </p:txBody>
      </p:sp>
      <p:sp>
        <p:nvSpPr>
          <p:cNvPr id="12" name="テキスト ボックス 11">
            <a:extLst>
              <a:ext uri="{FF2B5EF4-FFF2-40B4-BE49-F238E27FC236}">
                <a16:creationId xmlns="" xmlns:a16="http://schemas.microsoft.com/office/drawing/2014/main" id="{60601F8F-CC67-4D07-9B5A-CBFE6F0BCF8E}"/>
              </a:ext>
            </a:extLst>
          </p:cNvPr>
          <p:cNvSpPr txBox="1"/>
          <p:nvPr/>
        </p:nvSpPr>
        <p:spPr>
          <a:xfrm>
            <a:off x="2743200" y="2417463"/>
            <a:ext cx="770886" cy="249730"/>
          </a:xfrm>
          <a:prstGeom prst="rect">
            <a:avLst/>
          </a:prstGeom>
          <a:solidFill>
            <a:schemeClr val="bg1"/>
          </a:solidFill>
          <a:ln>
            <a:noFill/>
          </a:ln>
        </p:spPr>
        <p:txBody>
          <a:bodyPr wrap="square" lIns="0" tIns="0" rIns="0" bIns="0" rtlCol="0">
            <a:noAutofit/>
          </a:bodyPr>
          <a:lstStyle/>
          <a:p>
            <a:pPr algn="ctr" rtl="0"/>
            <a:r>
              <a:rPr lang="en" sz="1800" baseline="-25000" dirty="0">
                <a:solidFill>
                  <a:schemeClr val="accent5"/>
                </a:solidFill>
              </a:rPr>
              <a:t>Inlet joint</a:t>
            </a:r>
            <a:endParaRPr kumimoji="1" lang="en-US" altLang="ja-JP" sz="1800" baseline="-25000" dirty="0">
              <a:solidFill>
                <a:schemeClr val="accent5"/>
              </a:solidFill>
            </a:endParaRPr>
          </a:p>
        </p:txBody>
      </p:sp>
      <p:sp>
        <p:nvSpPr>
          <p:cNvPr id="13" name="テキスト ボックス 12">
            <a:extLst>
              <a:ext uri="{FF2B5EF4-FFF2-40B4-BE49-F238E27FC236}">
                <a16:creationId xmlns="" xmlns:a16="http://schemas.microsoft.com/office/drawing/2014/main" id="{55600220-3FA0-4CBD-9439-A0E0C013C3A7}"/>
              </a:ext>
            </a:extLst>
          </p:cNvPr>
          <p:cNvSpPr txBox="1"/>
          <p:nvPr/>
        </p:nvSpPr>
        <p:spPr>
          <a:xfrm>
            <a:off x="1265197" y="3481650"/>
            <a:ext cx="775144" cy="249730"/>
          </a:xfrm>
          <a:prstGeom prst="rect">
            <a:avLst/>
          </a:prstGeom>
          <a:solidFill>
            <a:schemeClr val="bg1"/>
          </a:solidFill>
          <a:ln>
            <a:noFill/>
          </a:ln>
        </p:spPr>
        <p:txBody>
          <a:bodyPr wrap="square" lIns="0" tIns="0" rIns="0" bIns="0" rtlCol="0">
            <a:noAutofit/>
          </a:bodyPr>
          <a:lstStyle/>
          <a:p>
            <a:pPr algn="ctr" rtl="0"/>
            <a:r>
              <a:rPr lang="en" sz="1800" baseline="-25000">
                <a:solidFill>
                  <a:schemeClr val="accent5"/>
                </a:solidFill>
              </a:rPr>
              <a:t>Set screw</a:t>
            </a:r>
            <a:endParaRPr kumimoji="1" lang="en-US" altLang="ja-JP" sz="1800" baseline="-25000" dirty="0">
              <a:solidFill>
                <a:schemeClr val="accent5"/>
              </a:solidFill>
            </a:endParaRPr>
          </a:p>
        </p:txBody>
      </p:sp>
      <p:sp>
        <p:nvSpPr>
          <p:cNvPr id="14" name="テキスト ボックス 13">
            <a:extLst>
              <a:ext uri="{FF2B5EF4-FFF2-40B4-BE49-F238E27FC236}">
                <a16:creationId xmlns="" xmlns:a16="http://schemas.microsoft.com/office/drawing/2014/main" id="{88B454FB-89F9-4367-8A92-64C96936483D}"/>
              </a:ext>
            </a:extLst>
          </p:cNvPr>
          <p:cNvSpPr txBox="1"/>
          <p:nvPr/>
        </p:nvSpPr>
        <p:spPr>
          <a:xfrm>
            <a:off x="2316408" y="3492585"/>
            <a:ext cx="617861" cy="249730"/>
          </a:xfrm>
          <a:prstGeom prst="rect">
            <a:avLst/>
          </a:prstGeom>
          <a:solidFill>
            <a:schemeClr val="bg1"/>
          </a:solidFill>
          <a:ln>
            <a:noFill/>
          </a:ln>
        </p:spPr>
        <p:txBody>
          <a:bodyPr wrap="square" lIns="0" tIns="0" rIns="0" bIns="0" rtlCol="0">
            <a:noAutofit/>
          </a:bodyPr>
          <a:lstStyle/>
          <a:p>
            <a:pPr algn="ctr" rtl="0"/>
            <a:r>
              <a:rPr lang="en" sz="1800" baseline="-25000">
                <a:solidFill>
                  <a:schemeClr val="accent5"/>
                </a:solidFill>
              </a:rPr>
              <a:t>Nut</a:t>
            </a:r>
            <a:endParaRPr kumimoji="1" lang="en-US" altLang="ja-JP" sz="1800" baseline="-25000" dirty="0">
              <a:solidFill>
                <a:schemeClr val="accent5"/>
              </a:solidFill>
            </a:endParaRPr>
          </a:p>
        </p:txBody>
      </p:sp>
      <p:sp>
        <p:nvSpPr>
          <p:cNvPr id="45" name="テキスト ボックス 44">
            <a:extLst>
              <a:ext uri="{FF2B5EF4-FFF2-40B4-BE49-F238E27FC236}">
                <a16:creationId xmlns="" xmlns:a16="http://schemas.microsoft.com/office/drawing/2014/main" id="{1C8860C0-E976-4844-9081-7F602801057F}"/>
              </a:ext>
            </a:extLst>
          </p:cNvPr>
          <p:cNvSpPr txBox="1"/>
          <p:nvPr/>
        </p:nvSpPr>
        <p:spPr>
          <a:xfrm>
            <a:off x="4389933" y="967858"/>
            <a:ext cx="3533185" cy="145228"/>
          </a:xfrm>
          <a:prstGeom prst="rect">
            <a:avLst/>
          </a:prstGeom>
          <a:solidFill>
            <a:schemeClr val="bg1"/>
          </a:solidFill>
          <a:ln>
            <a:noFill/>
          </a:ln>
        </p:spPr>
        <p:txBody>
          <a:bodyPr wrap="square" lIns="0" tIns="0" rIns="0" bIns="0" rtlCol="0">
            <a:noAutofit/>
          </a:bodyPr>
          <a:lstStyle/>
          <a:p>
            <a:pPr algn="ctr" rtl="0"/>
            <a:r>
              <a:rPr lang="en" sz="900" dirty="0"/>
              <a:t>Table 1-19: Inspection items (example)</a:t>
            </a:r>
            <a:endParaRPr kumimoji="1" lang="en-US" altLang="ja-JP" sz="900" dirty="0"/>
          </a:p>
        </p:txBody>
      </p:sp>
      <p:sp>
        <p:nvSpPr>
          <p:cNvPr id="46" name="テキスト ボックス 45">
            <a:extLst>
              <a:ext uri="{FF2B5EF4-FFF2-40B4-BE49-F238E27FC236}">
                <a16:creationId xmlns="" xmlns:a16="http://schemas.microsoft.com/office/drawing/2014/main" id="{A6106952-B5B8-4F35-9B98-495D4C1D7E7C}"/>
              </a:ext>
            </a:extLst>
          </p:cNvPr>
          <p:cNvSpPr txBox="1"/>
          <p:nvPr/>
        </p:nvSpPr>
        <p:spPr>
          <a:xfrm>
            <a:off x="3873554" y="1240079"/>
            <a:ext cx="596507" cy="251367"/>
          </a:xfrm>
          <a:prstGeom prst="rect">
            <a:avLst/>
          </a:prstGeom>
          <a:solidFill>
            <a:schemeClr val="bg1"/>
          </a:solidFill>
          <a:ln>
            <a:noFill/>
          </a:ln>
        </p:spPr>
        <p:txBody>
          <a:bodyPr wrap="square" lIns="0" tIns="0" rIns="0" bIns="0" rtlCol="0">
            <a:noAutofit/>
          </a:bodyPr>
          <a:lstStyle/>
          <a:p>
            <a:pPr algn="ctr" rtl="0"/>
            <a:r>
              <a:rPr lang="en" sz="900" dirty="0"/>
              <a:t>Inspection item</a:t>
            </a:r>
            <a:endParaRPr kumimoji="1" lang="en-US" altLang="ja-JP" sz="900" dirty="0"/>
          </a:p>
        </p:txBody>
      </p:sp>
      <p:sp>
        <p:nvSpPr>
          <p:cNvPr id="47" name="テキスト ボックス 46">
            <a:extLst>
              <a:ext uri="{FF2B5EF4-FFF2-40B4-BE49-F238E27FC236}">
                <a16:creationId xmlns="" xmlns:a16="http://schemas.microsoft.com/office/drawing/2014/main" id="{58D09668-B0E7-4958-B16C-91DAAA6A198D}"/>
              </a:ext>
            </a:extLst>
          </p:cNvPr>
          <p:cNvSpPr txBox="1"/>
          <p:nvPr/>
        </p:nvSpPr>
        <p:spPr>
          <a:xfrm>
            <a:off x="3850065" y="2128488"/>
            <a:ext cx="539868" cy="183917"/>
          </a:xfrm>
          <a:prstGeom prst="rect">
            <a:avLst/>
          </a:prstGeom>
          <a:solidFill>
            <a:schemeClr val="bg1"/>
          </a:solidFill>
          <a:ln>
            <a:noFill/>
          </a:ln>
        </p:spPr>
        <p:txBody>
          <a:bodyPr wrap="square" lIns="0" tIns="0" rIns="0" bIns="0" rtlCol="0">
            <a:noAutofit/>
          </a:bodyPr>
          <a:lstStyle/>
          <a:p>
            <a:pPr rtl="0"/>
            <a:r>
              <a:rPr lang="en" sz="900"/>
              <a:t>Visual inspection</a:t>
            </a:r>
            <a:endParaRPr kumimoji="1" lang="en-US" altLang="ja-JP" sz="900" dirty="0"/>
          </a:p>
        </p:txBody>
      </p:sp>
      <p:sp>
        <p:nvSpPr>
          <p:cNvPr id="48" name="テキスト ボックス 47">
            <a:extLst>
              <a:ext uri="{FF2B5EF4-FFF2-40B4-BE49-F238E27FC236}">
                <a16:creationId xmlns="" xmlns:a16="http://schemas.microsoft.com/office/drawing/2014/main" id="{5DB5AF61-AC73-444C-8F57-EC27C1D4A971}"/>
              </a:ext>
            </a:extLst>
          </p:cNvPr>
          <p:cNvSpPr txBox="1"/>
          <p:nvPr/>
        </p:nvSpPr>
        <p:spPr>
          <a:xfrm>
            <a:off x="3850064" y="3885100"/>
            <a:ext cx="663233" cy="183917"/>
          </a:xfrm>
          <a:prstGeom prst="rect">
            <a:avLst/>
          </a:prstGeom>
          <a:solidFill>
            <a:schemeClr val="bg1"/>
          </a:solidFill>
          <a:ln>
            <a:noFill/>
          </a:ln>
        </p:spPr>
        <p:txBody>
          <a:bodyPr wrap="square" lIns="0" tIns="0" rIns="0" bIns="0" rtlCol="0">
            <a:noAutofit/>
          </a:bodyPr>
          <a:lstStyle/>
          <a:p>
            <a:pPr rtl="0"/>
            <a:r>
              <a:rPr lang="en" sz="900" dirty="0"/>
              <a:t>Airtightness inspection</a:t>
            </a:r>
            <a:endParaRPr kumimoji="1" lang="en-US" altLang="ja-JP" sz="900" dirty="0"/>
          </a:p>
        </p:txBody>
      </p:sp>
      <p:sp>
        <p:nvSpPr>
          <p:cNvPr id="49" name="テキスト ボックス 48">
            <a:extLst>
              <a:ext uri="{FF2B5EF4-FFF2-40B4-BE49-F238E27FC236}">
                <a16:creationId xmlns="" xmlns:a16="http://schemas.microsoft.com/office/drawing/2014/main" id="{2CA28252-B06A-4560-B7B8-15223C236732}"/>
              </a:ext>
            </a:extLst>
          </p:cNvPr>
          <p:cNvSpPr txBox="1"/>
          <p:nvPr/>
        </p:nvSpPr>
        <p:spPr>
          <a:xfrm>
            <a:off x="3849588" y="5085696"/>
            <a:ext cx="612183" cy="468297"/>
          </a:xfrm>
          <a:prstGeom prst="rect">
            <a:avLst/>
          </a:prstGeom>
          <a:solidFill>
            <a:schemeClr val="bg1"/>
          </a:solidFill>
          <a:ln>
            <a:noFill/>
          </a:ln>
        </p:spPr>
        <p:txBody>
          <a:bodyPr wrap="square" lIns="0" tIns="0" rIns="0" bIns="0" rtlCol="0">
            <a:noAutofit/>
          </a:bodyPr>
          <a:lstStyle/>
          <a:p>
            <a:pPr rtl="0"/>
            <a:r>
              <a:rPr lang="en" sz="700" dirty="0"/>
              <a:t>Verification of specification pressure range</a:t>
            </a:r>
            <a:endParaRPr kumimoji="1" lang="en-US" altLang="ja-JP" sz="700" dirty="0"/>
          </a:p>
        </p:txBody>
      </p:sp>
      <p:sp>
        <p:nvSpPr>
          <p:cNvPr id="50" name="テキスト ボックス 49">
            <a:extLst>
              <a:ext uri="{FF2B5EF4-FFF2-40B4-BE49-F238E27FC236}">
                <a16:creationId xmlns="" xmlns:a16="http://schemas.microsoft.com/office/drawing/2014/main" id="{9278AB20-1F4B-4990-B9C8-F77DF96AFA3C}"/>
              </a:ext>
            </a:extLst>
          </p:cNvPr>
          <p:cNvSpPr txBox="1"/>
          <p:nvPr/>
        </p:nvSpPr>
        <p:spPr>
          <a:xfrm>
            <a:off x="4566536" y="1547794"/>
            <a:ext cx="1302636" cy="166256"/>
          </a:xfrm>
          <a:prstGeom prst="rect">
            <a:avLst/>
          </a:prstGeom>
          <a:solidFill>
            <a:schemeClr val="bg1"/>
          </a:solidFill>
          <a:ln>
            <a:noFill/>
          </a:ln>
        </p:spPr>
        <p:txBody>
          <a:bodyPr wrap="square" lIns="0" tIns="0" rIns="0" bIns="0" rtlCol="0">
            <a:noAutofit/>
          </a:bodyPr>
          <a:lstStyle/>
          <a:p>
            <a:pPr rtl="0"/>
            <a:r>
              <a:rPr lang="en" sz="900" dirty="0"/>
              <a:t>Body, cover</a:t>
            </a:r>
            <a:endParaRPr kumimoji="1" lang="en-US" altLang="ja-JP" sz="900" dirty="0"/>
          </a:p>
        </p:txBody>
      </p:sp>
      <p:sp>
        <p:nvSpPr>
          <p:cNvPr id="51" name="テキスト ボックス 50">
            <a:extLst>
              <a:ext uri="{FF2B5EF4-FFF2-40B4-BE49-F238E27FC236}">
                <a16:creationId xmlns="" xmlns:a16="http://schemas.microsoft.com/office/drawing/2014/main" id="{3326799B-DCEA-4AE1-8191-DEE7D65593A2}"/>
              </a:ext>
            </a:extLst>
          </p:cNvPr>
          <p:cNvSpPr txBox="1"/>
          <p:nvPr/>
        </p:nvSpPr>
        <p:spPr>
          <a:xfrm>
            <a:off x="4652935" y="1231288"/>
            <a:ext cx="1156637" cy="183917"/>
          </a:xfrm>
          <a:prstGeom prst="rect">
            <a:avLst/>
          </a:prstGeom>
          <a:solidFill>
            <a:schemeClr val="bg1"/>
          </a:solidFill>
          <a:ln>
            <a:noFill/>
          </a:ln>
        </p:spPr>
        <p:txBody>
          <a:bodyPr wrap="square" lIns="0" tIns="0" rIns="0" bIns="0" rtlCol="0">
            <a:noAutofit/>
          </a:bodyPr>
          <a:lstStyle/>
          <a:p>
            <a:pPr algn="ctr" rtl="0"/>
            <a:r>
              <a:rPr lang="en" sz="900"/>
              <a:t>Locations to inspect</a:t>
            </a:r>
            <a:endParaRPr kumimoji="1" lang="en-US" altLang="ja-JP" sz="900" dirty="0"/>
          </a:p>
        </p:txBody>
      </p:sp>
      <p:sp>
        <p:nvSpPr>
          <p:cNvPr id="52" name="テキスト ボックス 51">
            <a:extLst>
              <a:ext uri="{FF2B5EF4-FFF2-40B4-BE49-F238E27FC236}">
                <a16:creationId xmlns="" xmlns:a16="http://schemas.microsoft.com/office/drawing/2014/main" id="{A28E3AFC-1F83-4DA3-BF70-D6B3512C0786}"/>
              </a:ext>
            </a:extLst>
          </p:cNvPr>
          <p:cNvSpPr txBox="1"/>
          <p:nvPr/>
        </p:nvSpPr>
        <p:spPr>
          <a:xfrm>
            <a:off x="6204826" y="1243387"/>
            <a:ext cx="874063" cy="183917"/>
          </a:xfrm>
          <a:prstGeom prst="rect">
            <a:avLst/>
          </a:prstGeom>
          <a:solidFill>
            <a:schemeClr val="bg1"/>
          </a:solidFill>
          <a:ln>
            <a:noFill/>
          </a:ln>
        </p:spPr>
        <p:txBody>
          <a:bodyPr wrap="square" lIns="0" tIns="0" rIns="0" bIns="0" rtlCol="0">
            <a:noAutofit/>
          </a:bodyPr>
          <a:lstStyle/>
          <a:p>
            <a:pPr algn="ctr" rtl="0"/>
            <a:r>
              <a:rPr lang="en" sz="900" dirty="0"/>
              <a:t>Details of inspection</a:t>
            </a:r>
            <a:endParaRPr kumimoji="1" lang="en-US" altLang="ja-JP" sz="900" dirty="0"/>
          </a:p>
        </p:txBody>
      </p:sp>
      <p:sp>
        <p:nvSpPr>
          <p:cNvPr id="53" name="テキスト ボックス 52">
            <a:extLst>
              <a:ext uri="{FF2B5EF4-FFF2-40B4-BE49-F238E27FC236}">
                <a16:creationId xmlns="" xmlns:a16="http://schemas.microsoft.com/office/drawing/2014/main" id="{7B9D495E-E61E-4747-8CA6-EB0D4A85F608}"/>
              </a:ext>
            </a:extLst>
          </p:cNvPr>
          <p:cNvSpPr txBox="1"/>
          <p:nvPr/>
        </p:nvSpPr>
        <p:spPr>
          <a:xfrm>
            <a:off x="7360410" y="1193101"/>
            <a:ext cx="494726" cy="298345"/>
          </a:xfrm>
          <a:prstGeom prst="rect">
            <a:avLst/>
          </a:prstGeom>
          <a:solidFill>
            <a:schemeClr val="bg1"/>
          </a:solidFill>
          <a:ln>
            <a:noFill/>
          </a:ln>
        </p:spPr>
        <p:txBody>
          <a:bodyPr wrap="square" lIns="0" tIns="0" rIns="0" bIns="0" rtlCol="0">
            <a:noAutofit/>
          </a:bodyPr>
          <a:lstStyle/>
          <a:p>
            <a:pPr algn="ctr" rtl="0"/>
            <a:r>
              <a:rPr lang="en" sz="600" dirty="0"/>
              <a:t>Daily inspection (nichijou tenken)</a:t>
            </a:r>
            <a:endParaRPr kumimoji="1" lang="en-US" altLang="ja-JP" sz="600" dirty="0"/>
          </a:p>
        </p:txBody>
      </p:sp>
      <p:sp>
        <p:nvSpPr>
          <p:cNvPr id="54" name="テキスト ボックス 53">
            <a:extLst>
              <a:ext uri="{FF2B5EF4-FFF2-40B4-BE49-F238E27FC236}">
                <a16:creationId xmlns="" xmlns:a16="http://schemas.microsoft.com/office/drawing/2014/main" id="{6E017591-8869-4AF3-9F5E-2D88027C07C6}"/>
              </a:ext>
            </a:extLst>
          </p:cNvPr>
          <p:cNvSpPr txBox="1"/>
          <p:nvPr/>
        </p:nvSpPr>
        <p:spPr>
          <a:xfrm>
            <a:off x="7923118" y="1176114"/>
            <a:ext cx="494726" cy="334246"/>
          </a:xfrm>
          <a:prstGeom prst="rect">
            <a:avLst/>
          </a:prstGeom>
          <a:solidFill>
            <a:schemeClr val="bg1"/>
          </a:solidFill>
          <a:ln>
            <a:noFill/>
          </a:ln>
        </p:spPr>
        <p:txBody>
          <a:bodyPr wrap="square" lIns="0" tIns="0" rIns="0" bIns="0" rtlCol="0">
            <a:noAutofit/>
          </a:bodyPr>
          <a:lstStyle/>
          <a:p>
            <a:pPr algn="ctr" rtl="0"/>
            <a:r>
              <a:rPr lang="en" sz="700" dirty="0"/>
              <a:t>Periodic monthly inspection</a:t>
            </a:r>
            <a:endParaRPr kumimoji="1" lang="en-US" altLang="ja-JP" sz="700" dirty="0"/>
          </a:p>
        </p:txBody>
      </p:sp>
      <p:sp>
        <p:nvSpPr>
          <p:cNvPr id="55" name="テキスト ボックス 54">
            <a:extLst>
              <a:ext uri="{FF2B5EF4-FFF2-40B4-BE49-F238E27FC236}">
                <a16:creationId xmlns="" xmlns:a16="http://schemas.microsoft.com/office/drawing/2014/main" id="{999BC1F2-3837-4E6F-8969-036C39BBB513}"/>
              </a:ext>
            </a:extLst>
          </p:cNvPr>
          <p:cNvSpPr txBox="1"/>
          <p:nvPr/>
        </p:nvSpPr>
        <p:spPr>
          <a:xfrm>
            <a:off x="4566536" y="2147591"/>
            <a:ext cx="1302636" cy="328750"/>
          </a:xfrm>
          <a:prstGeom prst="rect">
            <a:avLst/>
          </a:prstGeom>
          <a:solidFill>
            <a:schemeClr val="bg1"/>
          </a:solidFill>
          <a:ln>
            <a:noFill/>
          </a:ln>
        </p:spPr>
        <p:txBody>
          <a:bodyPr wrap="square" lIns="0" tIns="0" rIns="0" bIns="0" rtlCol="0">
            <a:noAutofit/>
          </a:bodyPr>
          <a:lstStyle/>
          <a:p>
            <a:pPr rtl="0"/>
            <a:r>
              <a:rPr lang="en" sz="700" dirty="0"/>
              <a:t>Junctions and screws between the inlet joint and the container valve</a:t>
            </a:r>
            <a:endParaRPr kumimoji="1" lang="en-US" altLang="ja-JP" sz="700" dirty="0"/>
          </a:p>
        </p:txBody>
      </p:sp>
      <p:sp>
        <p:nvSpPr>
          <p:cNvPr id="56" name="テキスト ボックス 55">
            <a:extLst>
              <a:ext uri="{FF2B5EF4-FFF2-40B4-BE49-F238E27FC236}">
                <a16:creationId xmlns="" xmlns:a16="http://schemas.microsoft.com/office/drawing/2014/main" id="{E93142E1-749B-45C4-9E9C-E7564E828702}"/>
              </a:ext>
            </a:extLst>
          </p:cNvPr>
          <p:cNvSpPr txBox="1"/>
          <p:nvPr/>
        </p:nvSpPr>
        <p:spPr>
          <a:xfrm>
            <a:off x="4555621" y="2919540"/>
            <a:ext cx="1302636" cy="711022"/>
          </a:xfrm>
          <a:prstGeom prst="rect">
            <a:avLst/>
          </a:prstGeom>
          <a:solidFill>
            <a:schemeClr val="bg1"/>
          </a:solidFill>
          <a:ln>
            <a:noFill/>
          </a:ln>
        </p:spPr>
        <p:txBody>
          <a:bodyPr wrap="square" lIns="0" tIns="0" rIns="0" bIns="0" rtlCol="0">
            <a:noAutofit/>
          </a:bodyPr>
          <a:lstStyle/>
          <a:p>
            <a:pPr marL="90488" indent="-90488" rtl="0"/>
            <a:r>
              <a:rPr lang="en" sz="800" dirty="0"/>
              <a:t>(1) Inlet joint screw-in section</a:t>
            </a:r>
            <a:endParaRPr kumimoji="1" lang="en-US" altLang="ja-JP" sz="800" dirty="0"/>
          </a:p>
          <a:p>
            <a:pPr marL="90488" indent="-90488" rtl="0"/>
            <a:r>
              <a:rPr lang="en" sz="800" dirty="0"/>
              <a:t>(2) High-pressure pressure gauge screw-in section</a:t>
            </a:r>
            <a:endParaRPr kumimoji="1" lang="en-US" altLang="ja-JP" sz="800" dirty="0"/>
          </a:p>
          <a:p>
            <a:pPr marL="90488" indent="-90488" rtl="0"/>
            <a:r>
              <a:rPr lang="en" sz="800" dirty="0"/>
              <a:t>(3) Back cap screw-in section</a:t>
            </a:r>
            <a:endParaRPr kumimoji="1" lang="en-US" altLang="ja-JP" sz="800" dirty="0"/>
          </a:p>
        </p:txBody>
      </p:sp>
      <p:sp>
        <p:nvSpPr>
          <p:cNvPr id="57" name="テキスト ボックス 56">
            <a:extLst>
              <a:ext uri="{FF2B5EF4-FFF2-40B4-BE49-F238E27FC236}">
                <a16:creationId xmlns="" xmlns:a16="http://schemas.microsoft.com/office/drawing/2014/main" id="{DD11598F-DE70-4C49-BE53-B603051797F7}"/>
              </a:ext>
            </a:extLst>
          </p:cNvPr>
          <p:cNvSpPr txBox="1"/>
          <p:nvPr/>
        </p:nvSpPr>
        <p:spPr>
          <a:xfrm>
            <a:off x="4555621" y="2529293"/>
            <a:ext cx="1170926" cy="162651"/>
          </a:xfrm>
          <a:prstGeom prst="rect">
            <a:avLst/>
          </a:prstGeom>
          <a:solidFill>
            <a:schemeClr val="bg1"/>
          </a:solidFill>
          <a:ln>
            <a:noFill/>
          </a:ln>
        </p:spPr>
        <p:txBody>
          <a:bodyPr wrap="square" lIns="0" tIns="0" rIns="0" bIns="0" rtlCol="0">
            <a:noAutofit/>
          </a:bodyPr>
          <a:lstStyle/>
          <a:p>
            <a:pPr rtl="0"/>
            <a:r>
              <a:rPr lang="en" sz="900" dirty="0"/>
              <a:t>Pressure gauge case</a:t>
            </a:r>
            <a:endParaRPr kumimoji="1" lang="en-US" altLang="ja-JP" sz="900" dirty="0"/>
          </a:p>
        </p:txBody>
      </p:sp>
      <p:sp>
        <p:nvSpPr>
          <p:cNvPr id="58" name="テキスト ボックス 57">
            <a:extLst>
              <a:ext uri="{FF2B5EF4-FFF2-40B4-BE49-F238E27FC236}">
                <a16:creationId xmlns="" xmlns:a16="http://schemas.microsoft.com/office/drawing/2014/main" id="{F0AD6347-C394-4B02-934F-7CC55D81AB1C}"/>
              </a:ext>
            </a:extLst>
          </p:cNvPr>
          <p:cNvSpPr txBox="1"/>
          <p:nvPr/>
        </p:nvSpPr>
        <p:spPr>
          <a:xfrm>
            <a:off x="4566535" y="5055401"/>
            <a:ext cx="2747987" cy="307297"/>
          </a:xfrm>
          <a:prstGeom prst="rect">
            <a:avLst/>
          </a:prstGeom>
          <a:solidFill>
            <a:schemeClr val="bg1"/>
          </a:solidFill>
          <a:ln>
            <a:noFill/>
          </a:ln>
        </p:spPr>
        <p:txBody>
          <a:bodyPr wrap="square" lIns="0" tIns="0" rIns="0" bIns="0" rtlCol="0">
            <a:noAutofit/>
          </a:bodyPr>
          <a:lstStyle/>
          <a:p>
            <a:pPr rtl="0"/>
            <a:r>
              <a:rPr lang="en" sz="700" dirty="0"/>
              <a:t>Is it possible to supply gas and operate the pressure control handle (aturyoku chousei handoru) to set the maximum pressure normally?</a:t>
            </a:r>
            <a:endParaRPr kumimoji="1" lang="en-US" altLang="ja-JP" sz="700" dirty="0"/>
          </a:p>
        </p:txBody>
      </p:sp>
      <p:sp>
        <p:nvSpPr>
          <p:cNvPr id="59" name="テキスト ボックス 58">
            <a:extLst>
              <a:ext uri="{FF2B5EF4-FFF2-40B4-BE49-F238E27FC236}">
                <a16:creationId xmlns="" xmlns:a16="http://schemas.microsoft.com/office/drawing/2014/main" id="{4B7FF980-3EBC-43F5-802E-381B3F175DB2}"/>
              </a:ext>
            </a:extLst>
          </p:cNvPr>
          <p:cNvSpPr txBox="1"/>
          <p:nvPr/>
        </p:nvSpPr>
        <p:spPr>
          <a:xfrm>
            <a:off x="4555621" y="4077507"/>
            <a:ext cx="1313551" cy="909096"/>
          </a:xfrm>
          <a:prstGeom prst="rect">
            <a:avLst/>
          </a:prstGeom>
          <a:solidFill>
            <a:schemeClr val="bg1"/>
          </a:solidFill>
          <a:ln>
            <a:noFill/>
          </a:ln>
        </p:spPr>
        <p:txBody>
          <a:bodyPr wrap="square" lIns="0" tIns="0" rIns="0" bIns="0" rtlCol="0">
            <a:noAutofit/>
          </a:bodyPr>
          <a:lstStyle/>
          <a:p>
            <a:pPr marL="90488" indent="-90488" rtl="0"/>
            <a:r>
              <a:rPr lang="en" sz="800" dirty="0"/>
              <a:t>(4) Body and cover screw-in section</a:t>
            </a:r>
            <a:endParaRPr kumimoji="1" lang="en-US" altLang="ja-JP" sz="800" dirty="0"/>
          </a:p>
          <a:p>
            <a:pPr marL="90488" indent="-90488" rtl="0"/>
            <a:r>
              <a:rPr lang="en" sz="800" dirty="0"/>
              <a:t>(5) Low-pressure pressure gauge screw-in section</a:t>
            </a:r>
            <a:endParaRPr kumimoji="1" lang="en-US" altLang="ja-JP" sz="800" dirty="0"/>
          </a:p>
          <a:p>
            <a:pPr marL="90488" indent="-90488" rtl="0"/>
            <a:r>
              <a:rPr lang="en" sz="800" dirty="0"/>
              <a:t>(6) Outlet joint screw-in sections</a:t>
            </a:r>
            <a:endParaRPr kumimoji="1" lang="en-US" altLang="ja-JP" sz="800" dirty="0"/>
          </a:p>
          <a:p>
            <a:pPr marL="90488" indent="-90488" rtl="0"/>
            <a:r>
              <a:rPr lang="en" sz="800" dirty="0"/>
              <a:t>(7) Safety valve</a:t>
            </a:r>
            <a:endParaRPr kumimoji="1" lang="en-US" altLang="ja-JP" sz="800" dirty="0"/>
          </a:p>
        </p:txBody>
      </p:sp>
      <p:sp>
        <p:nvSpPr>
          <p:cNvPr id="60" name="テキスト ボックス 59">
            <a:extLst>
              <a:ext uri="{FF2B5EF4-FFF2-40B4-BE49-F238E27FC236}">
                <a16:creationId xmlns="" xmlns:a16="http://schemas.microsoft.com/office/drawing/2014/main" id="{CA273CC0-8820-4804-BDEF-CA71CEDCBFC4}"/>
              </a:ext>
            </a:extLst>
          </p:cNvPr>
          <p:cNvSpPr txBox="1"/>
          <p:nvPr/>
        </p:nvSpPr>
        <p:spPr>
          <a:xfrm>
            <a:off x="4566536" y="3793460"/>
            <a:ext cx="539868" cy="183917"/>
          </a:xfrm>
          <a:prstGeom prst="rect">
            <a:avLst/>
          </a:prstGeom>
          <a:solidFill>
            <a:schemeClr val="bg1"/>
          </a:solidFill>
          <a:ln>
            <a:noFill/>
          </a:ln>
        </p:spPr>
        <p:txBody>
          <a:bodyPr wrap="square" lIns="0" tIns="0" rIns="0" bIns="0" rtlCol="0">
            <a:noAutofit/>
          </a:bodyPr>
          <a:lstStyle/>
          <a:p>
            <a:pPr rtl="0"/>
            <a:r>
              <a:rPr lang="en" sz="900"/>
              <a:t>Outlet</a:t>
            </a:r>
            <a:endParaRPr kumimoji="1" lang="en-US" altLang="ja-JP" sz="900" dirty="0"/>
          </a:p>
        </p:txBody>
      </p:sp>
      <p:sp>
        <p:nvSpPr>
          <p:cNvPr id="61" name="テキスト ボックス 60">
            <a:extLst>
              <a:ext uri="{FF2B5EF4-FFF2-40B4-BE49-F238E27FC236}">
                <a16:creationId xmlns="" xmlns:a16="http://schemas.microsoft.com/office/drawing/2014/main" id="{76BF1059-B1EC-4BEE-8A8D-394C46111717}"/>
              </a:ext>
            </a:extLst>
          </p:cNvPr>
          <p:cNvSpPr txBox="1"/>
          <p:nvPr/>
        </p:nvSpPr>
        <p:spPr>
          <a:xfrm>
            <a:off x="5908085" y="1570571"/>
            <a:ext cx="1406439" cy="139159"/>
          </a:xfrm>
          <a:prstGeom prst="rect">
            <a:avLst/>
          </a:prstGeom>
          <a:solidFill>
            <a:schemeClr val="bg1"/>
          </a:solidFill>
          <a:ln>
            <a:noFill/>
          </a:ln>
        </p:spPr>
        <p:txBody>
          <a:bodyPr wrap="square" lIns="0" tIns="0" rIns="0" bIns="0" rtlCol="0">
            <a:noAutofit/>
          </a:bodyPr>
          <a:lstStyle/>
          <a:p>
            <a:pPr rtl="0"/>
            <a:r>
              <a:rPr lang="en" sz="700" dirty="0"/>
              <a:t>Are there any cracks or corrosion?</a:t>
            </a:r>
            <a:endParaRPr kumimoji="1" lang="en-US" altLang="ja-JP" sz="700" dirty="0"/>
          </a:p>
        </p:txBody>
      </p:sp>
      <p:sp>
        <p:nvSpPr>
          <p:cNvPr id="62" name="テキスト ボックス 61">
            <a:extLst>
              <a:ext uri="{FF2B5EF4-FFF2-40B4-BE49-F238E27FC236}">
                <a16:creationId xmlns="" xmlns:a16="http://schemas.microsoft.com/office/drawing/2014/main" id="{4F9C32FF-054A-46C7-84A5-6D5F7F5E9B4E}"/>
              </a:ext>
            </a:extLst>
          </p:cNvPr>
          <p:cNvSpPr txBox="1"/>
          <p:nvPr/>
        </p:nvSpPr>
        <p:spPr>
          <a:xfrm>
            <a:off x="5908085" y="1827933"/>
            <a:ext cx="1406439" cy="231481"/>
          </a:xfrm>
          <a:prstGeom prst="rect">
            <a:avLst/>
          </a:prstGeom>
          <a:solidFill>
            <a:schemeClr val="bg1"/>
          </a:solidFill>
          <a:ln>
            <a:noFill/>
          </a:ln>
        </p:spPr>
        <p:txBody>
          <a:bodyPr wrap="square" lIns="0" tIns="0" rIns="0" bIns="0" rtlCol="0">
            <a:noAutofit/>
          </a:bodyPr>
          <a:lstStyle/>
          <a:p>
            <a:pPr rtl="0"/>
            <a:r>
              <a:rPr lang="en" sz="800"/>
              <a:t>Is there any damage or deformation?</a:t>
            </a:r>
            <a:endParaRPr kumimoji="1" lang="en-US" altLang="ja-JP" sz="800" dirty="0"/>
          </a:p>
        </p:txBody>
      </p:sp>
      <p:sp>
        <p:nvSpPr>
          <p:cNvPr id="63" name="テキスト ボックス 62">
            <a:extLst>
              <a:ext uri="{FF2B5EF4-FFF2-40B4-BE49-F238E27FC236}">
                <a16:creationId xmlns="" xmlns:a16="http://schemas.microsoft.com/office/drawing/2014/main" id="{25B43A8D-E87E-4295-91BE-186036F57DF9}"/>
              </a:ext>
            </a:extLst>
          </p:cNvPr>
          <p:cNvSpPr txBox="1"/>
          <p:nvPr/>
        </p:nvSpPr>
        <p:spPr>
          <a:xfrm>
            <a:off x="5908083" y="2903105"/>
            <a:ext cx="1406439" cy="727457"/>
          </a:xfrm>
          <a:prstGeom prst="rect">
            <a:avLst/>
          </a:prstGeom>
          <a:solidFill>
            <a:schemeClr val="bg1"/>
          </a:solidFill>
          <a:ln>
            <a:noFill/>
          </a:ln>
        </p:spPr>
        <p:txBody>
          <a:bodyPr wrap="square" lIns="0" tIns="0" rIns="0" bIns="0" rtlCol="0">
            <a:noAutofit/>
          </a:bodyPr>
          <a:lstStyle/>
          <a:p>
            <a:pPr rtl="0"/>
            <a:r>
              <a:rPr lang="en" sz="800" dirty="0"/>
              <a:t>Supply gas with the pressure control handle (aturyoku chousei handoru) while it is loose and check for gas leaks with soapy water</a:t>
            </a:r>
            <a:endParaRPr kumimoji="1" lang="en-US" altLang="ja-JP" sz="800" dirty="0"/>
          </a:p>
        </p:txBody>
      </p:sp>
      <p:sp>
        <p:nvSpPr>
          <p:cNvPr id="64" name="テキスト ボックス 63">
            <a:extLst>
              <a:ext uri="{FF2B5EF4-FFF2-40B4-BE49-F238E27FC236}">
                <a16:creationId xmlns="" xmlns:a16="http://schemas.microsoft.com/office/drawing/2014/main" id="{F464D4B4-064C-41B9-B34A-D96EF2F30095}"/>
              </a:ext>
            </a:extLst>
          </p:cNvPr>
          <p:cNvSpPr txBox="1"/>
          <p:nvPr/>
        </p:nvSpPr>
        <p:spPr>
          <a:xfrm>
            <a:off x="5908085" y="2145439"/>
            <a:ext cx="1406439" cy="328750"/>
          </a:xfrm>
          <a:prstGeom prst="rect">
            <a:avLst/>
          </a:prstGeom>
          <a:solidFill>
            <a:schemeClr val="bg1"/>
          </a:solidFill>
          <a:ln>
            <a:noFill/>
          </a:ln>
        </p:spPr>
        <p:txBody>
          <a:bodyPr wrap="square" lIns="0" tIns="0" rIns="0" bIns="0" rtlCol="0">
            <a:noAutofit/>
          </a:bodyPr>
          <a:lstStyle/>
          <a:p>
            <a:pPr rtl="0"/>
            <a:r>
              <a:rPr lang="en" sz="800"/>
              <a:t>Are there any scratches, deformation, or weak adhesiveness?</a:t>
            </a:r>
            <a:endParaRPr kumimoji="1" lang="en-US" altLang="ja-JP" sz="800" dirty="0"/>
          </a:p>
        </p:txBody>
      </p:sp>
      <p:sp>
        <p:nvSpPr>
          <p:cNvPr id="65" name="テキスト ボックス 64">
            <a:extLst>
              <a:ext uri="{FF2B5EF4-FFF2-40B4-BE49-F238E27FC236}">
                <a16:creationId xmlns="" xmlns:a16="http://schemas.microsoft.com/office/drawing/2014/main" id="{1E1AFE06-694C-4F0F-8244-21B274A161C3}"/>
              </a:ext>
            </a:extLst>
          </p:cNvPr>
          <p:cNvSpPr txBox="1"/>
          <p:nvPr/>
        </p:nvSpPr>
        <p:spPr>
          <a:xfrm>
            <a:off x="5908656" y="3701484"/>
            <a:ext cx="1358697" cy="307297"/>
          </a:xfrm>
          <a:prstGeom prst="rect">
            <a:avLst/>
          </a:prstGeom>
          <a:solidFill>
            <a:schemeClr val="bg1"/>
          </a:solidFill>
          <a:ln>
            <a:noFill/>
          </a:ln>
        </p:spPr>
        <p:txBody>
          <a:bodyPr wrap="square" lIns="0" tIns="0" rIns="0" bIns="0" rtlCol="0">
            <a:noAutofit/>
          </a:bodyPr>
          <a:lstStyle/>
          <a:p>
            <a:pPr rtl="0"/>
            <a:r>
              <a:rPr lang="en" sz="900" dirty="0"/>
              <a:t>Are there any gas leaks (outflow)?</a:t>
            </a:r>
            <a:endParaRPr kumimoji="1" lang="en-US" altLang="ja-JP" sz="900" dirty="0"/>
          </a:p>
        </p:txBody>
      </p:sp>
      <p:sp>
        <p:nvSpPr>
          <p:cNvPr id="66" name="テキスト ボックス 65">
            <a:extLst>
              <a:ext uri="{FF2B5EF4-FFF2-40B4-BE49-F238E27FC236}">
                <a16:creationId xmlns="" xmlns:a16="http://schemas.microsoft.com/office/drawing/2014/main" id="{FD7930AA-5D5D-4F34-B855-BA4CAD7CAD19}"/>
              </a:ext>
            </a:extLst>
          </p:cNvPr>
          <p:cNvSpPr txBox="1"/>
          <p:nvPr/>
        </p:nvSpPr>
        <p:spPr>
          <a:xfrm>
            <a:off x="5911495" y="4152048"/>
            <a:ext cx="1358696" cy="791419"/>
          </a:xfrm>
          <a:prstGeom prst="rect">
            <a:avLst/>
          </a:prstGeom>
          <a:solidFill>
            <a:schemeClr val="bg1"/>
          </a:solidFill>
          <a:ln>
            <a:noFill/>
          </a:ln>
        </p:spPr>
        <p:txBody>
          <a:bodyPr wrap="square" lIns="0" tIns="0" rIns="0" bIns="0" rtlCol="0">
            <a:noAutofit/>
          </a:bodyPr>
          <a:lstStyle/>
          <a:p>
            <a:pPr rtl="0"/>
            <a:r>
              <a:rPr lang="en" sz="900" dirty="0"/>
              <a:t>Set the working pressure with the outlet closed and check for gas leaks with soapy water.</a:t>
            </a:r>
            <a:endParaRPr kumimoji="1" lang="en-US" altLang="ja-JP" sz="900" dirty="0"/>
          </a:p>
        </p:txBody>
      </p:sp>
      <p:sp>
        <p:nvSpPr>
          <p:cNvPr id="67" name="テキスト ボックス 66">
            <a:extLst>
              <a:ext uri="{FF2B5EF4-FFF2-40B4-BE49-F238E27FC236}">
                <a16:creationId xmlns="" xmlns:a16="http://schemas.microsoft.com/office/drawing/2014/main" id="{7615856F-2661-4A42-9F51-2D8DB819A373}"/>
              </a:ext>
            </a:extLst>
          </p:cNvPr>
          <p:cNvSpPr txBox="1"/>
          <p:nvPr/>
        </p:nvSpPr>
        <p:spPr>
          <a:xfrm>
            <a:off x="3850065" y="5600759"/>
            <a:ext cx="619996" cy="330036"/>
          </a:xfrm>
          <a:prstGeom prst="rect">
            <a:avLst/>
          </a:prstGeom>
          <a:solidFill>
            <a:schemeClr val="bg1"/>
          </a:solidFill>
          <a:ln>
            <a:noFill/>
          </a:ln>
        </p:spPr>
        <p:txBody>
          <a:bodyPr wrap="square" lIns="0" tIns="0" rIns="0" bIns="0" rtlCol="0">
            <a:noAutofit/>
          </a:bodyPr>
          <a:lstStyle/>
          <a:p>
            <a:pPr rtl="0"/>
            <a:r>
              <a:rPr lang="en" sz="800" dirty="0"/>
              <a:t>Verification of pressure drop</a:t>
            </a:r>
            <a:endParaRPr kumimoji="1" lang="en-US" altLang="ja-JP" sz="800" dirty="0"/>
          </a:p>
        </p:txBody>
      </p:sp>
      <p:sp>
        <p:nvSpPr>
          <p:cNvPr id="68" name="テキスト ボックス 67">
            <a:extLst>
              <a:ext uri="{FF2B5EF4-FFF2-40B4-BE49-F238E27FC236}">
                <a16:creationId xmlns="" xmlns:a16="http://schemas.microsoft.com/office/drawing/2014/main" id="{2BD823BA-449F-49B7-9388-3F7D3EF853E8}"/>
              </a:ext>
            </a:extLst>
          </p:cNvPr>
          <p:cNvSpPr txBox="1"/>
          <p:nvPr/>
        </p:nvSpPr>
        <p:spPr>
          <a:xfrm>
            <a:off x="4566536" y="1746341"/>
            <a:ext cx="1302636" cy="349446"/>
          </a:xfrm>
          <a:prstGeom prst="rect">
            <a:avLst/>
          </a:prstGeom>
          <a:solidFill>
            <a:schemeClr val="bg1"/>
          </a:solidFill>
          <a:ln>
            <a:noFill/>
          </a:ln>
        </p:spPr>
        <p:txBody>
          <a:bodyPr wrap="square" lIns="0" tIns="0" rIns="0" bIns="0" rtlCol="0">
            <a:noAutofit/>
          </a:bodyPr>
          <a:lstStyle/>
          <a:p>
            <a:pPr rtl="0"/>
            <a:r>
              <a:rPr lang="en" sz="900"/>
              <a:t>Inlet joint, outlet joint, pressure gauge</a:t>
            </a:r>
            <a:endParaRPr kumimoji="1" lang="en-US" altLang="ja-JP" sz="900" dirty="0"/>
          </a:p>
        </p:txBody>
      </p:sp>
      <p:sp>
        <p:nvSpPr>
          <p:cNvPr id="69" name="テキスト ボックス 68">
            <a:extLst>
              <a:ext uri="{FF2B5EF4-FFF2-40B4-BE49-F238E27FC236}">
                <a16:creationId xmlns="" xmlns:a16="http://schemas.microsoft.com/office/drawing/2014/main" id="{ED32C6DD-CC68-4BFA-97D2-FF7594A73D1A}"/>
              </a:ext>
            </a:extLst>
          </p:cNvPr>
          <p:cNvSpPr txBox="1"/>
          <p:nvPr/>
        </p:nvSpPr>
        <p:spPr>
          <a:xfrm>
            <a:off x="4566536" y="2732860"/>
            <a:ext cx="1170926" cy="138453"/>
          </a:xfrm>
          <a:prstGeom prst="rect">
            <a:avLst/>
          </a:prstGeom>
          <a:solidFill>
            <a:schemeClr val="bg1"/>
          </a:solidFill>
          <a:ln>
            <a:noFill/>
          </a:ln>
        </p:spPr>
        <p:txBody>
          <a:bodyPr wrap="square" lIns="0" tIns="0" rIns="0" bIns="0" rtlCol="0">
            <a:noAutofit/>
          </a:bodyPr>
          <a:lstStyle/>
          <a:p>
            <a:pPr rtl="0"/>
            <a:r>
              <a:rPr lang="en" sz="900" dirty="0"/>
              <a:t>Pointer position</a:t>
            </a:r>
            <a:endParaRPr kumimoji="1" lang="en-US" altLang="ja-JP" sz="900" dirty="0"/>
          </a:p>
        </p:txBody>
      </p:sp>
      <p:sp>
        <p:nvSpPr>
          <p:cNvPr id="70" name="テキスト ボックス 69">
            <a:extLst>
              <a:ext uri="{FF2B5EF4-FFF2-40B4-BE49-F238E27FC236}">
                <a16:creationId xmlns="" xmlns:a16="http://schemas.microsoft.com/office/drawing/2014/main" id="{8DB490A9-8650-4AB6-8CED-DAD1EB3D7985}"/>
              </a:ext>
            </a:extLst>
          </p:cNvPr>
          <p:cNvSpPr txBox="1"/>
          <p:nvPr/>
        </p:nvSpPr>
        <p:spPr>
          <a:xfrm>
            <a:off x="4566535" y="5420109"/>
            <a:ext cx="2700817" cy="144995"/>
          </a:xfrm>
          <a:prstGeom prst="rect">
            <a:avLst/>
          </a:prstGeom>
          <a:solidFill>
            <a:schemeClr val="bg1"/>
          </a:solidFill>
          <a:ln>
            <a:noFill/>
          </a:ln>
        </p:spPr>
        <p:txBody>
          <a:bodyPr wrap="square" lIns="0" tIns="0" rIns="0" bIns="0" rtlCol="0">
            <a:noAutofit/>
          </a:bodyPr>
          <a:lstStyle/>
          <a:p>
            <a:pPr rtl="0"/>
            <a:r>
              <a:rPr lang="en" sz="900" dirty="0"/>
              <a:t>Are there any gas leaks from the safety valve outlet?</a:t>
            </a:r>
            <a:endParaRPr kumimoji="1" lang="en-US" altLang="ja-JP" sz="900" dirty="0"/>
          </a:p>
        </p:txBody>
      </p:sp>
      <p:sp>
        <p:nvSpPr>
          <p:cNvPr id="71" name="テキスト ボックス 70">
            <a:extLst>
              <a:ext uri="{FF2B5EF4-FFF2-40B4-BE49-F238E27FC236}">
                <a16:creationId xmlns="" xmlns:a16="http://schemas.microsoft.com/office/drawing/2014/main" id="{19642AB7-BC83-4A92-92B8-2E5AFBB3C4BF}"/>
              </a:ext>
            </a:extLst>
          </p:cNvPr>
          <p:cNvSpPr txBox="1"/>
          <p:nvPr/>
        </p:nvSpPr>
        <p:spPr>
          <a:xfrm>
            <a:off x="4566536" y="5606945"/>
            <a:ext cx="2747988" cy="323850"/>
          </a:xfrm>
          <a:prstGeom prst="rect">
            <a:avLst/>
          </a:prstGeom>
          <a:solidFill>
            <a:schemeClr val="bg1"/>
          </a:solidFill>
          <a:ln>
            <a:noFill/>
          </a:ln>
        </p:spPr>
        <p:txBody>
          <a:bodyPr wrap="square" lIns="0" tIns="0" rIns="0" bIns="0" rtlCol="0">
            <a:noAutofit/>
          </a:bodyPr>
          <a:lstStyle/>
          <a:p>
            <a:pPr rtl="0"/>
            <a:r>
              <a:rPr lang="en" sz="900" dirty="0"/>
              <a:t>Does the high-pressure pressure gauge decrease when gas is allowed to flow during use?</a:t>
            </a:r>
            <a:endParaRPr kumimoji="1" lang="en-US" altLang="ja-JP" sz="900" dirty="0"/>
          </a:p>
        </p:txBody>
      </p:sp>
      <p:sp>
        <p:nvSpPr>
          <p:cNvPr id="72" name="テキスト ボックス 71">
            <a:extLst>
              <a:ext uri="{FF2B5EF4-FFF2-40B4-BE49-F238E27FC236}">
                <a16:creationId xmlns="" xmlns:a16="http://schemas.microsoft.com/office/drawing/2014/main" id="{5CF0743C-8F77-4C22-8A7E-588EF6B94005}"/>
              </a:ext>
            </a:extLst>
          </p:cNvPr>
          <p:cNvSpPr txBox="1"/>
          <p:nvPr/>
        </p:nvSpPr>
        <p:spPr>
          <a:xfrm>
            <a:off x="5908085" y="2521578"/>
            <a:ext cx="1359268" cy="170366"/>
          </a:xfrm>
          <a:prstGeom prst="rect">
            <a:avLst/>
          </a:prstGeom>
          <a:solidFill>
            <a:schemeClr val="bg1"/>
          </a:solidFill>
          <a:ln>
            <a:noFill/>
          </a:ln>
        </p:spPr>
        <p:txBody>
          <a:bodyPr wrap="square" lIns="0" tIns="0" rIns="0" bIns="0" rtlCol="0">
            <a:noAutofit/>
          </a:bodyPr>
          <a:lstStyle/>
          <a:p>
            <a:pPr rtl="0"/>
            <a:r>
              <a:rPr lang="en" sz="800" dirty="0"/>
              <a:t>Is there any deformation?</a:t>
            </a:r>
            <a:endParaRPr kumimoji="1" lang="en-US" altLang="ja-JP" sz="800" dirty="0"/>
          </a:p>
        </p:txBody>
      </p:sp>
      <p:sp>
        <p:nvSpPr>
          <p:cNvPr id="73" name="テキスト ボックス 72">
            <a:extLst>
              <a:ext uri="{FF2B5EF4-FFF2-40B4-BE49-F238E27FC236}">
                <a16:creationId xmlns="" xmlns:a16="http://schemas.microsoft.com/office/drawing/2014/main" id="{DDD1D206-1CD7-4DDD-BA95-359EA6CCB4C5}"/>
              </a:ext>
            </a:extLst>
          </p:cNvPr>
          <p:cNvSpPr txBox="1"/>
          <p:nvPr/>
        </p:nvSpPr>
        <p:spPr>
          <a:xfrm>
            <a:off x="5908084" y="2726378"/>
            <a:ext cx="1406439" cy="129204"/>
          </a:xfrm>
          <a:prstGeom prst="rect">
            <a:avLst/>
          </a:prstGeom>
          <a:solidFill>
            <a:schemeClr val="bg1"/>
          </a:solidFill>
          <a:ln>
            <a:noFill/>
          </a:ln>
        </p:spPr>
        <p:txBody>
          <a:bodyPr wrap="square" lIns="0" tIns="0" rIns="0" bIns="0" rtlCol="0">
            <a:noAutofit/>
          </a:bodyPr>
          <a:lstStyle/>
          <a:p>
            <a:pPr rtl="0"/>
            <a:r>
              <a:rPr lang="en" sz="700" dirty="0"/>
              <a:t>Does it return to the zero position?</a:t>
            </a:r>
            <a:endParaRPr kumimoji="1" lang="en-US" altLang="ja-JP" sz="700" dirty="0"/>
          </a:p>
        </p:txBody>
      </p:sp>
    </p:spTree>
    <p:extLst>
      <p:ext uri="{BB962C8B-B14F-4D97-AF65-F5344CB8AC3E}">
        <p14:creationId xmlns:p14="http://schemas.microsoft.com/office/powerpoint/2010/main" val="2090240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08299"/>
            <a:ext cx="7772400" cy="601663"/>
          </a:xfrm>
        </p:spPr>
        <p:txBody>
          <a:bodyPr rtlCol="0">
            <a:normAutofit fontScale="90000"/>
          </a:bodyPr>
          <a:lstStyle/>
          <a:p>
            <a:pPr rtl="0"/>
            <a:r>
              <a:rPr lang="en" sz="3200">
                <a:latin typeface="+mn-ea"/>
                <a:ea typeface="+mn-ea"/>
              </a:rPr>
              <a:t>Chapter 2 Basic Knowledge about Flammable Gases and Oxygen (sanso)</a:t>
            </a:r>
            <a:endParaRPr kumimoji="1" lang="ja-JP" altLang="en-US" sz="3200" dirty="0">
              <a:latin typeface="+mn-ea"/>
              <a:ea typeface="+mn-ea"/>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31</a:t>
            </a:fld>
            <a:endParaRPr kumimoji="1" lang="ja-JP" altLang="en-US"/>
          </a:p>
        </p:txBody>
      </p:sp>
    </p:spTree>
    <p:extLst>
      <p:ext uri="{BB962C8B-B14F-4D97-AF65-F5344CB8AC3E}">
        <p14:creationId xmlns:p14="http://schemas.microsoft.com/office/powerpoint/2010/main" val="291047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 xmlns:a16="http://schemas.microsoft.com/office/drawing/2014/main" id="{D0BE1AE1-D8E2-489A-B99E-B277C5E2BE2E}"/>
              </a:ext>
            </a:extLst>
          </p:cNvPr>
          <p:cNvPicPr>
            <a:picLocks noChangeAspect="1"/>
          </p:cNvPicPr>
          <p:nvPr/>
        </p:nvPicPr>
        <p:blipFill>
          <a:blip r:embed="rId3"/>
          <a:stretch>
            <a:fillRect/>
          </a:stretch>
        </p:blipFill>
        <p:spPr>
          <a:xfrm>
            <a:off x="621979" y="2431656"/>
            <a:ext cx="6044040" cy="1698240"/>
          </a:xfrm>
          <a:prstGeom prst="rect">
            <a:avLst/>
          </a:prstGeom>
        </p:spPr>
      </p:pic>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en" sz="2400">
                <a:latin typeface="Meiryo UI" panose="020B0604030504040204" pitchFamily="50" charset="-128"/>
                <a:ea typeface="Meiryo UI" panose="020B0604030504040204" pitchFamily="50" charset="-128"/>
              </a:rPr>
              <a:t>Oxygen (sanso) risks</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58165" y="6456715"/>
            <a:ext cx="3384056" cy="276999"/>
          </a:xfrm>
          <a:prstGeom prst="rect">
            <a:avLst/>
          </a:prstGeom>
          <a:noFill/>
          <a:ln>
            <a:solidFill>
              <a:schemeClr val="tx1"/>
            </a:solidFill>
          </a:ln>
        </p:spPr>
        <p:txBody>
          <a:bodyPr wrap="square" rtlCol="0">
            <a:spAutoFit/>
          </a:bodyPr>
          <a:lstStyle/>
          <a:p>
            <a:pPr algn="r" rtl="0"/>
            <a:r>
              <a:rPr lang="en" sz="1200" dirty="0">
                <a:solidFill>
                  <a:prstClr val="black"/>
                </a:solidFill>
                <a:latin typeface="Meiryo UI" panose="020B0604030504040204" pitchFamily="50" charset="-128"/>
                <a:ea typeface="Meiryo UI" panose="020B0604030504040204" pitchFamily="50" charset="-128"/>
              </a:rPr>
              <a:t>Text Page 57/Supplementary Text Page </a:t>
            </a:r>
            <a:r>
              <a:rPr lang="en" sz="1200" dirty="0" smtClean="0">
                <a:solidFill>
                  <a:prstClr val="black"/>
                </a:solidFill>
                <a:latin typeface="Meiryo UI" panose="020B0604030504040204" pitchFamily="50" charset="-128"/>
                <a:ea typeface="Meiryo UI" panose="020B0604030504040204" pitchFamily="50" charset="-128"/>
              </a:rPr>
              <a:t>42</a:t>
            </a:r>
            <a:endParaRPr lang="en" sz="1200" dirty="0">
              <a:solidFill>
                <a:prstClr val="black"/>
              </a:solidFill>
              <a:latin typeface="Meiryo UI" panose="020B0604030504040204" pitchFamily="50" charset="-128"/>
              <a:ea typeface="Meiryo UI" panose="020B0604030504040204" pitchFamily="50" charset="-128"/>
            </a:endParaRPr>
          </a:p>
        </p:txBody>
      </p:sp>
      <p:sp>
        <p:nvSpPr>
          <p:cNvPr id="5" name="コンテンツ プレースホルダー 4"/>
          <p:cNvSpPr txBox="1">
            <a:spLocks/>
          </p:cNvSpPr>
          <p:nvPr/>
        </p:nvSpPr>
        <p:spPr>
          <a:xfrm>
            <a:off x="628650" y="992921"/>
            <a:ext cx="7886700" cy="129307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n" sz="1600" dirty="0">
                <a:latin typeface="Meiryo UI" panose="020B0604030504040204" pitchFamily="50" charset="-128"/>
                <a:ea typeface="Meiryo UI" panose="020B0604030504040204" pitchFamily="50" charset="-128"/>
              </a:rPr>
              <a:t>　・ High concentrations of oxygen (sanso) are extremely dangerous and also harmful to the human body.</a:t>
            </a:r>
            <a:endParaRPr lang="en-US" altLang="ja-JP" sz="1600" dirty="0">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en" sz="1600" dirty="0">
                <a:latin typeface="Meiryo UI" panose="020B0604030504040204" pitchFamily="50" charset="-128"/>
                <a:ea typeface="Meiryo UI" panose="020B0604030504040204" pitchFamily="50" charset="-128"/>
              </a:rPr>
              <a:t>　・ Low concentrations have serious adverse effects on human health.</a:t>
            </a:r>
            <a:endParaRPr lang="en-US" altLang="ja-JP" sz="1600" dirty="0">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en" sz="1600" dirty="0">
                <a:latin typeface="Meiryo UI" panose="020B0604030504040204" pitchFamily="50" charset="-128"/>
                <a:ea typeface="Meiryo UI" panose="020B0604030504040204" pitchFamily="50" charset="-128"/>
              </a:rPr>
              <a:t>　・ The combustion temperature in oxygen (sanso) is higher than when combusting in air.</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latin typeface="Meiryo UI" panose="020B0604030504040204" pitchFamily="50" charset="-128"/>
                <a:ea typeface="Meiryo UI" panose="020B0604030504040204" pitchFamily="50" charset="-128"/>
              </a:rPr>
              <a:t>32</a:t>
            </a:fld>
            <a:endParaRPr kumimoji="1" lang="ja-JP" altLang="en-US">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 xmlns:a16="http://schemas.microsoft.com/office/drawing/2014/main" id="{ACB22E2A-7984-4373-A16A-8E6A57EA2E81}"/>
              </a:ext>
            </a:extLst>
          </p:cNvPr>
          <p:cNvSpPr txBox="1"/>
          <p:nvPr/>
        </p:nvSpPr>
        <p:spPr>
          <a:xfrm>
            <a:off x="1046748" y="2462869"/>
            <a:ext cx="5411202" cy="259640"/>
          </a:xfrm>
          <a:prstGeom prst="rect">
            <a:avLst/>
          </a:prstGeom>
          <a:solidFill>
            <a:schemeClr val="bg1"/>
          </a:solidFill>
          <a:ln>
            <a:noFill/>
          </a:ln>
        </p:spPr>
        <p:txBody>
          <a:bodyPr wrap="square" lIns="0" tIns="0" rIns="0" bIns="0" rtlCol="0">
            <a:noAutofit/>
          </a:bodyPr>
          <a:lstStyle/>
          <a:p>
            <a:pPr algn="ctr" rtl="0"/>
            <a:r>
              <a:rPr lang="en" sz="1600" dirty="0">
                <a:latin typeface="Meiryo UI" panose="020B0604030504040204" pitchFamily="50" charset="-128"/>
                <a:ea typeface="Meiryo UI" panose="020B0604030504040204" pitchFamily="50" charset="-128"/>
              </a:rPr>
              <a:t>Table 2-1: Ignition temperature of substances</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 xmlns:a16="http://schemas.microsoft.com/office/drawing/2014/main" id="{260851CE-770D-4FC3-85B8-603BAE8D78F2}"/>
              </a:ext>
            </a:extLst>
          </p:cNvPr>
          <p:cNvSpPr txBox="1"/>
          <p:nvPr/>
        </p:nvSpPr>
        <p:spPr>
          <a:xfrm>
            <a:off x="764311" y="3177030"/>
            <a:ext cx="851837" cy="251969"/>
          </a:xfrm>
          <a:prstGeom prst="rect">
            <a:avLst/>
          </a:prstGeom>
          <a:solidFill>
            <a:schemeClr val="bg1"/>
          </a:solidFill>
          <a:ln>
            <a:noFill/>
          </a:ln>
        </p:spPr>
        <p:txBody>
          <a:bodyPr wrap="square" lIns="0" tIns="0" rIns="0" bIns="0" rtlCol="0">
            <a:noAutofit/>
          </a:bodyPr>
          <a:lstStyle/>
          <a:p>
            <a:pPr algn="ctr" rtl="0"/>
            <a:r>
              <a:rPr lang="en" sz="1000" dirty="0">
                <a:latin typeface="Meiryo UI" panose="020B0604030504040204" pitchFamily="50" charset="-128"/>
                <a:ea typeface="Meiryo UI" panose="020B0604030504040204" pitchFamily="50" charset="-128"/>
              </a:rPr>
              <a:t>In the air</a:t>
            </a:r>
            <a:endParaRPr kumimoji="1" lang="en-US" altLang="ja-JP" sz="10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 xmlns:a16="http://schemas.microsoft.com/office/drawing/2014/main" id="{BCE0FDFF-6B60-4930-A209-9B256C421C54}"/>
              </a:ext>
            </a:extLst>
          </p:cNvPr>
          <p:cNvSpPr txBox="1"/>
          <p:nvPr/>
        </p:nvSpPr>
        <p:spPr>
          <a:xfrm>
            <a:off x="764311" y="3474481"/>
            <a:ext cx="905000" cy="266653"/>
          </a:xfrm>
          <a:prstGeom prst="rect">
            <a:avLst/>
          </a:prstGeom>
          <a:solidFill>
            <a:schemeClr val="bg1"/>
          </a:solidFill>
          <a:ln>
            <a:noFill/>
          </a:ln>
        </p:spPr>
        <p:txBody>
          <a:bodyPr wrap="square" lIns="0" tIns="0" rIns="0" bIns="0" rtlCol="0">
            <a:noAutofit/>
          </a:bodyPr>
          <a:lstStyle/>
          <a:p>
            <a:pPr algn="ctr" rtl="0"/>
            <a:r>
              <a:rPr lang="en" sz="1000" dirty="0">
                <a:latin typeface="Meiryo UI" panose="020B0604030504040204" pitchFamily="50" charset="-128"/>
                <a:ea typeface="Meiryo UI" panose="020B0604030504040204" pitchFamily="50" charset="-128"/>
              </a:rPr>
              <a:t>In oxygen (sanso)</a:t>
            </a:r>
            <a:endParaRPr kumimoji="1" lang="en-US" altLang="ja-JP" sz="10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 xmlns:a16="http://schemas.microsoft.com/office/drawing/2014/main" id="{5E03B83C-D301-42CF-8220-0C95A90F0A6F}"/>
              </a:ext>
            </a:extLst>
          </p:cNvPr>
          <p:cNvSpPr txBox="1"/>
          <p:nvPr/>
        </p:nvSpPr>
        <p:spPr>
          <a:xfrm>
            <a:off x="1745748" y="2822088"/>
            <a:ext cx="907075" cy="250721"/>
          </a:xfrm>
          <a:prstGeom prst="rect">
            <a:avLst/>
          </a:prstGeom>
          <a:solidFill>
            <a:schemeClr val="bg1"/>
          </a:solidFill>
          <a:ln>
            <a:noFill/>
          </a:ln>
        </p:spPr>
        <p:txBody>
          <a:bodyPr wrap="square" lIns="0" tIns="0" rIns="0" bIns="0" rtlCol="0" anchor="ctr" anchorCtr="0">
            <a:noAutofit/>
          </a:bodyPr>
          <a:lstStyle/>
          <a:p>
            <a:pPr algn="ctr" rtl="0"/>
            <a:r>
              <a:rPr lang="en" sz="1600" dirty="0">
                <a:latin typeface="Meiryo UI" panose="020B0604030504040204" pitchFamily="50" charset="-128"/>
                <a:ea typeface="Meiryo UI" panose="020B0604030504040204" pitchFamily="50" charset="-128"/>
              </a:rPr>
              <a:t>Gasoline</a:t>
            </a:r>
            <a:endParaRPr kumimoji="1" lang="en-US" altLang="ja-JP" sz="16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 xmlns:a16="http://schemas.microsoft.com/office/drawing/2014/main" id="{F791A39A-E767-4F00-8A05-136CC225F84B}"/>
              </a:ext>
            </a:extLst>
          </p:cNvPr>
          <p:cNvSpPr txBox="1"/>
          <p:nvPr/>
        </p:nvSpPr>
        <p:spPr>
          <a:xfrm>
            <a:off x="2790783" y="2826297"/>
            <a:ext cx="828000" cy="259808"/>
          </a:xfrm>
          <a:prstGeom prst="rect">
            <a:avLst/>
          </a:prstGeom>
          <a:solidFill>
            <a:schemeClr val="bg1"/>
          </a:solidFill>
          <a:ln>
            <a:noFill/>
          </a:ln>
        </p:spPr>
        <p:txBody>
          <a:bodyPr wrap="square" lIns="0" tIns="0" rIns="0" bIns="0" rtlCol="0" anchor="ctr" anchorCtr="0">
            <a:noAutofit/>
          </a:bodyPr>
          <a:lstStyle/>
          <a:p>
            <a:pPr algn="ctr" rtl="0"/>
            <a:r>
              <a:rPr lang="en" sz="1050" dirty="0">
                <a:latin typeface="Meiryo UI" panose="020B0604030504040204" pitchFamily="50" charset="-128"/>
                <a:ea typeface="Meiryo UI" panose="020B0604030504040204" pitchFamily="50" charset="-128"/>
              </a:rPr>
              <a:t>Kerosene</a:t>
            </a:r>
            <a:endParaRPr kumimoji="1" lang="en-US" altLang="ja-JP" sz="105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 xmlns:a16="http://schemas.microsoft.com/office/drawing/2014/main" id="{AFB10BD3-CCC7-43CD-957A-DB9BBD427257}"/>
              </a:ext>
            </a:extLst>
          </p:cNvPr>
          <p:cNvSpPr txBox="1"/>
          <p:nvPr/>
        </p:nvSpPr>
        <p:spPr>
          <a:xfrm>
            <a:off x="3746707" y="2822421"/>
            <a:ext cx="828000" cy="259808"/>
          </a:xfrm>
          <a:prstGeom prst="rect">
            <a:avLst/>
          </a:prstGeom>
          <a:solidFill>
            <a:schemeClr val="bg1"/>
          </a:solidFill>
          <a:ln>
            <a:noFill/>
          </a:ln>
        </p:spPr>
        <p:txBody>
          <a:bodyPr wrap="square" lIns="0" tIns="0" rIns="0" bIns="0" rtlCol="0" anchor="ctr" anchorCtr="0">
            <a:noAutofit/>
          </a:bodyPr>
          <a:lstStyle/>
          <a:p>
            <a:pPr algn="ctr" rtl="0"/>
            <a:r>
              <a:rPr lang="en" sz="1050">
                <a:latin typeface="Meiryo UI" panose="020B0604030504040204" pitchFamily="50" charset="-128"/>
                <a:ea typeface="Meiryo UI" panose="020B0604030504040204" pitchFamily="50" charset="-128"/>
              </a:rPr>
              <a:t>Heavy oil</a:t>
            </a:r>
            <a:endParaRPr kumimoji="1" lang="en-US" altLang="ja-JP" sz="105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 xmlns:a16="http://schemas.microsoft.com/office/drawing/2014/main" id="{98BC7E53-C6C8-40E7-B206-93BBB529DB9D}"/>
              </a:ext>
            </a:extLst>
          </p:cNvPr>
          <p:cNvSpPr txBox="1"/>
          <p:nvPr/>
        </p:nvSpPr>
        <p:spPr>
          <a:xfrm>
            <a:off x="4669316" y="2822421"/>
            <a:ext cx="828000" cy="259808"/>
          </a:xfrm>
          <a:prstGeom prst="rect">
            <a:avLst/>
          </a:prstGeom>
          <a:solidFill>
            <a:schemeClr val="bg1"/>
          </a:solidFill>
          <a:ln>
            <a:noFill/>
          </a:ln>
        </p:spPr>
        <p:txBody>
          <a:bodyPr wrap="square" lIns="0" tIns="0" rIns="0" bIns="0" rtlCol="0" anchor="ctr" anchorCtr="0">
            <a:noAutofit/>
          </a:bodyPr>
          <a:lstStyle/>
          <a:p>
            <a:pPr algn="ctr" rtl="0"/>
            <a:r>
              <a:rPr lang="en" sz="1050">
                <a:latin typeface="Meiryo UI" panose="020B0604030504040204" pitchFamily="50" charset="-128"/>
                <a:ea typeface="Meiryo UI" panose="020B0604030504040204" pitchFamily="50" charset="-128"/>
              </a:rPr>
              <a:t>Sawdust</a:t>
            </a:r>
            <a:endParaRPr kumimoji="1" lang="en-US" altLang="ja-JP" sz="105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 xmlns:a16="http://schemas.microsoft.com/office/drawing/2014/main" id="{FFC7B273-F41A-41D5-B2BF-65CB0BCC90E9}"/>
              </a:ext>
            </a:extLst>
          </p:cNvPr>
          <p:cNvSpPr txBox="1"/>
          <p:nvPr/>
        </p:nvSpPr>
        <p:spPr>
          <a:xfrm>
            <a:off x="5664055" y="2822421"/>
            <a:ext cx="793895" cy="250388"/>
          </a:xfrm>
          <a:prstGeom prst="rect">
            <a:avLst/>
          </a:prstGeom>
          <a:solidFill>
            <a:schemeClr val="bg1"/>
          </a:solidFill>
          <a:ln>
            <a:noFill/>
          </a:ln>
        </p:spPr>
        <p:txBody>
          <a:bodyPr wrap="square" lIns="0" tIns="0" rIns="0" bIns="0" rtlCol="0" anchor="ctr" anchorCtr="0">
            <a:noAutofit/>
          </a:bodyPr>
          <a:lstStyle/>
          <a:p>
            <a:pPr algn="ctr" rtl="0"/>
            <a:r>
              <a:rPr lang="en" sz="1050">
                <a:latin typeface="Meiryo UI" panose="020B0604030504040204" pitchFamily="50" charset="-128"/>
                <a:ea typeface="Meiryo UI" panose="020B0604030504040204" pitchFamily="50" charset="-128"/>
              </a:rPr>
              <a:t>Hydrogen</a:t>
            </a:r>
            <a:endParaRPr kumimoji="1" lang="en-US" altLang="ja-JP" sz="105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 xmlns:a16="http://schemas.microsoft.com/office/drawing/2014/main" id="{0BBD2882-8378-49DF-9113-A3A3E13F6E8D}"/>
              </a:ext>
            </a:extLst>
          </p:cNvPr>
          <p:cNvSpPr txBox="1"/>
          <p:nvPr/>
        </p:nvSpPr>
        <p:spPr>
          <a:xfrm>
            <a:off x="1190229" y="3844922"/>
            <a:ext cx="4907543" cy="186715"/>
          </a:xfrm>
          <a:prstGeom prst="rect">
            <a:avLst/>
          </a:prstGeom>
          <a:solidFill>
            <a:schemeClr val="bg1"/>
          </a:solidFill>
          <a:ln>
            <a:noFill/>
          </a:ln>
        </p:spPr>
        <p:txBody>
          <a:bodyPr wrap="square" lIns="0" tIns="0" rIns="0" bIns="0" rtlCol="0" anchor="ctr" anchorCtr="0">
            <a:noAutofit/>
          </a:bodyPr>
          <a:lstStyle/>
          <a:p>
            <a:pPr algn="r" rtl="0"/>
            <a:r>
              <a:rPr lang="en" sz="1000" dirty="0">
                <a:latin typeface="Meiryo UI" panose="020B0604030504040204" pitchFamily="50" charset="-128"/>
                <a:ea typeface="Meiryo UI" panose="020B0604030504040204" pitchFamily="50" charset="-128"/>
              </a:rPr>
              <a:t>Source: </a:t>
            </a:r>
            <a:r>
              <a:rPr lang="en" sz="1000" b="0" i="0" dirty="0">
                <a:solidFill>
                  <a:srgbClr val="000000"/>
                </a:solidFill>
                <a:effectLst/>
                <a:latin typeface="Meiryo UI" panose="020B0604030504040204" pitchFamily="50" charset="-128"/>
                <a:ea typeface="Meiryo UI" panose="020B0604030504040204" pitchFamily="50" charset="-128"/>
              </a:rPr>
              <a:t>Kogaku Komamiya, “Dangers of Oxygen and Disaster Prevention Measures” (from the Research Institute of Industrial Safety, 1961)</a:t>
            </a:r>
            <a:endParaRPr kumimoji="1"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12564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fontScale="90000"/>
          </a:bodyPr>
          <a:lstStyle/>
          <a:p>
            <a:pPr rtl="0"/>
            <a:r>
              <a:rPr lang="en" sz="2400">
                <a:latin typeface="Meiryo UI" panose="020B0604030504040204" pitchFamily="50" charset="-128"/>
                <a:ea typeface="Meiryo UI" panose="020B0604030504040204" pitchFamily="50" charset="-128"/>
              </a:rPr>
              <a:t>Flammable gases (1) The 3 elements of combustion</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28918" y="6445765"/>
            <a:ext cx="3340451"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 60/Supplementary Text Page </a:t>
            </a:r>
            <a:r>
              <a:rPr lang="en" sz="1200" dirty="0" smtClean="0">
                <a:solidFill>
                  <a:prstClr val="black"/>
                </a:solidFill>
              </a:rPr>
              <a:t>44</a:t>
            </a:r>
            <a:endParaRPr lang="en" sz="1200" dirty="0">
              <a:solidFill>
                <a:prstClr val="black"/>
              </a:solidFill>
            </a:endParaRPr>
          </a:p>
        </p:txBody>
      </p:sp>
      <p:sp>
        <p:nvSpPr>
          <p:cNvPr id="6" name="コンテンツ プレースホルダー 4"/>
          <p:cNvSpPr txBox="1">
            <a:spLocks/>
          </p:cNvSpPr>
          <p:nvPr/>
        </p:nvSpPr>
        <p:spPr>
          <a:xfrm>
            <a:off x="628650" y="1020298"/>
            <a:ext cx="7886700" cy="1805034"/>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n" sz="1600" dirty="0">
                <a:solidFill>
                  <a:prstClr val="black"/>
                </a:solidFill>
                <a:latin typeface="Meiryo UI" panose="020B0604030504040204" pitchFamily="50" charset="-128"/>
                <a:ea typeface="Meiryo UI" panose="020B0604030504040204" pitchFamily="50" charset="-128"/>
              </a:rPr>
              <a:t>[The 3 elements of combustion]</a:t>
            </a:r>
          </a:p>
          <a:p>
            <a:pPr marL="0" indent="180975" rtl="0">
              <a:lnSpc>
                <a:spcPct val="100000"/>
              </a:lnSpc>
              <a:spcBef>
                <a:spcPts val="0"/>
              </a:spcBef>
              <a:buNone/>
            </a:pPr>
            <a:r>
              <a:rPr lang="en" sz="1600" dirty="0">
                <a:solidFill>
                  <a:prstClr val="black"/>
                </a:solidFill>
                <a:latin typeface="Meiryo UI" panose="020B0604030504040204" pitchFamily="50" charset="-128"/>
                <a:ea typeface="Meiryo UI" panose="020B0604030504040204" pitchFamily="50" charset="-128"/>
              </a:rPr>
              <a:t>・ A flammable object</a:t>
            </a:r>
            <a:endParaRPr lang="en-US" altLang="ja-JP" sz="16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n" sz="1600" dirty="0">
                <a:solidFill>
                  <a:prstClr val="black"/>
                </a:solidFill>
                <a:latin typeface="Meiryo UI" panose="020B0604030504040204" pitchFamily="50" charset="-128"/>
                <a:ea typeface="Meiryo UI" panose="020B0604030504040204" pitchFamily="50" charset="-128"/>
              </a:rPr>
              <a:t>・ Oxygen (sanso)</a:t>
            </a:r>
            <a:endParaRPr lang="en-US" altLang="ja-JP" sz="16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n" sz="1600" dirty="0">
                <a:solidFill>
                  <a:prstClr val="black"/>
                </a:solidFill>
                <a:latin typeface="Meiryo UI" panose="020B0604030504040204" pitchFamily="50" charset="-128"/>
                <a:ea typeface="Meiryo UI" panose="020B0604030504040204" pitchFamily="50" charset="-128"/>
              </a:rPr>
              <a:t>・ An ignition source</a:t>
            </a:r>
            <a:endParaRPr lang="en-US" altLang="ja-JP" sz="16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n" sz="1600" dirty="0">
                <a:solidFill>
                  <a:prstClr val="black"/>
                </a:solidFill>
                <a:latin typeface="Meiryo UI" panose="020B0604030504040204" pitchFamily="50" charset="-128"/>
                <a:ea typeface="Meiryo UI" panose="020B0604030504040204" pitchFamily="50" charset="-128"/>
              </a:rPr>
              <a:t>If one of these three elements of combustion is missing, in principle, no explosion occurs.</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33</a:t>
            </a:fld>
            <a:endParaRPr kumimoji="1" lang="ja-JP" altLang="en-US"/>
          </a:p>
        </p:txBody>
      </p:sp>
    </p:spTree>
    <p:extLst>
      <p:ext uri="{BB962C8B-B14F-4D97-AF65-F5344CB8AC3E}">
        <p14:creationId xmlns:p14="http://schemas.microsoft.com/office/powerpoint/2010/main" val="2884582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en" sz="1800" dirty="0">
                <a:latin typeface="Meiryo UI" panose="020B0604030504040204" pitchFamily="50" charset="-128"/>
                <a:ea typeface="Meiryo UI" panose="020B0604030504040204" pitchFamily="50" charset="-128"/>
              </a:rPr>
              <a:t>Flammable gases (2) Lower explosive limit (bakuhatu kagen kai) and upper explosive limit</a:t>
            </a:r>
          </a:p>
        </p:txBody>
      </p:sp>
      <p:sp>
        <p:nvSpPr>
          <p:cNvPr id="7" name="テキスト ボックス 6"/>
          <p:cNvSpPr txBox="1"/>
          <p:nvPr/>
        </p:nvSpPr>
        <p:spPr>
          <a:xfrm>
            <a:off x="4828918" y="6445765"/>
            <a:ext cx="3340451"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 60/Supplementary Text Page </a:t>
            </a:r>
            <a:r>
              <a:rPr lang="en" sz="1200" dirty="0" smtClean="0">
                <a:solidFill>
                  <a:prstClr val="black"/>
                </a:solidFill>
              </a:rPr>
              <a:t>44</a:t>
            </a:r>
            <a:endParaRPr lang="en" sz="1200" dirty="0">
              <a:solidFill>
                <a:prstClr val="black"/>
              </a:solidFill>
            </a:endParaRPr>
          </a:p>
        </p:txBody>
      </p:sp>
      <p:sp>
        <p:nvSpPr>
          <p:cNvPr id="6" name="コンテンツ プレースホルダー 4"/>
          <p:cNvSpPr txBox="1">
            <a:spLocks/>
          </p:cNvSpPr>
          <p:nvPr/>
        </p:nvSpPr>
        <p:spPr>
          <a:xfrm>
            <a:off x="628650" y="1020298"/>
            <a:ext cx="7886700" cy="137794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n" sz="1600">
                <a:solidFill>
                  <a:prstClr val="black"/>
                </a:solidFill>
                <a:latin typeface="Meiryo UI" panose="020B0604030504040204" pitchFamily="50" charset="-128"/>
                <a:ea typeface="Meiryo UI" panose="020B0604030504040204" pitchFamily="50" charset="-128"/>
              </a:rPr>
              <a:t>[Lower explosive limit (bakuhatu kagen kai) and upper explosive limit]</a:t>
            </a:r>
          </a:p>
          <a:p>
            <a:pPr marL="0" indent="180975" rtl="0">
              <a:lnSpc>
                <a:spcPct val="100000"/>
              </a:lnSpc>
              <a:spcBef>
                <a:spcPts val="0"/>
              </a:spcBef>
              <a:buFont typeface="Arial" panose="020B0604020202020204" pitchFamily="34" charset="0"/>
              <a:buNone/>
            </a:pPr>
            <a:r>
              <a:rPr lang="en" sz="1400">
                <a:solidFill>
                  <a:prstClr val="black"/>
                </a:solidFill>
                <a:latin typeface="Meiryo UI" panose="020B0604030504040204" pitchFamily="50" charset="-128"/>
                <a:ea typeface="Meiryo UI" panose="020B0604030504040204" pitchFamily="50" charset="-128"/>
              </a:rPr>
              <a:t>If flammable gas leaks into the air, it will not explode unless it is within a certain concentration range. This range is called the combustion (explosion) range. A gas with a small lower explosive limit enters the explosion range when just a small amount of it leaks.</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lang="ja-JP" altLang="en-US" smtClean="0">
                <a:solidFill>
                  <a:prstClr val="black">
                    <a:tint val="75000"/>
                  </a:prstClr>
                </a:solidFill>
              </a:rPr>
              <a:pPr/>
              <a:t>34</a:t>
            </a:fld>
            <a:endParaRPr lang="ja-JP" altLang="en-US">
              <a:solidFill>
                <a:prstClr val="black">
                  <a:tint val="75000"/>
                </a:prstClr>
              </a:solidFill>
            </a:endParaRPr>
          </a:p>
        </p:txBody>
      </p:sp>
    </p:spTree>
    <p:extLst>
      <p:ext uri="{BB962C8B-B14F-4D97-AF65-F5344CB8AC3E}">
        <p14:creationId xmlns:p14="http://schemas.microsoft.com/office/powerpoint/2010/main" val="3058873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en" sz="2400">
                <a:latin typeface="Meiryo UI" panose="020B0604030504040204" pitchFamily="50" charset="-128"/>
                <a:ea typeface="Meiryo UI" panose="020B0604030504040204" pitchFamily="50" charset="-128"/>
              </a:rPr>
              <a:t>Overview of flammable gases (3) Combustion rate</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34394" y="6444477"/>
            <a:ext cx="3340451"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 </a:t>
            </a:r>
            <a:r>
              <a:rPr lang="en" sz="1200" dirty="0" smtClean="0">
                <a:solidFill>
                  <a:prstClr val="black"/>
                </a:solidFill>
              </a:rPr>
              <a:t>62/Supplementary </a:t>
            </a:r>
            <a:r>
              <a:rPr lang="en" sz="1200" dirty="0">
                <a:solidFill>
                  <a:prstClr val="black"/>
                </a:solidFill>
              </a:rPr>
              <a:t>Text Page </a:t>
            </a:r>
            <a:r>
              <a:rPr lang="en" sz="1200" dirty="0" smtClean="0">
                <a:solidFill>
                  <a:prstClr val="black"/>
                </a:solidFill>
              </a:rPr>
              <a:t>45</a:t>
            </a:r>
            <a:endParaRPr lang="en" sz="1200" dirty="0">
              <a:solidFill>
                <a:prstClr val="black"/>
              </a:solidFill>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35</a:t>
            </a:fld>
            <a:endParaRPr kumimoji="1" lang="ja-JP" altLang="en-US"/>
          </a:p>
        </p:txBody>
      </p:sp>
      <p:pic>
        <p:nvPicPr>
          <p:cNvPr id="5" name="図 4"/>
          <p:cNvPicPr>
            <a:picLocks noChangeAspect="1"/>
          </p:cNvPicPr>
          <p:nvPr/>
        </p:nvPicPr>
        <p:blipFill>
          <a:blip r:embed="rId3"/>
          <a:stretch>
            <a:fillRect/>
          </a:stretch>
        </p:blipFill>
        <p:spPr>
          <a:xfrm>
            <a:off x="628650" y="920520"/>
            <a:ext cx="4158848" cy="5362575"/>
          </a:xfrm>
          <a:prstGeom prst="rect">
            <a:avLst/>
          </a:prstGeom>
        </p:spPr>
      </p:pic>
      <p:sp>
        <p:nvSpPr>
          <p:cNvPr id="6" name="テキスト ボックス 5">
            <a:extLst>
              <a:ext uri="{FF2B5EF4-FFF2-40B4-BE49-F238E27FC236}">
                <a16:creationId xmlns="" xmlns:a16="http://schemas.microsoft.com/office/drawing/2014/main" id="{2739A0BB-60A1-4002-8855-FCDC24D6508B}"/>
              </a:ext>
            </a:extLst>
          </p:cNvPr>
          <p:cNvSpPr txBox="1"/>
          <p:nvPr/>
        </p:nvSpPr>
        <p:spPr>
          <a:xfrm>
            <a:off x="845509" y="6075976"/>
            <a:ext cx="2333234" cy="118237"/>
          </a:xfrm>
          <a:prstGeom prst="rect">
            <a:avLst/>
          </a:prstGeom>
          <a:solidFill>
            <a:schemeClr val="bg1"/>
          </a:solidFill>
          <a:ln>
            <a:noFill/>
          </a:ln>
        </p:spPr>
        <p:txBody>
          <a:bodyPr wrap="square" lIns="0" tIns="0" rIns="0" bIns="0" rtlCol="0">
            <a:noAutofit/>
          </a:bodyPr>
          <a:lstStyle/>
          <a:p>
            <a:pPr algn="ctr" rtl="0"/>
            <a:r>
              <a:rPr lang="en" sz="800" dirty="0"/>
              <a:t>Fig. 2-1: Formation of flame surface (white cone)</a:t>
            </a:r>
            <a:endParaRPr kumimoji="1" lang="en-US" altLang="ja-JP" sz="800" dirty="0"/>
          </a:p>
        </p:txBody>
      </p:sp>
      <p:sp>
        <p:nvSpPr>
          <p:cNvPr id="8" name="テキスト ボックス 7">
            <a:extLst>
              <a:ext uri="{FF2B5EF4-FFF2-40B4-BE49-F238E27FC236}">
                <a16:creationId xmlns="" xmlns:a16="http://schemas.microsoft.com/office/drawing/2014/main" id="{766CA2EF-1503-433C-A3CC-05BBBC3DF56C}"/>
              </a:ext>
            </a:extLst>
          </p:cNvPr>
          <p:cNvSpPr txBox="1"/>
          <p:nvPr/>
        </p:nvSpPr>
        <p:spPr>
          <a:xfrm>
            <a:off x="917562" y="1090326"/>
            <a:ext cx="1217035" cy="185075"/>
          </a:xfrm>
          <a:prstGeom prst="rect">
            <a:avLst/>
          </a:prstGeom>
          <a:solidFill>
            <a:schemeClr val="bg1"/>
          </a:solidFill>
          <a:ln>
            <a:noFill/>
          </a:ln>
        </p:spPr>
        <p:txBody>
          <a:bodyPr wrap="square" lIns="0" tIns="0" rIns="0" bIns="0" rtlCol="0">
            <a:noAutofit/>
          </a:bodyPr>
          <a:lstStyle/>
          <a:p>
            <a:pPr algn="ctr" rtl="0"/>
            <a:r>
              <a:rPr lang="en" sz="900"/>
              <a:t>Gas </a:t>
            </a:r>
            <a:r>
              <a:rPr lang="en" sz="900" b="0" i="0" u="none" strike="noStrike" cap="none">
                <a:solidFill>
                  <a:srgbClr val="000000"/>
                </a:solidFill>
                <a:latin typeface="Arial"/>
                <a:ea typeface="Arial"/>
                <a:cs typeface="Arial"/>
                <a:sym typeface="Arial"/>
              </a:rPr>
              <a:t>combustion rate</a:t>
            </a:r>
            <a:endParaRPr kumimoji="1" lang="en-US" altLang="ja-JP" sz="900" dirty="0"/>
          </a:p>
        </p:txBody>
      </p:sp>
      <p:sp>
        <p:nvSpPr>
          <p:cNvPr id="9" name="テキスト ボックス 8">
            <a:extLst>
              <a:ext uri="{FF2B5EF4-FFF2-40B4-BE49-F238E27FC236}">
                <a16:creationId xmlns="" xmlns:a16="http://schemas.microsoft.com/office/drawing/2014/main" id="{7AAB48A5-1D00-4EF6-9BC0-ED95D3F3A7E0}"/>
              </a:ext>
            </a:extLst>
          </p:cNvPr>
          <p:cNvSpPr txBox="1"/>
          <p:nvPr/>
        </p:nvSpPr>
        <p:spPr>
          <a:xfrm>
            <a:off x="917561" y="3523280"/>
            <a:ext cx="1217035" cy="185075"/>
          </a:xfrm>
          <a:prstGeom prst="rect">
            <a:avLst/>
          </a:prstGeom>
          <a:solidFill>
            <a:schemeClr val="bg1"/>
          </a:solidFill>
          <a:ln>
            <a:noFill/>
          </a:ln>
        </p:spPr>
        <p:txBody>
          <a:bodyPr wrap="square" lIns="0" tIns="0" rIns="0" bIns="0" rtlCol="0">
            <a:noAutofit/>
          </a:bodyPr>
          <a:lstStyle/>
          <a:p>
            <a:pPr algn="ctr" rtl="0"/>
            <a:r>
              <a:rPr lang="en" sz="800"/>
              <a:t>Gas </a:t>
            </a:r>
            <a:r>
              <a:rPr lang="en" sz="800" b="0" i="0" u="none" strike="noStrike" cap="none">
                <a:solidFill>
                  <a:srgbClr val="000000"/>
                </a:solidFill>
                <a:latin typeface="Arial"/>
                <a:ea typeface="Arial"/>
                <a:cs typeface="Arial"/>
                <a:sym typeface="Arial"/>
              </a:rPr>
              <a:t>combustion rate</a:t>
            </a:r>
            <a:endParaRPr kumimoji="1" lang="en-US" altLang="ja-JP" sz="800" dirty="0"/>
          </a:p>
        </p:txBody>
      </p:sp>
      <p:sp>
        <p:nvSpPr>
          <p:cNvPr id="10" name="テキスト ボックス 9">
            <a:extLst>
              <a:ext uri="{FF2B5EF4-FFF2-40B4-BE49-F238E27FC236}">
                <a16:creationId xmlns="" xmlns:a16="http://schemas.microsoft.com/office/drawing/2014/main" id="{C19053FE-A321-4EE8-8CA9-9D462AE28CA3}"/>
              </a:ext>
            </a:extLst>
          </p:cNvPr>
          <p:cNvSpPr txBox="1"/>
          <p:nvPr/>
        </p:nvSpPr>
        <p:spPr>
          <a:xfrm>
            <a:off x="2134596" y="3553333"/>
            <a:ext cx="1217035" cy="185075"/>
          </a:xfrm>
          <a:prstGeom prst="rect">
            <a:avLst/>
          </a:prstGeom>
          <a:solidFill>
            <a:schemeClr val="bg1"/>
          </a:solidFill>
          <a:ln>
            <a:noFill/>
          </a:ln>
        </p:spPr>
        <p:txBody>
          <a:bodyPr wrap="square" lIns="0" tIns="0" rIns="0" bIns="0" rtlCol="0">
            <a:noAutofit/>
          </a:bodyPr>
          <a:lstStyle/>
          <a:p>
            <a:pPr algn="ctr" rtl="0"/>
            <a:r>
              <a:rPr lang="en" sz="800"/>
              <a:t>Gas </a:t>
            </a:r>
            <a:r>
              <a:rPr lang="en" sz="800" b="0" i="0" u="none" strike="noStrike" cap="none">
                <a:solidFill>
                  <a:srgbClr val="000000"/>
                </a:solidFill>
                <a:latin typeface="Arial"/>
                <a:ea typeface="Arial"/>
                <a:cs typeface="Arial"/>
                <a:sym typeface="Arial"/>
              </a:rPr>
              <a:t>combustion rate</a:t>
            </a:r>
            <a:endParaRPr kumimoji="1" lang="en-US" altLang="ja-JP" sz="800" dirty="0"/>
          </a:p>
        </p:txBody>
      </p:sp>
      <p:sp>
        <p:nvSpPr>
          <p:cNvPr id="11" name="テキスト ボックス 10">
            <a:extLst>
              <a:ext uri="{FF2B5EF4-FFF2-40B4-BE49-F238E27FC236}">
                <a16:creationId xmlns="" xmlns:a16="http://schemas.microsoft.com/office/drawing/2014/main" id="{A14933FD-D7D9-4AA8-96E2-E94F1EE2266D}"/>
              </a:ext>
            </a:extLst>
          </p:cNvPr>
          <p:cNvSpPr txBox="1"/>
          <p:nvPr/>
        </p:nvSpPr>
        <p:spPr>
          <a:xfrm>
            <a:off x="3868953" y="3865599"/>
            <a:ext cx="770741" cy="144329"/>
          </a:xfrm>
          <a:prstGeom prst="rect">
            <a:avLst/>
          </a:prstGeom>
          <a:solidFill>
            <a:schemeClr val="bg1"/>
          </a:solidFill>
          <a:ln>
            <a:noFill/>
          </a:ln>
        </p:spPr>
        <p:txBody>
          <a:bodyPr wrap="square" lIns="0" tIns="0" rIns="0" bIns="0" rtlCol="0">
            <a:noAutofit/>
          </a:bodyPr>
          <a:lstStyle/>
          <a:p>
            <a:pPr algn="ctr" rtl="0"/>
            <a:r>
              <a:rPr lang="en" sz="800"/>
              <a:t>Gas </a:t>
            </a:r>
            <a:r>
              <a:rPr lang="en" sz="800" b="0" i="0" u="none" strike="noStrike" cap="none">
                <a:solidFill>
                  <a:srgbClr val="000000"/>
                </a:solidFill>
                <a:latin typeface="Arial"/>
                <a:ea typeface="Arial"/>
                <a:cs typeface="Arial"/>
                <a:sym typeface="Arial"/>
              </a:rPr>
              <a:t>combustion rate</a:t>
            </a:r>
            <a:endParaRPr kumimoji="1" lang="en-US" altLang="ja-JP" sz="800" dirty="0"/>
          </a:p>
        </p:txBody>
      </p:sp>
      <p:sp>
        <p:nvSpPr>
          <p:cNvPr id="12" name="テキスト ボックス 11">
            <a:extLst>
              <a:ext uri="{FF2B5EF4-FFF2-40B4-BE49-F238E27FC236}">
                <a16:creationId xmlns="" xmlns:a16="http://schemas.microsoft.com/office/drawing/2014/main" id="{20EDF889-0AFB-4FFB-B053-43F43BCFBED1}"/>
              </a:ext>
            </a:extLst>
          </p:cNvPr>
          <p:cNvSpPr txBox="1"/>
          <p:nvPr/>
        </p:nvSpPr>
        <p:spPr>
          <a:xfrm>
            <a:off x="1623023" y="1754350"/>
            <a:ext cx="735302" cy="185075"/>
          </a:xfrm>
          <a:prstGeom prst="rect">
            <a:avLst/>
          </a:prstGeom>
          <a:solidFill>
            <a:schemeClr val="bg1"/>
          </a:solidFill>
          <a:ln>
            <a:noFill/>
          </a:ln>
        </p:spPr>
        <p:txBody>
          <a:bodyPr wrap="square" lIns="0" tIns="0" rIns="0" bIns="0" rtlCol="0">
            <a:noAutofit/>
          </a:bodyPr>
          <a:lstStyle/>
          <a:p>
            <a:pPr rtl="0"/>
            <a:r>
              <a:rPr lang="en" sz="900"/>
              <a:t>White cone (white spots)</a:t>
            </a:r>
            <a:endParaRPr kumimoji="1" lang="en-US" altLang="ja-JP" sz="900" dirty="0"/>
          </a:p>
        </p:txBody>
      </p:sp>
      <p:sp>
        <p:nvSpPr>
          <p:cNvPr id="13" name="テキスト ボックス 12">
            <a:extLst>
              <a:ext uri="{FF2B5EF4-FFF2-40B4-BE49-F238E27FC236}">
                <a16:creationId xmlns="" xmlns:a16="http://schemas.microsoft.com/office/drawing/2014/main" id="{E2AED645-F2A0-4BCD-8702-BCD515FE67E3}"/>
              </a:ext>
            </a:extLst>
          </p:cNvPr>
          <p:cNvSpPr txBox="1"/>
          <p:nvPr/>
        </p:nvSpPr>
        <p:spPr>
          <a:xfrm>
            <a:off x="848450" y="3324195"/>
            <a:ext cx="1217035" cy="185075"/>
          </a:xfrm>
          <a:prstGeom prst="rect">
            <a:avLst/>
          </a:prstGeom>
          <a:solidFill>
            <a:schemeClr val="bg1"/>
          </a:solidFill>
          <a:ln>
            <a:noFill/>
          </a:ln>
        </p:spPr>
        <p:txBody>
          <a:bodyPr wrap="square" lIns="0" tIns="0" rIns="0" bIns="0" rtlCol="0">
            <a:noAutofit/>
          </a:bodyPr>
          <a:lstStyle/>
          <a:p>
            <a:pPr algn="ctr" rtl="0"/>
            <a:r>
              <a:rPr lang="en" sz="900" dirty="0"/>
              <a:t>Gas </a:t>
            </a:r>
            <a:r>
              <a:rPr lang="en" sz="900" b="0" i="0" u="none" strike="noStrike" cap="none" dirty="0">
                <a:solidFill>
                  <a:srgbClr val="000000"/>
                </a:solidFill>
                <a:latin typeface="Arial"/>
                <a:ea typeface="Arial"/>
                <a:cs typeface="Arial"/>
                <a:sym typeface="Arial"/>
              </a:rPr>
              <a:t>ejection speed</a:t>
            </a:r>
            <a:endParaRPr kumimoji="1" lang="en-US" altLang="ja-JP" sz="900" dirty="0"/>
          </a:p>
        </p:txBody>
      </p:sp>
      <p:sp>
        <p:nvSpPr>
          <p:cNvPr id="14" name="テキスト ボックス 13">
            <a:extLst>
              <a:ext uri="{FF2B5EF4-FFF2-40B4-BE49-F238E27FC236}">
                <a16:creationId xmlns="" xmlns:a16="http://schemas.microsoft.com/office/drawing/2014/main" id="{DB286BB7-C6A2-43DF-8124-5DD73C863857}"/>
              </a:ext>
            </a:extLst>
          </p:cNvPr>
          <p:cNvSpPr txBox="1"/>
          <p:nvPr/>
        </p:nvSpPr>
        <p:spPr>
          <a:xfrm>
            <a:off x="1526078" y="4158025"/>
            <a:ext cx="735302" cy="185075"/>
          </a:xfrm>
          <a:prstGeom prst="rect">
            <a:avLst/>
          </a:prstGeom>
          <a:solidFill>
            <a:schemeClr val="bg1"/>
          </a:solidFill>
          <a:ln>
            <a:noFill/>
          </a:ln>
        </p:spPr>
        <p:txBody>
          <a:bodyPr wrap="square" lIns="0" tIns="0" rIns="0" bIns="0" rtlCol="0">
            <a:noAutofit/>
          </a:bodyPr>
          <a:lstStyle/>
          <a:p>
            <a:pPr rtl="0"/>
            <a:r>
              <a:rPr lang="en" sz="900"/>
              <a:t>White cone (white spots)</a:t>
            </a:r>
            <a:endParaRPr kumimoji="1" lang="en-US" altLang="ja-JP" sz="900" dirty="0"/>
          </a:p>
        </p:txBody>
      </p:sp>
      <p:sp>
        <p:nvSpPr>
          <p:cNvPr id="15" name="テキスト ボックス 14">
            <a:extLst>
              <a:ext uri="{FF2B5EF4-FFF2-40B4-BE49-F238E27FC236}">
                <a16:creationId xmlns="" xmlns:a16="http://schemas.microsoft.com/office/drawing/2014/main" id="{EF13ED47-6215-4AA6-A0D6-FDCB9CCF762A}"/>
              </a:ext>
            </a:extLst>
          </p:cNvPr>
          <p:cNvSpPr txBox="1"/>
          <p:nvPr/>
        </p:nvSpPr>
        <p:spPr>
          <a:xfrm>
            <a:off x="1909677" y="4508416"/>
            <a:ext cx="735302" cy="122395"/>
          </a:xfrm>
          <a:prstGeom prst="rect">
            <a:avLst/>
          </a:prstGeom>
          <a:solidFill>
            <a:schemeClr val="bg1"/>
          </a:solidFill>
          <a:ln>
            <a:noFill/>
          </a:ln>
        </p:spPr>
        <p:txBody>
          <a:bodyPr wrap="square" lIns="0" tIns="0" rIns="0" bIns="0" rtlCol="0">
            <a:noAutofit/>
          </a:bodyPr>
          <a:lstStyle/>
          <a:p>
            <a:pPr rtl="0"/>
            <a:r>
              <a:rPr lang="en" sz="700" dirty="0"/>
              <a:t>Dead band</a:t>
            </a:r>
            <a:endParaRPr kumimoji="1" lang="en-US" altLang="ja-JP" sz="700" dirty="0"/>
          </a:p>
        </p:txBody>
      </p:sp>
      <p:sp>
        <p:nvSpPr>
          <p:cNvPr id="16" name="テキスト ボックス 15">
            <a:extLst>
              <a:ext uri="{FF2B5EF4-FFF2-40B4-BE49-F238E27FC236}">
                <a16:creationId xmlns="" xmlns:a16="http://schemas.microsoft.com/office/drawing/2014/main" id="{964D60CB-84A1-4DED-8516-60856BF15FAE}"/>
              </a:ext>
            </a:extLst>
          </p:cNvPr>
          <p:cNvSpPr txBox="1"/>
          <p:nvPr/>
        </p:nvSpPr>
        <p:spPr>
          <a:xfrm>
            <a:off x="807095" y="5559468"/>
            <a:ext cx="1217035" cy="185075"/>
          </a:xfrm>
          <a:prstGeom prst="rect">
            <a:avLst/>
          </a:prstGeom>
          <a:solidFill>
            <a:schemeClr val="bg1"/>
          </a:solidFill>
          <a:ln>
            <a:noFill/>
          </a:ln>
        </p:spPr>
        <p:txBody>
          <a:bodyPr wrap="square" lIns="0" tIns="0" rIns="0" bIns="0" rtlCol="0">
            <a:noAutofit/>
          </a:bodyPr>
          <a:lstStyle/>
          <a:p>
            <a:pPr algn="ctr" rtl="0"/>
            <a:r>
              <a:rPr lang="en" sz="900"/>
              <a:t>Gas </a:t>
            </a:r>
            <a:r>
              <a:rPr lang="en" sz="900" b="0" i="0" u="none" strike="noStrike" cap="none">
                <a:solidFill>
                  <a:srgbClr val="000000"/>
                </a:solidFill>
                <a:latin typeface="Arial"/>
                <a:ea typeface="Arial"/>
                <a:cs typeface="Arial"/>
                <a:sym typeface="Arial"/>
              </a:rPr>
              <a:t>ejection speed</a:t>
            </a:r>
            <a:endParaRPr kumimoji="1" lang="en-US" altLang="ja-JP" sz="900" dirty="0"/>
          </a:p>
        </p:txBody>
      </p:sp>
      <p:sp>
        <p:nvSpPr>
          <p:cNvPr id="17" name="テキスト ボックス 16">
            <a:extLst>
              <a:ext uri="{FF2B5EF4-FFF2-40B4-BE49-F238E27FC236}">
                <a16:creationId xmlns="" xmlns:a16="http://schemas.microsoft.com/office/drawing/2014/main" id="{70D8AD7A-6288-4B6A-A8EA-AB25D7C9CD1A}"/>
              </a:ext>
            </a:extLst>
          </p:cNvPr>
          <p:cNvSpPr txBox="1"/>
          <p:nvPr/>
        </p:nvSpPr>
        <p:spPr>
          <a:xfrm>
            <a:off x="2202575" y="5570714"/>
            <a:ext cx="1217035" cy="185075"/>
          </a:xfrm>
          <a:prstGeom prst="rect">
            <a:avLst/>
          </a:prstGeom>
          <a:solidFill>
            <a:schemeClr val="bg1"/>
          </a:solidFill>
          <a:ln>
            <a:noFill/>
          </a:ln>
        </p:spPr>
        <p:txBody>
          <a:bodyPr wrap="square" lIns="0" tIns="0" rIns="0" bIns="0" rtlCol="0">
            <a:noAutofit/>
          </a:bodyPr>
          <a:lstStyle/>
          <a:p>
            <a:pPr algn="ctr" rtl="0"/>
            <a:r>
              <a:rPr lang="en" sz="900"/>
              <a:t>Gas </a:t>
            </a:r>
            <a:r>
              <a:rPr lang="en" sz="900" b="0" i="0" u="none" strike="noStrike" cap="none">
                <a:solidFill>
                  <a:srgbClr val="000000"/>
                </a:solidFill>
                <a:latin typeface="Arial"/>
                <a:ea typeface="Arial"/>
                <a:cs typeface="Arial"/>
                <a:sym typeface="Arial"/>
              </a:rPr>
              <a:t>ejection speed</a:t>
            </a:r>
            <a:endParaRPr kumimoji="1" lang="en-US" altLang="ja-JP" sz="900" dirty="0"/>
          </a:p>
        </p:txBody>
      </p:sp>
      <p:sp>
        <p:nvSpPr>
          <p:cNvPr id="18" name="テキスト ボックス 17">
            <a:extLst>
              <a:ext uri="{FF2B5EF4-FFF2-40B4-BE49-F238E27FC236}">
                <a16:creationId xmlns="" xmlns:a16="http://schemas.microsoft.com/office/drawing/2014/main" id="{7057F373-A299-4F17-8F0B-80B37EA248C3}"/>
              </a:ext>
            </a:extLst>
          </p:cNvPr>
          <p:cNvSpPr txBox="1"/>
          <p:nvPr/>
        </p:nvSpPr>
        <p:spPr>
          <a:xfrm>
            <a:off x="3785579" y="5586691"/>
            <a:ext cx="937488" cy="185075"/>
          </a:xfrm>
          <a:prstGeom prst="rect">
            <a:avLst/>
          </a:prstGeom>
          <a:solidFill>
            <a:schemeClr val="bg1"/>
          </a:solidFill>
          <a:ln>
            <a:noFill/>
          </a:ln>
        </p:spPr>
        <p:txBody>
          <a:bodyPr wrap="square" lIns="0" tIns="0" rIns="0" bIns="0" rtlCol="0">
            <a:noAutofit/>
          </a:bodyPr>
          <a:lstStyle/>
          <a:p>
            <a:pPr algn="ctr" rtl="0"/>
            <a:r>
              <a:rPr lang="en" sz="900"/>
              <a:t>Gas </a:t>
            </a:r>
            <a:r>
              <a:rPr lang="en" sz="900" b="0" i="0" u="none" strike="noStrike" cap="none">
                <a:solidFill>
                  <a:srgbClr val="000000"/>
                </a:solidFill>
                <a:latin typeface="Arial"/>
                <a:ea typeface="Arial"/>
                <a:cs typeface="Arial"/>
                <a:sym typeface="Arial"/>
              </a:rPr>
              <a:t>ejection speed</a:t>
            </a:r>
            <a:endParaRPr kumimoji="1" lang="en-US" altLang="ja-JP" sz="900" dirty="0"/>
          </a:p>
        </p:txBody>
      </p:sp>
      <p:sp>
        <p:nvSpPr>
          <p:cNvPr id="19" name="テキスト ボックス 18">
            <a:extLst>
              <a:ext uri="{FF2B5EF4-FFF2-40B4-BE49-F238E27FC236}">
                <a16:creationId xmlns="" xmlns:a16="http://schemas.microsoft.com/office/drawing/2014/main" id="{8BA0EAAC-EAE7-43DD-97D5-7395639F0BFE}"/>
              </a:ext>
            </a:extLst>
          </p:cNvPr>
          <p:cNvSpPr txBox="1"/>
          <p:nvPr/>
        </p:nvSpPr>
        <p:spPr>
          <a:xfrm>
            <a:off x="967465" y="5782679"/>
            <a:ext cx="735302" cy="101476"/>
          </a:xfrm>
          <a:prstGeom prst="rect">
            <a:avLst/>
          </a:prstGeom>
          <a:solidFill>
            <a:schemeClr val="bg1"/>
          </a:solidFill>
          <a:ln>
            <a:noFill/>
          </a:ln>
        </p:spPr>
        <p:txBody>
          <a:bodyPr wrap="square" lIns="0" tIns="0" rIns="0" bIns="0" rtlCol="0">
            <a:noAutofit/>
          </a:bodyPr>
          <a:lstStyle/>
          <a:p>
            <a:pPr algn="ctr" rtl="0"/>
            <a:r>
              <a:rPr lang="en" sz="700"/>
              <a:t>[Standard]</a:t>
            </a:r>
          </a:p>
        </p:txBody>
      </p:sp>
      <p:sp>
        <p:nvSpPr>
          <p:cNvPr id="20" name="テキスト ボックス 19">
            <a:extLst>
              <a:ext uri="{FF2B5EF4-FFF2-40B4-BE49-F238E27FC236}">
                <a16:creationId xmlns="" xmlns:a16="http://schemas.microsoft.com/office/drawing/2014/main" id="{82278C73-F118-40CA-8949-9F4C824D4BAB}"/>
              </a:ext>
            </a:extLst>
          </p:cNvPr>
          <p:cNvSpPr txBox="1"/>
          <p:nvPr/>
        </p:nvSpPr>
        <p:spPr>
          <a:xfrm>
            <a:off x="2443441" y="5782679"/>
            <a:ext cx="735302" cy="101476"/>
          </a:xfrm>
          <a:prstGeom prst="rect">
            <a:avLst/>
          </a:prstGeom>
          <a:solidFill>
            <a:schemeClr val="bg1"/>
          </a:solidFill>
          <a:ln>
            <a:noFill/>
          </a:ln>
        </p:spPr>
        <p:txBody>
          <a:bodyPr wrap="square" lIns="0" tIns="0" rIns="0" bIns="0" rtlCol="0">
            <a:noAutofit/>
          </a:bodyPr>
          <a:lstStyle/>
          <a:p>
            <a:pPr algn="ctr" rtl="0"/>
            <a:r>
              <a:rPr lang="en" sz="700"/>
              <a:t>Blowout</a:t>
            </a:r>
            <a:endParaRPr kumimoji="1" lang="en-US" altLang="ja-JP" sz="700" dirty="0"/>
          </a:p>
        </p:txBody>
      </p:sp>
      <p:sp>
        <p:nvSpPr>
          <p:cNvPr id="21" name="テキスト ボックス 20">
            <a:extLst>
              <a:ext uri="{FF2B5EF4-FFF2-40B4-BE49-F238E27FC236}">
                <a16:creationId xmlns="" xmlns:a16="http://schemas.microsoft.com/office/drawing/2014/main" id="{6CEDC798-7EDB-45D9-8A83-51C9582393C6}"/>
              </a:ext>
            </a:extLst>
          </p:cNvPr>
          <p:cNvSpPr txBox="1"/>
          <p:nvPr/>
        </p:nvSpPr>
        <p:spPr>
          <a:xfrm>
            <a:off x="3886672" y="5781713"/>
            <a:ext cx="735302" cy="101476"/>
          </a:xfrm>
          <a:prstGeom prst="rect">
            <a:avLst/>
          </a:prstGeom>
          <a:solidFill>
            <a:schemeClr val="bg1"/>
          </a:solidFill>
          <a:ln>
            <a:noFill/>
          </a:ln>
        </p:spPr>
        <p:txBody>
          <a:bodyPr wrap="square" lIns="0" tIns="0" rIns="0" bIns="0" rtlCol="0">
            <a:noAutofit/>
          </a:bodyPr>
          <a:lstStyle/>
          <a:p>
            <a:pPr algn="ctr" rtl="0"/>
            <a:r>
              <a:rPr lang="en" sz="700"/>
              <a:t>Flashback (gyakka)</a:t>
            </a:r>
            <a:endParaRPr kumimoji="1" lang="en-US" altLang="ja-JP" sz="700" dirty="0"/>
          </a:p>
        </p:txBody>
      </p:sp>
      <p:sp>
        <p:nvSpPr>
          <p:cNvPr id="22" name="テキスト ボックス 21">
            <a:extLst>
              <a:ext uri="{FF2B5EF4-FFF2-40B4-BE49-F238E27FC236}">
                <a16:creationId xmlns="" xmlns:a16="http://schemas.microsoft.com/office/drawing/2014/main" id="{21B36982-A4D8-4AB8-8D84-3EA569919584}"/>
              </a:ext>
            </a:extLst>
          </p:cNvPr>
          <p:cNvSpPr txBox="1"/>
          <p:nvPr/>
        </p:nvSpPr>
        <p:spPr>
          <a:xfrm>
            <a:off x="3351631" y="5920981"/>
            <a:ext cx="1298478" cy="101476"/>
          </a:xfrm>
          <a:prstGeom prst="rect">
            <a:avLst/>
          </a:prstGeom>
          <a:solidFill>
            <a:schemeClr val="bg1"/>
          </a:solidFill>
          <a:ln>
            <a:noFill/>
          </a:ln>
        </p:spPr>
        <p:txBody>
          <a:bodyPr wrap="square" lIns="0" tIns="0" rIns="0" bIns="0" rtlCol="0">
            <a:noAutofit/>
          </a:bodyPr>
          <a:lstStyle/>
          <a:p>
            <a:pPr algn="r" rtl="0"/>
            <a:r>
              <a:rPr lang="en" sz="500"/>
              <a:t>Source: KOIKE SANSO KOGYO Co.,LTD.</a:t>
            </a:r>
            <a:endParaRPr kumimoji="1" lang="en-US" altLang="ja-JP" sz="500" dirty="0"/>
          </a:p>
        </p:txBody>
      </p:sp>
      <p:sp>
        <p:nvSpPr>
          <p:cNvPr id="23" name="正方形/長方形 22"/>
          <p:cNvSpPr/>
          <p:nvPr/>
        </p:nvSpPr>
        <p:spPr>
          <a:xfrm>
            <a:off x="3042517" y="6152203"/>
            <a:ext cx="202591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（小池酸素工業株式会社提供）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64202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en" sz="1800" dirty="0">
                <a:latin typeface="Meiryo UI" panose="020B0604030504040204" pitchFamily="50" charset="-128"/>
                <a:ea typeface="Meiryo UI" panose="020B0604030504040204" pitchFamily="50" charset="-128"/>
              </a:rPr>
              <a:t>Overview of flammable gas (4) Minimum ignition energy and ignition source</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87724" y="6462191"/>
            <a:ext cx="3340451"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 63/Supplementary Text Page </a:t>
            </a:r>
            <a:r>
              <a:rPr lang="en" sz="1200" dirty="0" smtClean="0">
                <a:solidFill>
                  <a:prstClr val="black"/>
                </a:solidFill>
              </a:rPr>
              <a:t>46</a:t>
            </a:r>
            <a:endParaRPr lang="en" sz="1200" dirty="0">
              <a:solidFill>
                <a:prstClr val="black"/>
              </a:solidFill>
            </a:endParaRPr>
          </a:p>
        </p:txBody>
      </p:sp>
      <p:sp>
        <p:nvSpPr>
          <p:cNvPr id="6" name="コンテンツ プレースホルダー 4"/>
          <p:cNvSpPr txBox="1">
            <a:spLocks/>
          </p:cNvSpPr>
          <p:nvPr/>
        </p:nvSpPr>
        <p:spPr>
          <a:xfrm>
            <a:off x="628650" y="1020298"/>
            <a:ext cx="7886700" cy="200762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[Minimum ignition energy]</a:t>
            </a:r>
          </a:p>
          <a:p>
            <a:pPr marL="0" indent="180975"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When the concentration of flammable gas reaches the explosive limit value, the gas explodes if there is a certain amount of energy.</a:t>
            </a:r>
            <a:endParaRPr lang="en-US" altLang="ja-JP"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endParaRPr lang="en-US" altLang="ja-JP" sz="12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[Ignition source]</a:t>
            </a:r>
          </a:p>
          <a:p>
            <a:pPr marL="0" indent="180975"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Depending on the condition of the flammable gas, gas explosions can occur even due to the electrostatic energy from the human body.</a:t>
            </a:r>
          </a:p>
          <a:p>
            <a:pPr marL="0" indent="180975"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In addition, there are many ignition sources in the workplace, such as electric motors, pilot fires for gas appliances, high-temperature objects, frictional heat, and impact sparks.</a:t>
            </a:r>
            <a:endParaRPr lang="en-US" altLang="ja-JP"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In order to prevent explosions during welding work, it is necessary to prevent leakage of flammable gas.</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36</a:t>
            </a:fld>
            <a:endParaRPr kumimoji="1" lang="ja-JP" altLang="en-US"/>
          </a:p>
        </p:txBody>
      </p:sp>
    </p:spTree>
    <p:extLst>
      <p:ext uri="{BB962C8B-B14F-4D97-AF65-F5344CB8AC3E}">
        <p14:creationId xmlns:p14="http://schemas.microsoft.com/office/powerpoint/2010/main" val="3077497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en" sz="1800" dirty="0">
                <a:latin typeface="Meiryo UI" panose="020B0604030504040204" pitchFamily="50" charset="-128"/>
                <a:ea typeface="Meiryo UI" panose="020B0604030504040204" pitchFamily="50" charset="-128"/>
              </a:rPr>
              <a:t>Flammable gases used for welding, etc. (1) Physical properties, etc.</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41311" y="6507343"/>
            <a:ext cx="3340451"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 65/Supplementary Text Page </a:t>
            </a:r>
            <a:r>
              <a:rPr lang="en" sz="1200" dirty="0" smtClean="0">
                <a:solidFill>
                  <a:prstClr val="black"/>
                </a:solidFill>
              </a:rPr>
              <a:t>47</a:t>
            </a:r>
            <a:endParaRPr lang="en" sz="1200" dirty="0">
              <a:solidFill>
                <a:prstClr val="black"/>
              </a:solidFill>
            </a:endParaRPr>
          </a:p>
        </p:txBody>
      </p:sp>
      <p:pic>
        <p:nvPicPr>
          <p:cNvPr id="2" name="図 1"/>
          <p:cNvPicPr>
            <a:picLocks noChangeAspect="1"/>
          </p:cNvPicPr>
          <p:nvPr/>
        </p:nvPicPr>
        <p:blipFill>
          <a:blip r:embed="rId3"/>
          <a:stretch>
            <a:fillRect/>
          </a:stretch>
        </p:blipFill>
        <p:spPr>
          <a:xfrm>
            <a:off x="628650" y="928404"/>
            <a:ext cx="4900883" cy="5503443"/>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37</a:t>
            </a:fld>
            <a:endParaRPr kumimoji="1" lang="ja-JP" altLang="en-US"/>
          </a:p>
        </p:txBody>
      </p:sp>
      <p:sp>
        <p:nvSpPr>
          <p:cNvPr id="6" name="テキスト ボックス 5">
            <a:extLst>
              <a:ext uri="{FF2B5EF4-FFF2-40B4-BE49-F238E27FC236}">
                <a16:creationId xmlns="" xmlns:a16="http://schemas.microsoft.com/office/drawing/2014/main" id="{5958BEA9-06A3-43E6-B8F2-0B18E816ED4F}"/>
              </a:ext>
            </a:extLst>
          </p:cNvPr>
          <p:cNvSpPr txBox="1"/>
          <p:nvPr/>
        </p:nvSpPr>
        <p:spPr>
          <a:xfrm>
            <a:off x="1381770" y="949519"/>
            <a:ext cx="3803839" cy="145355"/>
          </a:xfrm>
          <a:prstGeom prst="rect">
            <a:avLst/>
          </a:prstGeom>
          <a:solidFill>
            <a:schemeClr val="bg1"/>
          </a:solidFill>
          <a:ln>
            <a:noFill/>
          </a:ln>
        </p:spPr>
        <p:txBody>
          <a:bodyPr wrap="square" lIns="0" tIns="0" rIns="0" bIns="0" rtlCol="0">
            <a:noAutofit/>
          </a:bodyPr>
          <a:lstStyle/>
          <a:p>
            <a:pPr rtl="0"/>
            <a:r>
              <a:rPr lang="en" sz="1050" dirty="0"/>
              <a:t>Table 2-6: Physical properties, etc., of gases used for welding, etc.</a:t>
            </a:r>
            <a:endParaRPr kumimoji="1" lang="en-US" altLang="ja-JP" sz="1050" dirty="0"/>
          </a:p>
        </p:txBody>
      </p:sp>
      <p:sp>
        <p:nvSpPr>
          <p:cNvPr id="8" name="テキスト ボックス 7">
            <a:extLst>
              <a:ext uri="{FF2B5EF4-FFF2-40B4-BE49-F238E27FC236}">
                <a16:creationId xmlns="" xmlns:a16="http://schemas.microsoft.com/office/drawing/2014/main" id="{C8A32AE5-A3F9-47CA-8223-28D008B9615E}"/>
              </a:ext>
            </a:extLst>
          </p:cNvPr>
          <p:cNvSpPr txBox="1"/>
          <p:nvPr/>
        </p:nvSpPr>
        <p:spPr>
          <a:xfrm>
            <a:off x="748398" y="1399191"/>
            <a:ext cx="1021900" cy="172468"/>
          </a:xfrm>
          <a:prstGeom prst="rect">
            <a:avLst/>
          </a:prstGeom>
          <a:solidFill>
            <a:schemeClr val="bg1"/>
          </a:solidFill>
          <a:ln>
            <a:noFill/>
          </a:ln>
        </p:spPr>
        <p:txBody>
          <a:bodyPr wrap="square" lIns="0" tIns="0" rIns="0" bIns="0" rtlCol="0">
            <a:noAutofit/>
          </a:bodyPr>
          <a:lstStyle/>
          <a:p>
            <a:pPr rtl="0"/>
            <a:r>
              <a:rPr lang="en" sz="1050" dirty="0"/>
              <a:t>Color and odor</a:t>
            </a:r>
            <a:endParaRPr kumimoji="1" lang="en-US" altLang="ja-JP" sz="1050" dirty="0"/>
          </a:p>
        </p:txBody>
      </p:sp>
      <p:sp>
        <p:nvSpPr>
          <p:cNvPr id="9" name="テキスト ボックス 8">
            <a:extLst>
              <a:ext uri="{FF2B5EF4-FFF2-40B4-BE49-F238E27FC236}">
                <a16:creationId xmlns="" xmlns:a16="http://schemas.microsoft.com/office/drawing/2014/main" id="{8B710601-13DE-468E-BDCE-716974C99A40}"/>
              </a:ext>
            </a:extLst>
          </p:cNvPr>
          <p:cNvSpPr txBox="1"/>
          <p:nvPr/>
        </p:nvSpPr>
        <p:spPr>
          <a:xfrm>
            <a:off x="770629" y="3829285"/>
            <a:ext cx="1092238" cy="172468"/>
          </a:xfrm>
          <a:prstGeom prst="rect">
            <a:avLst/>
          </a:prstGeom>
          <a:solidFill>
            <a:schemeClr val="bg1"/>
          </a:solidFill>
          <a:ln>
            <a:noFill/>
          </a:ln>
        </p:spPr>
        <p:txBody>
          <a:bodyPr wrap="square" lIns="0" tIns="0" rIns="0" bIns="0" rtlCol="0">
            <a:noAutofit/>
          </a:bodyPr>
          <a:lstStyle/>
          <a:p>
            <a:pPr rtl="0"/>
            <a:r>
              <a:rPr lang="en" sz="1050"/>
              <a:t>Chemical formula</a:t>
            </a:r>
            <a:endParaRPr kumimoji="1" lang="en-US" altLang="ja-JP" sz="1050" dirty="0"/>
          </a:p>
        </p:txBody>
      </p:sp>
      <p:sp>
        <p:nvSpPr>
          <p:cNvPr id="10" name="テキスト ボックス 9">
            <a:extLst>
              <a:ext uri="{FF2B5EF4-FFF2-40B4-BE49-F238E27FC236}">
                <a16:creationId xmlns="" xmlns:a16="http://schemas.microsoft.com/office/drawing/2014/main" id="{421C25CE-07AE-4D9D-89FC-B39EB0D6652C}"/>
              </a:ext>
            </a:extLst>
          </p:cNvPr>
          <p:cNvSpPr txBox="1"/>
          <p:nvPr/>
        </p:nvSpPr>
        <p:spPr>
          <a:xfrm>
            <a:off x="770629" y="4482373"/>
            <a:ext cx="1092238" cy="172468"/>
          </a:xfrm>
          <a:prstGeom prst="rect">
            <a:avLst/>
          </a:prstGeom>
          <a:solidFill>
            <a:schemeClr val="bg1"/>
          </a:solidFill>
          <a:ln>
            <a:noFill/>
          </a:ln>
        </p:spPr>
        <p:txBody>
          <a:bodyPr wrap="square" lIns="0" tIns="0" rIns="0" bIns="0" rtlCol="0">
            <a:noAutofit/>
          </a:bodyPr>
          <a:lstStyle/>
          <a:p>
            <a:pPr rtl="0"/>
            <a:r>
              <a:rPr lang="en" sz="1050" dirty="0"/>
              <a:t>Minimum ignition temperature</a:t>
            </a:r>
            <a:endParaRPr kumimoji="1" lang="en-US" altLang="ja-JP" sz="1050" dirty="0"/>
          </a:p>
        </p:txBody>
      </p:sp>
      <p:sp>
        <p:nvSpPr>
          <p:cNvPr id="11" name="テキスト ボックス 10">
            <a:extLst>
              <a:ext uri="{FF2B5EF4-FFF2-40B4-BE49-F238E27FC236}">
                <a16:creationId xmlns="" xmlns:a16="http://schemas.microsoft.com/office/drawing/2014/main" id="{83A835D1-5084-4EAF-A892-EDB94CFBBE27}"/>
              </a:ext>
            </a:extLst>
          </p:cNvPr>
          <p:cNvSpPr txBox="1"/>
          <p:nvPr/>
        </p:nvSpPr>
        <p:spPr>
          <a:xfrm>
            <a:off x="759997" y="4048829"/>
            <a:ext cx="1092238" cy="172468"/>
          </a:xfrm>
          <a:prstGeom prst="rect">
            <a:avLst/>
          </a:prstGeom>
          <a:solidFill>
            <a:schemeClr val="bg1"/>
          </a:solidFill>
          <a:ln>
            <a:noFill/>
          </a:ln>
        </p:spPr>
        <p:txBody>
          <a:bodyPr wrap="square" lIns="0" tIns="0" rIns="0" bIns="0" rtlCol="0">
            <a:noAutofit/>
          </a:bodyPr>
          <a:lstStyle/>
          <a:p>
            <a:pPr rtl="0"/>
            <a:r>
              <a:rPr lang="en" sz="1050"/>
              <a:t>Gas specific gravity (Note 2)</a:t>
            </a:r>
            <a:endParaRPr kumimoji="1" lang="en-US" altLang="ja-JP" sz="1050" dirty="0"/>
          </a:p>
        </p:txBody>
      </p:sp>
      <p:sp>
        <p:nvSpPr>
          <p:cNvPr id="12" name="テキスト ボックス 11">
            <a:extLst>
              <a:ext uri="{FF2B5EF4-FFF2-40B4-BE49-F238E27FC236}">
                <a16:creationId xmlns="" xmlns:a16="http://schemas.microsoft.com/office/drawing/2014/main" id="{9ADBC882-0398-4D8E-B68D-C61862DD163C}"/>
              </a:ext>
            </a:extLst>
          </p:cNvPr>
          <p:cNvSpPr txBox="1"/>
          <p:nvPr/>
        </p:nvSpPr>
        <p:spPr>
          <a:xfrm>
            <a:off x="770629" y="4244578"/>
            <a:ext cx="1092238" cy="162299"/>
          </a:xfrm>
          <a:prstGeom prst="rect">
            <a:avLst/>
          </a:prstGeom>
          <a:solidFill>
            <a:schemeClr val="bg1"/>
          </a:solidFill>
          <a:ln>
            <a:noFill/>
          </a:ln>
        </p:spPr>
        <p:txBody>
          <a:bodyPr wrap="square" lIns="0" tIns="0" rIns="0" bIns="0" rtlCol="0">
            <a:noAutofit/>
          </a:bodyPr>
          <a:lstStyle/>
          <a:p>
            <a:pPr rtl="0"/>
            <a:r>
              <a:rPr lang="en" sz="1050"/>
              <a:t>Boiling point</a:t>
            </a:r>
            <a:endParaRPr kumimoji="1" lang="en-US" altLang="ja-JP" sz="1050" dirty="0"/>
          </a:p>
        </p:txBody>
      </p:sp>
      <p:sp>
        <p:nvSpPr>
          <p:cNvPr id="13" name="テキスト ボックス 12">
            <a:extLst>
              <a:ext uri="{FF2B5EF4-FFF2-40B4-BE49-F238E27FC236}">
                <a16:creationId xmlns="" xmlns:a16="http://schemas.microsoft.com/office/drawing/2014/main" id="{56553D02-ED75-4F6E-A036-29BEFB26AD49}"/>
              </a:ext>
            </a:extLst>
          </p:cNvPr>
          <p:cNvSpPr txBox="1"/>
          <p:nvPr/>
        </p:nvSpPr>
        <p:spPr>
          <a:xfrm>
            <a:off x="759997" y="4690602"/>
            <a:ext cx="1092238" cy="251811"/>
          </a:xfrm>
          <a:prstGeom prst="rect">
            <a:avLst/>
          </a:prstGeom>
          <a:solidFill>
            <a:schemeClr val="bg1"/>
          </a:solidFill>
          <a:ln>
            <a:noFill/>
          </a:ln>
        </p:spPr>
        <p:txBody>
          <a:bodyPr wrap="square" lIns="0" tIns="0" rIns="0" bIns="0" rtlCol="0">
            <a:noAutofit/>
          </a:bodyPr>
          <a:lstStyle/>
          <a:p>
            <a:pPr rtl="0"/>
            <a:r>
              <a:rPr lang="en" sz="1050" dirty="0"/>
              <a:t>Other</a:t>
            </a:r>
            <a:endParaRPr kumimoji="1" lang="en-US" altLang="ja-JP" sz="1050" dirty="0"/>
          </a:p>
        </p:txBody>
      </p:sp>
      <p:sp>
        <p:nvSpPr>
          <p:cNvPr id="14" name="テキスト ボックス 13">
            <a:extLst>
              <a:ext uri="{FF2B5EF4-FFF2-40B4-BE49-F238E27FC236}">
                <a16:creationId xmlns="" xmlns:a16="http://schemas.microsoft.com/office/drawing/2014/main" id="{3C33588C-4D54-4E08-887A-B6F1151DCFB7}"/>
              </a:ext>
            </a:extLst>
          </p:cNvPr>
          <p:cNvSpPr txBox="1"/>
          <p:nvPr/>
        </p:nvSpPr>
        <p:spPr>
          <a:xfrm>
            <a:off x="1928802" y="1182658"/>
            <a:ext cx="1100295" cy="172468"/>
          </a:xfrm>
          <a:prstGeom prst="rect">
            <a:avLst/>
          </a:prstGeom>
          <a:solidFill>
            <a:schemeClr val="bg1"/>
          </a:solidFill>
          <a:ln>
            <a:noFill/>
          </a:ln>
        </p:spPr>
        <p:txBody>
          <a:bodyPr wrap="square" lIns="0" tIns="0" rIns="0" bIns="0" rtlCol="0">
            <a:noAutofit/>
          </a:bodyPr>
          <a:lstStyle/>
          <a:p>
            <a:pPr algn="ctr" rtl="0"/>
            <a:r>
              <a:rPr lang="en" sz="900" dirty="0"/>
              <a:t>Acetylene (asechiren)</a:t>
            </a:r>
            <a:endParaRPr kumimoji="1" lang="en-US" altLang="ja-JP" sz="900" dirty="0"/>
          </a:p>
        </p:txBody>
      </p:sp>
      <p:sp>
        <p:nvSpPr>
          <p:cNvPr id="15" name="テキスト ボックス 14">
            <a:extLst>
              <a:ext uri="{FF2B5EF4-FFF2-40B4-BE49-F238E27FC236}">
                <a16:creationId xmlns="" xmlns:a16="http://schemas.microsoft.com/office/drawing/2014/main" id="{661424A8-2693-4927-A485-5A4303BC53C7}"/>
              </a:ext>
            </a:extLst>
          </p:cNvPr>
          <p:cNvSpPr txBox="1"/>
          <p:nvPr/>
        </p:nvSpPr>
        <p:spPr>
          <a:xfrm>
            <a:off x="1955387" y="1405927"/>
            <a:ext cx="1105319" cy="2139418"/>
          </a:xfrm>
          <a:prstGeom prst="rect">
            <a:avLst/>
          </a:prstGeom>
          <a:solidFill>
            <a:schemeClr val="bg1"/>
          </a:solidFill>
          <a:ln>
            <a:noFill/>
          </a:ln>
        </p:spPr>
        <p:txBody>
          <a:bodyPr wrap="square" lIns="0" tIns="0" rIns="0" bIns="0" rtlCol="0">
            <a:noAutofit/>
          </a:bodyPr>
          <a:lstStyle/>
          <a:p>
            <a:pPr rtl="0"/>
            <a:r>
              <a:rPr lang="en" sz="1050" dirty="0"/>
              <a:t>A colorless, odorless gas. Acetylene (asechiren) used for welding features a distinct odor belonging the solvent and impurities used for dissolving and for filling the container.</a:t>
            </a:r>
            <a:endParaRPr kumimoji="1" lang="en-US" altLang="ja-JP" sz="1050" dirty="0"/>
          </a:p>
          <a:p>
            <a:pPr rtl="0"/>
            <a:r>
              <a:rPr lang="en" sz="1050" dirty="0"/>
              <a:t>(Note 1)</a:t>
            </a:r>
            <a:endParaRPr kumimoji="1" lang="en-US" altLang="ja-JP" sz="1050" dirty="0"/>
          </a:p>
        </p:txBody>
      </p:sp>
      <p:sp>
        <p:nvSpPr>
          <p:cNvPr id="16" name="テキスト ボックス 15">
            <a:extLst>
              <a:ext uri="{FF2B5EF4-FFF2-40B4-BE49-F238E27FC236}">
                <a16:creationId xmlns="" xmlns:a16="http://schemas.microsoft.com/office/drawing/2014/main" id="{662F37D2-AA5E-4766-BCAD-2EEFFDACBAD0}"/>
              </a:ext>
            </a:extLst>
          </p:cNvPr>
          <p:cNvSpPr txBox="1"/>
          <p:nvPr/>
        </p:nvSpPr>
        <p:spPr>
          <a:xfrm>
            <a:off x="3118687" y="1395195"/>
            <a:ext cx="1105319" cy="2364333"/>
          </a:xfrm>
          <a:prstGeom prst="rect">
            <a:avLst/>
          </a:prstGeom>
          <a:solidFill>
            <a:schemeClr val="bg1"/>
          </a:solidFill>
          <a:ln>
            <a:noFill/>
          </a:ln>
        </p:spPr>
        <p:txBody>
          <a:bodyPr wrap="square" lIns="0" tIns="0" rIns="0" bIns="0" rtlCol="0">
            <a:noAutofit/>
          </a:bodyPr>
          <a:lstStyle/>
          <a:p>
            <a:pPr rtl="0"/>
            <a:r>
              <a:rPr lang="en" sz="1050" dirty="0"/>
              <a:t>A colorless, odorless gas. Propane (puropan) used in ordinary households is required by the High Pressure Gas Safety Act to have an odorant, but this is not required for industrial LPG.</a:t>
            </a:r>
            <a:endParaRPr kumimoji="1" lang="en-US" altLang="ja-JP" sz="1050" dirty="0"/>
          </a:p>
        </p:txBody>
      </p:sp>
      <p:sp>
        <p:nvSpPr>
          <p:cNvPr id="17" name="テキスト ボックス 16">
            <a:extLst>
              <a:ext uri="{FF2B5EF4-FFF2-40B4-BE49-F238E27FC236}">
                <a16:creationId xmlns="" xmlns:a16="http://schemas.microsoft.com/office/drawing/2014/main" id="{C7D1A9A7-AF36-4CDA-B9BB-A6BBE9192AC7}"/>
              </a:ext>
            </a:extLst>
          </p:cNvPr>
          <p:cNvSpPr txBox="1"/>
          <p:nvPr/>
        </p:nvSpPr>
        <p:spPr>
          <a:xfrm>
            <a:off x="4281987" y="1395195"/>
            <a:ext cx="1105319" cy="2139418"/>
          </a:xfrm>
          <a:prstGeom prst="rect">
            <a:avLst/>
          </a:prstGeom>
          <a:solidFill>
            <a:schemeClr val="bg1"/>
          </a:solidFill>
          <a:ln>
            <a:noFill/>
          </a:ln>
        </p:spPr>
        <p:txBody>
          <a:bodyPr wrap="square" lIns="0" tIns="0" rIns="0" bIns="0" rtlCol="0">
            <a:noAutofit/>
          </a:bodyPr>
          <a:lstStyle/>
          <a:p>
            <a:pPr rtl="0"/>
            <a:r>
              <a:rPr lang="en" sz="1050"/>
              <a:t>A colorless, odorless gas.</a:t>
            </a:r>
            <a:endParaRPr kumimoji="1" lang="en-US" altLang="ja-JP" sz="1050" dirty="0"/>
          </a:p>
        </p:txBody>
      </p:sp>
      <p:sp>
        <p:nvSpPr>
          <p:cNvPr id="18" name="テキスト ボックス 17">
            <a:extLst>
              <a:ext uri="{FF2B5EF4-FFF2-40B4-BE49-F238E27FC236}">
                <a16:creationId xmlns="" xmlns:a16="http://schemas.microsoft.com/office/drawing/2014/main" id="{AE012A41-600D-41F1-8CF5-8E91ACAD1873}"/>
              </a:ext>
            </a:extLst>
          </p:cNvPr>
          <p:cNvSpPr txBox="1"/>
          <p:nvPr/>
        </p:nvSpPr>
        <p:spPr>
          <a:xfrm>
            <a:off x="3123711" y="1175041"/>
            <a:ext cx="1100295" cy="172468"/>
          </a:xfrm>
          <a:prstGeom prst="rect">
            <a:avLst/>
          </a:prstGeom>
          <a:solidFill>
            <a:schemeClr val="bg1"/>
          </a:solidFill>
          <a:ln>
            <a:noFill/>
          </a:ln>
        </p:spPr>
        <p:txBody>
          <a:bodyPr wrap="square" lIns="0" tIns="0" rIns="0" bIns="0" rtlCol="0">
            <a:noAutofit/>
          </a:bodyPr>
          <a:lstStyle/>
          <a:p>
            <a:pPr algn="ctr" rtl="0"/>
            <a:r>
              <a:rPr lang="en" sz="1050" dirty="0"/>
              <a:t>Propane (puropan)</a:t>
            </a:r>
            <a:endParaRPr kumimoji="1" lang="en-US" altLang="ja-JP" sz="1050" dirty="0"/>
          </a:p>
        </p:txBody>
      </p:sp>
      <p:sp>
        <p:nvSpPr>
          <p:cNvPr id="19" name="テキスト ボックス 18">
            <a:extLst>
              <a:ext uri="{FF2B5EF4-FFF2-40B4-BE49-F238E27FC236}">
                <a16:creationId xmlns="" xmlns:a16="http://schemas.microsoft.com/office/drawing/2014/main" id="{C3B3F76D-31B0-475F-B19D-60488C617CF6}"/>
              </a:ext>
            </a:extLst>
          </p:cNvPr>
          <p:cNvSpPr txBox="1"/>
          <p:nvPr/>
        </p:nvSpPr>
        <p:spPr>
          <a:xfrm>
            <a:off x="4297247" y="1183978"/>
            <a:ext cx="1100295" cy="172468"/>
          </a:xfrm>
          <a:prstGeom prst="rect">
            <a:avLst/>
          </a:prstGeom>
          <a:solidFill>
            <a:schemeClr val="bg1"/>
          </a:solidFill>
          <a:ln>
            <a:noFill/>
          </a:ln>
        </p:spPr>
        <p:txBody>
          <a:bodyPr wrap="square" lIns="0" tIns="0" rIns="0" bIns="0" rtlCol="0">
            <a:noAutofit/>
          </a:bodyPr>
          <a:lstStyle/>
          <a:p>
            <a:pPr algn="ctr" rtl="0"/>
            <a:r>
              <a:rPr lang="en" sz="1050" dirty="0"/>
              <a:t>Hydrogen</a:t>
            </a:r>
            <a:endParaRPr kumimoji="1" lang="en-US" altLang="ja-JP" sz="1050" dirty="0"/>
          </a:p>
        </p:txBody>
      </p:sp>
      <p:sp>
        <p:nvSpPr>
          <p:cNvPr id="20" name="テキスト ボックス 19">
            <a:extLst>
              <a:ext uri="{FF2B5EF4-FFF2-40B4-BE49-F238E27FC236}">
                <a16:creationId xmlns="" xmlns:a16="http://schemas.microsoft.com/office/drawing/2014/main" id="{AB0B309D-097E-426A-BD84-10189875456F}"/>
              </a:ext>
            </a:extLst>
          </p:cNvPr>
          <p:cNvSpPr txBox="1"/>
          <p:nvPr/>
        </p:nvSpPr>
        <p:spPr>
          <a:xfrm>
            <a:off x="1928802" y="4701284"/>
            <a:ext cx="1092238" cy="1047431"/>
          </a:xfrm>
          <a:prstGeom prst="rect">
            <a:avLst/>
          </a:prstGeom>
          <a:solidFill>
            <a:schemeClr val="bg1"/>
          </a:solidFill>
          <a:ln>
            <a:noFill/>
          </a:ln>
        </p:spPr>
        <p:txBody>
          <a:bodyPr wrap="square" lIns="0" tIns="0" rIns="0" bIns="0" rtlCol="0">
            <a:noAutofit/>
          </a:bodyPr>
          <a:lstStyle/>
          <a:p>
            <a:pPr rtl="0"/>
            <a:r>
              <a:rPr lang="en" sz="900" dirty="0"/>
              <a:t>The flame temperature is high compared to other flammable gases for welding, making it suitable for gas welding (gasu yousetu).</a:t>
            </a:r>
            <a:endParaRPr kumimoji="1" lang="en-US" altLang="ja-JP" sz="900" dirty="0"/>
          </a:p>
        </p:txBody>
      </p:sp>
      <p:sp>
        <p:nvSpPr>
          <p:cNvPr id="21" name="テキスト ボックス 20">
            <a:extLst>
              <a:ext uri="{FF2B5EF4-FFF2-40B4-BE49-F238E27FC236}">
                <a16:creationId xmlns="" xmlns:a16="http://schemas.microsoft.com/office/drawing/2014/main" id="{56851E28-50CE-4B41-A7B8-BB1831BC2524}"/>
              </a:ext>
            </a:extLst>
          </p:cNvPr>
          <p:cNvSpPr txBox="1"/>
          <p:nvPr/>
        </p:nvSpPr>
        <p:spPr>
          <a:xfrm>
            <a:off x="753038" y="5809572"/>
            <a:ext cx="4652105" cy="600311"/>
          </a:xfrm>
          <a:prstGeom prst="rect">
            <a:avLst/>
          </a:prstGeom>
          <a:solidFill>
            <a:schemeClr val="bg1"/>
          </a:solidFill>
          <a:ln>
            <a:noFill/>
          </a:ln>
        </p:spPr>
        <p:txBody>
          <a:bodyPr wrap="square" lIns="0" tIns="0" rIns="0" bIns="0" rtlCol="0">
            <a:noAutofit/>
          </a:bodyPr>
          <a:lstStyle/>
          <a:p>
            <a:pPr marL="357188" indent="-357188" rtl="0"/>
            <a:r>
              <a:rPr lang="en" sz="1000" dirty="0"/>
              <a:t>Note 	1: This odor is quite different from the odor of household propane (puropan) gas.</a:t>
            </a:r>
            <a:endParaRPr kumimoji="1" lang="en-US" altLang="ja-JP" sz="1000" dirty="0"/>
          </a:p>
          <a:p>
            <a:pPr marL="357188" indent="-357188" rtl="0"/>
            <a:r>
              <a:rPr lang="en" sz="1000" dirty="0"/>
              <a:t>    	2: Weight ratio compared to air. If it is smaller than 1, it may accumulate near the ceiling, and if it is larger than 1, it may accumulate in the pit, etc.</a:t>
            </a:r>
            <a:endParaRPr kumimoji="1" lang="en-US" altLang="ja-JP" sz="1000" dirty="0"/>
          </a:p>
        </p:txBody>
      </p:sp>
    </p:spTree>
    <p:extLst>
      <p:ext uri="{BB962C8B-B14F-4D97-AF65-F5344CB8AC3E}">
        <p14:creationId xmlns:p14="http://schemas.microsoft.com/office/powerpoint/2010/main" val="1668490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839869" y="6456715"/>
            <a:ext cx="3340451"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 66/Supplementary Text Page </a:t>
            </a:r>
            <a:r>
              <a:rPr lang="en" sz="1200" dirty="0" smtClean="0">
                <a:solidFill>
                  <a:prstClr val="black"/>
                </a:solidFill>
              </a:rPr>
              <a:t>48</a:t>
            </a:r>
            <a:endParaRPr lang="en" sz="1200" dirty="0">
              <a:solidFill>
                <a:prstClr val="black"/>
              </a:solidFill>
            </a:endParaRPr>
          </a:p>
        </p:txBody>
      </p:sp>
      <p:sp>
        <p:nvSpPr>
          <p:cNvPr id="6" name="コンテンツ プレースホルダー 4"/>
          <p:cNvSpPr txBox="1">
            <a:spLocks/>
          </p:cNvSpPr>
          <p:nvPr/>
        </p:nvSpPr>
        <p:spPr>
          <a:xfrm>
            <a:off x="628650" y="967808"/>
            <a:ext cx="7886700" cy="331078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[Risks]</a:t>
            </a:r>
          </a:p>
          <a:p>
            <a:pPr marL="0" indent="180975"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Acetylene (asechiren) gas, propane (puropan) gas and hydrogen are highly flammable and ignitable gases, and they may explode if the gas container heats up. Hydrogen easily ignites, and the flame is hard to see.</a:t>
            </a:r>
            <a:endParaRPr lang="en-US" altLang="ja-JP"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Font typeface="Arial" panose="020B0604020202020204" pitchFamily="34" charset="0"/>
              <a:buNone/>
            </a:pPr>
            <a:endParaRPr lang="en-US" altLang="ja-JP" sz="8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[Risk of harm]</a:t>
            </a:r>
          </a:p>
          <a:p>
            <a:pPr marL="0" indent="180975"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Acetylene (asechiren) gas, propane (puropan) gas, and hydrogen are extremely dangerous because they may cause oxygen deficiency (sanso ketubou) when inhaled at high concentrations. It is also said that inhaling acetylene (asechiren) gas may cause pulmonary edemas. In addition, inhaling acetylene (asechiren) gas or propane (puropan) gas may cause drowsiness or dizziness, hypoesthesia, and headache.</a:t>
            </a:r>
            <a:endParaRPr lang="en-US" altLang="ja-JP"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endParaRPr lang="en-US" altLang="ja-JP" sz="8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[Notes for fire outbreaks]</a:t>
            </a:r>
          </a:p>
          <a:p>
            <a:pPr marL="0" indent="180975"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Use dry chemicals (hunmatu shouka zai) or inert gases (N2, Ar, CO2, etc.) to extinguish fires caused by acetylene (asechiren) gas, propane (puropan) gas, and hydrogen. If there’s a big fire, sprinkle or spray water onto it. Straight steaming should not be performed.</a:t>
            </a:r>
          </a:p>
        </p:txBody>
      </p:sp>
      <p:sp>
        <p:nvSpPr>
          <p:cNvPr id="5" name="タイトル 3"/>
          <p:cNvSpPr txBox="1">
            <a:spLocks/>
          </p:cNvSpPr>
          <p:nvPr/>
        </p:nvSpPr>
        <p:spPr>
          <a:xfrm>
            <a:off x="628650" y="385305"/>
            <a:ext cx="7886700" cy="482139"/>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rtl="0"/>
            <a:r>
              <a:rPr lang="en" sz="2400">
                <a:latin typeface="Meiryo UI" panose="020B0604030504040204" pitchFamily="50" charset="-128"/>
                <a:ea typeface="Meiryo UI" panose="020B0604030504040204" pitchFamily="50" charset="-128"/>
              </a:rPr>
              <a:t>Flammable gases used for welding, etc. (2) Risks</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38</a:t>
            </a:fld>
            <a:endParaRPr kumimoji="1" lang="ja-JP" altLang="en-US"/>
          </a:p>
        </p:txBody>
      </p:sp>
    </p:spTree>
    <p:extLst>
      <p:ext uri="{BB962C8B-B14F-4D97-AF65-F5344CB8AC3E}">
        <p14:creationId xmlns:p14="http://schemas.microsoft.com/office/powerpoint/2010/main" val="3105575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en" sz="2400">
                <a:latin typeface="Meiryo UI" panose="020B0604030504040204" pitchFamily="50" charset="-128"/>
                <a:ea typeface="Meiryo UI" panose="020B0604030504040204" pitchFamily="50" charset="-128"/>
              </a:rPr>
              <a:t>High-pressure gas (1) Types of high-pressure gas</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39869" y="6444477"/>
            <a:ext cx="3340451"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 67/Supplementary Text Page </a:t>
            </a:r>
            <a:r>
              <a:rPr lang="en" sz="1200" dirty="0" smtClean="0">
                <a:solidFill>
                  <a:prstClr val="black"/>
                </a:solidFill>
              </a:rPr>
              <a:t>49</a:t>
            </a:r>
            <a:endParaRPr lang="en" sz="1200" dirty="0">
              <a:solidFill>
                <a:prstClr val="black"/>
              </a:solidFill>
            </a:endParaRPr>
          </a:p>
        </p:txBody>
      </p:sp>
      <p:sp>
        <p:nvSpPr>
          <p:cNvPr id="6" name="コンテンツ プレースホルダー 4"/>
          <p:cNvSpPr txBox="1">
            <a:spLocks/>
          </p:cNvSpPr>
          <p:nvPr/>
        </p:nvSpPr>
        <p:spPr>
          <a:xfrm>
            <a:off x="628650" y="935391"/>
            <a:ext cx="8022560" cy="293297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n" sz="1200">
                <a:solidFill>
                  <a:prstClr val="black"/>
                </a:solidFill>
                <a:latin typeface="Meiryo UI" panose="020B0604030504040204" pitchFamily="50" charset="-128"/>
                <a:ea typeface="Meiryo UI" panose="020B0604030504040204" pitchFamily="50" charset="-128"/>
              </a:rPr>
              <a:t>[Types of high-pressure gas] (From the High Pressure Gas Safety Act)</a:t>
            </a:r>
          </a:p>
          <a:p>
            <a:pPr marL="0" indent="0" rtl="0">
              <a:lnSpc>
                <a:spcPct val="100000"/>
              </a:lnSpc>
              <a:spcBef>
                <a:spcPts val="0"/>
              </a:spcBef>
              <a:buNone/>
            </a:pPr>
            <a:r>
              <a:rPr lang="en" sz="1200">
                <a:solidFill>
                  <a:prstClr val="black"/>
                </a:solidFill>
                <a:latin typeface="Meiryo UI" panose="020B0604030504040204" pitchFamily="50" charset="-128"/>
                <a:ea typeface="Meiryo UI" panose="020B0604030504040204" pitchFamily="50" charset="-128"/>
              </a:rPr>
              <a:t>(1) Compressed gas</a:t>
            </a:r>
          </a:p>
          <a:p>
            <a:pPr marL="0" indent="180975" rtl="0">
              <a:lnSpc>
                <a:spcPct val="100000"/>
              </a:lnSpc>
              <a:spcBef>
                <a:spcPts val="0"/>
              </a:spcBef>
              <a:buNone/>
            </a:pPr>
            <a:r>
              <a:rPr lang="en" sz="1200">
                <a:solidFill>
                  <a:prstClr val="black"/>
                </a:solidFill>
                <a:latin typeface="Meiryo UI" panose="020B0604030504040204" pitchFamily="50" charset="-128"/>
                <a:ea typeface="Meiryo UI" panose="020B0604030504040204" pitchFamily="50" charset="-128"/>
              </a:rPr>
              <a:t>Compressed gas refers to compressed gas whose pressure (meaning gauge pressure; the same applies hereafter) is 1 MPa or higher at normal temperatures and with a pressure that is actually 1 MPa or higher, or 1 MPa or higher at a temperature of 35°C (excluding compressed acetylene (asechiren) gas)</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600"/>
              </a:spcBef>
              <a:buNone/>
            </a:pPr>
            <a:r>
              <a:rPr lang="en" sz="1200">
                <a:solidFill>
                  <a:prstClr val="black"/>
                </a:solidFill>
                <a:latin typeface="Meiryo UI" panose="020B0604030504040204" pitchFamily="50" charset="-128"/>
                <a:ea typeface="Meiryo UI" panose="020B0604030504040204" pitchFamily="50" charset="-128"/>
              </a:rPr>
              <a:t>(2) Compressed acetylene gas</a:t>
            </a:r>
          </a:p>
          <a:p>
            <a:pPr marL="0" indent="180975" rtl="0">
              <a:lnSpc>
                <a:spcPct val="100000"/>
              </a:lnSpc>
              <a:spcBef>
                <a:spcPts val="0"/>
              </a:spcBef>
              <a:buNone/>
            </a:pPr>
            <a:r>
              <a:rPr lang="en" sz="1200">
                <a:solidFill>
                  <a:prstClr val="black"/>
                </a:solidFill>
                <a:latin typeface="Meiryo UI" panose="020B0604030504040204" pitchFamily="50" charset="-128"/>
                <a:ea typeface="Meiryo UI" panose="020B0604030504040204" pitchFamily="50" charset="-128"/>
              </a:rPr>
              <a:t>Compressed acetylene (asechiren) gas whose pressure is 0.2 MPa or higher at normal temperatures and with a pressure that is actually 0.2 MPa or higher, or 0.2 MPa or higher at a temperature of 15°C.</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600"/>
              </a:spcBef>
              <a:buNone/>
            </a:pPr>
            <a:r>
              <a:rPr lang="en" sz="1200">
                <a:solidFill>
                  <a:prstClr val="black"/>
                </a:solidFill>
                <a:latin typeface="Meiryo UI" panose="020B0604030504040204" pitchFamily="50" charset="-128"/>
                <a:ea typeface="Meiryo UI" panose="020B0604030504040204" pitchFamily="50" charset="-128"/>
              </a:rPr>
              <a:t>(3) Liquefied gas (ekika gasu)</a:t>
            </a:r>
          </a:p>
          <a:p>
            <a:pPr marL="0" indent="180975" rtl="0">
              <a:lnSpc>
                <a:spcPct val="100000"/>
              </a:lnSpc>
              <a:spcBef>
                <a:spcPts val="0"/>
              </a:spcBef>
              <a:buNone/>
            </a:pPr>
            <a:r>
              <a:rPr lang="en" sz="1200">
                <a:solidFill>
                  <a:prstClr val="black"/>
                </a:solidFill>
                <a:latin typeface="Meiryo UI" panose="020B0604030504040204" pitchFamily="50" charset="-128"/>
                <a:ea typeface="Meiryo UI" panose="020B0604030504040204" pitchFamily="50" charset="-128"/>
              </a:rPr>
              <a:t>(D) Liquefied gas (ekika gasu) refers to liquefied gas whose pressure is 0.2 MPa or more at normal temperature and whose pressure is actually 0.2 MPa or more or attains pressure of 0.2 MPa at a temperature of 35°C or less</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39</a:t>
            </a:fld>
            <a:endParaRPr kumimoji="1" lang="ja-JP" altLang="en-US"/>
          </a:p>
        </p:txBody>
      </p:sp>
    </p:spTree>
    <p:extLst>
      <p:ext uri="{BB962C8B-B14F-4D97-AF65-F5344CB8AC3E}">
        <p14:creationId xmlns:p14="http://schemas.microsoft.com/office/powerpoint/2010/main" val="2079825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60418"/>
          </a:xfrm>
          <a:ln>
            <a:solidFill>
              <a:schemeClr val="tx1"/>
            </a:solidFill>
          </a:ln>
        </p:spPr>
        <p:txBody>
          <a:bodyPr rtlCol="0">
            <a:noAutofit/>
          </a:bodyPr>
          <a:lstStyle/>
          <a:p>
            <a:pPr rtl="0"/>
            <a:r>
              <a:rPr lang="en" sz="1800" dirty="0">
                <a:latin typeface="Meiryo UI" panose="020B0604030504040204" pitchFamily="50" charset="-128"/>
                <a:ea typeface="Meiryo UI" panose="020B0604030504040204" pitchFamily="50" charset="-128"/>
              </a:rPr>
              <a:t>Equipment used for gas welding (gasu yousetu)/gas cutting (gasu setudan))</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5163235" y="6437234"/>
            <a:ext cx="3033512"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 6/Supplementary Text Page </a:t>
            </a:r>
            <a:r>
              <a:rPr lang="en" sz="1200" dirty="0" smtClean="0">
                <a:solidFill>
                  <a:prstClr val="black"/>
                </a:solidFill>
              </a:rPr>
              <a:t>9</a:t>
            </a:r>
            <a:endParaRPr lang="en" sz="1200" dirty="0">
              <a:solidFill>
                <a:prstClr val="black"/>
              </a:solidFill>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4</a:t>
            </a:fld>
            <a:endParaRPr kumimoji="1" lang="ja-JP" altLang="en-US"/>
          </a:p>
        </p:txBody>
      </p:sp>
      <p:pic>
        <p:nvPicPr>
          <p:cNvPr id="5" name="図 4"/>
          <p:cNvPicPr>
            <a:picLocks noChangeAspect="1"/>
          </p:cNvPicPr>
          <p:nvPr/>
        </p:nvPicPr>
        <p:blipFill>
          <a:blip r:embed="rId3"/>
          <a:stretch>
            <a:fillRect/>
          </a:stretch>
        </p:blipFill>
        <p:spPr>
          <a:xfrm>
            <a:off x="628650" y="980946"/>
            <a:ext cx="7881149" cy="3667709"/>
          </a:xfrm>
          <a:prstGeom prst="rect">
            <a:avLst/>
          </a:prstGeom>
        </p:spPr>
      </p:pic>
      <p:sp>
        <p:nvSpPr>
          <p:cNvPr id="6" name="テキスト ボックス 5">
            <a:extLst>
              <a:ext uri="{FF2B5EF4-FFF2-40B4-BE49-F238E27FC236}">
                <a16:creationId xmlns="" xmlns:a16="http://schemas.microsoft.com/office/drawing/2014/main" id="{0BEDAAF6-A236-4D59-AC25-210B8084CF5B}"/>
              </a:ext>
            </a:extLst>
          </p:cNvPr>
          <p:cNvSpPr txBox="1"/>
          <p:nvPr/>
        </p:nvSpPr>
        <p:spPr>
          <a:xfrm>
            <a:off x="3444009" y="3661195"/>
            <a:ext cx="1200506" cy="416669"/>
          </a:xfrm>
          <a:prstGeom prst="rect">
            <a:avLst/>
          </a:prstGeom>
          <a:solidFill>
            <a:schemeClr val="bg1"/>
          </a:solidFill>
          <a:ln>
            <a:noFill/>
          </a:ln>
        </p:spPr>
        <p:txBody>
          <a:bodyPr wrap="square" lIns="0" tIns="0" rIns="0" bIns="0" rtlCol="0">
            <a:noAutofit/>
          </a:bodyPr>
          <a:lstStyle/>
          <a:p>
            <a:pPr algn="l" rtl="0"/>
            <a:r>
              <a:rPr lang="en" sz="1400" dirty="0">
                <a:solidFill>
                  <a:srgbClr val="C00000"/>
                </a:solidFill>
              </a:rPr>
              <a:t>Fall prevention chain</a:t>
            </a:r>
            <a:endParaRPr kumimoji="1" lang="en-US" altLang="ja-JP" sz="1400" dirty="0">
              <a:solidFill>
                <a:srgbClr val="C00000"/>
              </a:solidFill>
            </a:endParaRPr>
          </a:p>
        </p:txBody>
      </p:sp>
      <p:sp>
        <p:nvSpPr>
          <p:cNvPr id="8" name="テキスト ボックス 7">
            <a:extLst>
              <a:ext uri="{FF2B5EF4-FFF2-40B4-BE49-F238E27FC236}">
                <a16:creationId xmlns="" xmlns:a16="http://schemas.microsoft.com/office/drawing/2014/main" id="{31139483-1164-4598-BE03-C65A24798F1C}"/>
              </a:ext>
            </a:extLst>
          </p:cNvPr>
          <p:cNvSpPr txBox="1"/>
          <p:nvPr/>
        </p:nvSpPr>
        <p:spPr>
          <a:xfrm>
            <a:off x="2805960" y="3012331"/>
            <a:ext cx="379844" cy="416669"/>
          </a:xfrm>
          <a:prstGeom prst="rect">
            <a:avLst/>
          </a:prstGeom>
          <a:solidFill>
            <a:schemeClr val="bg1"/>
          </a:solidFill>
          <a:ln>
            <a:noFill/>
          </a:ln>
        </p:spPr>
        <p:txBody>
          <a:bodyPr wrap="square" lIns="0" tIns="0" rIns="0" bIns="0" rtlCol="0">
            <a:noAutofit/>
          </a:bodyPr>
          <a:lstStyle/>
          <a:p>
            <a:pPr algn="l" rtl="0"/>
            <a:r>
              <a:rPr lang="en" sz="1200">
                <a:solidFill>
                  <a:srgbClr val="C00000"/>
                </a:solidFill>
              </a:rPr>
              <a:t>Fuel gas</a:t>
            </a:r>
            <a:endParaRPr kumimoji="1" lang="en-US" altLang="ja-JP" sz="1200" dirty="0">
              <a:solidFill>
                <a:srgbClr val="C00000"/>
              </a:solidFill>
            </a:endParaRPr>
          </a:p>
        </p:txBody>
      </p:sp>
      <p:sp>
        <p:nvSpPr>
          <p:cNvPr id="9" name="テキスト ボックス 8">
            <a:extLst>
              <a:ext uri="{FF2B5EF4-FFF2-40B4-BE49-F238E27FC236}">
                <a16:creationId xmlns="" xmlns:a16="http://schemas.microsoft.com/office/drawing/2014/main" id="{27C0B869-4AF9-4793-BA31-B06AFE3575E3}"/>
              </a:ext>
            </a:extLst>
          </p:cNvPr>
          <p:cNvSpPr txBox="1"/>
          <p:nvPr/>
        </p:nvSpPr>
        <p:spPr>
          <a:xfrm>
            <a:off x="3409889" y="1953500"/>
            <a:ext cx="329597" cy="545440"/>
          </a:xfrm>
          <a:prstGeom prst="rect">
            <a:avLst/>
          </a:prstGeom>
          <a:solidFill>
            <a:schemeClr val="bg1"/>
          </a:solidFill>
          <a:ln>
            <a:noFill/>
          </a:ln>
        </p:spPr>
        <p:txBody>
          <a:bodyPr vert="eaVert" wrap="square" lIns="0" tIns="0" rIns="0" bIns="0" rtlCol="0">
            <a:noAutofit/>
          </a:bodyPr>
          <a:lstStyle/>
          <a:p>
            <a:pPr algn="l" rtl="0"/>
            <a:r>
              <a:rPr lang="en" sz="1200" dirty="0">
                <a:solidFill>
                  <a:srgbClr val="C00000"/>
                </a:solidFill>
              </a:rPr>
              <a:t>Oxygen (sanso)</a:t>
            </a:r>
            <a:endParaRPr kumimoji="1" lang="en-US" altLang="ja-JP" sz="1200" dirty="0">
              <a:solidFill>
                <a:srgbClr val="C00000"/>
              </a:solidFill>
            </a:endParaRPr>
          </a:p>
        </p:txBody>
      </p:sp>
      <p:sp>
        <p:nvSpPr>
          <p:cNvPr id="10" name="テキスト ボックス 9">
            <a:extLst>
              <a:ext uri="{FF2B5EF4-FFF2-40B4-BE49-F238E27FC236}">
                <a16:creationId xmlns="" xmlns:a16="http://schemas.microsoft.com/office/drawing/2014/main" id="{2656DDE3-9565-481E-B4D7-CA157B7136D3}"/>
              </a:ext>
            </a:extLst>
          </p:cNvPr>
          <p:cNvSpPr txBox="1"/>
          <p:nvPr/>
        </p:nvSpPr>
        <p:spPr>
          <a:xfrm>
            <a:off x="4854865" y="4048282"/>
            <a:ext cx="3444584" cy="239236"/>
          </a:xfrm>
          <a:prstGeom prst="rect">
            <a:avLst/>
          </a:prstGeom>
          <a:solidFill>
            <a:schemeClr val="bg1"/>
          </a:solidFill>
          <a:ln>
            <a:noFill/>
          </a:ln>
        </p:spPr>
        <p:txBody>
          <a:bodyPr wrap="square" lIns="0" tIns="0" rIns="0" bIns="0" rtlCol="0">
            <a:noAutofit/>
          </a:bodyPr>
          <a:lstStyle/>
          <a:p>
            <a:pPr algn="l" rtl="0"/>
            <a:r>
              <a:rPr lang="en" sz="800" dirty="0"/>
              <a:t>Source: Partially revised figures from the National Institute of Occupational Safety and Health Technical Guidelines</a:t>
            </a:r>
            <a:endParaRPr kumimoji="1" lang="en-US" altLang="ja-JP" sz="800" dirty="0"/>
          </a:p>
        </p:txBody>
      </p:sp>
      <p:sp>
        <p:nvSpPr>
          <p:cNvPr id="11" name="テキスト ボックス 10">
            <a:extLst>
              <a:ext uri="{FF2B5EF4-FFF2-40B4-BE49-F238E27FC236}">
                <a16:creationId xmlns="" xmlns:a16="http://schemas.microsoft.com/office/drawing/2014/main" id="{7E65D458-8C40-4D97-BF5B-EA12FC0233E1}"/>
              </a:ext>
            </a:extLst>
          </p:cNvPr>
          <p:cNvSpPr txBox="1"/>
          <p:nvPr/>
        </p:nvSpPr>
        <p:spPr>
          <a:xfrm>
            <a:off x="757989" y="4287518"/>
            <a:ext cx="7541459" cy="299321"/>
          </a:xfrm>
          <a:prstGeom prst="rect">
            <a:avLst/>
          </a:prstGeom>
          <a:solidFill>
            <a:schemeClr val="bg1"/>
          </a:solidFill>
          <a:ln>
            <a:noFill/>
          </a:ln>
        </p:spPr>
        <p:txBody>
          <a:bodyPr wrap="square" lIns="0" tIns="0" rIns="0" bIns="0" rtlCol="0">
            <a:noAutofit/>
          </a:bodyPr>
          <a:lstStyle/>
          <a:p>
            <a:pPr algn="ctr" rtl="0"/>
            <a:r>
              <a:rPr lang="en" sz="1600" dirty="0"/>
              <a:t>Fig. 1-1 Equipment used for gas welding (gasu yousetsu) and gas cutting (gasu setudan))</a:t>
            </a:r>
            <a:endParaRPr kumimoji="1" lang="en-US" altLang="ja-JP" sz="1600" dirty="0"/>
          </a:p>
        </p:txBody>
      </p:sp>
      <p:sp>
        <p:nvSpPr>
          <p:cNvPr id="12" name="テキスト ボックス 11">
            <a:extLst>
              <a:ext uri="{FF2B5EF4-FFF2-40B4-BE49-F238E27FC236}">
                <a16:creationId xmlns="" xmlns:a16="http://schemas.microsoft.com/office/drawing/2014/main" id="{8061340B-3ACE-45B2-A601-9E030D53F1CF}"/>
              </a:ext>
            </a:extLst>
          </p:cNvPr>
          <p:cNvSpPr txBox="1"/>
          <p:nvPr/>
        </p:nvSpPr>
        <p:spPr>
          <a:xfrm>
            <a:off x="4345850" y="1270810"/>
            <a:ext cx="4030399" cy="2416336"/>
          </a:xfrm>
          <a:prstGeom prst="rect">
            <a:avLst/>
          </a:prstGeom>
          <a:solidFill>
            <a:schemeClr val="bg1"/>
          </a:solidFill>
          <a:ln>
            <a:noFill/>
          </a:ln>
        </p:spPr>
        <p:txBody>
          <a:bodyPr wrap="square" lIns="0" tIns="0" rIns="0" bIns="0" rtlCol="0">
            <a:noAutofit/>
          </a:bodyPr>
          <a:lstStyle/>
          <a:p>
            <a:pPr rtl="0"/>
            <a:r>
              <a:rPr lang="en" sz="1200" dirty="0"/>
              <a:t>(1) Oxygen (sanso) pressure regulators (aturyoku chousei ki))</a:t>
            </a:r>
            <a:endParaRPr kumimoji="1" lang="en-US" altLang="ja-JP" sz="1200" dirty="0"/>
          </a:p>
          <a:p>
            <a:pPr rtl="0"/>
            <a:r>
              <a:rPr lang="en" sz="1200" dirty="0"/>
              <a:t>(2) Fuel gas pressure regulator (aturyoku chousei ki)</a:t>
            </a:r>
            <a:endParaRPr kumimoji="1" lang="en-US" altLang="ja-JP" sz="1200" dirty="0"/>
          </a:p>
          <a:p>
            <a:pPr rtl="0"/>
            <a:r>
              <a:rPr lang="en" sz="1200" dirty="0"/>
              <a:t>(3) Oxygen (sanso) hose (housu) (blue)</a:t>
            </a:r>
            <a:endParaRPr kumimoji="1" lang="en-US" altLang="ja-JP" sz="1200" dirty="0"/>
          </a:p>
          <a:p>
            <a:pPr rtl="0"/>
            <a:r>
              <a:rPr lang="en" sz="1200" dirty="0"/>
              <a:t>(4) Fuel gas hose (housu) (red or orange)</a:t>
            </a:r>
            <a:endParaRPr kumimoji="1" lang="en-US" altLang="ja-JP" sz="1200" dirty="0"/>
          </a:p>
          <a:p>
            <a:pPr rtl="0"/>
            <a:r>
              <a:rPr lang="en" sz="1200" dirty="0"/>
              <a:t>(5) Welder or cutter (setudanki) (suction pipe and nozzle (higuchi))</a:t>
            </a:r>
            <a:endParaRPr kumimoji="1" lang="en-US" altLang="ja-JP" sz="1200" dirty="0"/>
          </a:p>
          <a:p>
            <a:pPr algn="r" rtl="0"/>
            <a:r>
              <a:rPr lang="en" sz="1200" dirty="0"/>
              <a:t>(*Figure shows an example of a cutter (setudanki))</a:t>
            </a:r>
            <a:endParaRPr kumimoji="1" lang="en-US" altLang="ja-JP" sz="1200" dirty="0"/>
          </a:p>
          <a:p>
            <a:pPr rtl="0"/>
            <a:r>
              <a:rPr lang="en" sz="1200" dirty="0"/>
              <a:t>(6) Flashback arrester (kanshiki anzen ki) for oxygen (sanso) (flashback (gyakka) prevention device)</a:t>
            </a:r>
            <a:endParaRPr kumimoji="1" lang="en-US" altLang="ja-JP" sz="1200" dirty="0"/>
          </a:p>
          <a:p>
            <a:pPr rtl="0"/>
            <a:r>
              <a:rPr lang="en" sz="1200" dirty="0"/>
              <a:t>(7) Flashback arrester (kanshiki anzen ki) for fuel gas (flashback (gyakka) prevention device)</a:t>
            </a:r>
          </a:p>
        </p:txBody>
      </p:sp>
    </p:spTree>
    <p:extLst>
      <p:ext uri="{BB962C8B-B14F-4D97-AF65-F5344CB8AC3E}">
        <p14:creationId xmlns:p14="http://schemas.microsoft.com/office/powerpoint/2010/main" val="801765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en" sz="2000" dirty="0">
                <a:latin typeface="Meiryo UI" panose="020B0604030504040204" pitchFamily="50" charset="-128"/>
                <a:ea typeface="Meiryo UI" panose="020B0604030504040204" pitchFamily="50" charset="-128"/>
              </a:rPr>
              <a:t>High-pressure gas (2) Risks associated with high-pressure gas</a:t>
            </a:r>
            <a:endParaRPr kumimoji="1" lang="ja-JP" altLang="en-US" sz="2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66783" y="6444477"/>
            <a:ext cx="3897112"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Pages 67, </a:t>
            </a:r>
            <a:r>
              <a:rPr lang="en" sz="1200" dirty="0" smtClean="0">
                <a:solidFill>
                  <a:prstClr val="black"/>
                </a:solidFill>
              </a:rPr>
              <a:t>69/Supplementary </a:t>
            </a:r>
            <a:r>
              <a:rPr lang="en" sz="1200" dirty="0">
                <a:solidFill>
                  <a:prstClr val="black"/>
                </a:solidFill>
              </a:rPr>
              <a:t>Text Page </a:t>
            </a:r>
            <a:r>
              <a:rPr lang="en" sz="1200" dirty="0" smtClean="0">
                <a:solidFill>
                  <a:prstClr val="black"/>
                </a:solidFill>
              </a:rPr>
              <a:t>50</a:t>
            </a:r>
            <a:endParaRPr lang="en" sz="1200" dirty="0">
              <a:solidFill>
                <a:prstClr val="black"/>
              </a:solidFill>
            </a:endParaRPr>
          </a:p>
        </p:txBody>
      </p:sp>
      <p:sp>
        <p:nvSpPr>
          <p:cNvPr id="6" name="コンテンツ プレースホルダー 4"/>
          <p:cNvSpPr txBox="1">
            <a:spLocks/>
          </p:cNvSpPr>
          <p:nvPr/>
        </p:nvSpPr>
        <p:spPr>
          <a:xfrm>
            <a:off x="628650" y="905314"/>
            <a:ext cx="8022560" cy="170100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spcAft>
                <a:spcPts val="600"/>
              </a:spcAft>
              <a:buNone/>
            </a:pPr>
            <a:r>
              <a:rPr lang="en" sz="1800" dirty="0">
                <a:solidFill>
                  <a:prstClr val="black"/>
                </a:solidFill>
                <a:latin typeface="Meiryo UI" panose="020B0604030504040204" pitchFamily="50" charset="-128"/>
                <a:ea typeface="Meiryo UI" panose="020B0604030504040204" pitchFamily="50" charset="-128"/>
              </a:rPr>
              <a:t>[</a:t>
            </a:r>
            <a:r>
              <a:rPr lang="en" sz="1600" dirty="0">
                <a:solidFill>
                  <a:prstClr val="black"/>
                </a:solidFill>
                <a:latin typeface="Meiryo UI" panose="020B0604030504040204" pitchFamily="50" charset="-128"/>
                <a:ea typeface="Meiryo UI" panose="020B0604030504040204" pitchFamily="50" charset="-128"/>
              </a:rPr>
              <a:t>Risks of being compressed]</a:t>
            </a:r>
            <a:endParaRPr lang="ja-JP" altLang="en-US" sz="16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en" sz="1600" dirty="0">
                <a:solidFill>
                  <a:prstClr val="black"/>
                </a:solidFill>
                <a:latin typeface="Meiryo UI" panose="020B0604030504040204" pitchFamily="50" charset="-128"/>
                <a:ea typeface="Meiryo UI" panose="020B0604030504040204" pitchFamily="50" charset="-128"/>
              </a:rPr>
              <a:t>　(1) Occurrence of ruptures</a:t>
            </a:r>
          </a:p>
          <a:p>
            <a:pPr marL="0" indent="0" rtl="0">
              <a:lnSpc>
                <a:spcPct val="100000"/>
              </a:lnSpc>
              <a:spcBef>
                <a:spcPts val="0"/>
              </a:spcBef>
              <a:buFont typeface="Arial" panose="020B0604020202020204" pitchFamily="34" charset="0"/>
              <a:buNone/>
            </a:pPr>
            <a:r>
              <a:rPr lang="en" sz="1600" dirty="0">
                <a:solidFill>
                  <a:prstClr val="black"/>
                </a:solidFill>
                <a:latin typeface="Meiryo UI" panose="020B0604030504040204" pitchFamily="50" charset="-128"/>
                <a:ea typeface="Meiryo UI" panose="020B0604030504040204" pitchFamily="50" charset="-128"/>
              </a:rPr>
              <a:t>　(2) Cylinder (bonbe) flight accidents</a:t>
            </a:r>
          </a:p>
          <a:p>
            <a:pPr marL="0" indent="180975" rtl="0">
              <a:lnSpc>
                <a:spcPct val="100000"/>
              </a:lnSpc>
              <a:spcBef>
                <a:spcPts val="0"/>
              </a:spcBef>
              <a:buNone/>
            </a:pPr>
            <a:endParaRPr lang="en-US" altLang="ja-JP" sz="9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en" sz="1600" dirty="0">
                <a:solidFill>
                  <a:prstClr val="black"/>
                </a:solidFill>
                <a:latin typeface="Meiryo UI" panose="020B0604030504040204" pitchFamily="50" charset="-128"/>
                <a:ea typeface="Meiryo UI" panose="020B0604030504040204" pitchFamily="50" charset="-128"/>
              </a:rPr>
              <a:t>[Notes for handling high-pressure gas]</a:t>
            </a:r>
            <a:endParaRPr lang="ja-JP" altLang="en-US" sz="16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n" sz="1600" dirty="0">
                <a:solidFill>
                  <a:prstClr val="black"/>
                </a:solidFill>
                <a:latin typeface="Meiryo UI" panose="020B0604030504040204" pitchFamily="50" charset="-128"/>
                <a:ea typeface="Meiryo UI" panose="020B0604030504040204" pitchFamily="50" charset="-128"/>
              </a:rPr>
              <a:t>High-pressure gas storage method: Must be stored in locations below 40°C</a:t>
            </a:r>
            <a:endParaRPr lang="en-US" altLang="ja-JP" sz="1600" dirty="0">
              <a:solidFill>
                <a:prstClr val="black"/>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628650" y="2694440"/>
            <a:ext cx="4275788" cy="2653500"/>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40</a:t>
            </a:fld>
            <a:endParaRPr kumimoji="1" lang="ja-JP" altLang="en-US"/>
          </a:p>
        </p:txBody>
      </p:sp>
      <p:sp>
        <p:nvSpPr>
          <p:cNvPr id="8" name="テキスト ボックス 7">
            <a:extLst>
              <a:ext uri="{FF2B5EF4-FFF2-40B4-BE49-F238E27FC236}">
                <a16:creationId xmlns="" xmlns:a16="http://schemas.microsoft.com/office/drawing/2014/main" id="{8C540D56-45A0-4DF4-A63C-C289738D2DBA}"/>
              </a:ext>
            </a:extLst>
          </p:cNvPr>
          <p:cNvSpPr txBox="1"/>
          <p:nvPr/>
        </p:nvSpPr>
        <p:spPr>
          <a:xfrm>
            <a:off x="1270834" y="2753656"/>
            <a:ext cx="2995949" cy="216066"/>
          </a:xfrm>
          <a:prstGeom prst="rect">
            <a:avLst/>
          </a:prstGeom>
          <a:solidFill>
            <a:schemeClr val="bg1"/>
          </a:solidFill>
          <a:ln>
            <a:noFill/>
          </a:ln>
        </p:spPr>
        <p:txBody>
          <a:bodyPr wrap="square" lIns="0" tIns="0" rIns="0" bIns="0" rtlCol="0">
            <a:noAutofit/>
          </a:bodyPr>
          <a:lstStyle/>
          <a:p>
            <a:pPr algn="ctr" rtl="0"/>
            <a:r>
              <a:rPr lang="en" sz="1100" dirty="0"/>
              <a:t>Table 2-8: Changes in pressure due to temperature</a:t>
            </a:r>
            <a:endParaRPr kumimoji="1" lang="en-US" altLang="ja-JP" sz="1100" dirty="0"/>
          </a:p>
        </p:txBody>
      </p:sp>
      <p:sp>
        <p:nvSpPr>
          <p:cNvPr id="9" name="テキスト ボックス 8">
            <a:extLst>
              <a:ext uri="{FF2B5EF4-FFF2-40B4-BE49-F238E27FC236}">
                <a16:creationId xmlns="" xmlns:a16="http://schemas.microsoft.com/office/drawing/2014/main" id="{6A0E1FFE-663F-4954-81EA-5F4F6C616E63}"/>
              </a:ext>
            </a:extLst>
          </p:cNvPr>
          <p:cNvSpPr txBox="1"/>
          <p:nvPr/>
        </p:nvSpPr>
        <p:spPr>
          <a:xfrm>
            <a:off x="804404" y="3057847"/>
            <a:ext cx="599833" cy="546587"/>
          </a:xfrm>
          <a:prstGeom prst="rect">
            <a:avLst/>
          </a:prstGeom>
          <a:solidFill>
            <a:schemeClr val="bg1"/>
          </a:solidFill>
          <a:ln>
            <a:noFill/>
          </a:ln>
        </p:spPr>
        <p:txBody>
          <a:bodyPr wrap="square" lIns="0" tIns="0" rIns="0" bIns="0" rtlCol="0">
            <a:noAutofit/>
          </a:bodyPr>
          <a:lstStyle/>
          <a:p>
            <a:pPr algn="ctr" rtl="0"/>
            <a:r>
              <a:rPr lang="en" sz="1200" dirty="0">
                <a:latin typeface="Meiryo UI" panose="020B0604030504040204" pitchFamily="50" charset="-128"/>
                <a:ea typeface="Meiryo UI" panose="020B0604030504040204" pitchFamily="50" charset="-128"/>
              </a:rPr>
              <a:t>Tempe-rature (</a:t>
            </a:r>
            <a:r>
              <a:rPr lang="ja-JP" altLang="en-US" sz="1200" dirty="0">
                <a:latin typeface="Meiryo UI" panose="020B0604030504040204" pitchFamily="50" charset="-128"/>
                <a:ea typeface="Meiryo UI" panose="020B0604030504040204" pitchFamily="50" charset="-128"/>
              </a:rPr>
              <a:t>℃</a:t>
            </a:r>
            <a:r>
              <a:rPr lang="en"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 xmlns:a16="http://schemas.microsoft.com/office/drawing/2014/main" id="{D3BA9C76-F94D-4589-9AAF-650D3171942A}"/>
              </a:ext>
            </a:extLst>
          </p:cNvPr>
          <p:cNvSpPr txBox="1"/>
          <p:nvPr/>
        </p:nvSpPr>
        <p:spPr>
          <a:xfrm>
            <a:off x="1483917" y="3067579"/>
            <a:ext cx="1466618" cy="536857"/>
          </a:xfrm>
          <a:prstGeom prst="rect">
            <a:avLst/>
          </a:prstGeom>
          <a:solidFill>
            <a:schemeClr val="bg1"/>
          </a:solidFill>
          <a:ln>
            <a:noFill/>
          </a:ln>
        </p:spPr>
        <p:txBody>
          <a:bodyPr wrap="square" lIns="0" tIns="0" rIns="0" bIns="0" rtlCol="0">
            <a:noAutofit/>
          </a:bodyPr>
          <a:lstStyle/>
          <a:p>
            <a:pPr rtl="0"/>
            <a:r>
              <a:rPr lang="en" sz="1400" dirty="0"/>
              <a:t>Gas pressure in the container (MPa)</a:t>
            </a:r>
            <a:endParaRPr kumimoji="1" lang="en-US" altLang="ja-JP" sz="1400" dirty="0"/>
          </a:p>
        </p:txBody>
      </p:sp>
      <p:sp>
        <p:nvSpPr>
          <p:cNvPr id="11" name="テキスト ボックス 10">
            <a:extLst>
              <a:ext uri="{FF2B5EF4-FFF2-40B4-BE49-F238E27FC236}">
                <a16:creationId xmlns="" xmlns:a16="http://schemas.microsoft.com/office/drawing/2014/main" id="{3E24D9B2-5277-444F-864B-E00438FE8A5E}"/>
              </a:ext>
            </a:extLst>
          </p:cNvPr>
          <p:cNvSpPr txBox="1"/>
          <p:nvPr/>
        </p:nvSpPr>
        <p:spPr>
          <a:xfrm>
            <a:off x="3023864" y="3067578"/>
            <a:ext cx="1711906" cy="536857"/>
          </a:xfrm>
          <a:prstGeom prst="rect">
            <a:avLst/>
          </a:prstGeom>
          <a:solidFill>
            <a:schemeClr val="bg1"/>
          </a:solidFill>
          <a:ln>
            <a:noFill/>
          </a:ln>
        </p:spPr>
        <p:txBody>
          <a:bodyPr wrap="square" lIns="0" tIns="0" rIns="0" bIns="0" rtlCol="0">
            <a:noAutofit/>
          </a:bodyPr>
          <a:lstStyle/>
          <a:p>
            <a:pPr rtl="0"/>
            <a:r>
              <a:rPr lang="en" sz="1400" dirty="0"/>
              <a:t>Value when the pressure at 25°C is 1</a:t>
            </a:r>
            <a:endParaRPr kumimoji="1" lang="en-US" altLang="ja-JP" sz="1400" dirty="0"/>
          </a:p>
        </p:txBody>
      </p:sp>
    </p:spTree>
    <p:extLst>
      <p:ext uri="{BB962C8B-B14F-4D97-AF65-F5344CB8AC3E}">
        <p14:creationId xmlns:p14="http://schemas.microsoft.com/office/powerpoint/2010/main" val="1492697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fontScale="90000"/>
          </a:bodyPr>
          <a:lstStyle/>
          <a:p>
            <a:pPr rtl="0"/>
            <a:r>
              <a:rPr lang="en" sz="2400">
                <a:latin typeface="Meiryo UI" panose="020B0604030504040204" pitchFamily="50" charset="-128"/>
                <a:ea typeface="Meiryo UI" panose="020B0604030504040204" pitchFamily="50" charset="-128"/>
              </a:rPr>
              <a:t>Disasters that occur due to gas welding (gasu yousetu)</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87724" y="6445765"/>
            <a:ext cx="3340451"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 74/Supplementary Text Page </a:t>
            </a:r>
            <a:r>
              <a:rPr lang="en" sz="1200" dirty="0" smtClean="0">
                <a:solidFill>
                  <a:prstClr val="black"/>
                </a:solidFill>
              </a:rPr>
              <a:t>51</a:t>
            </a:r>
            <a:endParaRPr lang="en" sz="1200" dirty="0">
              <a:solidFill>
                <a:prstClr val="black"/>
              </a:solidFill>
            </a:endParaRPr>
          </a:p>
        </p:txBody>
      </p:sp>
      <p:sp>
        <p:nvSpPr>
          <p:cNvPr id="6" name="コンテンツ プレースホルダー 4"/>
          <p:cNvSpPr txBox="1">
            <a:spLocks/>
          </p:cNvSpPr>
          <p:nvPr/>
        </p:nvSpPr>
        <p:spPr>
          <a:xfrm>
            <a:off x="628650" y="1009347"/>
            <a:ext cx="8022560" cy="1471031"/>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spcAft>
                <a:spcPts val="600"/>
              </a:spcAft>
              <a:buNone/>
            </a:pPr>
            <a:r>
              <a:rPr lang="en" sz="1200" dirty="0">
                <a:solidFill>
                  <a:prstClr val="black"/>
                </a:solidFill>
                <a:latin typeface="Meiryo UI" panose="020B0604030504040204" pitchFamily="50" charset="-128"/>
                <a:ea typeface="Meiryo UI" panose="020B0604030504040204" pitchFamily="50" charset="-128"/>
              </a:rPr>
              <a:t>[Health disorders caused by fumes (hyumu)]</a:t>
            </a:r>
            <a:endParaRPr lang="ja-JP" altLang="en-US"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Although not as many fumes (hyumu) are generated by gas welding (gasu yousetu) as by arc welding, there are concerns about the occurrence of pulmonary edemas due to the welding and cutting of galvanized base materials, and lung cancer and asthma due to the cutting of stainless steel.</a:t>
            </a:r>
          </a:p>
          <a:p>
            <a:pPr marL="0" indent="180975"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Additionally, in recent years, the health effects of welding and cutting of copper materials containing manganese on the central nervous system have become an issue.</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41</a:t>
            </a:fld>
            <a:endParaRPr kumimoji="1" lang="ja-JP" altLang="en-US"/>
          </a:p>
        </p:txBody>
      </p:sp>
    </p:spTree>
    <p:extLst>
      <p:ext uri="{BB962C8B-B14F-4D97-AF65-F5344CB8AC3E}">
        <p14:creationId xmlns:p14="http://schemas.microsoft.com/office/powerpoint/2010/main" val="591999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 xmlns:a16="http://schemas.microsoft.com/office/drawing/2014/main" id="{3F41801A-1D67-4067-9838-384C8EABCFA0}"/>
              </a:ext>
            </a:extLst>
          </p:cNvPr>
          <p:cNvPicPr>
            <a:picLocks noChangeAspect="1"/>
          </p:cNvPicPr>
          <p:nvPr/>
        </p:nvPicPr>
        <p:blipFill>
          <a:blip r:embed="rId3"/>
          <a:stretch>
            <a:fillRect/>
          </a:stretch>
        </p:blipFill>
        <p:spPr>
          <a:xfrm>
            <a:off x="4960364" y="886786"/>
            <a:ext cx="3690846" cy="4996049"/>
          </a:xfrm>
          <a:prstGeom prst="rect">
            <a:avLst/>
          </a:prstGeom>
          <a:ln>
            <a:solidFill>
              <a:schemeClr val="tx1"/>
            </a:solidFill>
          </a:ln>
        </p:spPr>
      </p:pic>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en" sz="1800" dirty="0">
                <a:latin typeface="Meiryo UI" panose="020B0604030504040204" pitchFamily="50" charset="-128"/>
                <a:ea typeface="Meiryo UI" panose="020B0604030504040204" pitchFamily="50" charset="-128"/>
              </a:rPr>
              <a:t>Preventing disasters due to gas welding (gasu yousetu) (1) Preventing burns</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22316" y="6444477"/>
            <a:ext cx="3340451"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 75/Supplementary Text Page </a:t>
            </a:r>
            <a:r>
              <a:rPr lang="en" sz="1200" dirty="0" smtClean="0">
                <a:solidFill>
                  <a:prstClr val="black"/>
                </a:solidFill>
              </a:rPr>
              <a:t>52</a:t>
            </a:r>
            <a:endParaRPr lang="en" sz="1200" dirty="0">
              <a:solidFill>
                <a:prstClr val="black"/>
              </a:solidFill>
            </a:endParaRPr>
          </a:p>
        </p:txBody>
      </p:sp>
      <p:sp>
        <p:nvSpPr>
          <p:cNvPr id="8" name="コンテンツ プレースホルダー 4"/>
          <p:cNvSpPr txBox="1">
            <a:spLocks/>
          </p:cNvSpPr>
          <p:nvPr/>
        </p:nvSpPr>
        <p:spPr>
          <a:xfrm>
            <a:off x="628650" y="886786"/>
            <a:ext cx="4239024" cy="147637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n" sz="1400" dirty="0">
                <a:solidFill>
                  <a:prstClr val="black"/>
                </a:solidFill>
                <a:latin typeface="Meiryo UI" panose="020B0604030504040204" pitchFamily="50" charset="-128"/>
                <a:ea typeface="Meiryo UI" panose="020B0604030504040204" pitchFamily="50" charset="-128"/>
              </a:rPr>
              <a:t>The Ordinance on Industrial Safety and Health requires workers to wear protective goggles and protective gloves for welding work, etc., done with acetylene (asechiren) welding equipment and gas welding (gasu yousetu) equipment using manifolds.</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42</a:t>
            </a:fld>
            <a:endParaRPr kumimoji="1" lang="ja-JP" altLang="en-US"/>
          </a:p>
        </p:txBody>
      </p:sp>
      <p:sp>
        <p:nvSpPr>
          <p:cNvPr id="9" name="テキスト ボックス 8">
            <a:extLst>
              <a:ext uri="{FF2B5EF4-FFF2-40B4-BE49-F238E27FC236}">
                <a16:creationId xmlns="" xmlns:a16="http://schemas.microsoft.com/office/drawing/2014/main" id="{92172807-1117-4367-8E57-C7774D21BC41}"/>
              </a:ext>
            </a:extLst>
          </p:cNvPr>
          <p:cNvSpPr txBox="1"/>
          <p:nvPr/>
        </p:nvSpPr>
        <p:spPr>
          <a:xfrm>
            <a:off x="5437699" y="5651300"/>
            <a:ext cx="2725068" cy="208361"/>
          </a:xfrm>
          <a:prstGeom prst="rect">
            <a:avLst/>
          </a:prstGeom>
          <a:solidFill>
            <a:schemeClr val="bg1"/>
          </a:solidFill>
          <a:ln>
            <a:noFill/>
          </a:ln>
        </p:spPr>
        <p:txBody>
          <a:bodyPr wrap="square" lIns="0" tIns="0" rIns="0" bIns="0" rtlCol="0">
            <a:noAutofit/>
          </a:bodyPr>
          <a:lstStyle/>
          <a:p>
            <a:pPr rtl="0"/>
            <a:r>
              <a:rPr lang="en" sz="1200" dirty="0"/>
              <a:t>Figu. 2-10: Welding protective equipment</a:t>
            </a:r>
            <a:endParaRPr kumimoji="1" lang="en-US" altLang="ja-JP" sz="1200" dirty="0"/>
          </a:p>
        </p:txBody>
      </p:sp>
      <p:sp>
        <p:nvSpPr>
          <p:cNvPr id="10" name="テキスト ボックス 9">
            <a:extLst>
              <a:ext uri="{FF2B5EF4-FFF2-40B4-BE49-F238E27FC236}">
                <a16:creationId xmlns="" xmlns:a16="http://schemas.microsoft.com/office/drawing/2014/main" id="{2C98F5BF-1326-4537-B46E-639F28662FF8}"/>
              </a:ext>
            </a:extLst>
          </p:cNvPr>
          <p:cNvSpPr txBox="1"/>
          <p:nvPr/>
        </p:nvSpPr>
        <p:spPr>
          <a:xfrm>
            <a:off x="6565045" y="5355783"/>
            <a:ext cx="2086165" cy="154280"/>
          </a:xfrm>
          <a:prstGeom prst="rect">
            <a:avLst/>
          </a:prstGeom>
          <a:solidFill>
            <a:schemeClr val="bg1"/>
          </a:solidFill>
          <a:ln>
            <a:noFill/>
          </a:ln>
        </p:spPr>
        <p:txBody>
          <a:bodyPr wrap="square" lIns="0" tIns="0" rIns="0" bIns="0" rtlCol="0">
            <a:noAutofit/>
          </a:bodyPr>
          <a:lstStyle/>
          <a:p>
            <a:pPr algn="r" rtl="0"/>
            <a:r>
              <a:rPr lang="en" sz="900" dirty="0"/>
              <a:t>Source: Caterpillar Operator Training Ltd.</a:t>
            </a:r>
            <a:endParaRPr kumimoji="1" lang="en-US" altLang="ja-JP" sz="900" dirty="0"/>
          </a:p>
        </p:txBody>
      </p:sp>
      <p:sp>
        <p:nvSpPr>
          <p:cNvPr id="11" name="テキスト ボックス 10">
            <a:extLst>
              <a:ext uri="{FF2B5EF4-FFF2-40B4-BE49-F238E27FC236}">
                <a16:creationId xmlns="" xmlns:a16="http://schemas.microsoft.com/office/drawing/2014/main" id="{C2610EC0-1A82-4BEE-9D3A-15EC44870535}"/>
              </a:ext>
            </a:extLst>
          </p:cNvPr>
          <p:cNvSpPr txBox="1"/>
          <p:nvPr/>
        </p:nvSpPr>
        <p:spPr>
          <a:xfrm>
            <a:off x="7568953" y="4654704"/>
            <a:ext cx="846470" cy="208360"/>
          </a:xfrm>
          <a:prstGeom prst="rect">
            <a:avLst/>
          </a:prstGeom>
          <a:solidFill>
            <a:schemeClr val="bg1"/>
          </a:solidFill>
          <a:ln>
            <a:noFill/>
          </a:ln>
        </p:spPr>
        <p:txBody>
          <a:bodyPr wrap="square" lIns="0" tIns="0" rIns="0" bIns="0" rtlCol="0">
            <a:noAutofit/>
          </a:bodyPr>
          <a:lstStyle/>
          <a:p>
            <a:pPr rtl="0"/>
            <a:r>
              <a:rPr lang="en" sz="1100"/>
              <a:t>Safety shoes</a:t>
            </a:r>
            <a:endParaRPr kumimoji="1" lang="en-US" altLang="ja-JP" sz="1100" dirty="0"/>
          </a:p>
        </p:txBody>
      </p:sp>
      <p:sp>
        <p:nvSpPr>
          <p:cNvPr id="12" name="テキスト ボックス 11">
            <a:extLst>
              <a:ext uri="{FF2B5EF4-FFF2-40B4-BE49-F238E27FC236}">
                <a16:creationId xmlns="" xmlns:a16="http://schemas.microsoft.com/office/drawing/2014/main" id="{1331A495-5469-4917-A7AC-A35CD863989A}"/>
              </a:ext>
            </a:extLst>
          </p:cNvPr>
          <p:cNvSpPr txBox="1"/>
          <p:nvPr/>
        </p:nvSpPr>
        <p:spPr>
          <a:xfrm>
            <a:off x="5113975" y="4687206"/>
            <a:ext cx="647449" cy="208360"/>
          </a:xfrm>
          <a:prstGeom prst="rect">
            <a:avLst/>
          </a:prstGeom>
          <a:solidFill>
            <a:schemeClr val="bg1"/>
          </a:solidFill>
          <a:ln>
            <a:noFill/>
          </a:ln>
        </p:spPr>
        <p:txBody>
          <a:bodyPr wrap="square" lIns="0" tIns="0" rIns="0" bIns="0" rtlCol="0">
            <a:noAutofit/>
          </a:bodyPr>
          <a:lstStyle/>
          <a:p>
            <a:pPr rtl="0"/>
            <a:r>
              <a:rPr lang="en" sz="1100"/>
              <a:t>Foot cover</a:t>
            </a:r>
            <a:endParaRPr kumimoji="1" lang="en-US" altLang="ja-JP" sz="1100" dirty="0"/>
          </a:p>
        </p:txBody>
      </p:sp>
      <p:sp>
        <p:nvSpPr>
          <p:cNvPr id="13" name="テキスト ボックス 12">
            <a:extLst>
              <a:ext uri="{FF2B5EF4-FFF2-40B4-BE49-F238E27FC236}">
                <a16:creationId xmlns="" xmlns:a16="http://schemas.microsoft.com/office/drawing/2014/main" id="{F7E70483-B43A-4BFC-AD7D-0695DB050415}"/>
              </a:ext>
            </a:extLst>
          </p:cNvPr>
          <p:cNvSpPr txBox="1"/>
          <p:nvPr/>
        </p:nvSpPr>
        <p:spPr>
          <a:xfrm>
            <a:off x="7568953" y="3494022"/>
            <a:ext cx="846470" cy="208360"/>
          </a:xfrm>
          <a:prstGeom prst="rect">
            <a:avLst/>
          </a:prstGeom>
          <a:solidFill>
            <a:schemeClr val="bg1"/>
          </a:solidFill>
          <a:ln>
            <a:noFill/>
          </a:ln>
        </p:spPr>
        <p:txBody>
          <a:bodyPr wrap="square" lIns="0" tIns="0" rIns="0" bIns="0" rtlCol="0">
            <a:noAutofit/>
          </a:bodyPr>
          <a:lstStyle/>
          <a:p>
            <a:pPr rtl="0"/>
            <a:r>
              <a:rPr lang="en" sz="1100"/>
              <a:t>Apron</a:t>
            </a:r>
            <a:endParaRPr kumimoji="1" lang="en-US" altLang="ja-JP" sz="1100" dirty="0"/>
          </a:p>
        </p:txBody>
      </p:sp>
      <p:sp>
        <p:nvSpPr>
          <p:cNvPr id="14" name="テキスト ボックス 13">
            <a:extLst>
              <a:ext uri="{FF2B5EF4-FFF2-40B4-BE49-F238E27FC236}">
                <a16:creationId xmlns="" xmlns:a16="http://schemas.microsoft.com/office/drawing/2014/main" id="{8CE106F1-85B9-4D18-B603-C696A6B532A0}"/>
              </a:ext>
            </a:extLst>
          </p:cNvPr>
          <p:cNvSpPr txBox="1"/>
          <p:nvPr/>
        </p:nvSpPr>
        <p:spPr>
          <a:xfrm>
            <a:off x="5044261" y="2765804"/>
            <a:ext cx="536175" cy="411840"/>
          </a:xfrm>
          <a:prstGeom prst="rect">
            <a:avLst/>
          </a:prstGeom>
          <a:solidFill>
            <a:schemeClr val="bg1"/>
          </a:solidFill>
          <a:ln>
            <a:noFill/>
          </a:ln>
        </p:spPr>
        <p:txBody>
          <a:bodyPr wrap="square" lIns="0" tIns="0" rIns="0" bIns="0" rtlCol="0">
            <a:noAutofit/>
          </a:bodyPr>
          <a:lstStyle/>
          <a:p>
            <a:pPr rtl="0"/>
            <a:r>
              <a:rPr lang="en" sz="1100"/>
              <a:t>Face shield for welding</a:t>
            </a:r>
            <a:endParaRPr kumimoji="1" lang="en-US" altLang="ja-JP" sz="1100" dirty="0"/>
          </a:p>
        </p:txBody>
      </p:sp>
      <p:sp>
        <p:nvSpPr>
          <p:cNvPr id="15" name="テキスト ボックス 14">
            <a:extLst>
              <a:ext uri="{FF2B5EF4-FFF2-40B4-BE49-F238E27FC236}">
                <a16:creationId xmlns="" xmlns:a16="http://schemas.microsoft.com/office/drawing/2014/main" id="{3B72B766-FE77-4CD5-93E7-8DFD625A8CD6}"/>
              </a:ext>
            </a:extLst>
          </p:cNvPr>
          <p:cNvSpPr txBox="1"/>
          <p:nvPr/>
        </p:nvSpPr>
        <p:spPr>
          <a:xfrm>
            <a:off x="7342793" y="2418614"/>
            <a:ext cx="649395" cy="208360"/>
          </a:xfrm>
          <a:prstGeom prst="rect">
            <a:avLst/>
          </a:prstGeom>
          <a:solidFill>
            <a:schemeClr val="bg1"/>
          </a:solidFill>
          <a:ln>
            <a:noFill/>
          </a:ln>
        </p:spPr>
        <p:txBody>
          <a:bodyPr wrap="square" lIns="0" tIns="0" rIns="0" bIns="0" rtlCol="0">
            <a:noAutofit/>
          </a:bodyPr>
          <a:lstStyle/>
          <a:p>
            <a:pPr rtl="0"/>
            <a:r>
              <a:rPr lang="en" sz="1100" dirty="0"/>
              <a:t>Arm cover</a:t>
            </a:r>
            <a:endParaRPr kumimoji="1" lang="en-US" altLang="ja-JP" sz="1100" dirty="0"/>
          </a:p>
        </p:txBody>
      </p:sp>
      <p:sp>
        <p:nvSpPr>
          <p:cNvPr id="16" name="テキスト ボックス 15">
            <a:extLst>
              <a:ext uri="{FF2B5EF4-FFF2-40B4-BE49-F238E27FC236}">
                <a16:creationId xmlns="" xmlns:a16="http://schemas.microsoft.com/office/drawing/2014/main" id="{EF2E0263-00C9-4E21-88E9-920A6DD67F8C}"/>
              </a:ext>
            </a:extLst>
          </p:cNvPr>
          <p:cNvSpPr txBox="1"/>
          <p:nvPr/>
        </p:nvSpPr>
        <p:spPr>
          <a:xfrm>
            <a:off x="5453857" y="1106318"/>
            <a:ext cx="649395" cy="208360"/>
          </a:xfrm>
          <a:prstGeom prst="rect">
            <a:avLst/>
          </a:prstGeom>
          <a:solidFill>
            <a:schemeClr val="bg1"/>
          </a:solidFill>
          <a:ln>
            <a:noFill/>
          </a:ln>
        </p:spPr>
        <p:txBody>
          <a:bodyPr wrap="square" lIns="0" tIns="0" rIns="0" bIns="0" rtlCol="0">
            <a:noAutofit/>
          </a:bodyPr>
          <a:lstStyle/>
          <a:p>
            <a:pPr rtl="0"/>
            <a:r>
              <a:rPr lang="en" sz="1100"/>
              <a:t>Hard hat</a:t>
            </a:r>
            <a:endParaRPr kumimoji="1" lang="en-US" altLang="ja-JP" sz="1100" dirty="0"/>
          </a:p>
        </p:txBody>
      </p:sp>
      <p:sp>
        <p:nvSpPr>
          <p:cNvPr id="17" name="テキスト ボックス 16">
            <a:extLst>
              <a:ext uri="{FF2B5EF4-FFF2-40B4-BE49-F238E27FC236}">
                <a16:creationId xmlns="" xmlns:a16="http://schemas.microsoft.com/office/drawing/2014/main" id="{7787CAC2-4221-4EF4-8AC9-D3FCB01BCA24}"/>
              </a:ext>
            </a:extLst>
          </p:cNvPr>
          <p:cNvSpPr txBox="1"/>
          <p:nvPr/>
        </p:nvSpPr>
        <p:spPr>
          <a:xfrm>
            <a:off x="7645387" y="1347936"/>
            <a:ext cx="649395" cy="361645"/>
          </a:xfrm>
          <a:prstGeom prst="rect">
            <a:avLst/>
          </a:prstGeom>
          <a:solidFill>
            <a:schemeClr val="bg1"/>
          </a:solidFill>
          <a:ln>
            <a:noFill/>
          </a:ln>
        </p:spPr>
        <p:txBody>
          <a:bodyPr wrap="square" lIns="0" tIns="0" rIns="0" bIns="0" rtlCol="0">
            <a:noAutofit/>
          </a:bodyPr>
          <a:lstStyle/>
          <a:p>
            <a:pPr rtl="0"/>
            <a:r>
              <a:rPr lang="en" sz="1100" dirty="0"/>
              <a:t>Protective goggles</a:t>
            </a:r>
            <a:endParaRPr kumimoji="1" lang="en-US" altLang="ja-JP" sz="1100" dirty="0"/>
          </a:p>
        </p:txBody>
      </p:sp>
      <p:sp>
        <p:nvSpPr>
          <p:cNvPr id="18" name="テキスト ボックス 17">
            <a:extLst>
              <a:ext uri="{FF2B5EF4-FFF2-40B4-BE49-F238E27FC236}">
                <a16:creationId xmlns="" xmlns:a16="http://schemas.microsoft.com/office/drawing/2014/main" id="{7FB30B94-F07A-40F1-B03B-FF603CAE2E54}"/>
              </a:ext>
            </a:extLst>
          </p:cNvPr>
          <p:cNvSpPr txBox="1"/>
          <p:nvPr/>
        </p:nvSpPr>
        <p:spPr>
          <a:xfrm>
            <a:off x="7372340" y="1749103"/>
            <a:ext cx="939983" cy="208360"/>
          </a:xfrm>
          <a:prstGeom prst="rect">
            <a:avLst/>
          </a:prstGeom>
          <a:solidFill>
            <a:schemeClr val="bg1"/>
          </a:solidFill>
          <a:ln>
            <a:noFill/>
          </a:ln>
        </p:spPr>
        <p:txBody>
          <a:bodyPr wrap="square" lIns="0" tIns="0" rIns="0" bIns="0" rtlCol="0">
            <a:noAutofit/>
          </a:bodyPr>
          <a:lstStyle/>
          <a:p>
            <a:pPr rtl="0"/>
            <a:r>
              <a:rPr lang="en" sz="1100"/>
              <a:t>Dustproof mask</a:t>
            </a:r>
            <a:endParaRPr kumimoji="1" lang="en-US" altLang="ja-JP" sz="1100" dirty="0"/>
          </a:p>
        </p:txBody>
      </p:sp>
      <p:sp>
        <p:nvSpPr>
          <p:cNvPr id="19" name="テキスト ボックス 18">
            <a:extLst>
              <a:ext uri="{FF2B5EF4-FFF2-40B4-BE49-F238E27FC236}">
                <a16:creationId xmlns="" xmlns:a16="http://schemas.microsoft.com/office/drawing/2014/main" id="{74EAEAED-9478-416C-BEAB-57F15183F018}"/>
              </a:ext>
            </a:extLst>
          </p:cNvPr>
          <p:cNvSpPr txBox="1"/>
          <p:nvPr/>
        </p:nvSpPr>
        <p:spPr>
          <a:xfrm>
            <a:off x="7645387" y="1996984"/>
            <a:ext cx="939983" cy="412053"/>
          </a:xfrm>
          <a:prstGeom prst="rect">
            <a:avLst/>
          </a:prstGeom>
          <a:solidFill>
            <a:schemeClr val="bg1"/>
          </a:solidFill>
          <a:ln>
            <a:noFill/>
          </a:ln>
        </p:spPr>
        <p:txBody>
          <a:bodyPr wrap="square" lIns="0" tIns="0" rIns="0" bIns="0" rtlCol="0">
            <a:noAutofit/>
          </a:bodyPr>
          <a:lstStyle/>
          <a:p>
            <a:pPr rtl="0"/>
            <a:r>
              <a:rPr lang="en" sz="1000" dirty="0"/>
              <a:t>Protective gloves made of leather for welding</a:t>
            </a:r>
            <a:endParaRPr kumimoji="1" lang="en-US" altLang="ja-JP" sz="1000" dirty="0"/>
          </a:p>
        </p:txBody>
      </p:sp>
      <p:sp>
        <p:nvSpPr>
          <p:cNvPr id="21" name="正方形/長方形 20"/>
          <p:cNvSpPr/>
          <p:nvPr/>
        </p:nvSpPr>
        <p:spPr>
          <a:xfrm>
            <a:off x="6688639" y="5790897"/>
            <a:ext cx="224817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smtClean="0">
                <a:latin typeface="Meiryo UI" panose="020B0604030504040204" pitchFamily="50" charset="-128"/>
                <a:ea typeface="Meiryo UI" panose="020B0604030504040204" pitchFamily="50" charset="-128"/>
              </a:rPr>
              <a:t>（キャタピラー教習所株式会社提供）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90550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en" sz="1800" dirty="0">
                <a:latin typeface="Meiryo UI" panose="020B0604030504040204" pitchFamily="50" charset="-128"/>
                <a:ea typeface="Meiryo UI" panose="020B0604030504040204" pitchFamily="50" charset="-128"/>
              </a:rPr>
              <a:t>Preventing disasters due to gas welding (gasu yousetu) (2) Conditions surrounding explosions and fires</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03859" y="6444477"/>
            <a:ext cx="3776462"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Pages 75, 77/Supplementary Text Page </a:t>
            </a:r>
            <a:r>
              <a:rPr lang="en" sz="1200" dirty="0" smtClean="0">
                <a:solidFill>
                  <a:prstClr val="black"/>
                </a:solidFill>
              </a:rPr>
              <a:t>53</a:t>
            </a:r>
            <a:endParaRPr lang="en" sz="1200" dirty="0">
              <a:solidFill>
                <a:prstClr val="black"/>
              </a:solidFill>
            </a:endParaRPr>
          </a:p>
        </p:txBody>
      </p:sp>
      <p:sp>
        <p:nvSpPr>
          <p:cNvPr id="6" name="コンテンツ プレースホルダー 4"/>
          <p:cNvSpPr txBox="1">
            <a:spLocks/>
          </p:cNvSpPr>
          <p:nvPr/>
        </p:nvSpPr>
        <p:spPr>
          <a:xfrm>
            <a:off x="626996" y="982558"/>
            <a:ext cx="8024214" cy="109811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[Conditions and causes surrounding explosions and fires]</a:t>
            </a:r>
            <a:endParaRPr lang="ja-JP" altLang="en-US"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In most cases of explosions and fires during gas welding (gasu yousetu) work, flammable gas for welding exploded or erupted in flames. The causes include leakage due to improper fitting of equipment and hoses (housu) and leakage from deteriorating facilities, as well as  flashbacks (gyakka).</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8" name="コンテンツ プレースホルダー 4"/>
          <p:cNvSpPr txBox="1">
            <a:spLocks/>
          </p:cNvSpPr>
          <p:nvPr/>
        </p:nvSpPr>
        <p:spPr>
          <a:xfrm>
            <a:off x="626996" y="2168797"/>
            <a:ext cx="8024214" cy="1346441"/>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[Dust explosion (hunjin bakuhatu)]</a:t>
            </a:r>
          </a:p>
          <a:p>
            <a:pPr marL="0" indent="180975"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If gas welding (gasu yousetu) is performed in locations where flammable material (kanensei no mono) become fine particles (dust) and float through the air in large quantities, a violent explosion could occur.</a:t>
            </a:r>
          </a:p>
          <a:p>
            <a:pPr marL="0" indent="180975"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It should be noted that dust can occur not only from flour, sugar, and plastic, but also in metals such as aluminum and iron that do not burn in bulk as long as they are flammable, even if they are not a substance such as coal.</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43</a:t>
            </a:fld>
            <a:endParaRPr kumimoji="1" lang="ja-JP" altLang="en-US"/>
          </a:p>
        </p:txBody>
      </p:sp>
    </p:spTree>
    <p:extLst>
      <p:ext uri="{BB962C8B-B14F-4D97-AF65-F5344CB8AC3E}">
        <p14:creationId xmlns:p14="http://schemas.microsoft.com/office/powerpoint/2010/main" val="3525975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en" sz="1800" dirty="0">
                <a:latin typeface="Meiryo UI" panose="020B0604030504040204" pitchFamily="50" charset="-128"/>
                <a:ea typeface="Meiryo UI" panose="020B0604030504040204" pitchFamily="50" charset="-128"/>
              </a:rPr>
              <a:t>Preventing disasters due to gas welding (gasu yousetu) (3) Preventing explosions and fires</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197662" y="6444477"/>
            <a:ext cx="5012659"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Pages 77, 79, 81/Supplementary Text Pages </a:t>
            </a:r>
            <a:r>
              <a:rPr lang="en" sz="1200" dirty="0" smtClean="0">
                <a:solidFill>
                  <a:prstClr val="black"/>
                </a:solidFill>
              </a:rPr>
              <a:t>55, 55, 56</a:t>
            </a:r>
            <a:endParaRPr lang="en" sz="1200" dirty="0">
              <a:solidFill>
                <a:prstClr val="black"/>
              </a:solidFill>
            </a:endParaRPr>
          </a:p>
        </p:txBody>
      </p:sp>
      <p:sp>
        <p:nvSpPr>
          <p:cNvPr id="5" name="コンテンツ プレースホルダー 4"/>
          <p:cNvSpPr txBox="1">
            <a:spLocks/>
          </p:cNvSpPr>
          <p:nvPr/>
        </p:nvSpPr>
        <p:spPr>
          <a:xfrm>
            <a:off x="628650" y="935391"/>
            <a:ext cx="8022560" cy="85612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n" sz="1400" dirty="0">
                <a:solidFill>
                  <a:prstClr val="black"/>
                </a:solidFill>
                <a:latin typeface="Meiryo UI" panose="020B0604030504040204" pitchFamily="50" charset="-128"/>
                <a:ea typeface="Meiryo UI" panose="020B0604030504040204" pitchFamily="50" charset="-128"/>
              </a:rPr>
              <a:t>[Preventing explosions caused by fuel gas]</a:t>
            </a:r>
            <a:endParaRPr lang="ja-JP" altLang="en-US" sz="14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Font typeface="Arial" panose="020B0604020202020204" pitchFamily="34" charset="0"/>
              <a:buNone/>
            </a:pPr>
            <a:r>
              <a:rPr lang="en" sz="1400" dirty="0">
                <a:solidFill>
                  <a:prstClr val="black"/>
                </a:solidFill>
                <a:latin typeface="Meiryo UI" panose="020B0604030504040204" pitchFamily="50" charset="-128"/>
                <a:ea typeface="Meiryo UI" panose="020B0604030504040204" pitchFamily="50" charset="-128"/>
              </a:rPr>
              <a:t>・ In order to prevent explosions, it is essential to eliminate the leakage of fuel gas</a:t>
            </a:r>
            <a:endParaRPr lang="en-US" altLang="ja-JP" sz="14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Font typeface="Arial" panose="020B0604020202020204" pitchFamily="34" charset="0"/>
              <a:buNone/>
            </a:pPr>
            <a:r>
              <a:rPr lang="en" sz="1400" dirty="0">
                <a:solidFill>
                  <a:prstClr val="black"/>
                </a:solidFill>
                <a:latin typeface="Meiryo UI" panose="020B0604030504040204" pitchFamily="50" charset="-128"/>
                <a:ea typeface="Meiryo UI" panose="020B0604030504040204" pitchFamily="50" charset="-128"/>
              </a:rPr>
              <a:t>・ Secure sufficient ventilation of the workplace on a daily basis</a:t>
            </a:r>
          </a:p>
        </p:txBody>
      </p:sp>
      <p:sp>
        <p:nvSpPr>
          <p:cNvPr id="10" name="コンテンツ プレースホルダー 4"/>
          <p:cNvSpPr txBox="1">
            <a:spLocks/>
          </p:cNvSpPr>
          <p:nvPr/>
        </p:nvSpPr>
        <p:spPr>
          <a:xfrm>
            <a:off x="628650" y="1879645"/>
            <a:ext cx="8022560" cy="135313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n" sz="1400">
                <a:solidFill>
                  <a:prstClr val="black"/>
                </a:solidFill>
                <a:latin typeface="Meiryo UI" panose="020B0604030504040204" pitchFamily="50" charset="-128"/>
                <a:ea typeface="Meiryo UI" panose="020B0604030504040204" pitchFamily="50" charset="-128"/>
              </a:rPr>
              <a:t>[Preventing disasters due to flashbacks (gyakka)]</a:t>
            </a:r>
          </a:p>
          <a:p>
            <a:pPr marL="0" indent="180975" rtl="0">
              <a:lnSpc>
                <a:spcPct val="100000"/>
              </a:lnSpc>
              <a:spcBef>
                <a:spcPts val="0"/>
              </a:spcBef>
              <a:buNone/>
            </a:pPr>
            <a:r>
              <a:rPr lang="en" sz="1400">
                <a:solidFill>
                  <a:prstClr val="black"/>
                </a:solidFill>
                <a:latin typeface="Meiryo UI" panose="020B0604030504040204" pitchFamily="50" charset="-128"/>
                <a:ea typeface="Meiryo UI" panose="020B0604030504040204" pitchFamily="50" charset="-128"/>
              </a:rPr>
              <a:t>・ Make sure to purge the gas before starting work</a:t>
            </a:r>
            <a:endParaRPr lang="en-US" altLang="ja-JP" sz="14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n" sz="1400">
                <a:solidFill>
                  <a:prstClr val="black"/>
                </a:solidFill>
                <a:latin typeface="Meiryo UI" panose="020B0604030504040204" pitchFamily="50" charset="-128"/>
                <a:ea typeface="Meiryo UI" panose="020B0604030504040204" pitchFamily="50" charset="-128"/>
              </a:rPr>
              <a:t>・ Reliable inspection and maintenance of equipment</a:t>
            </a:r>
            <a:endParaRPr lang="en-US" altLang="ja-JP" sz="14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n" sz="1400">
                <a:solidFill>
                  <a:prstClr val="black"/>
                </a:solidFill>
                <a:latin typeface="Meiryo UI" panose="020B0604030504040204" pitchFamily="50" charset="-128"/>
                <a:ea typeface="Meiryo UI" panose="020B0604030504040204" pitchFamily="50" charset="-128"/>
              </a:rPr>
              <a:t>・ Handling flammable gases and oxygen (sanso) in accordance with standards</a:t>
            </a:r>
          </a:p>
          <a:p>
            <a:pPr marL="0" indent="180975" rtl="0">
              <a:lnSpc>
                <a:spcPct val="100000"/>
              </a:lnSpc>
              <a:spcBef>
                <a:spcPts val="0"/>
              </a:spcBef>
              <a:buNone/>
            </a:pPr>
            <a:r>
              <a:rPr lang="en" sz="1400">
                <a:solidFill>
                  <a:prstClr val="black"/>
                </a:solidFill>
                <a:latin typeface="Meiryo UI" panose="020B0604030504040204" pitchFamily="50" charset="-128"/>
                <a:ea typeface="Meiryo UI" panose="020B0604030504040204" pitchFamily="50" charset="-128"/>
              </a:rPr>
              <a:t>・ Secure fitting of safety units (anzen ki)</a:t>
            </a:r>
          </a:p>
        </p:txBody>
      </p:sp>
      <p:sp>
        <p:nvSpPr>
          <p:cNvPr id="11" name="コンテンツ プレースホルダー 4"/>
          <p:cNvSpPr txBox="1">
            <a:spLocks/>
          </p:cNvSpPr>
          <p:nvPr/>
        </p:nvSpPr>
        <p:spPr>
          <a:xfrm>
            <a:off x="628650" y="3320904"/>
            <a:ext cx="8022560" cy="90607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n" sz="1400">
                <a:solidFill>
                  <a:prstClr val="black"/>
                </a:solidFill>
                <a:latin typeface="Meiryo UI" panose="020B0604030504040204" pitchFamily="50" charset="-128"/>
                <a:ea typeface="Meiryo UI" panose="020B0604030504040204" pitchFamily="50" charset="-128"/>
              </a:rPr>
              <a:t>[Preventing fires due to causes other than fuel gas]</a:t>
            </a:r>
            <a:endParaRPr lang="ja-JP" altLang="en-US" sz="1400" dirty="0">
              <a:solidFill>
                <a:prstClr val="black"/>
              </a:solidFill>
              <a:latin typeface="Meiryo UI" panose="020B0604030504040204" pitchFamily="50" charset="-128"/>
              <a:ea typeface="Meiryo UI" panose="020B0604030504040204" pitchFamily="50" charset="-128"/>
            </a:endParaRPr>
          </a:p>
          <a:p>
            <a:pPr marL="180975" indent="0" rtl="0">
              <a:lnSpc>
                <a:spcPct val="100000"/>
              </a:lnSpc>
              <a:spcBef>
                <a:spcPts val="0"/>
              </a:spcBef>
              <a:buNone/>
            </a:pPr>
            <a:r>
              <a:rPr lang="en" sz="1400">
                <a:solidFill>
                  <a:prstClr val="black"/>
                </a:solidFill>
                <a:latin typeface="Meiryo UI" panose="020B0604030504040204" pitchFamily="50" charset="-128"/>
                <a:ea typeface="Meiryo UI" panose="020B0604030504040204" pitchFamily="50" charset="-128"/>
              </a:rPr>
              <a:t>・ Eliminate flammable materials (kanensei no mono), etc.</a:t>
            </a:r>
            <a:endParaRPr lang="en-US" altLang="ja-JP" sz="1400" dirty="0">
              <a:solidFill>
                <a:prstClr val="black"/>
              </a:solidFill>
              <a:latin typeface="Meiryo UI" panose="020B0604030504040204" pitchFamily="50" charset="-128"/>
              <a:ea typeface="Meiryo UI" panose="020B0604030504040204" pitchFamily="50" charset="-128"/>
            </a:endParaRPr>
          </a:p>
          <a:p>
            <a:pPr marL="180975" indent="0" rtl="0">
              <a:lnSpc>
                <a:spcPct val="100000"/>
              </a:lnSpc>
              <a:spcBef>
                <a:spcPts val="0"/>
              </a:spcBef>
              <a:buNone/>
            </a:pPr>
            <a:r>
              <a:rPr lang="en" sz="1400">
                <a:solidFill>
                  <a:prstClr val="black"/>
                </a:solidFill>
                <a:latin typeface="Meiryo UI" panose="020B0604030504040204" pitchFamily="50" charset="-128"/>
                <a:ea typeface="Meiryo UI" panose="020B0604030504040204" pitchFamily="50" charset="-128"/>
              </a:rPr>
              <a:t>・ Take care during mixed work or proximity work (including vertical work), etc.</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44</a:t>
            </a:fld>
            <a:endParaRPr kumimoji="1" lang="ja-JP" altLang="en-US" dirty="0"/>
          </a:p>
        </p:txBody>
      </p:sp>
    </p:spTree>
    <p:extLst>
      <p:ext uri="{BB962C8B-B14F-4D97-AF65-F5344CB8AC3E}">
        <p14:creationId xmlns:p14="http://schemas.microsoft.com/office/powerpoint/2010/main" val="3984327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en" sz="1600" dirty="0">
                <a:latin typeface="Meiryo UI" panose="020B0604030504040204" pitchFamily="50" charset="-128"/>
                <a:ea typeface="Meiryo UI" panose="020B0604030504040204" pitchFamily="50" charset="-128"/>
              </a:rPr>
              <a:t>Preventing disasters due to gas welding (gasu yousetu) (4) Harmful rays (yuugai kousen) and oxygen deficiency (sanso ketubou)</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40856" y="6456715"/>
            <a:ext cx="3706612"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Pages 82, 86/Supplementary Text Page </a:t>
            </a:r>
            <a:r>
              <a:rPr lang="en" sz="1200" dirty="0" smtClean="0">
                <a:solidFill>
                  <a:prstClr val="black"/>
                </a:solidFill>
              </a:rPr>
              <a:t>57</a:t>
            </a:r>
            <a:endParaRPr lang="en" sz="1200" dirty="0">
              <a:solidFill>
                <a:prstClr val="black"/>
              </a:solidFill>
            </a:endParaRPr>
          </a:p>
        </p:txBody>
      </p:sp>
      <p:sp>
        <p:nvSpPr>
          <p:cNvPr id="6" name="コンテンツ プレースホルダー 4"/>
          <p:cNvSpPr txBox="1">
            <a:spLocks/>
          </p:cNvSpPr>
          <p:nvPr/>
        </p:nvSpPr>
        <p:spPr>
          <a:xfrm>
            <a:off x="628650" y="947424"/>
            <a:ext cx="8022560" cy="81224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n" sz="1100" dirty="0">
                <a:solidFill>
                  <a:prstClr val="black"/>
                </a:solidFill>
                <a:latin typeface="Meiryo UI" panose="020B0604030504040204" pitchFamily="50" charset="-128"/>
                <a:ea typeface="Meiryo UI" panose="020B0604030504040204" pitchFamily="50" charset="-128"/>
              </a:rPr>
              <a:t>[Harmful rays generated during gas welding (gasu yousetu)]</a:t>
            </a:r>
          </a:p>
          <a:p>
            <a:pPr marL="0" indent="0" rtl="0">
              <a:lnSpc>
                <a:spcPct val="100000"/>
              </a:lnSpc>
              <a:spcBef>
                <a:spcPts val="0"/>
              </a:spcBef>
              <a:buNone/>
            </a:pPr>
            <a:r>
              <a:rPr lang="en" sz="1100" dirty="0">
                <a:solidFill>
                  <a:prstClr val="black"/>
                </a:solidFill>
                <a:latin typeface="Meiryo UI" panose="020B0604030504040204" pitchFamily="50" charset="-128"/>
                <a:ea typeface="Meiryo UI" panose="020B0604030504040204" pitchFamily="50" charset="-128"/>
              </a:rPr>
              <a:t>　During gas welding (gasu yousetu) work, strong infrared rays are generated by high-temperature parts such as base materials and flames.</a:t>
            </a:r>
            <a:endParaRPr lang="en-US" altLang="ja-JP" sz="11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en" sz="1100" dirty="0">
                <a:solidFill>
                  <a:prstClr val="black"/>
                </a:solidFill>
                <a:latin typeface="Meiryo UI" panose="020B0604030504040204" pitchFamily="50" charset="-128"/>
                <a:ea typeface="Meiryo UI" panose="020B0604030504040204" pitchFamily="50" charset="-128"/>
              </a:rPr>
              <a:t>　Occupational diseases caused by infrared rays: eye disorders such as retinal burns and cataracts, skin diseases</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5" name="コンテンツ プレースホルダー 4"/>
          <p:cNvSpPr txBox="1">
            <a:spLocks/>
          </p:cNvSpPr>
          <p:nvPr/>
        </p:nvSpPr>
        <p:spPr>
          <a:xfrm>
            <a:off x="628650" y="1859832"/>
            <a:ext cx="8022560" cy="1102387"/>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n" sz="1100">
                <a:solidFill>
                  <a:prstClr val="black"/>
                </a:solidFill>
                <a:latin typeface="Meiryo UI" panose="020B0604030504040204" pitchFamily="50" charset="-128"/>
                <a:ea typeface="Meiryo UI" panose="020B0604030504040204" pitchFamily="50" charset="-128"/>
              </a:rPr>
              <a:t>[Oxygen deficiency (sanso ketubou)]</a:t>
            </a:r>
          </a:p>
          <a:p>
            <a:pPr marL="0" indent="0" rtl="0">
              <a:lnSpc>
                <a:spcPct val="100000"/>
              </a:lnSpc>
              <a:spcBef>
                <a:spcPts val="0"/>
              </a:spcBef>
              <a:buNone/>
            </a:pPr>
            <a:r>
              <a:rPr lang="en" sz="1100">
                <a:solidFill>
                  <a:prstClr val="black"/>
                </a:solidFill>
                <a:latin typeface="Meiryo UI" panose="020B0604030504040204" pitchFamily="50" charset="-128"/>
                <a:ea typeface="Meiryo UI" panose="020B0604030504040204" pitchFamily="50" charset="-128"/>
              </a:rPr>
              <a:t>　When gas welding (gasu yousetu) or fusing is performed in locations with insufficient ventilation, in addition to performing forced ventilation with portable ventilation devices, use appropriate respiratory protective devices (kokyuu you hogo gu) according to the situation.</a:t>
            </a:r>
            <a:endParaRPr lang="en-US" altLang="ja-JP" sz="11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en" sz="1100">
                <a:solidFill>
                  <a:prstClr val="black"/>
                </a:solidFill>
                <a:latin typeface="Meiryo UI" panose="020B0604030504040204" pitchFamily="50" charset="-128"/>
                <a:ea typeface="Meiryo UI" panose="020B0604030504040204" pitchFamily="50" charset="-128"/>
              </a:rPr>
              <a:t>　Oxygen deficiency (sanso ketubou): a condition in which the concentration of oxygen in the air is less than 18%</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45</a:t>
            </a:fld>
            <a:endParaRPr kumimoji="1" lang="ja-JP" altLang="en-US"/>
          </a:p>
        </p:txBody>
      </p:sp>
    </p:spTree>
    <p:extLst>
      <p:ext uri="{BB962C8B-B14F-4D97-AF65-F5344CB8AC3E}">
        <p14:creationId xmlns:p14="http://schemas.microsoft.com/office/powerpoint/2010/main" val="1985154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en" sz="1800" dirty="0">
                <a:latin typeface="Meiryo UI" panose="020B0604030504040204" pitchFamily="50" charset="-128"/>
                <a:ea typeface="Meiryo UI" panose="020B0604030504040204" pitchFamily="50" charset="-128"/>
              </a:rPr>
              <a:t>Preventing disasters due to gas welding (gasu yousetu) (5) Disasters caused by metal fumes (hyumu)</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029931" y="6444477"/>
            <a:ext cx="4133964"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Pages 86, 88/Supplementary Text Pages </a:t>
            </a:r>
            <a:r>
              <a:rPr lang="en" sz="1200" dirty="0" smtClean="0">
                <a:solidFill>
                  <a:prstClr val="black"/>
                </a:solidFill>
              </a:rPr>
              <a:t>58, 59</a:t>
            </a:r>
            <a:endParaRPr lang="en" sz="1200" dirty="0">
              <a:solidFill>
                <a:prstClr val="black"/>
              </a:solidFill>
            </a:endParaRPr>
          </a:p>
        </p:txBody>
      </p:sp>
      <p:sp>
        <p:nvSpPr>
          <p:cNvPr id="6" name="コンテンツ プレースホルダー 4"/>
          <p:cNvSpPr txBox="1">
            <a:spLocks/>
          </p:cNvSpPr>
          <p:nvPr/>
        </p:nvSpPr>
        <p:spPr>
          <a:xfrm>
            <a:off x="606008" y="2155343"/>
            <a:ext cx="8045202" cy="132156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600"/>
              </a:spcBef>
              <a:buNone/>
            </a:pPr>
            <a:r>
              <a:rPr lang="en" sz="1400" dirty="0">
                <a:solidFill>
                  <a:prstClr val="black"/>
                </a:solidFill>
                <a:latin typeface="Meiryo UI" panose="020B0604030504040204" pitchFamily="50" charset="-128"/>
                <a:ea typeface="Meiryo UI" panose="020B0604030504040204" pitchFamily="50" charset="-128"/>
              </a:rPr>
              <a:t>[</a:t>
            </a:r>
            <a:r>
              <a:rPr lang="en" sz="1200" dirty="0">
                <a:solidFill>
                  <a:prstClr val="black"/>
                </a:solidFill>
                <a:latin typeface="Meiryo UI" panose="020B0604030504040204" pitchFamily="50" charset="-128"/>
                <a:ea typeface="Meiryo UI" panose="020B0604030504040204" pitchFamily="50" charset="-128"/>
              </a:rPr>
              <a:t>Pneumoconiosis (jinpai) and complications]</a:t>
            </a:r>
          </a:p>
          <a:p>
            <a:pPr marL="0" indent="0"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　Pneumoconiosis (jinpai) and its complications represent the most serious chronic disorder caused by metal fumes (hyumu).</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　Complications especially related to pneumoconiosis (jinpai)</a:t>
            </a:r>
            <a:endParaRPr lang="en-US" altLang="ja-JP" sz="1200" dirty="0">
              <a:solidFill>
                <a:prstClr val="black"/>
              </a:solidFill>
              <a:latin typeface="Meiryo UI" panose="020B0604030504040204" pitchFamily="50" charset="-128"/>
              <a:ea typeface="Meiryo UI" panose="020B0604030504040204" pitchFamily="50" charset="-128"/>
            </a:endParaRPr>
          </a:p>
          <a:p>
            <a:pPr marL="180975" indent="268288" rtl="0">
              <a:lnSpc>
                <a:spcPct val="100000"/>
              </a:lnSpc>
              <a:spcBef>
                <a:spcPts val="0"/>
              </a:spcBef>
              <a:buNone/>
              <a:tabLst>
                <a:tab pos="2781300" algn="l"/>
                <a:tab pos="5562600" algn="l"/>
              </a:tabLst>
            </a:pPr>
            <a:r>
              <a:rPr lang="en" sz="1200" dirty="0">
                <a:solidFill>
                  <a:prstClr val="black"/>
                </a:solidFill>
                <a:latin typeface="Meiryo UI" panose="020B0604030504040204" pitchFamily="50" charset="-128"/>
                <a:ea typeface="Meiryo UI" panose="020B0604030504040204" pitchFamily="50" charset="-128"/>
              </a:rPr>
              <a:t>● Pulmonary tuberculosis	● Tuberculous pleurisy	● Secondary bronchitis</a:t>
            </a:r>
            <a:endParaRPr lang="en-US" altLang="ja-JP" sz="1200" dirty="0">
              <a:solidFill>
                <a:prstClr val="black"/>
              </a:solidFill>
              <a:latin typeface="Meiryo UI" panose="020B0604030504040204" pitchFamily="50" charset="-128"/>
              <a:ea typeface="Meiryo UI" panose="020B0604030504040204" pitchFamily="50" charset="-128"/>
            </a:endParaRPr>
          </a:p>
          <a:p>
            <a:pPr marL="180975" indent="268288" rtl="0">
              <a:lnSpc>
                <a:spcPct val="100000"/>
              </a:lnSpc>
              <a:spcBef>
                <a:spcPts val="0"/>
              </a:spcBef>
              <a:buNone/>
              <a:tabLst>
                <a:tab pos="2781300" algn="l"/>
                <a:tab pos="5562600" algn="l"/>
              </a:tabLst>
            </a:pPr>
            <a:r>
              <a:rPr lang="en" sz="1200" dirty="0">
                <a:solidFill>
                  <a:prstClr val="black"/>
                </a:solidFill>
                <a:latin typeface="Meiryo UI" panose="020B0604030504040204" pitchFamily="50" charset="-128"/>
                <a:ea typeface="Meiryo UI" panose="020B0604030504040204" pitchFamily="50" charset="-128"/>
              </a:rPr>
              <a:t>● Secondary bronchiectasis	● Secondary pneumothorax	● Primary lung cancer</a:t>
            </a:r>
          </a:p>
        </p:txBody>
      </p:sp>
      <p:sp>
        <p:nvSpPr>
          <p:cNvPr id="8" name="コンテンツ プレースホルダー 4"/>
          <p:cNvSpPr txBox="1">
            <a:spLocks/>
          </p:cNvSpPr>
          <p:nvPr/>
        </p:nvSpPr>
        <p:spPr>
          <a:xfrm>
            <a:off x="628650" y="955518"/>
            <a:ext cx="8022560" cy="108524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600"/>
              </a:spcBef>
              <a:buNone/>
            </a:pPr>
            <a:r>
              <a:rPr lang="en" sz="1400">
                <a:solidFill>
                  <a:prstClr val="black"/>
                </a:solidFill>
                <a:latin typeface="Meiryo UI" panose="020B0604030504040204" pitchFamily="50" charset="-128"/>
                <a:ea typeface="Meiryo UI" panose="020B0604030504040204" pitchFamily="50" charset="-128"/>
              </a:rPr>
              <a:t>[</a:t>
            </a:r>
            <a:r>
              <a:rPr lang="en" sz="1200">
                <a:solidFill>
                  <a:prstClr val="black"/>
                </a:solidFill>
                <a:latin typeface="Meiryo UI" panose="020B0604030504040204" pitchFamily="50" charset="-128"/>
                <a:ea typeface="Meiryo UI" panose="020B0604030504040204" pitchFamily="50" charset="-128"/>
              </a:rPr>
              <a:t>Generation of metal fumes (hyumu)]</a:t>
            </a:r>
          </a:p>
          <a:p>
            <a:pPr marL="0" indent="0" rtl="0">
              <a:lnSpc>
                <a:spcPct val="100000"/>
              </a:lnSpc>
              <a:spcBef>
                <a:spcPts val="0"/>
              </a:spcBef>
              <a:buNone/>
            </a:pPr>
            <a:r>
              <a:rPr lang="en" sz="1200">
                <a:solidFill>
                  <a:prstClr val="black"/>
                </a:solidFill>
                <a:latin typeface="Meiryo UI" panose="020B0604030504040204" pitchFamily="50" charset="-128"/>
                <a:ea typeface="Meiryo UI" panose="020B0604030504040204" pitchFamily="50" charset="-128"/>
              </a:rPr>
              <a:t>　Fumes (hyumu) are high-temperature metals that turn into steam and are released into the work environment, cooled in the air, and solidify. In gas welding (gasu yousetu) and gas cutting (gasu setudan), in addition to the base materials, the metal contained in the surface plating also turns into fumes (hyumu).　</a:t>
            </a:r>
          </a:p>
        </p:txBody>
      </p:sp>
      <p:sp>
        <p:nvSpPr>
          <p:cNvPr id="9" name="コンテンツ プレースホルダー 4"/>
          <p:cNvSpPr txBox="1">
            <a:spLocks/>
          </p:cNvSpPr>
          <p:nvPr/>
        </p:nvSpPr>
        <p:spPr>
          <a:xfrm>
            <a:off x="606008" y="3591491"/>
            <a:ext cx="8045202" cy="127618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[Countermeasures for metal fumes (hyumu)]</a:t>
            </a:r>
            <a:endParaRPr lang="ja-JP" altLang="en-US"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 Adoption of low-fume (hyumu) molten material</a:t>
            </a:r>
            <a:endParaRPr lang="en-US" altLang="ja-JP"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 Engineering measures</a:t>
            </a:r>
            <a:endParaRPr lang="en-US" altLang="ja-JP"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 Administrative measures</a:t>
            </a:r>
            <a:endParaRPr lang="en-US" altLang="ja-JP"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n" sz="1200" dirty="0">
                <a:solidFill>
                  <a:prstClr val="black"/>
                </a:solidFill>
                <a:latin typeface="Meiryo UI" panose="020B0604030504040204" pitchFamily="50" charset="-128"/>
                <a:ea typeface="Meiryo UI" panose="020B0604030504040204" pitchFamily="50" charset="-128"/>
              </a:rPr>
              <a:t>・ Individual protective devices</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46</a:t>
            </a:fld>
            <a:endParaRPr kumimoji="1" lang="ja-JP" altLang="en-US"/>
          </a:p>
        </p:txBody>
      </p:sp>
    </p:spTree>
    <p:extLst>
      <p:ext uri="{BB962C8B-B14F-4D97-AF65-F5344CB8AC3E}">
        <p14:creationId xmlns:p14="http://schemas.microsoft.com/office/powerpoint/2010/main" val="21539001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en" sz="1800">
                <a:latin typeface="Meiryo UI" panose="020B0604030504040204" pitchFamily="50" charset="-128"/>
                <a:ea typeface="Meiryo UI" panose="020B0604030504040204" pitchFamily="50" charset="-128"/>
              </a:rPr>
              <a:t>Preventing disasters due to gas welding (gasu yousetu) (6) Heatstroke (necchuushou) and fall accidents (tuiraku saigai)</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29865" y="6444477"/>
            <a:ext cx="3820912"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Pages 92, 93/Supplementary Text Page </a:t>
            </a:r>
            <a:r>
              <a:rPr lang="en" sz="1200" dirty="0" smtClean="0">
                <a:solidFill>
                  <a:prstClr val="black"/>
                </a:solidFill>
              </a:rPr>
              <a:t>60</a:t>
            </a:r>
            <a:endParaRPr lang="en" sz="1200" dirty="0">
              <a:solidFill>
                <a:prstClr val="black"/>
              </a:solidFill>
            </a:endParaRPr>
          </a:p>
        </p:txBody>
      </p:sp>
      <p:sp>
        <p:nvSpPr>
          <p:cNvPr id="6" name="コンテンツ プレースホルダー 4"/>
          <p:cNvSpPr txBox="1">
            <a:spLocks/>
          </p:cNvSpPr>
          <p:nvPr/>
        </p:nvSpPr>
        <p:spPr>
          <a:xfrm>
            <a:off x="628650" y="935391"/>
            <a:ext cx="8022560" cy="159729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n" sz="1400">
                <a:solidFill>
                  <a:prstClr val="black"/>
                </a:solidFill>
                <a:latin typeface="Meiryo UI" panose="020B0604030504040204" pitchFamily="50" charset="-128"/>
                <a:ea typeface="Meiryo UI" panose="020B0604030504040204" pitchFamily="50" charset="-128"/>
              </a:rPr>
              <a:t>[</a:t>
            </a:r>
            <a:r>
              <a:rPr lang="en" sz="1200">
                <a:solidFill>
                  <a:prstClr val="black"/>
                </a:solidFill>
                <a:latin typeface="Meiryo UI" panose="020B0604030504040204" pitchFamily="50" charset="-128"/>
                <a:ea typeface="Meiryo UI" panose="020B0604030504040204" pitchFamily="50" charset="-128"/>
              </a:rPr>
              <a:t>Heatstroke (necchuushou) prevention measures</a:t>
            </a:r>
            <a:endParaRPr lang="ja-JP" altLang="en-US"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n" sz="1200">
                <a:solidFill>
                  <a:prstClr val="black"/>
                </a:solidFill>
                <a:latin typeface="Meiryo UI" panose="020B0604030504040204" pitchFamily="50" charset="-128"/>
                <a:ea typeface="Meiryo UI" panose="020B0604030504040204" pitchFamily="50" charset="-128"/>
              </a:rPr>
              <a:t>Managing one’s daily physical condition is also important for heatstroke (necchuushou), so do not work constantly and be sure to take appropriate breaks. Especially when in narrow locations or outdoors during summer, work is performed in places with high temperatures, high humidity, and harsh sunlight. Under such conditions, it is important to pay attention to the WBGT (heat index) and to supply oneself with enough water and salt when working. Japanese tea and other beverages that contain caffeine are diuretics, and they are not suitable as a countermeasure for heatstroke (necchuushou).</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8" name="コンテンツ プレースホルダー 4"/>
          <p:cNvSpPr txBox="1">
            <a:spLocks/>
          </p:cNvSpPr>
          <p:nvPr/>
        </p:nvSpPr>
        <p:spPr>
          <a:xfrm>
            <a:off x="628650" y="2620807"/>
            <a:ext cx="8022560" cy="89204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n" sz="1400">
                <a:solidFill>
                  <a:prstClr val="black"/>
                </a:solidFill>
                <a:latin typeface="Meiryo UI" panose="020B0604030504040204" pitchFamily="50" charset="-128"/>
                <a:ea typeface="Meiryo UI" panose="020B0604030504040204" pitchFamily="50" charset="-128"/>
              </a:rPr>
              <a:t>[</a:t>
            </a:r>
            <a:r>
              <a:rPr lang="en" sz="1200">
                <a:solidFill>
                  <a:prstClr val="black"/>
                </a:solidFill>
                <a:latin typeface="Meiryo UI" panose="020B0604030504040204" pitchFamily="50" charset="-128"/>
                <a:ea typeface="Meiryo UI" panose="020B0604030504040204" pitchFamily="50" charset="-128"/>
              </a:rPr>
              <a:t>Preventing fall accidents (tuiraku saigai)]</a:t>
            </a:r>
          </a:p>
          <a:p>
            <a:pPr marL="0" indent="180975" rtl="0">
              <a:lnSpc>
                <a:spcPct val="100000"/>
              </a:lnSpc>
              <a:spcBef>
                <a:spcPts val="0"/>
              </a:spcBef>
              <a:buNone/>
            </a:pPr>
            <a:r>
              <a:rPr lang="en" sz="1200">
                <a:solidFill>
                  <a:prstClr val="black"/>
                </a:solidFill>
                <a:latin typeface="Meiryo UI" panose="020B0604030504040204" pitchFamily="50" charset="-128"/>
                <a:ea typeface="Meiryo UI" panose="020B0604030504040204" pitchFamily="50" charset="-128"/>
              </a:rPr>
              <a:t>When welding at high altitudes, make sure to use fall prevention equipment (tuiraku seishi you kigu) properly to prevent fall accidents (tuiraku saigai). (Special training for full harnesses is required)</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47</a:t>
            </a:fld>
            <a:endParaRPr kumimoji="1" lang="ja-JP" altLang="en-US"/>
          </a:p>
        </p:txBody>
      </p:sp>
    </p:spTree>
    <p:extLst>
      <p:ext uri="{BB962C8B-B14F-4D97-AF65-F5344CB8AC3E}">
        <p14:creationId xmlns:p14="http://schemas.microsoft.com/office/powerpoint/2010/main" val="3913282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08299"/>
            <a:ext cx="7772400" cy="601663"/>
          </a:xfrm>
        </p:spPr>
        <p:txBody>
          <a:bodyPr rtlCol="0">
            <a:normAutofit fontScale="90000"/>
          </a:bodyPr>
          <a:lstStyle/>
          <a:p>
            <a:pPr rtl="0"/>
            <a:r>
              <a:rPr lang="en" sz="3200">
                <a:latin typeface="+mn-ea"/>
                <a:ea typeface="+mn-ea"/>
              </a:rPr>
              <a:t>Chapter 3 Applicable Laws and Regulations</a:t>
            </a:r>
            <a:endParaRPr kumimoji="1" lang="ja-JP" altLang="en-US" sz="3200" dirty="0">
              <a:latin typeface="+mn-ea"/>
              <a:ea typeface="+mn-ea"/>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48</a:t>
            </a:fld>
            <a:endParaRPr kumimoji="1" lang="ja-JP" altLang="en-US"/>
          </a:p>
        </p:txBody>
      </p:sp>
    </p:spTree>
    <p:extLst>
      <p:ext uri="{BB962C8B-B14F-4D97-AF65-F5344CB8AC3E}">
        <p14:creationId xmlns:p14="http://schemas.microsoft.com/office/powerpoint/2010/main" val="22001620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fontScale="90000"/>
          </a:bodyPr>
          <a:lstStyle/>
          <a:p>
            <a:pPr rtl="0"/>
            <a:r>
              <a:rPr lang="en" sz="2400">
                <a:latin typeface="Meiryo UI" panose="020B0604030504040204" pitchFamily="50" charset="-128"/>
                <a:ea typeface="Meiryo UI" panose="020B0604030504040204" pitchFamily="50" charset="-128"/>
              </a:rPr>
              <a:t>Legal system related to gas welding (gasu yousetu), etc.</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54580" y="6462191"/>
            <a:ext cx="3776462" cy="276999"/>
          </a:xfrm>
          <a:prstGeom prst="rect">
            <a:avLst/>
          </a:prstGeom>
          <a:noFill/>
          <a:ln>
            <a:solidFill>
              <a:schemeClr val="tx1"/>
            </a:solidFill>
          </a:ln>
        </p:spPr>
        <p:txBody>
          <a:bodyPr wrap="square" rtlCol="0">
            <a:spAutoFit/>
          </a:bodyPr>
          <a:lstStyle/>
          <a:p>
            <a:pPr algn="r" rtl="0"/>
            <a:r>
              <a:rPr lang="en" sz="1200" dirty="0">
                <a:solidFill>
                  <a:prstClr val="black"/>
                </a:solidFill>
                <a:latin typeface="Meiryo UI" panose="020B0604030504040204" pitchFamily="50" charset="-128"/>
                <a:ea typeface="Meiryo UI" panose="020B0604030504040204" pitchFamily="50" charset="-128"/>
              </a:rPr>
              <a:t>Text Page 101/Supplementary Text Page </a:t>
            </a:r>
            <a:r>
              <a:rPr lang="en" sz="1200" dirty="0" smtClean="0">
                <a:solidFill>
                  <a:prstClr val="black"/>
                </a:solidFill>
                <a:latin typeface="Meiryo UI" panose="020B0604030504040204" pitchFamily="50" charset="-128"/>
                <a:ea typeface="Meiryo UI" panose="020B0604030504040204" pitchFamily="50" charset="-128"/>
              </a:rPr>
              <a:t>61</a:t>
            </a:r>
            <a:endParaRPr lang="en" sz="1200" dirty="0">
              <a:solidFill>
                <a:prstClr val="black"/>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628650" y="1029099"/>
            <a:ext cx="6038850" cy="5252419"/>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latin typeface="Meiryo UI" panose="020B0604030504040204" pitchFamily="50" charset="-128"/>
                <a:ea typeface="Meiryo UI" panose="020B0604030504040204" pitchFamily="50" charset="-128"/>
              </a:rPr>
              <a:t>49</a:t>
            </a:fld>
            <a:endParaRPr kumimoji="1" lang="ja-JP" altLang="en-US">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 xmlns:a16="http://schemas.microsoft.com/office/drawing/2014/main" id="{8D8F5A91-7DBA-4945-800C-597DA74492EE}"/>
              </a:ext>
            </a:extLst>
          </p:cNvPr>
          <p:cNvSpPr txBox="1"/>
          <p:nvPr/>
        </p:nvSpPr>
        <p:spPr>
          <a:xfrm>
            <a:off x="801106" y="1152244"/>
            <a:ext cx="3969013" cy="214040"/>
          </a:xfrm>
          <a:prstGeom prst="rect">
            <a:avLst/>
          </a:prstGeom>
          <a:solidFill>
            <a:schemeClr val="bg1"/>
          </a:solidFill>
          <a:ln>
            <a:noFill/>
          </a:ln>
        </p:spPr>
        <p:txBody>
          <a:bodyPr wrap="square" lIns="0" tIns="0" rIns="0" bIns="0" rtlCol="0">
            <a:noAutofit/>
          </a:bodyPr>
          <a:lstStyle/>
          <a:p>
            <a:pPr rtl="0"/>
            <a:r>
              <a:rPr lang="en" sz="1000" dirty="0">
                <a:solidFill>
                  <a:srgbClr val="FF0000"/>
                </a:solidFill>
                <a:latin typeface="Meiryo UI" panose="020B0604030504040204" pitchFamily="50" charset="-128"/>
                <a:ea typeface="Meiryo UI" panose="020B0604030504040204" pitchFamily="50" charset="-128"/>
              </a:rPr>
              <a:t>Industrial Safety and Health Act (roudou anzen eiseihou)</a:t>
            </a:r>
            <a:endParaRPr kumimoji="1" lang="en-US" altLang="ja-JP" sz="1000" dirty="0">
              <a:solidFill>
                <a:srgbClr val="FF0000"/>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 xmlns:a16="http://schemas.microsoft.com/office/drawing/2014/main" id="{61C0E8CE-39F8-44DF-B577-9C76DDB31E80}"/>
              </a:ext>
            </a:extLst>
          </p:cNvPr>
          <p:cNvSpPr txBox="1"/>
          <p:nvPr/>
        </p:nvSpPr>
        <p:spPr>
          <a:xfrm>
            <a:off x="772327" y="4501570"/>
            <a:ext cx="2483074" cy="179640"/>
          </a:xfrm>
          <a:prstGeom prst="rect">
            <a:avLst/>
          </a:prstGeom>
          <a:solidFill>
            <a:schemeClr val="bg1"/>
          </a:solidFill>
          <a:ln>
            <a:noFill/>
          </a:ln>
        </p:spPr>
        <p:txBody>
          <a:bodyPr wrap="square" lIns="0" tIns="0" rIns="0" bIns="0" rtlCol="0">
            <a:noAutofit/>
          </a:bodyPr>
          <a:lstStyle/>
          <a:p>
            <a:pPr rtl="0"/>
            <a:r>
              <a:rPr lang="en" sz="1000">
                <a:solidFill>
                  <a:srgbClr val="FF0000"/>
                </a:solidFill>
                <a:latin typeface="Meiryo UI" panose="020B0604030504040204" pitchFamily="50" charset="-128"/>
                <a:ea typeface="Meiryo UI" panose="020B0604030504040204" pitchFamily="50" charset="-128"/>
              </a:rPr>
              <a:t>Pneumoconiosis (jinpai)</a:t>
            </a:r>
            <a:endParaRPr kumimoji="1" lang="en-US" altLang="ja-JP" sz="1000" dirty="0">
              <a:solidFill>
                <a:srgbClr val="FF0000"/>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 xmlns:a16="http://schemas.microsoft.com/office/drawing/2014/main" id="{35504798-9FB0-4334-9A9F-B4839BA322C9}"/>
              </a:ext>
            </a:extLst>
          </p:cNvPr>
          <p:cNvSpPr txBox="1"/>
          <p:nvPr/>
        </p:nvSpPr>
        <p:spPr>
          <a:xfrm>
            <a:off x="772327" y="5161689"/>
            <a:ext cx="3997792" cy="169309"/>
          </a:xfrm>
          <a:prstGeom prst="rect">
            <a:avLst/>
          </a:prstGeom>
          <a:solidFill>
            <a:schemeClr val="bg1"/>
          </a:solidFill>
          <a:ln>
            <a:noFill/>
          </a:ln>
        </p:spPr>
        <p:txBody>
          <a:bodyPr wrap="square" lIns="0" tIns="0" rIns="0" bIns="0" rtlCol="0">
            <a:noAutofit/>
          </a:bodyPr>
          <a:lstStyle/>
          <a:p>
            <a:pPr rtl="0"/>
            <a:r>
              <a:rPr lang="en" sz="1000" dirty="0">
                <a:solidFill>
                  <a:srgbClr val="FF0000"/>
                </a:solidFill>
                <a:latin typeface="Meiryo UI" panose="020B0604030504040204" pitchFamily="50" charset="-128"/>
                <a:ea typeface="Meiryo UI" panose="020B0604030504040204" pitchFamily="50" charset="-128"/>
              </a:rPr>
              <a:t>Working Environment Measurement Law (*)</a:t>
            </a:r>
            <a:endParaRPr kumimoji="1" lang="en-US" altLang="ja-JP" sz="1000" dirty="0">
              <a:solidFill>
                <a:srgbClr val="FF0000"/>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 xmlns:a16="http://schemas.microsoft.com/office/drawing/2014/main" id="{659D6E96-5E90-4F9B-BFDB-E1103BA216A1}"/>
              </a:ext>
            </a:extLst>
          </p:cNvPr>
          <p:cNvSpPr txBox="1"/>
          <p:nvPr/>
        </p:nvSpPr>
        <p:spPr>
          <a:xfrm>
            <a:off x="1046262" y="1497003"/>
            <a:ext cx="4470618" cy="189805"/>
          </a:xfrm>
          <a:prstGeom prst="rect">
            <a:avLst/>
          </a:prstGeom>
          <a:solidFill>
            <a:schemeClr val="bg1"/>
          </a:solidFill>
          <a:ln>
            <a:noFill/>
          </a:ln>
        </p:spPr>
        <p:txBody>
          <a:bodyPr wrap="square" lIns="0" tIns="0" rIns="0" bIns="0" rtlCol="0">
            <a:noAutofit/>
          </a:bodyPr>
          <a:lstStyle/>
          <a:p>
            <a:pPr rtl="0"/>
            <a:r>
              <a:rPr lang="en" sz="1000" dirty="0">
                <a:solidFill>
                  <a:schemeClr val="accent5"/>
                </a:solidFill>
                <a:latin typeface="Meiryo UI" panose="020B0604030504040204" pitchFamily="50" charset="-128"/>
                <a:ea typeface="Meiryo UI" panose="020B0604030504040204" pitchFamily="50" charset="-128"/>
              </a:rPr>
              <a:t>Industrial Safety and Health Act Enforcement Ordinance</a:t>
            </a:r>
            <a:endParaRPr kumimoji="1" lang="en-US" altLang="ja-JP" sz="1000" dirty="0">
              <a:solidFill>
                <a:schemeClr val="accent5"/>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 xmlns:a16="http://schemas.microsoft.com/office/drawing/2014/main" id="{D292DE9A-C3A0-4399-BEC2-6E1DFBE8E92C}"/>
              </a:ext>
            </a:extLst>
          </p:cNvPr>
          <p:cNvSpPr txBox="1"/>
          <p:nvPr/>
        </p:nvSpPr>
        <p:spPr>
          <a:xfrm>
            <a:off x="1046262" y="5458890"/>
            <a:ext cx="4562058" cy="216000"/>
          </a:xfrm>
          <a:prstGeom prst="rect">
            <a:avLst/>
          </a:prstGeom>
          <a:solidFill>
            <a:schemeClr val="bg1"/>
          </a:solidFill>
          <a:ln>
            <a:noFill/>
          </a:ln>
        </p:spPr>
        <p:txBody>
          <a:bodyPr wrap="square" lIns="0" tIns="0" rIns="0" bIns="0" rtlCol="0">
            <a:noAutofit/>
          </a:bodyPr>
          <a:lstStyle/>
          <a:p>
            <a:pPr rtl="0"/>
            <a:r>
              <a:rPr lang="en" sz="1000" dirty="0">
                <a:solidFill>
                  <a:schemeClr val="accent5"/>
                </a:solidFill>
                <a:latin typeface="Meiryo UI" panose="020B0604030504040204" pitchFamily="50" charset="-128"/>
                <a:ea typeface="Meiryo UI" panose="020B0604030504040204" pitchFamily="50" charset="-128"/>
              </a:rPr>
              <a:t>Enforcement Ordinance of the Working Environment Measurement Law</a:t>
            </a:r>
            <a:endParaRPr kumimoji="1" lang="en-US" altLang="ja-JP" sz="1000" dirty="0">
              <a:solidFill>
                <a:schemeClr val="accent5"/>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 xmlns:a16="http://schemas.microsoft.com/office/drawing/2014/main" id="{BE282014-56C3-4097-92E2-CD23077271BD}"/>
              </a:ext>
            </a:extLst>
          </p:cNvPr>
          <p:cNvSpPr txBox="1"/>
          <p:nvPr/>
        </p:nvSpPr>
        <p:spPr>
          <a:xfrm>
            <a:off x="1233962" y="1849796"/>
            <a:ext cx="3843085" cy="189806"/>
          </a:xfrm>
          <a:prstGeom prst="rect">
            <a:avLst/>
          </a:prstGeom>
          <a:solidFill>
            <a:schemeClr val="bg1"/>
          </a:solidFill>
          <a:ln>
            <a:noFill/>
          </a:ln>
        </p:spPr>
        <p:txBody>
          <a:bodyPr wrap="square" lIns="0" tIns="0" rIns="0" bIns="0" rtlCol="0">
            <a:noAutofit/>
          </a:bodyPr>
          <a:lstStyle/>
          <a:p>
            <a:pPr rtl="0"/>
            <a:r>
              <a:rPr lang="en" sz="1000" dirty="0">
                <a:solidFill>
                  <a:srgbClr val="00B050"/>
                </a:solidFill>
                <a:latin typeface="Meiryo UI" panose="020B0604030504040204" pitchFamily="50" charset="-128"/>
                <a:ea typeface="Meiryo UI" panose="020B0604030504040204" pitchFamily="50" charset="-128"/>
              </a:rPr>
              <a:t>Industrial Safety Rules</a:t>
            </a:r>
            <a:endParaRPr kumimoji="1" lang="en-US" altLang="ja-JP" sz="1000" dirty="0">
              <a:solidFill>
                <a:srgbClr val="00B050"/>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 xmlns:a16="http://schemas.microsoft.com/office/drawing/2014/main" id="{C16E2E2E-DF5F-4C25-844A-ACDAE94AA05B}"/>
              </a:ext>
            </a:extLst>
          </p:cNvPr>
          <p:cNvSpPr txBox="1"/>
          <p:nvPr/>
        </p:nvSpPr>
        <p:spPr>
          <a:xfrm>
            <a:off x="1233962" y="2170117"/>
            <a:ext cx="2508111" cy="180000"/>
          </a:xfrm>
          <a:prstGeom prst="rect">
            <a:avLst/>
          </a:prstGeom>
          <a:solidFill>
            <a:schemeClr val="bg1"/>
          </a:solidFill>
          <a:ln>
            <a:noFill/>
          </a:ln>
        </p:spPr>
        <p:txBody>
          <a:bodyPr wrap="square" lIns="0" tIns="0" rIns="0" bIns="0" rtlCol="0">
            <a:noAutofit/>
          </a:bodyPr>
          <a:lstStyle/>
          <a:p>
            <a:pPr rtl="0"/>
            <a:r>
              <a:rPr lang="en" sz="1000" dirty="0">
                <a:solidFill>
                  <a:srgbClr val="00B050"/>
                </a:solidFill>
                <a:latin typeface="Meiryo UI" panose="020B0604030504040204" pitchFamily="50" charset="-128"/>
                <a:ea typeface="Meiryo UI" panose="020B0604030504040204" pitchFamily="50" charset="-128"/>
              </a:rPr>
              <a:t>Lead poisoning prevention rules</a:t>
            </a:r>
            <a:endParaRPr kumimoji="1" lang="en-US" altLang="ja-JP" sz="1000" dirty="0">
              <a:solidFill>
                <a:srgbClr val="00B050"/>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 xmlns:a16="http://schemas.microsoft.com/office/drawing/2014/main" id="{7599B317-2E7A-4107-BF4B-5B28460E06B5}"/>
              </a:ext>
            </a:extLst>
          </p:cNvPr>
          <p:cNvSpPr txBox="1"/>
          <p:nvPr/>
        </p:nvSpPr>
        <p:spPr>
          <a:xfrm>
            <a:off x="1233963" y="2511737"/>
            <a:ext cx="4911655" cy="186068"/>
          </a:xfrm>
          <a:prstGeom prst="rect">
            <a:avLst/>
          </a:prstGeom>
          <a:solidFill>
            <a:schemeClr val="bg1"/>
          </a:solidFill>
          <a:ln>
            <a:noFill/>
          </a:ln>
        </p:spPr>
        <p:txBody>
          <a:bodyPr wrap="square" lIns="0" tIns="0" rIns="0" bIns="0" rtlCol="0">
            <a:noAutofit/>
          </a:bodyPr>
          <a:lstStyle/>
          <a:p>
            <a:pPr rtl="0"/>
            <a:r>
              <a:rPr lang="en" sz="1000" dirty="0">
                <a:solidFill>
                  <a:srgbClr val="00B050"/>
                </a:solidFill>
                <a:latin typeface="Meiryo UI" panose="020B0604030504040204" pitchFamily="50" charset="-128"/>
                <a:ea typeface="Meiryo UI" panose="020B0604030504040204" pitchFamily="50" charset="-128"/>
              </a:rPr>
              <a:t>Ordinance on Prevention of Hazards Due to Specified Chemical Substances</a:t>
            </a:r>
            <a:endParaRPr kumimoji="1" lang="en-US" altLang="ja-JP" sz="1000" dirty="0">
              <a:solidFill>
                <a:srgbClr val="00B050"/>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 xmlns:a16="http://schemas.microsoft.com/office/drawing/2014/main" id="{C77DEC8D-7474-4A33-BA37-821828F8F4A1}"/>
              </a:ext>
            </a:extLst>
          </p:cNvPr>
          <p:cNvSpPr txBox="1"/>
          <p:nvPr/>
        </p:nvSpPr>
        <p:spPr>
          <a:xfrm>
            <a:off x="1233962" y="2822993"/>
            <a:ext cx="4911655" cy="199363"/>
          </a:xfrm>
          <a:prstGeom prst="rect">
            <a:avLst/>
          </a:prstGeom>
          <a:solidFill>
            <a:schemeClr val="bg1"/>
          </a:solidFill>
          <a:ln>
            <a:noFill/>
          </a:ln>
        </p:spPr>
        <p:txBody>
          <a:bodyPr wrap="square" lIns="0" tIns="0" rIns="0" bIns="0" rtlCol="0">
            <a:noAutofit/>
          </a:bodyPr>
          <a:lstStyle/>
          <a:p>
            <a:pPr rtl="0"/>
            <a:r>
              <a:rPr lang="en" sz="1000" dirty="0">
                <a:solidFill>
                  <a:srgbClr val="00B050"/>
                </a:solidFill>
                <a:latin typeface="Meiryo UI" panose="020B0604030504040204" pitchFamily="50" charset="-128"/>
                <a:ea typeface="Meiryo UI" panose="020B0604030504040204" pitchFamily="50" charset="-128"/>
              </a:rPr>
              <a:t>Ordinance on Prevention of Anoxia, etc.</a:t>
            </a:r>
            <a:endParaRPr kumimoji="1" lang="en-US" altLang="ja-JP" sz="1000" dirty="0">
              <a:solidFill>
                <a:srgbClr val="00B050"/>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 xmlns:a16="http://schemas.microsoft.com/office/drawing/2014/main" id="{E8E2514D-05CB-488B-917E-35D1E621D3FA}"/>
              </a:ext>
            </a:extLst>
          </p:cNvPr>
          <p:cNvSpPr txBox="1"/>
          <p:nvPr/>
        </p:nvSpPr>
        <p:spPr>
          <a:xfrm>
            <a:off x="1233962" y="3163794"/>
            <a:ext cx="5039245" cy="180000"/>
          </a:xfrm>
          <a:prstGeom prst="rect">
            <a:avLst/>
          </a:prstGeom>
          <a:solidFill>
            <a:schemeClr val="bg1"/>
          </a:solidFill>
          <a:ln>
            <a:noFill/>
          </a:ln>
        </p:spPr>
        <p:txBody>
          <a:bodyPr wrap="square" lIns="0" tIns="0" rIns="0" bIns="0" rtlCol="0">
            <a:noAutofit/>
          </a:bodyPr>
          <a:lstStyle/>
          <a:p>
            <a:pPr rtl="0"/>
            <a:r>
              <a:rPr lang="en" sz="600" dirty="0">
                <a:solidFill>
                  <a:srgbClr val="00B050"/>
                </a:solidFill>
                <a:latin typeface="Meiryo UI" panose="020B0604030504040204" pitchFamily="50" charset="-128"/>
                <a:ea typeface="Meiryo UI" panose="020B0604030504040204" pitchFamily="50" charset="-128"/>
              </a:rPr>
              <a:t>Ordinance on Prevention of Hazards Due to Dust (*Applicable when performing metal gas cutting (gasu setudan) in indoor workplaces, etc.)</a:t>
            </a:r>
            <a:endParaRPr kumimoji="1" lang="en-US" altLang="ja-JP" sz="600" dirty="0">
              <a:solidFill>
                <a:srgbClr val="00B050"/>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 xmlns:a16="http://schemas.microsoft.com/office/drawing/2014/main" id="{861EF065-34D1-4B4D-941D-99B5BB026D19}"/>
              </a:ext>
            </a:extLst>
          </p:cNvPr>
          <p:cNvSpPr txBox="1"/>
          <p:nvPr/>
        </p:nvSpPr>
        <p:spPr>
          <a:xfrm>
            <a:off x="1239280" y="3506599"/>
            <a:ext cx="4811000" cy="212300"/>
          </a:xfrm>
          <a:prstGeom prst="rect">
            <a:avLst/>
          </a:prstGeom>
          <a:solidFill>
            <a:schemeClr val="bg1"/>
          </a:solidFill>
          <a:ln>
            <a:noFill/>
          </a:ln>
        </p:spPr>
        <p:txBody>
          <a:bodyPr wrap="square" lIns="0" tIns="0" rIns="0" bIns="0" rtlCol="0">
            <a:noAutofit/>
          </a:bodyPr>
          <a:lstStyle/>
          <a:p>
            <a:pPr rtl="0"/>
            <a:r>
              <a:rPr lang="en" sz="1000" dirty="0">
                <a:solidFill>
                  <a:srgbClr val="00B050"/>
                </a:solidFill>
                <a:latin typeface="Meiryo UI" panose="020B0604030504040204" pitchFamily="50" charset="-128"/>
                <a:ea typeface="Meiryo UI" panose="020B0604030504040204" pitchFamily="50" charset="-128"/>
              </a:rPr>
              <a:t>Ordinance on Examination of Machines and Other Equipment</a:t>
            </a:r>
            <a:endParaRPr kumimoji="1" lang="en-US" altLang="ja-JP" sz="1000" dirty="0">
              <a:solidFill>
                <a:srgbClr val="00B050"/>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 xmlns:a16="http://schemas.microsoft.com/office/drawing/2014/main" id="{E16FCE1B-696C-47DB-90B6-058622A69E3F}"/>
              </a:ext>
            </a:extLst>
          </p:cNvPr>
          <p:cNvSpPr txBox="1"/>
          <p:nvPr/>
        </p:nvSpPr>
        <p:spPr>
          <a:xfrm>
            <a:off x="1424861" y="3842528"/>
            <a:ext cx="4720758" cy="160449"/>
          </a:xfrm>
          <a:prstGeom prst="rect">
            <a:avLst/>
          </a:prstGeom>
          <a:solidFill>
            <a:schemeClr val="bg1"/>
          </a:solidFill>
          <a:ln>
            <a:noFill/>
          </a:ln>
        </p:spPr>
        <p:txBody>
          <a:bodyPr wrap="square" lIns="0" tIns="0" rIns="0" bIns="0" rtlCol="0">
            <a:noAutofit/>
          </a:bodyPr>
          <a:lstStyle/>
          <a:p>
            <a:pPr rtl="0"/>
            <a:r>
              <a:rPr lang="en" sz="700" dirty="0">
                <a:solidFill>
                  <a:srgbClr val="800000"/>
                </a:solidFill>
                <a:latin typeface="Meiryo UI" panose="020B0604030504040204" pitchFamily="50" charset="-128"/>
                <a:ea typeface="Meiryo UI" panose="020B0604030504040204" pitchFamily="50" charset="-128"/>
              </a:rPr>
              <a:t>Standards for safety units (anzen ki) for acetylene (asechiren) welding equipment and safety units for gas welding (gasu yousetu) equipment using manifolds</a:t>
            </a:r>
            <a:endParaRPr kumimoji="1" lang="en-US" altLang="ja-JP" sz="700" dirty="0">
              <a:solidFill>
                <a:srgbClr val="800000"/>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 xmlns:a16="http://schemas.microsoft.com/office/drawing/2014/main" id="{A2809B06-D08B-48D6-8600-941D8526D706}"/>
              </a:ext>
            </a:extLst>
          </p:cNvPr>
          <p:cNvSpPr txBox="1"/>
          <p:nvPr/>
        </p:nvSpPr>
        <p:spPr>
          <a:xfrm>
            <a:off x="1407138" y="4174297"/>
            <a:ext cx="4811000" cy="160449"/>
          </a:xfrm>
          <a:prstGeom prst="rect">
            <a:avLst/>
          </a:prstGeom>
          <a:solidFill>
            <a:schemeClr val="bg1"/>
          </a:solidFill>
          <a:ln>
            <a:noFill/>
          </a:ln>
        </p:spPr>
        <p:txBody>
          <a:bodyPr wrap="square" lIns="0" tIns="0" rIns="0" bIns="0" rtlCol="0">
            <a:noAutofit/>
          </a:bodyPr>
          <a:lstStyle/>
          <a:p>
            <a:pPr rtl="0"/>
            <a:r>
              <a:rPr lang="en" sz="700" dirty="0">
                <a:solidFill>
                  <a:srgbClr val="800000"/>
                </a:solidFill>
                <a:latin typeface="Meiryo UI" panose="020B0604030504040204" pitchFamily="50" charset="-128"/>
                <a:ea typeface="Meiryo UI" panose="020B0604030504040204" pitchFamily="50" charset="-128"/>
              </a:rPr>
              <a:t>Acetylene (asechiren) generator structural standards for acetylene welding equipment</a:t>
            </a:r>
            <a:endParaRPr kumimoji="1" lang="en-US" altLang="ja-JP" sz="700" dirty="0">
              <a:solidFill>
                <a:srgbClr val="800000"/>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 xmlns:a16="http://schemas.microsoft.com/office/drawing/2014/main" id="{2A0155DC-A53C-4130-879E-5F368056C544}"/>
              </a:ext>
            </a:extLst>
          </p:cNvPr>
          <p:cNvSpPr txBox="1"/>
          <p:nvPr/>
        </p:nvSpPr>
        <p:spPr>
          <a:xfrm>
            <a:off x="1239281" y="4840471"/>
            <a:ext cx="4757659" cy="179640"/>
          </a:xfrm>
          <a:prstGeom prst="rect">
            <a:avLst/>
          </a:prstGeom>
          <a:solidFill>
            <a:schemeClr val="bg1"/>
          </a:solidFill>
          <a:ln>
            <a:noFill/>
          </a:ln>
        </p:spPr>
        <p:txBody>
          <a:bodyPr wrap="square" lIns="0" tIns="0" rIns="0" bIns="0" rtlCol="0">
            <a:noAutofit/>
          </a:bodyPr>
          <a:lstStyle/>
          <a:p>
            <a:pPr rtl="0"/>
            <a:r>
              <a:rPr lang="en" sz="1000" dirty="0">
                <a:solidFill>
                  <a:srgbClr val="00B050"/>
                </a:solidFill>
                <a:latin typeface="Meiryo UI" panose="020B0604030504040204" pitchFamily="50" charset="-128"/>
                <a:ea typeface="Meiryo UI" panose="020B0604030504040204" pitchFamily="50" charset="-128"/>
              </a:rPr>
              <a:t>Enforcement Ordinance of Pneumoconiosis (jinpai) Law</a:t>
            </a:r>
            <a:endParaRPr kumimoji="1" lang="en-US" altLang="ja-JP" sz="1000" dirty="0">
              <a:solidFill>
                <a:srgbClr val="00B050"/>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 xmlns:a16="http://schemas.microsoft.com/office/drawing/2014/main" id="{7F7D2BA7-316B-435C-9A45-CB6D1B5F0F17}"/>
              </a:ext>
            </a:extLst>
          </p:cNvPr>
          <p:cNvSpPr txBox="1"/>
          <p:nvPr/>
        </p:nvSpPr>
        <p:spPr>
          <a:xfrm>
            <a:off x="1239282" y="5802782"/>
            <a:ext cx="5033925" cy="216000"/>
          </a:xfrm>
          <a:prstGeom prst="rect">
            <a:avLst/>
          </a:prstGeom>
          <a:solidFill>
            <a:schemeClr val="bg1"/>
          </a:solidFill>
          <a:ln>
            <a:noFill/>
          </a:ln>
        </p:spPr>
        <p:txBody>
          <a:bodyPr wrap="square" lIns="0" tIns="0" rIns="0" bIns="0" rtlCol="0">
            <a:noAutofit/>
          </a:bodyPr>
          <a:lstStyle/>
          <a:p>
            <a:pPr rtl="0"/>
            <a:r>
              <a:rPr lang="en" sz="1000" dirty="0">
                <a:solidFill>
                  <a:srgbClr val="00B050"/>
                </a:solidFill>
                <a:latin typeface="Meiryo UI" panose="020B0604030504040204" pitchFamily="50" charset="-128"/>
                <a:ea typeface="Meiryo UI" panose="020B0604030504040204" pitchFamily="50" charset="-128"/>
              </a:rPr>
              <a:t>Enforcement Regulations of the Working Environment Measurement Law</a:t>
            </a:r>
            <a:endParaRPr kumimoji="1" lang="zh-TW" altLang="en-US" sz="1000" dirty="0">
              <a:solidFill>
                <a:srgbClr val="00B050"/>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 xmlns:a16="http://schemas.microsoft.com/office/drawing/2014/main" id="{36445B15-A088-41A5-8894-AA3F9D292452}"/>
              </a:ext>
            </a:extLst>
          </p:cNvPr>
          <p:cNvSpPr txBox="1"/>
          <p:nvPr/>
        </p:nvSpPr>
        <p:spPr>
          <a:xfrm>
            <a:off x="1424861" y="6076235"/>
            <a:ext cx="4927087" cy="180000"/>
          </a:xfrm>
          <a:prstGeom prst="rect">
            <a:avLst/>
          </a:prstGeom>
          <a:solidFill>
            <a:schemeClr val="bg1"/>
          </a:solidFill>
          <a:ln>
            <a:noFill/>
          </a:ln>
        </p:spPr>
        <p:txBody>
          <a:bodyPr wrap="square" lIns="0" tIns="0" rIns="0" bIns="0" rtlCol="0">
            <a:noAutofit/>
          </a:bodyPr>
          <a:lstStyle/>
          <a:p>
            <a:pPr rtl="0"/>
            <a:r>
              <a:rPr lang="en" sz="600">
                <a:solidFill>
                  <a:schemeClr val="tx1"/>
                </a:solidFill>
                <a:latin typeface="Meiryo UI" panose="020B0604030504040204" pitchFamily="50" charset="-128"/>
                <a:ea typeface="Meiryo UI" panose="020B0604030504040204" pitchFamily="50" charset="-128"/>
              </a:rPr>
              <a:t>*Work environment measurements are performed when the base material contains a substance such as manganese.</a:t>
            </a:r>
            <a:endParaRPr kumimoji="1" lang="zh-TW" altLang="en-US" sz="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87489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rtlCol="0">
            <a:noAutofit/>
          </a:bodyPr>
          <a:lstStyle/>
          <a:p>
            <a:pPr rtl="0"/>
            <a:r>
              <a:rPr lang="en" sz="2400" dirty="0">
                <a:latin typeface="Meiryo UI" panose="020B0604030504040204" pitchFamily="50" charset="-128"/>
                <a:ea typeface="Meiryo UI" panose="020B0604030504040204" pitchFamily="50" charset="-128"/>
              </a:rPr>
              <a:t>Torch (tochi) (welder and cutter (setudanki))</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Pages 9, 10/Supplementary Text Page </a:t>
            </a:r>
            <a:r>
              <a:rPr lang="en" sz="1200" dirty="0" smtClean="0">
                <a:solidFill>
                  <a:prstClr val="black"/>
                </a:solidFill>
              </a:rPr>
              <a:t>11</a:t>
            </a:r>
            <a:endParaRPr lang="en" sz="1200" dirty="0">
              <a:solidFill>
                <a:prstClr val="black"/>
              </a:solidFill>
            </a:endParaRPr>
          </a:p>
        </p:txBody>
      </p:sp>
      <p:sp>
        <p:nvSpPr>
          <p:cNvPr id="5" name="スライド番号プレースホルダー 4"/>
          <p:cNvSpPr>
            <a:spLocks noGrp="1"/>
          </p:cNvSpPr>
          <p:nvPr>
            <p:ph type="sldNum" sz="quarter" idx="12"/>
          </p:nvPr>
        </p:nvSpPr>
        <p:spPr/>
        <p:txBody>
          <a:bodyPr rtlCol="0"/>
          <a:lstStyle/>
          <a:p>
            <a:pPr rtl="0"/>
            <a:fld id="{10712B29-8DFD-45C1-BE8F-2E7F44751CDC}" type="slidenum">
              <a:rPr kumimoji="1" lang="ja-JP" altLang="en-US" smtClean="0"/>
              <a:t>5</a:t>
            </a:fld>
            <a:endParaRPr kumimoji="1" lang="ja-JP" altLang="en-US"/>
          </a:p>
        </p:txBody>
      </p:sp>
      <p:pic>
        <p:nvPicPr>
          <p:cNvPr id="6" name="図 5"/>
          <p:cNvPicPr>
            <a:picLocks noChangeAspect="1"/>
          </p:cNvPicPr>
          <p:nvPr/>
        </p:nvPicPr>
        <p:blipFill>
          <a:blip r:embed="rId3"/>
          <a:stretch>
            <a:fillRect/>
          </a:stretch>
        </p:blipFill>
        <p:spPr>
          <a:xfrm>
            <a:off x="628650" y="794457"/>
            <a:ext cx="6508774" cy="2133788"/>
          </a:xfrm>
          <a:prstGeom prst="rect">
            <a:avLst/>
          </a:prstGeom>
        </p:spPr>
      </p:pic>
      <p:pic>
        <p:nvPicPr>
          <p:cNvPr id="8" name="図 7"/>
          <p:cNvPicPr>
            <a:picLocks noChangeAspect="1"/>
          </p:cNvPicPr>
          <p:nvPr/>
        </p:nvPicPr>
        <p:blipFill>
          <a:blip r:embed="rId4"/>
          <a:stretch>
            <a:fillRect/>
          </a:stretch>
        </p:blipFill>
        <p:spPr>
          <a:xfrm>
            <a:off x="628650" y="3317429"/>
            <a:ext cx="6508774" cy="2759789"/>
          </a:xfrm>
          <a:prstGeom prst="rect">
            <a:avLst/>
          </a:prstGeom>
        </p:spPr>
      </p:pic>
      <p:sp>
        <p:nvSpPr>
          <p:cNvPr id="9" name="テキスト ボックス 8">
            <a:extLst>
              <a:ext uri="{FF2B5EF4-FFF2-40B4-BE49-F238E27FC236}">
                <a16:creationId xmlns="" xmlns:a16="http://schemas.microsoft.com/office/drawing/2014/main" id="{561D81D8-C432-49BE-A963-6C6AD4C4940C}"/>
              </a:ext>
            </a:extLst>
          </p:cNvPr>
          <p:cNvSpPr txBox="1"/>
          <p:nvPr/>
        </p:nvSpPr>
        <p:spPr>
          <a:xfrm>
            <a:off x="923649" y="2499850"/>
            <a:ext cx="2858365" cy="299321"/>
          </a:xfrm>
          <a:prstGeom prst="rect">
            <a:avLst/>
          </a:prstGeom>
          <a:solidFill>
            <a:schemeClr val="bg1"/>
          </a:solidFill>
          <a:ln>
            <a:noFill/>
          </a:ln>
        </p:spPr>
        <p:txBody>
          <a:bodyPr wrap="square" lIns="0" tIns="0" rIns="0" bIns="0" rtlCol="0">
            <a:noAutofit/>
          </a:bodyPr>
          <a:lstStyle/>
          <a:p>
            <a:pPr rtl="0"/>
            <a:r>
              <a:rPr lang="en" sz="1100" dirty="0"/>
              <a:t>Fig. 1-4 Type-B welder (French style)</a:t>
            </a:r>
            <a:endParaRPr kumimoji="1" lang="en-US" altLang="ja-JP" sz="1100" dirty="0"/>
          </a:p>
        </p:txBody>
      </p:sp>
      <p:sp>
        <p:nvSpPr>
          <p:cNvPr id="10" name="テキスト ボックス 9">
            <a:extLst>
              <a:ext uri="{FF2B5EF4-FFF2-40B4-BE49-F238E27FC236}">
                <a16:creationId xmlns="" xmlns:a16="http://schemas.microsoft.com/office/drawing/2014/main" id="{71F72DB3-5BE4-481B-88E8-287ED206C7C3}"/>
              </a:ext>
            </a:extLst>
          </p:cNvPr>
          <p:cNvSpPr txBox="1"/>
          <p:nvPr/>
        </p:nvSpPr>
        <p:spPr>
          <a:xfrm>
            <a:off x="5170769" y="2341983"/>
            <a:ext cx="1673583" cy="299321"/>
          </a:xfrm>
          <a:prstGeom prst="rect">
            <a:avLst/>
          </a:prstGeom>
          <a:solidFill>
            <a:schemeClr val="bg1"/>
          </a:solidFill>
          <a:ln>
            <a:noFill/>
          </a:ln>
        </p:spPr>
        <p:txBody>
          <a:bodyPr wrap="square" lIns="0" tIns="0" rIns="0" bIns="0" rtlCol="0">
            <a:noAutofit/>
          </a:bodyPr>
          <a:lstStyle/>
          <a:p>
            <a:pPr rtl="0"/>
            <a:r>
              <a:rPr lang="en" sz="800" dirty="0"/>
              <a:t>Source: KOIKE SANSO KOGYO Co.,LTD.</a:t>
            </a:r>
            <a:endParaRPr kumimoji="1" lang="en-US" altLang="ja-JP" sz="800" dirty="0"/>
          </a:p>
        </p:txBody>
      </p:sp>
      <p:sp>
        <p:nvSpPr>
          <p:cNvPr id="11" name="テキスト ボックス 10">
            <a:extLst>
              <a:ext uri="{FF2B5EF4-FFF2-40B4-BE49-F238E27FC236}">
                <a16:creationId xmlns="" xmlns:a16="http://schemas.microsoft.com/office/drawing/2014/main" id="{468FA42C-E071-453B-A903-87C372E9D398}"/>
              </a:ext>
            </a:extLst>
          </p:cNvPr>
          <p:cNvSpPr txBox="1"/>
          <p:nvPr/>
        </p:nvSpPr>
        <p:spPr>
          <a:xfrm>
            <a:off x="772865" y="1021494"/>
            <a:ext cx="1299565" cy="190417"/>
          </a:xfrm>
          <a:prstGeom prst="rect">
            <a:avLst/>
          </a:prstGeom>
          <a:solidFill>
            <a:schemeClr val="bg1"/>
          </a:solidFill>
          <a:ln>
            <a:noFill/>
          </a:ln>
        </p:spPr>
        <p:txBody>
          <a:bodyPr wrap="square" lIns="0" tIns="0" rIns="0" bIns="0" rtlCol="0">
            <a:noAutofit/>
          </a:bodyPr>
          <a:lstStyle/>
          <a:p>
            <a:pPr rtl="0"/>
            <a:r>
              <a:rPr lang="en" sz="1100" dirty="0"/>
              <a:t>Torch (tochi) head</a:t>
            </a:r>
            <a:endParaRPr kumimoji="1" lang="en-US" altLang="ja-JP" sz="1100" dirty="0"/>
          </a:p>
        </p:txBody>
      </p:sp>
      <p:sp>
        <p:nvSpPr>
          <p:cNvPr id="12" name="テキスト ボックス 11">
            <a:extLst>
              <a:ext uri="{FF2B5EF4-FFF2-40B4-BE49-F238E27FC236}">
                <a16:creationId xmlns="" xmlns:a16="http://schemas.microsoft.com/office/drawing/2014/main" id="{E6ABBBC5-B689-4F12-B7CF-25C62F7344AB}"/>
              </a:ext>
            </a:extLst>
          </p:cNvPr>
          <p:cNvSpPr txBox="1"/>
          <p:nvPr/>
        </p:nvSpPr>
        <p:spPr>
          <a:xfrm>
            <a:off x="1542498" y="1879660"/>
            <a:ext cx="529933" cy="347431"/>
          </a:xfrm>
          <a:prstGeom prst="rect">
            <a:avLst/>
          </a:prstGeom>
          <a:solidFill>
            <a:schemeClr val="bg1"/>
          </a:solidFill>
          <a:ln>
            <a:noFill/>
          </a:ln>
        </p:spPr>
        <p:txBody>
          <a:bodyPr wrap="square" lIns="0" tIns="0" rIns="0" bIns="0" rtlCol="0">
            <a:noAutofit/>
          </a:bodyPr>
          <a:lstStyle/>
          <a:p>
            <a:pPr rtl="0"/>
            <a:r>
              <a:rPr lang="en" sz="1000" dirty="0"/>
              <a:t>Nozzle (higuchi)</a:t>
            </a:r>
            <a:endParaRPr kumimoji="1" lang="en-US" altLang="ja-JP" sz="1000" dirty="0"/>
          </a:p>
        </p:txBody>
      </p:sp>
      <p:sp>
        <p:nvSpPr>
          <p:cNvPr id="13" name="テキスト ボックス 12">
            <a:extLst>
              <a:ext uri="{FF2B5EF4-FFF2-40B4-BE49-F238E27FC236}">
                <a16:creationId xmlns="" xmlns:a16="http://schemas.microsoft.com/office/drawing/2014/main" id="{E8E3A3EF-0455-4CF8-AFB4-50347996A7C9}"/>
              </a:ext>
            </a:extLst>
          </p:cNvPr>
          <p:cNvSpPr txBox="1"/>
          <p:nvPr/>
        </p:nvSpPr>
        <p:spPr>
          <a:xfrm>
            <a:off x="2243957" y="980450"/>
            <a:ext cx="1026156" cy="190417"/>
          </a:xfrm>
          <a:prstGeom prst="rect">
            <a:avLst/>
          </a:prstGeom>
          <a:solidFill>
            <a:schemeClr val="bg1"/>
          </a:solidFill>
          <a:ln>
            <a:noFill/>
          </a:ln>
        </p:spPr>
        <p:txBody>
          <a:bodyPr wrap="square" lIns="0" tIns="0" rIns="0" bIns="0" rtlCol="0">
            <a:noAutofit/>
          </a:bodyPr>
          <a:lstStyle/>
          <a:p>
            <a:pPr rtl="0"/>
            <a:r>
              <a:rPr lang="en" sz="1100"/>
              <a:t>Mixing tube nut</a:t>
            </a:r>
            <a:endParaRPr kumimoji="1" lang="en-US" altLang="ja-JP" sz="1100" dirty="0"/>
          </a:p>
        </p:txBody>
      </p:sp>
      <p:sp>
        <p:nvSpPr>
          <p:cNvPr id="14" name="テキスト ボックス 13">
            <a:extLst>
              <a:ext uri="{FF2B5EF4-FFF2-40B4-BE49-F238E27FC236}">
                <a16:creationId xmlns="" xmlns:a16="http://schemas.microsoft.com/office/drawing/2014/main" id="{C726CFF1-1CDC-446D-ABD6-0D927CB7AFE9}"/>
              </a:ext>
            </a:extLst>
          </p:cNvPr>
          <p:cNvSpPr txBox="1"/>
          <p:nvPr/>
        </p:nvSpPr>
        <p:spPr>
          <a:xfrm>
            <a:off x="2129354" y="1889705"/>
            <a:ext cx="919935" cy="190417"/>
          </a:xfrm>
          <a:prstGeom prst="rect">
            <a:avLst/>
          </a:prstGeom>
          <a:solidFill>
            <a:schemeClr val="bg1"/>
          </a:solidFill>
          <a:ln>
            <a:noFill/>
          </a:ln>
        </p:spPr>
        <p:txBody>
          <a:bodyPr wrap="square" lIns="0" tIns="0" rIns="0" bIns="0" rtlCol="0">
            <a:noAutofit/>
          </a:bodyPr>
          <a:lstStyle/>
          <a:p>
            <a:pPr rtl="0"/>
            <a:r>
              <a:rPr lang="en" sz="1100"/>
              <a:t>Mixed gas tube</a:t>
            </a:r>
            <a:endParaRPr kumimoji="1" lang="en-US" altLang="ja-JP" sz="1100" dirty="0"/>
          </a:p>
        </p:txBody>
      </p:sp>
      <p:sp>
        <p:nvSpPr>
          <p:cNvPr id="15" name="テキスト ボックス 14">
            <a:extLst>
              <a:ext uri="{FF2B5EF4-FFF2-40B4-BE49-F238E27FC236}">
                <a16:creationId xmlns="" xmlns:a16="http://schemas.microsoft.com/office/drawing/2014/main" id="{E73CFE90-2396-4B54-920B-A29E925A00F8}"/>
              </a:ext>
            </a:extLst>
          </p:cNvPr>
          <p:cNvSpPr txBox="1"/>
          <p:nvPr/>
        </p:nvSpPr>
        <p:spPr>
          <a:xfrm>
            <a:off x="3122317" y="1940684"/>
            <a:ext cx="994462" cy="299321"/>
          </a:xfrm>
          <a:prstGeom prst="rect">
            <a:avLst/>
          </a:prstGeom>
          <a:solidFill>
            <a:schemeClr val="bg1"/>
          </a:solidFill>
          <a:ln>
            <a:noFill/>
          </a:ln>
        </p:spPr>
        <p:txBody>
          <a:bodyPr wrap="square" lIns="0" tIns="0" rIns="0" bIns="0" rtlCol="0">
            <a:noAutofit/>
          </a:bodyPr>
          <a:lstStyle/>
          <a:p>
            <a:pPr rtl="0"/>
            <a:r>
              <a:rPr lang="en" sz="1000" dirty="0"/>
              <a:t>Oxygen (sanso) valve</a:t>
            </a:r>
            <a:endParaRPr kumimoji="1" lang="en-US" altLang="ja-JP" sz="1000" dirty="0"/>
          </a:p>
        </p:txBody>
      </p:sp>
      <p:sp>
        <p:nvSpPr>
          <p:cNvPr id="16" name="テキスト ボックス 15">
            <a:extLst>
              <a:ext uri="{FF2B5EF4-FFF2-40B4-BE49-F238E27FC236}">
                <a16:creationId xmlns="" xmlns:a16="http://schemas.microsoft.com/office/drawing/2014/main" id="{DBA35F7D-8A25-40D8-A702-58CE2CACD1E8}"/>
              </a:ext>
            </a:extLst>
          </p:cNvPr>
          <p:cNvSpPr txBox="1"/>
          <p:nvPr/>
        </p:nvSpPr>
        <p:spPr>
          <a:xfrm>
            <a:off x="4299045" y="1946928"/>
            <a:ext cx="1206506" cy="232429"/>
          </a:xfrm>
          <a:prstGeom prst="rect">
            <a:avLst/>
          </a:prstGeom>
          <a:solidFill>
            <a:schemeClr val="bg1"/>
          </a:solidFill>
          <a:ln>
            <a:noFill/>
          </a:ln>
        </p:spPr>
        <p:txBody>
          <a:bodyPr wrap="square" lIns="0" tIns="0" rIns="0" bIns="0" rtlCol="0">
            <a:noAutofit/>
          </a:bodyPr>
          <a:lstStyle/>
          <a:p>
            <a:pPr rtl="0"/>
            <a:r>
              <a:rPr lang="en" sz="1100" dirty="0"/>
              <a:t>Fuel gas valve</a:t>
            </a:r>
            <a:endParaRPr kumimoji="1" lang="en-US" altLang="ja-JP" sz="1100" dirty="0"/>
          </a:p>
        </p:txBody>
      </p:sp>
      <p:sp>
        <p:nvSpPr>
          <p:cNvPr id="17" name="テキスト ボックス 16">
            <a:extLst>
              <a:ext uri="{FF2B5EF4-FFF2-40B4-BE49-F238E27FC236}">
                <a16:creationId xmlns="" xmlns:a16="http://schemas.microsoft.com/office/drawing/2014/main" id="{46F294FE-9DAD-4843-8459-84C6210C896E}"/>
              </a:ext>
            </a:extLst>
          </p:cNvPr>
          <p:cNvSpPr txBox="1"/>
          <p:nvPr/>
        </p:nvSpPr>
        <p:spPr>
          <a:xfrm>
            <a:off x="5562473" y="1974868"/>
            <a:ext cx="1090350" cy="190417"/>
          </a:xfrm>
          <a:prstGeom prst="rect">
            <a:avLst/>
          </a:prstGeom>
          <a:solidFill>
            <a:schemeClr val="bg1"/>
          </a:solidFill>
          <a:ln>
            <a:noFill/>
          </a:ln>
        </p:spPr>
        <p:txBody>
          <a:bodyPr wrap="square" lIns="0" tIns="0" rIns="0" bIns="0" rtlCol="0">
            <a:noAutofit/>
          </a:bodyPr>
          <a:lstStyle/>
          <a:p>
            <a:pPr rtl="0"/>
            <a:r>
              <a:rPr lang="en" sz="1100"/>
              <a:t>Fuel gas inlet</a:t>
            </a:r>
            <a:endParaRPr kumimoji="1" lang="en-US" altLang="ja-JP" sz="1100" dirty="0"/>
          </a:p>
        </p:txBody>
      </p:sp>
      <p:sp>
        <p:nvSpPr>
          <p:cNvPr id="18" name="テキスト ボックス 17">
            <a:extLst>
              <a:ext uri="{FF2B5EF4-FFF2-40B4-BE49-F238E27FC236}">
                <a16:creationId xmlns="" xmlns:a16="http://schemas.microsoft.com/office/drawing/2014/main" id="{45DABEA5-A13E-4A95-89D5-099ADA4FE5E1}"/>
              </a:ext>
            </a:extLst>
          </p:cNvPr>
          <p:cNvSpPr txBox="1"/>
          <p:nvPr/>
        </p:nvSpPr>
        <p:spPr>
          <a:xfrm>
            <a:off x="762251" y="5727005"/>
            <a:ext cx="4662734" cy="299321"/>
          </a:xfrm>
          <a:prstGeom prst="rect">
            <a:avLst/>
          </a:prstGeom>
          <a:solidFill>
            <a:schemeClr val="bg1"/>
          </a:solidFill>
          <a:ln>
            <a:noFill/>
          </a:ln>
        </p:spPr>
        <p:txBody>
          <a:bodyPr wrap="square" lIns="0" tIns="0" rIns="0" bIns="0" rtlCol="0">
            <a:noAutofit/>
          </a:bodyPr>
          <a:lstStyle/>
          <a:p>
            <a:pPr rtl="0"/>
            <a:r>
              <a:rPr lang="en" sz="1200"/>
              <a:t>Fig. 1-5 Low-pressure (torch (tochi) mixing) cutter (setudanki) (French style)</a:t>
            </a:r>
            <a:endParaRPr kumimoji="1" lang="en-US" altLang="ja-JP" sz="1200" dirty="0"/>
          </a:p>
        </p:txBody>
      </p:sp>
      <p:sp>
        <p:nvSpPr>
          <p:cNvPr id="19" name="テキスト ボックス 18">
            <a:extLst>
              <a:ext uri="{FF2B5EF4-FFF2-40B4-BE49-F238E27FC236}">
                <a16:creationId xmlns="" xmlns:a16="http://schemas.microsoft.com/office/drawing/2014/main" id="{5AF4BB05-E3E1-4DEB-834E-7E45888BFFAF}"/>
              </a:ext>
            </a:extLst>
          </p:cNvPr>
          <p:cNvSpPr txBox="1"/>
          <p:nvPr/>
        </p:nvSpPr>
        <p:spPr>
          <a:xfrm>
            <a:off x="5385291" y="5430204"/>
            <a:ext cx="1634197" cy="299321"/>
          </a:xfrm>
          <a:prstGeom prst="rect">
            <a:avLst/>
          </a:prstGeom>
          <a:solidFill>
            <a:schemeClr val="bg1"/>
          </a:solidFill>
          <a:ln>
            <a:noFill/>
          </a:ln>
        </p:spPr>
        <p:txBody>
          <a:bodyPr wrap="square" lIns="0" tIns="0" rIns="0" bIns="0" rtlCol="0">
            <a:noAutofit/>
          </a:bodyPr>
          <a:lstStyle/>
          <a:p>
            <a:pPr rtl="0"/>
            <a:r>
              <a:rPr lang="en" sz="800" dirty="0"/>
              <a:t>Source: KOIKE SANSO KOGYO Co.,LTD.</a:t>
            </a:r>
            <a:endParaRPr kumimoji="1" lang="en-US" altLang="ja-JP" sz="800" dirty="0"/>
          </a:p>
        </p:txBody>
      </p:sp>
      <p:sp>
        <p:nvSpPr>
          <p:cNvPr id="20" name="テキスト ボックス 19">
            <a:extLst>
              <a:ext uri="{FF2B5EF4-FFF2-40B4-BE49-F238E27FC236}">
                <a16:creationId xmlns="" xmlns:a16="http://schemas.microsoft.com/office/drawing/2014/main" id="{6817736C-6970-407D-AE12-CE889BB14BD3}"/>
              </a:ext>
            </a:extLst>
          </p:cNvPr>
          <p:cNvSpPr txBox="1"/>
          <p:nvPr/>
        </p:nvSpPr>
        <p:spPr>
          <a:xfrm>
            <a:off x="956198" y="3451590"/>
            <a:ext cx="1026156" cy="357334"/>
          </a:xfrm>
          <a:prstGeom prst="rect">
            <a:avLst/>
          </a:prstGeom>
          <a:solidFill>
            <a:schemeClr val="bg1"/>
          </a:solidFill>
          <a:ln>
            <a:noFill/>
          </a:ln>
        </p:spPr>
        <p:txBody>
          <a:bodyPr wrap="square" lIns="0" tIns="0" rIns="0" bIns="0" rtlCol="0">
            <a:noAutofit/>
          </a:bodyPr>
          <a:lstStyle/>
          <a:p>
            <a:pPr rtl="0"/>
            <a:r>
              <a:rPr lang="en" sz="1100" dirty="0"/>
              <a:t>Torch (tochi) head</a:t>
            </a:r>
            <a:endParaRPr kumimoji="1" lang="en-US" altLang="ja-JP" sz="1100" dirty="0"/>
          </a:p>
        </p:txBody>
      </p:sp>
      <p:sp>
        <p:nvSpPr>
          <p:cNvPr id="21" name="テキスト ボックス 20">
            <a:extLst>
              <a:ext uri="{FF2B5EF4-FFF2-40B4-BE49-F238E27FC236}">
                <a16:creationId xmlns="" xmlns:a16="http://schemas.microsoft.com/office/drawing/2014/main" id="{505DCDBC-1842-4130-AC80-A25EC5D2B94C}"/>
              </a:ext>
            </a:extLst>
          </p:cNvPr>
          <p:cNvSpPr txBox="1"/>
          <p:nvPr/>
        </p:nvSpPr>
        <p:spPr>
          <a:xfrm>
            <a:off x="1764932" y="4794125"/>
            <a:ext cx="553825" cy="527255"/>
          </a:xfrm>
          <a:prstGeom prst="rect">
            <a:avLst/>
          </a:prstGeom>
          <a:solidFill>
            <a:schemeClr val="bg1"/>
          </a:solidFill>
          <a:ln>
            <a:noFill/>
          </a:ln>
        </p:spPr>
        <p:txBody>
          <a:bodyPr wrap="square" lIns="0" tIns="0" rIns="0" bIns="0" rtlCol="0">
            <a:noAutofit/>
          </a:bodyPr>
          <a:lstStyle/>
          <a:p>
            <a:pPr rtl="0"/>
            <a:r>
              <a:rPr lang="en" sz="1100" dirty="0"/>
              <a:t>Nozzle (higuchi)</a:t>
            </a:r>
            <a:endParaRPr kumimoji="1" lang="en-US" altLang="ja-JP" sz="1100" dirty="0"/>
          </a:p>
        </p:txBody>
      </p:sp>
      <p:sp>
        <p:nvSpPr>
          <p:cNvPr id="22" name="テキスト ボックス 21">
            <a:extLst>
              <a:ext uri="{FF2B5EF4-FFF2-40B4-BE49-F238E27FC236}">
                <a16:creationId xmlns="" xmlns:a16="http://schemas.microsoft.com/office/drawing/2014/main" id="{963748AA-03AB-4842-AD6F-A2BCD90AE998}"/>
              </a:ext>
            </a:extLst>
          </p:cNvPr>
          <p:cNvSpPr txBox="1"/>
          <p:nvPr/>
        </p:nvSpPr>
        <p:spPr>
          <a:xfrm>
            <a:off x="2385438" y="4794124"/>
            <a:ext cx="553825" cy="361472"/>
          </a:xfrm>
          <a:prstGeom prst="rect">
            <a:avLst/>
          </a:prstGeom>
          <a:solidFill>
            <a:schemeClr val="bg1"/>
          </a:solidFill>
          <a:ln>
            <a:noFill/>
          </a:ln>
        </p:spPr>
        <p:txBody>
          <a:bodyPr wrap="square" lIns="0" tIns="0" rIns="0" bIns="0" rtlCol="0">
            <a:noAutofit/>
          </a:bodyPr>
          <a:lstStyle/>
          <a:p>
            <a:pPr rtl="0"/>
            <a:r>
              <a:rPr lang="en" sz="1100" dirty="0"/>
              <a:t>Mixing tube</a:t>
            </a:r>
            <a:endParaRPr kumimoji="1" lang="en-US" altLang="ja-JP" sz="1100" dirty="0"/>
          </a:p>
        </p:txBody>
      </p:sp>
      <p:sp>
        <p:nvSpPr>
          <p:cNvPr id="23" name="テキスト ボックス 22">
            <a:extLst>
              <a:ext uri="{FF2B5EF4-FFF2-40B4-BE49-F238E27FC236}">
                <a16:creationId xmlns="" xmlns:a16="http://schemas.microsoft.com/office/drawing/2014/main" id="{72663735-24ED-4DA8-90D4-8B4B436D9C63}"/>
              </a:ext>
            </a:extLst>
          </p:cNvPr>
          <p:cNvSpPr txBox="1"/>
          <p:nvPr/>
        </p:nvSpPr>
        <p:spPr>
          <a:xfrm>
            <a:off x="2127855" y="3488901"/>
            <a:ext cx="1667891" cy="337896"/>
          </a:xfrm>
          <a:prstGeom prst="rect">
            <a:avLst/>
          </a:prstGeom>
          <a:solidFill>
            <a:schemeClr val="bg1"/>
          </a:solidFill>
          <a:ln>
            <a:noFill/>
          </a:ln>
        </p:spPr>
        <p:txBody>
          <a:bodyPr wrap="square" lIns="0" tIns="0" rIns="0" bIns="0" rtlCol="0">
            <a:noAutofit/>
          </a:bodyPr>
          <a:lstStyle/>
          <a:p>
            <a:pPr rtl="0"/>
            <a:r>
              <a:rPr lang="en" sz="1100" dirty="0"/>
              <a:t>Cutting oxygen (setudan sanso) tube</a:t>
            </a:r>
            <a:endParaRPr kumimoji="1" lang="en-US" altLang="ja-JP" sz="1100" dirty="0"/>
          </a:p>
        </p:txBody>
      </p:sp>
      <p:sp>
        <p:nvSpPr>
          <p:cNvPr id="24" name="テキスト ボックス 23">
            <a:extLst>
              <a:ext uri="{FF2B5EF4-FFF2-40B4-BE49-F238E27FC236}">
                <a16:creationId xmlns="" xmlns:a16="http://schemas.microsoft.com/office/drawing/2014/main" id="{4BB43E0E-35B1-43F1-81BE-EB890B7EBE76}"/>
              </a:ext>
            </a:extLst>
          </p:cNvPr>
          <p:cNvSpPr txBox="1"/>
          <p:nvPr/>
        </p:nvSpPr>
        <p:spPr>
          <a:xfrm>
            <a:off x="3494036" y="4954944"/>
            <a:ext cx="568110" cy="190417"/>
          </a:xfrm>
          <a:prstGeom prst="rect">
            <a:avLst/>
          </a:prstGeom>
          <a:solidFill>
            <a:schemeClr val="bg1"/>
          </a:solidFill>
          <a:ln>
            <a:noFill/>
          </a:ln>
        </p:spPr>
        <p:txBody>
          <a:bodyPr wrap="square" lIns="0" tIns="0" rIns="0" bIns="0" rtlCol="0">
            <a:noAutofit/>
          </a:bodyPr>
          <a:lstStyle/>
          <a:p>
            <a:pPr rtl="0"/>
            <a:r>
              <a:rPr lang="en" sz="1100" dirty="0"/>
              <a:t>Mixer</a:t>
            </a:r>
            <a:endParaRPr kumimoji="1" lang="en-US" altLang="ja-JP" sz="1100" dirty="0"/>
          </a:p>
        </p:txBody>
      </p:sp>
      <p:sp>
        <p:nvSpPr>
          <p:cNvPr id="25" name="テキスト ボックス 24">
            <a:extLst>
              <a:ext uri="{FF2B5EF4-FFF2-40B4-BE49-F238E27FC236}">
                <a16:creationId xmlns="" xmlns:a16="http://schemas.microsoft.com/office/drawing/2014/main" id="{9F121A4F-3F7E-4D4A-9BDD-5EAF2CF66451}"/>
              </a:ext>
            </a:extLst>
          </p:cNvPr>
          <p:cNvSpPr txBox="1"/>
          <p:nvPr/>
        </p:nvSpPr>
        <p:spPr>
          <a:xfrm>
            <a:off x="4182959" y="4942249"/>
            <a:ext cx="1242026" cy="361472"/>
          </a:xfrm>
          <a:prstGeom prst="rect">
            <a:avLst/>
          </a:prstGeom>
          <a:solidFill>
            <a:schemeClr val="bg1"/>
          </a:solidFill>
          <a:ln>
            <a:noFill/>
          </a:ln>
        </p:spPr>
        <p:txBody>
          <a:bodyPr wrap="square" lIns="0" tIns="0" rIns="0" bIns="0" rtlCol="0">
            <a:noAutofit/>
          </a:bodyPr>
          <a:lstStyle/>
          <a:p>
            <a:pPr rtl="0"/>
            <a:r>
              <a:rPr lang="en" sz="1100" dirty="0"/>
              <a:t>Preheated oxygen (sanso) valve</a:t>
            </a:r>
            <a:endParaRPr kumimoji="1" lang="en-US" altLang="ja-JP" sz="1100" dirty="0"/>
          </a:p>
        </p:txBody>
      </p:sp>
      <p:sp>
        <p:nvSpPr>
          <p:cNvPr id="26" name="テキスト ボックス 25">
            <a:extLst>
              <a:ext uri="{FF2B5EF4-FFF2-40B4-BE49-F238E27FC236}">
                <a16:creationId xmlns="" xmlns:a16="http://schemas.microsoft.com/office/drawing/2014/main" id="{4639E5E1-FF9B-41CB-8D53-E103E2A56BF3}"/>
              </a:ext>
            </a:extLst>
          </p:cNvPr>
          <p:cNvSpPr txBox="1"/>
          <p:nvPr/>
        </p:nvSpPr>
        <p:spPr>
          <a:xfrm>
            <a:off x="4873466" y="3446532"/>
            <a:ext cx="1498074" cy="367569"/>
          </a:xfrm>
          <a:prstGeom prst="rect">
            <a:avLst/>
          </a:prstGeom>
          <a:solidFill>
            <a:schemeClr val="bg1"/>
          </a:solidFill>
          <a:ln>
            <a:noFill/>
          </a:ln>
        </p:spPr>
        <p:txBody>
          <a:bodyPr wrap="square" lIns="0" tIns="0" rIns="0" bIns="0" rtlCol="0">
            <a:noAutofit/>
          </a:bodyPr>
          <a:lstStyle/>
          <a:p>
            <a:pPr rtl="0"/>
            <a:r>
              <a:rPr lang="en" sz="1100" dirty="0"/>
              <a:t>Cutting oxygen (setudan sanso) valve</a:t>
            </a:r>
            <a:endParaRPr kumimoji="1" lang="en-US" altLang="ja-JP" sz="1100" dirty="0"/>
          </a:p>
        </p:txBody>
      </p:sp>
      <p:sp>
        <p:nvSpPr>
          <p:cNvPr id="27" name="テキスト ボックス 26">
            <a:extLst>
              <a:ext uri="{FF2B5EF4-FFF2-40B4-BE49-F238E27FC236}">
                <a16:creationId xmlns="" xmlns:a16="http://schemas.microsoft.com/office/drawing/2014/main" id="{7591DA89-7D96-4E5A-AC0C-9672CACAE72D}"/>
              </a:ext>
            </a:extLst>
          </p:cNvPr>
          <p:cNvSpPr txBox="1"/>
          <p:nvPr/>
        </p:nvSpPr>
        <p:spPr>
          <a:xfrm>
            <a:off x="5560428" y="4916372"/>
            <a:ext cx="1283924" cy="190417"/>
          </a:xfrm>
          <a:prstGeom prst="rect">
            <a:avLst/>
          </a:prstGeom>
          <a:solidFill>
            <a:schemeClr val="bg1"/>
          </a:solidFill>
          <a:ln>
            <a:noFill/>
          </a:ln>
        </p:spPr>
        <p:txBody>
          <a:bodyPr wrap="square" lIns="0" tIns="0" rIns="0" bIns="0" rtlCol="0">
            <a:noAutofit/>
          </a:bodyPr>
          <a:lstStyle/>
          <a:p>
            <a:pPr rtl="0"/>
            <a:r>
              <a:rPr lang="en" sz="1100"/>
              <a:t>Fuel gas valve</a:t>
            </a:r>
            <a:endParaRPr kumimoji="1" lang="en-US" altLang="ja-JP" sz="1100" dirty="0"/>
          </a:p>
        </p:txBody>
      </p:sp>
      <p:sp>
        <p:nvSpPr>
          <p:cNvPr id="34" name="正方形/長方形 33"/>
          <p:cNvSpPr/>
          <p:nvPr/>
        </p:nvSpPr>
        <p:spPr>
          <a:xfrm>
            <a:off x="5353365" y="2935348"/>
            <a:ext cx="2025916" cy="27666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（小池酸素工業株式会社提供）</a:t>
            </a:r>
            <a:endParaRPr kumimoji="1" lang="ja-JP" altLang="en-US" sz="900" dirty="0">
              <a:latin typeface="Meiryo UI" panose="020B0604030504040204" pitchFamily="50" charset="-128"/>
              <a:ea typeface="Meiryo UI" panose="020B0604030504040204" pitchFamily="50" charset="-128"/>
            </a:endParaRPr>
          </a:p>
        </p:txBody>
      </p:sp>
      <p:sp>
        <p:nvSpPr>
          <p:cNvPr id="35" name="正方形/長方形 34"/>
          <p:cNvSpPr/>
          <p:nvPr/>
        </p:nvSpPr>
        <p:spPr>
          <a:xfrm>
            <a:off x="5369197" y="6132922"/>
            <a:ext cx="2025916" cy="19649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（小池酸素工業株式会社提供）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62751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416134"/>
            <a:ext cx="7886700" cy="418264"/>
          </a:xfrm>
          <a:ln>
            <a:solidFill>
              <a:schemeClr val="tx1"/>
            </a:solidFill>
          </a:ln>
        </p:spPr>
        <p:txBody>
          <a:bodyPr rtlCol="0">
            <a:noAutofit/>
          </a:bodyPr>
          <a:lstStyle/>
          <a:p>
            <a:pPr rtl="0"/>
            <a:r>
              <a:rPr lang="en" sz="2400">
                <a:latin typeface="Meiryo UI" panose="020B0604030504040204" pitchFamily="50" charset="-128"/>
                <a:ea typeface="Meiryo UI" panose="020B0604030504040204" pitchFamily="50" charset="-128"/>
              </a:rPr>
              <a:t>Nozzle (higuchi)</a:t>
            </a:r>
          </a:p>
        </p:txBody>
      </p:sp>
      <p:sp>
        <p:nvSpPr>
          <p:cNvPr id="5" name="コンテンツ プレースホルダー 4"/>
          <p:cNvSpPr>
            <a:spLocks noGrp="1"/>
          </p:cNvSpPr>
          <p:nvPr>
            <p:ph idx="1"/>
          </p:nvPr>
        </p:nvSpPr>
        <p:spPr>
          <a:xfrm>
            <a:off x="628650" y="922950"/>
            <a:ext cx="7886700" cy="666222"/>
          </a:xfrm>
          <a:ln>
            <a:solidFill>
              <a:schemeClr val="tx1"/>
            </a:solidFill>
          </a:ln>
        </p:spPr>
        <p:txBody>
          <a:bodyPr rtlCol="0" anchor="ctr" anchorCtr="0">
            <a:normAutofit/>
          </a:bodyPr>
          <a:lstStyle/>
          <a:p>
            <a:pPr rtl="0"/>
            <a:r>
              <a:rPr lang="en" sz="1400" dirty="0">
                <a:latin typeface="Meiryo UI" panose="020B0604030504040204" pitchFamily="50" charset="-128"/>
                <a:ea typeface="Meiryo UI" panose="020B0604030504040204" pitchFamily="50" charset="-128"/>
              </a:rPr>
              <a:t>Flammable gas types and nozzles (higuchi)</a:t>
            </a:r>
            <a:endParaRPr lang="en-US" altLang="ja-JP" sz="1400" dirty="0">
              <a:latin typeface="Meiryo UI" panose="020B0604030504040204" pitchFamily="50" charset="-128"/>
              <a:ea typeface="Meiryo UI" panose="020B0604030504040204" pitchFamily="50" charset="-128"/>
            </a:endParaRPr>
          </a:p>
          <a:p>
            <a:pPr marL="0" indent="0" rtl="0">
              <a:buNone/>
            </a:pPr>
            <a:r>
              <a:rPr lang="en" sz="1400" dirty="0">
                <a:latin typeface="Meiryo UI" panose="020B0604030504040204" pitchFamily="50" charset="-128"/>
                <a:ea typeface="Meiryo UI" panose="020B0604030504040204" pitchFamily="50" charset="-128"/>
              </a:rPr>
              <a:t>　The structure of the nozzle (higuchi) is different for each flammable gas</a:t>
            </a:r>
          </a:p>
        </p:txBody>
      </p:sp>
      <p:sp>
        <p:nvSpPr>
          <p:cNvPr id="7" name="テキスト ボックス 6"/>
          <p:cNvSpPr txBox="1"/>
          <p:nvPr/>
        </p:nvSpPr>
        <p:spPr>
          <a:xfrm>
            <a:off x="4796037" y="6444903"/>
            <a:ext cx="3433562"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 14/Supplementary Text Page </a:t>
            </a:r>
            <a:r>
              <a:rPr lang="en" sz="1200" dirty="0" smtClean="0">
                <a:solidFill>
                  <a:prstClr val="black"/>
                </a:solidFill>
              </a:rPr>
              <a:t>12</a:t>
            </a:r>
            <a:endParaRPr lang="en" sz="1200" dirty="0">
              <a:solidFill>
                <a:prstClr val="black"/>
              </a:solidFill>
            </a:endParaRPr>
          </a:p>
        </p:txBody>
      </p:sp>
      <p:pic>
        <p:nvPicPr>
          <p:cNvPr id="3" name="図 2"/>
          <p:cNvPicPr>
            <a:picLocks noChangeAspect="1"/>
          </p:cNvPicPr>
          <p:nvPr/>
        </p:nvPicPr>
        <p:blipFill>
          <a:blip r:embed="rId3"/>
          <a:stretch>
            <a:fillRect/>
          </a:stretch>
        </p:blipFill>
        <p:spPr>
          <a:xfrm>
            <a:off x="628650" y="2507027"/>
            <a:ext cx="4639635" cy="2119320"/>
          </a:xfrm>
          <a:prstGeom prst="rect">
            <a:avLst/>
          </a:prstGeom>
        </p:spPr>
      </p:pic>
      <p:sp>
        <p:nvSpPr>
          <p:cNvPr id="8" name="コンテンツ プレースホルダー 4"/>
          <p:cNvSpPr txBox="1">
            <a:spLocks/>
          </p:cNvSpPr>
          <p:nvPr/>
        </p:nvSpPr>
        <p:spPr>
          <a:xfrm>
            <a:off x="628650" y="1693631"/>
            <a:ext cx="7886700" cy="70893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r>
              <a:rPr lang="en" sz="1400">
                <a:latin typeface="Meiryo UI" panose="020B0604030504040204" pitchFamily="50" charset="-128"/>
                <a:ea typeface="Meiryo UI" panose="020B0604030504040204" pitchFamily="50" charset="-128"/>
              </a:rPr>
              <a:t>Dangers of using incorrect flammable gas types</a:t>
            </a:r>
            <a:endParaRPr lang="en-US" altLang="ja-JP" sz="1400" dirty="0">
              <a:latin typeface="Meiryo UI" panose="020B0604030504040204" pitchFamily="50" charset="-128"/>
              <a:ea typeface="Meiryo UI" panose="020B0604030504040204" pitchFamily="50" charset="-128"/>
            </a:endParaRPr>
          </a:p>
          <a:p>
            <a:pPr marL="0" indent="0" rtl="0">
              <a:spcBef>
                <a:spcPts val="600"/>
              </a:spcBef>
              <a:buNone/>
            </a:pPr>
            <a:r>
              <a:rPr lang="en" sz="1400">
                <a:latin typeface="Meiryo UI" panose="020B0604030504040204" pitchFamily="50" charset="-128"/>
                <a:ea typeface="Meiryo UI" panose="020B0604030504040204" pitchFamily="50" charset="-128"/>
              </a:rPr>
              <a:t>　If acetylene (asechiren) gas is used with a nozzle (higuchi) for other flammable gases, a flashback (gyakka) will occur, which is extremely dangerous</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6</a:t>
            </a:fld>
            <a:endParaRPr kumimoji="1" lang="ja-JP" altLang="en-US"/>
          </a:p>
        </p:txBody>
      </p:sp>
      <p:sp>
        <p:nvSpPr>
          <p:cNvPr id="9" name="テキスト ボックス 8">
            <a:extLst>
              <a:ext uri="{FF2B5EF4-FFF2-40B4-BE49-F238E27FC236}">
                <a16:creationId xmlns="" xmlns:a16="http://schemas.microsoft.com/office/drawing/2014/main" id="{1CC6DAD3-9764-4A8F-8126-06C25B7B452C}"/>
              </a:ext>
            </a:extLst>
          </p:cNvPr>
          <p:cNvSpPr txBox="1"/>
          <p:nvPr/>
        </p:nvSpPr>
        <p:spPr>
          <a:xfrm>
            <a:off x="852377" y="2542703"/>
            <a:ext cx="4245061" cy="208879"/>
          </a:xfrm>
          <a:prstGeom prst="rect">
            <a:avLst/>
          </a:prstGeom>
          <a:solidFill>
            <a:schemeClr val="bg1"/>
          </a:solidFill>
          <a:ln>
            <a:noFill/>
          </a:ln>
        </p:spPr>
        <p:txBody>
          <a:bodyPr wrap="square" lIns="0" tIns="0" rIns="0" bIns="0" rtlCol="0">
            <a:noAutofit/>
          </a:bodyPr>
          <a:lstStyle/>
          <a:p>
            <a:pPr rtl="0"/>
            <a:r>
              <a:rPr lang="en" sz="1000" dirty="0"/>
              <a:t>Table 1-3 Acetylene (asechiren) gas and propane (puropan) gas combustion rates</a:t>
            </a:r>
            <a:endParaRPr kumimoji="1" lang="en-US" altLang="ja-JP" sz="1000" dirty="0"/>
          </a:p>
        </p:txBody>
      </p:sp>
      <p:sp>
        <p:nvSpPr>
          <p:cNvPr id="10" name="テキスト ボックス 9">
            <a:extLst>
              <a:ext uri="{FF2B5EF4-FFF2-40B4-BE49-F238E27FC236}">
                <a16:creationId xmlns="" xmlns:a16="http://schemas.microsoft.com/office/drawing/2014/main" id="{E6D068FC-DD08-4DF2-AD05-2CB8D6701D34}"/>
              </a:ext>
            </a:extLst>
          </p:cNvPr>
          <p:cNvSpPr txBox="1"/>
          <p:nvPr/>
        </p:nvSpPr>
        <p:spPr>
          <a:xfrm>
            <a:off x="762684" y="3701957"/>
            <a:ext cx="1107059" cy="227794"/>
          </a:xfrm>
          <a:prstGeom prst="rect">
            <a:avLst/>
          </a:prstGeom>
          <a:solidFill>
            <a:schemeClr val="bg1"/>
          </a:solidFill>
          <a:ln>
            <a:noFill/>
          </a:ln>
        </p:spPr>
        <p:txBody>
          <a:bodyPr wrap="square" lIns="0" tIns="0" rIns="0" bIns="0" rtlCol="0">
            <a:noAutofit/>
          </a:bodyPr>
          <a:lstStyle/>
          <a:p>
            <a:pPr rtl="0"/>
            <a:r>
              <a:rPr lang="en" sz="900" dirty="0"/>
              <a:t>Acetylene (asechiren)</a:t>
            </a:r>
            <a:endParaRPr kumimoji="1" lang="en-US" altLang="ja-JP" sz="900" dirty="0"/>
          </a:p>
        </p:txBody>
      </p:sp>
      <p:sp>
        <p:nvSpPr>
          <p:cNvPr id="11" name="テキスト ボックス 10">
            <a:extLst>
              <a:ext uri="{FF2B5EF4-FFF2-40B4-BE49-F238E27FC236}">
                <a16:creationId xmlns="" xmlns:a16="http://schemas.microsoft.com/office/drawing/2014/main" id="{1084617C-B89C-45DC-B6C6-909C1AD9969D}"/>
              </a:ext>
            </a:extLst>
          </p:cNvPr>
          <p:cNvSpPr txBox="1"/>
          <p:nvPr/>
        </p:nvSpPr>
        <p:spPr>
          <a:xfrm>
            <a:off x="762684" y="4034212"/>
            <a:ext cx="1107059" cy="227794"/>
          </a:xfrm>
          <a:prstGeom prst="rect">
            <a:avLst/>
          </a:prstGeom>
          <a:solidFill>
            <a:schemeClr val="bg1"/>
          </a:solidFill>
          <a:ln>
            <a:noFill/>
          </a:ln>
        </p:spPr>
        <p:txBody>
          <a:bodyPr wrap="square" lIns="0" tIns="0" rIns="0" bIns="0" rtlCol="0">
            <a:noAutofit/>
          </a:bodyPr>
          <a:lstStyle/>
          <a:p>
            <a:pPr rtl="0"/>
            <a:r>
              <a:rPr lang="en" sz="900"/>
              <a:t>Propane (puropan)</a:t>
            </a:r>
            <a:endParaRPr kumimoji="1" lang="en-US" altLang="ja-JP" sz="900" dirty="0"/>
          </a:p>
        </p:txBody>
      </p:sp>
      <p:sp>
        <p:nvSpPr>
          <p:cNvPr id="12" name="テキスト ボックス 11">
            <a:extLst>
              <a:ext uri="{FF2B5EF4-FFF2-40B4-BE49-F238E27FC236}">
                <a16:creationId xmlns="" xmlns:a16="http://schemas.microsoft.com/office/drawing/2014/main" id="{D6C25769-21E6-4876-B575-F72F00E5A703}"/>
              </a:ext>
            </a:extLst>
          </p:cNvPr>
          <p:cNvSpPr txBox="1"/>
          <p:nvPr/>
        </p:nvSpPr>
        <p:spPr>
          <a:xfrm>
            <a:off x="1991967" y="2856043"/>
            <a:ext cx="1460917" cy="530766"/>
          </a:xfrm>
          <a:prstGeom prst="rect">
            <a:avLst/>
          </a:prstGeom>
          <a:solidFill>
            <a:schemeClr val="bg1"/>
          </a:solidFill>
          <a:ln>
            <a:noFill/>
          </a:ln>
        </p:spPr>
        <p:txBody>
          <a:bodyPr wrap="square" lIns="0" tIns="0" rIns="0" bIns="0" rtlCol="0">
            <a:noAutofit/>
          </a:bodyPr>
          <a:lstStyle/>
          <a:p>
            <a:pPr algn="ctr" rtl="0"/>
            <a:r>
              <a:rPr lang="en" sz="1100" dirty="0"/>
              <a:t>Minimum ignition temperature</a:t>
            </a:r>
            <a:endParaRPr kumimoji="1" lang="en-US" altLang="ja-JP" sz="1100" dirty="0"/>
          </a:p>
          <a:p>
            <a:pPr algn="ctr" rtl="0"/>
            <a:r>
              <a:rPr lang="en" sz="1100" dirty="0"/>
              <a:t>(In oxygen (sanso))</a:t>
            </a:r>
            <a:endParaRPr kumimoji="1" lang="en-US" altLang="ja-JP" sz="1100" dirty="0"/>
          </a:p>
        </p:txBody>
      </p:sp>
      <p:sp>
        <p:nvSpPr>
          <p:cNvPr id="13" name="テキスト ボックス 12">
            <a:extLst>
              <a:ext uri="{FF2B5EF4-FFF2-40B4-BE49-F238E27FC236}">
                <a16:creationId xmlns="" xmlns:a16="http://schemas.microsoft.com/office/drawing/2014/main" id="{CABE1B89-F534-4016-80CC-E38740E1CF09}"/>
              </a:ext>
            </a:extLst>
          </p:cNvPr>
          <p:cNvSpPr txBox="1"/>
          <p:nvPr/>
        </p:nvSpPr>
        <p:spPr>
          <a:xfrm>
            <a:off x="3575534" y="2834774"/>
            <a:ext cx="1521905" cy="552036"/>
          </a:xfrm>
          <a:prstGeom prst="rect">
            <a:avLst/>
          </a:prstGeom>
          <a:solidFill>
            <a:schemeClr val="bg1"/>
          </a:solidFill>
          <a:ln>
            <a:noFill/>
          </a:ln>
        </p:spPr>
        <p:txBody>
          <a:bodyPr wrap="square" lIns="0" tIns="0" rIns="0" bIns="0" rtlCol="0">
            <a:noAutofit/>
          </a:bodyPr>
          <a:lstStyle/>
          <a:p>
            <a:pPr algn="ctr" rtl="0"/>
            <a:r>
              <a:rPr lang="en" sz="1100" dirty="0"/>
              <a:t>Combustion rate</a:t>
            </a:r>
            <a:endParaRPr kumimoji="1" lang="en-US" altLang="ja-JP" sz="1100" dirty="0"/>
          </a:p>
          <a:p>
            <a:pPr algn="ctr" rtl="0"/>
            <a:r>
              <a:rPr lang="en" sz="1100" dirty="0"/>
              <a:t>(Neutral mixture ratio)</a:t>
            </a:r>
            <a:endParaRPr kumimoji="1" lang="en-US" altLang="ja-JP" sz="1100" dirty="0"/>
          </a:p>
        </p:txBody>
      </p:sp>
      <p:sp>
        <p:nvSpPr>
          <p:cNvPr id="14" name="テキスト ボックス 13">
            <a:extLst>
              <a:ext uri="{FF2B5EF4-FFF2-40B4-BE49-F238E27FC236}">
                <a16:creationId xmlns="" xmlns:a16="http://schemas.microsoft.com/office/drawing/2014/main" id="{59589F46-DDBC-4753-8EB2-B86F6F32361A}"/>
              </a:ext>
            </a:extLst>
          </p:cNvPr>
          <p:cNvSpPr txBox="1"/>
          <p:nvPr/>
        </p:nvSpPr>
        <p:spPr>
          <a:xfrm>
            <a:off x="739783" y="4318269"/>
            <a:ext cx="4480485" cy="187688"/>
          </a:xfrm>
          <a:prstGeom prst="rect">
            <a:avLst/>
          </a:prstGeom>
          <a:solidFill>
            <a:schemeClr val="bg1"/>
          </a:solidFill>
          <a:ln>
            <a:noFill/>
          </a:ln>
        </p:spPr>
        <p:txBody>
          <a:bodyPr wrap="square" lIns="0" tIns="0" rIns="0" bIns="0" rtlCol="0">
            <a:noAutofit/>
          </a:bodyPr>
          <a:lstStyle/>
          <a:p>
            <a:pPr rtl="0"/>
            <a:r>
              <a:rPr lang="en" sz="900" dirty="0"/>
              <a:t>*: The figures are based on “Summary: Thermal Cutting Q&amp;A” from The Japan Welding Engineering Society.</a:t>
            </a:r>
            <a:endParaRPr kumimoji="1" lang="en-US" altLang="ja-JP" sz="900" dirty="0"/>
          </a:p>
        </p:txBody>
      </p:sp>
    </p:spTree>
    <p:extLst>
      <p:ext uri="{BB962C8B-B14F-4D97-AF65-F5344CB8AC3E}">
        <p14:creationId xmlns:p14="http://schemas.microsoft.com/office/powerpoint/2010/main" val="436477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531120"/>
            <a:ext cx="7886700" cy="421610"/>
          </a:xfrm>
          <a:ln>
            <a:solidFill>
              <a:schemeClr val="tx1"/>
            </a:solidFill>
          </a:ln>
        </p:spPr>
        <p:txBody>
          <a:bodyPr rtlCol="0">
            <a:noAutofit/>
          </a:bodyPr>
          <a:lstStyle/>
          <a:p>
            <a:pPr rtl="0"/>
            <a:r>
              <a:rPr lang="en" sz="2400" dirty="0">
                <a:latin typeface="Meiryo UI" panose="020B0604030504040204" pitchFamily="50" charset="-128"/>
                <a:ea typeface="Meiryo UI" panose="020B0604030504040204" pitchFamily="50" charset="-128"/>
              </a:rPr>
              <a:t>Pressure regulator (aturyoku chousei ki)</a:t>
            </a:r>
            <a:endParaRPr kumimoji="1" lang="ja-JP" altLang="en-US" sz="24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28650" y="1038917"/>
            <a:ext cx="3009899" cy="367256"/>
          </a:xfrm>
          <a:ln>
            <a:solidFill>
              <a:schemeClr val="tx1"/>
            </a:solidFill>
          </a:ln>
        </p:spPr>
        <p:txBody>
          <a:bodyPr rtlCol="0" anchor="ctr" anchorCtr="0">
            <a:noAutofit/>
          </a:bodyPr>
          <a:lstStyle/>
          <a:p>
            <a:pPr rtl="0"/>
            <a:r>
              <a:rPr lang="en" sz="1200" dirty="0">
                <a:latin typeface="Meiryo UI" panose="020B0604030504040204" pitchFamily="50" charset="-128"/>
                <a:ea typeface="Meiryo UI" panose="020B0604030504040204" pitchFamily="50" charset="-128"/>
              </a:rPr>
              <a:t>Acetylene (asechiren) pressure regulators (aturyoku chousei ki))</a:t>
            </a:r>
          </a:p>
        </p:txBody>
      </p:sp>
      <p:sp>
        <p:nvSpPr>
          <p:cNvPr id="7" name="テキスト ボックス 6"/>
          <p:cNvSpPr txBox="1"/>
          <p:nvPr/>
        </p:nvSpPr>
        <p:spPr>
          <a:xfrm>
            <a:off x="3783535" y="6442538"/>
            <a:ext cx="4391196"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Pages 19, 20/Supplementary Text Pages </a:t>
            </a:r>
            <a:r>
              <a:rPr lang="en" sz="1200" dirty="0" smtClean="0">
                <a:solidFill>
                  <a:prstClr val="black"/>
                </a:solidFill>
              </a:rPr>
              <a:t>14, 15</a:t>
            </a:r>
            <a:endParaRPr lang="en" sz="1200" dirty="0">
              <a:solidFill>
                <a:prstClr val="black"/>
              </a:solidFill>
            </a:endParaRPr>
          </a:p>
        </p:txBody>
      </p:sp>
      <p:sp>
        <p:nvSpPr>
          <p:cNvPr id="6" name="コンテンツ プレースホルダー 4"/>
          <p:cNvSpPr txBox="1">
            <a:spLocks/>
          </p:cNvSpPr>
          <p:nvPr/>
        </p:nvSpPr>
        <p:spPr>
          <a:xfrm>
            <a:off x="3648075" y="1038918"/>
            <a:ext cx="4867275" cy="36725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r>
              <a:rPr lang="en" sz="1200">
                <a:latin typeface="Meiryo UI" panose="020B0604030504040204" pitchFamily="50" charset="-128"/>
                <a:ea typeface="Meiryo UI" panose="020B0604030504040204" pitchFamily="50" charset="-128"/>
              </a:rPr>
              <a:t>Oxygen (sanso) pressure regulators (aturyoku chousei ki))</a:t>
            </a:r>
            <a:endParaRPr lang="ja-JP" altLang="en-US" sz="1200" dirty="0">
              <a:latin typeface="Meiryo UI" panose="020B0604030504040204" pitchFamily="50" charset="-128"/>
              <a:ea typeface="Meiryo UI" panose="020B0604030504040204" pitchFamily="50" charset="-128"/>
            </a:endParaRPr>
          </a:p>
        </p:txBody>
      </p:sp>
      <p:sp>
        <p:nvSpPr>
          <p:cNvPr id="8" name="スライド番号プレースホルダー 7"/>
          <p:cNvSpPr>
            <a:spLocks noGrp="1"/>
          </p:cNvSpPr>
          <p:nvPr>
            <p:ph type="sldNum" sz="quarter" idx="12"/>
          </p:nvPr>
        </p:nvSpPr>
        <p:spPr/>
        <p:txBody>
          <a:bodyPr rtlCol="0"/>
          <a:lstStyle/>
          <a:p>
            <a:pPr rtl="0"/>
            <a:fld id="{10712B29-8DFD-45C1-BE8F-2E7F44751CDC}" type="slidenum">
              <a:rPr kumimoji="1" lang="ja-JP" altLang="en-US" smtClean="0"/>
              <a:t>7</a:t>
            </a:fld>
            <a:endParaRPr kumimoji="1" lang="ja-JP" altLang="en-US" dirty="0"/>
          </a:p>
        </p:txBody>
      </p:sp>
      <p:pic>
        <p:nvPicPr>
          <p:cNvPr id="9" name="図 8"/>
          <p:cNvPicPr>
            <a:picLocks noChangeAspect="1"/>
          </p:cNvPicPr>
          <p:nvPr/>
        </p:nvPicPr>
        <p:blipFill>
          <a:blip r:embed="rId3"/>
          <a:stretch>
            <a:fillRect/>
          </a:stretch>
        </p:blipFill>
        <p:spPr>
          <a:xfrm>
            <a:off x="628650" y="1400433"/>
            <a:ext cx="3012712" cy="3511045"/>
          </a:xfrm>
          <a:prstGeom prst="rect">
            <a:avLst/>
          </a:prstGeom>
        </p:spPr>
      </p:pic>
      <p:pic>
        <p:nvPicPr>
          <p:cNvPr id="11" name="図 10"/>
          <p:cNvPicPr>
            <a:picLocks noChangeAspect="1"/>
          </p:cNvPicPr>
          <p:nvPr/>
        </p:nvPicPr>
        <p:blipFill>
          <a:blip r:embed="rId4"/>
          <a:stretch>
            <a:fillRect/>
          </a:stretch>
        </p:blipFill>
        <p:spPr>
          <a:xfrm>
            <a:off x="3644024" y="1398494"/>
            <a:ext cx="4876801" cy="2894252"/>
          </a:xfrm>
          <a:prstGeom prst="rect">
            <a:avLst/>
          </a:prstGeom>
        </p:spPr>
      </p:pic>
      <p:sp>
        <p:nvSpPr>
          <p:cNvPr id="10" name="テキスト ボックス 9">
            <a:extLst>
              <a:ext uri="{FF2B5EF4-FFF2-40B4-BE49-F238E27FC236}">
                <a16:creationId xmlns="" xmlns:a16="http://schemas.microsoft.com/office/drawing/2014/main" id="{21B44874-A80C-4C4F-AFAD-D43925606D7D}"/>
              </a:ext>
            </a:extLst>
          </p:cNvPr>
          <p:cNvSpPr txBox="1"/>
          <p:nvPr/>
        </p:nvSpPr>
        <p:spPr>
          <a:xfrm>
            <a:off x="723331" y="4534577"/>
            <a:ext cx="2788220" cy="283934"/>
          </a:xfrm>
          <a:prstGeom prst="rect">
            <a:avLst/>
          </a:prstGeom>
          <a:solidFill>
            <a:schemeClr val="bg1"/>
          </a:solidFill>
          <a:ln>
            <a:noFill/>
          </a:ln>
        </p:spPr>
        <p:txBody>
          <a:bodyPr wrap="square" lIns="0" tIns="0" rIns="0" bIns="0" rtlCol="0">
            <a:noAutofit/>
          </a:bodyPr>
          <a:lstStyle/>
          <a:p>
            <a:pPr algn="ctr" rtl="0"/>
            <a:r>
              <a:rPr lang="en" sz="1200"/>
              <a:t>Fig. 1-17: Acetylene (asechiren) gas regulator</a:t>
            </a:r>
            <a:endParaRPr kumimoji="1" lang="en-US" altLang="ja-JP" sz="1200" dirty="0"/>
          </a:p>
        </p:txBody>
      </p:sp>
      <p:sp>
        <p:nvSpPr>
          <p:cNvPr id="12" name="テキスト ボックス 11">
            <a:extLst>
              <a:ext uri="{FF2B5EF4-FFF2-40B4-BE49-F238E27FC236}">
                <a16:creationId xmlns="" xmlns:a16="http://schemas.microsoft.com/office/drawing/2014/main" id="{CABF2167-4E30-4A0B-9CDE-6586FA005787}"/>
              </a:ext>
            </a:extLst>
          </p:cNvPr>
          <p:cNvSpPr txBox="1"/>
          <p:nvPr/>
        </p:nvSpPr>
        <p:spPr>
          <a:xfrm>
            <a:off x="1743559" y="4328223"/>
            <a:ext cx="1767992" cy="206353"/>
          </a:xfrm>
          <a:prstGeom prst="rect">
            <a:avLst/>
          </a:prstGeom>
          <a:solidFill>
            <a:schemeClr val="bg1"/>
          </a:solidFill>
          <a:ln>
            <a:noFill/>
          </a:ln>
        </p:spPr>
        <p:txBody>
          <a:bodyPr wrap="square" lIns="0" tIns="0" rIns="0" bIns="0" rtlCol="0">
            <a:noAutofit/>
          </a:bodyPr>
          <a:lstStyle/>
          <a:p>
            <a:pPr algn="r" rtl="0"/>
            <a:r>
              <a:rPr lang="en" sz="900" dirty="0"/>
              <a:t>Source: NISSAN TANAKA CORPORATION</a:t>
            </a:r>
            <a:endParaRPr kumimoji="1" lang="en-US" altLang="ja-JP" sz="900" dirty="0"/>
          </a:p>
        </p:txBody>
      </p:sp>
      <p:sp>
        <p:nvSpPr>
          <p:cNvPr id="13" name="テキスト ボックス 12">
            <a:extLst>
              <a:ext uri="{FF2B5EF4-FFF2-40B4-BE49-F238E27FC236}">
                <a16:creationId xmlns="" xmlns:a16="http://schemas.microsoft.com/office/drawing/2014/main" id="{756ED528-4E44-4F48-8C9B-998C7E18DC59}"/>
              </a:ext>
            </a:extLst>
          </p:cNvPr>
          <p:cNvSpPr txBox="1"/>
          <p:nvPr/>
        </p:nvSpPr>
        <p:spPr>
          <a:xfrm>
            <a:off x="4175008" y="3980080"/>
            <a:ext cx="3645517" cy="228002"/>
          </a:xfrm>
          <a:prstGeom prst="rect">
            <a:avLst/>
          </a:prstGeom>
          <a:solidFill>
            <a:schemeClr val="bg1"/>
          </a:solidFill>
          <a:ln>
            <a:noFill/>
          </a:ln>
        </p:spPr>
        <p:txBody>
          <a:bodyPr wrap="square" lIns="0" tIns="0" rIns="0" bIns="0" rtlCol="0">
            <a:noAutofit/>
          </a:bodyPr>
          <a:lstStyle/>
          <a:p>
            <a:pPr rtl="0"/>
            <a:r>
              <a:rPr lang="en" sz="1200" dirty="0"/>
              <a:t>Fig. 1-18: Oxygen (sanso) regulator mounting screws</a:t>
            </a:r>
            <a:endParaRPr kumimoji="1" lang="en-US" altLang="ja-JP" sz="1200" dirty="0"/>
          </a:p>
        </p:txBody>
      </p:sp>
      <p:sp>
        <p:nvSpPr>
          <p:cNvPr id="14" name="テキスト ボックス 13">
            <a:extLst>
              <a:ext uri="{FF2B5EF4-FFF2-40B4-BE49-F238E27FC236}">
                <a16:creationId xmlns="" xmlns:a16="http://schemas.microsoft.com/office/drawing/2014/main" id="{00FAD07B-ABE3-4D0F-97FD-E98259BDFC30}"/>
              </a:ext>
            </a:extLst>
          </p:cNvPr>
          <p:cNvSpPr txBox="1"/>
          <p:nvPr/>
        </p:nvSpPr>
        <p:spPr>
          <a:xfrm>
            <a:off x="3783535" y="3555965"/>
            <a:ext cx="2046719" cy="206353"/>
          </a:xfrm>
          <a:prstGeom prst="rect">
            <a:avLst/>
          </a:prstGeom>
          <a:solidFill>
            <a:schemeClr val="bg1"/>
          </a:solidFill>
          <a:ln>
            <a:noFill/>
          </a:ln>
        </p:spPr>
        <p:txBody>
          <a:bodyPr wrap="square" lIns="0" tIns="0" rIns="0" bIns="0" rtlCol="0">
            <a:noAutofit/>
          </a:bodyPr>
          <a:lstStyle/>
          <a:p>
            <a:pPr rtl="0"/>
            <a:r>
              <a:rPr lang="en" sz="1200"/>
              <a:t>Mounting nut type (German style)</a:t>
            </a:r>
            <a:endParaRPr kumimoji="1" lang="en-US" altLang="ja-JP" sz="1200" dirty="0"/>
          </a:p>
        </p:txBody>
      </p:sp>
      <p:sp>
        <p:nvSpPr>
          <p:cNvPr id="15" name="テキスト ボックス 14">
            <a:extLst>
              <a:ext uri="{FF2B5EF4-FFF2-40B4-BE49-F238E27FC236}">
                <a16:creationId xmlns="" xmlns:a16="http://schemas.microsoft.com/office/drawing/2014/main" id="{3665A198-2E74-4331-B04E-494423AAB760}"/>
              </a:ext>
            </a:extLst>
          </p:cNvPr>
          <p:cNvSpPr txBox="1"/>
          <p:nvPr/>
        </p:nvSpPr>
        <p:spPr>
          <a:xfrm>
            <a:off x="6234792" y="3513912"/>
            <a:ext cx="2046719" cy="248406"/>
          </a:xfrm>
          <a:prstGeom prst="rect">
            <a:avLst/>
          </a:prstGeom>
          <a:solidFill>
            <a:schemeClr val="bg1"/>
          </a:solidFill>
          <a:ln>
            <a:noFill/>
          </a:ln>
        </p:spPr>
        <p:txBody>
          <a:bodyPr wrap="square" lIns="0" tIns="0" rIns="0" bIns="0" rtlCol="0">
            <a:noAutofit/>
          </a:bodyPr>
          <a:lstStyle/>
          <a:p>
            <a:pPr rtl="0"/>
            <a:r>
              <a:rPr lang="en" sz="1200" dirty="0"/>
              <a:t>Mounting screw type (French style)</a:t>
            </a:r>
            <a:endParaRPr kumimoji="1" lang="en-US" altLang="ja-JP" sz="1200" dirty="0"/>
          </a:p>
        </p:txBody>
      </p:sp>
      <p:sp>
        <p:nvSpPr>
          <p:cNvPr id="16" name="テキスト ボックス 15">
            <a:extLst>
              <a:ext uri="{FF2B5EF4-FFF2-40B4-BE49-F238E27FC236}">
                <a16:creationId xmlns="" xmlns:a16="http://schemas.microsoft.com/office/drawing/2014/main" id="{B29B62AB-45EE-4082-8A32-B97047F7DEA6}"/>
              </a:ext>
            </a:extLst>
          </p:cNvPr>
          <p:cNvSpPr txBox="1"/>
          <p:nvPr/>
        </p:nvSpPr>
        <p:spPr>
          <a:xfrm>
            <a:off x="7013237" y="3806452"/>
            <a:ext cx="1394545" cy="206353"/>
          </a:xfrm>
          <a:prstGeom prst="rect">
            <a:avLst/>
          </a:prstGeom>
          <a:solidFill>
            <a:schemeClr val="bg1"/>
          </a:solidFill>
          <a:ln>
            <a:noFill/>
          </a:ln>
        </p:spPr>
        <p:txBody>
          <a:bodyPr wrap="square" lIns="0" tIns="0" rIns="0" bIns="0" rtlCol="0">
            <a:noAutofit/>
          </a:bodyPr>
          <a:lstStyle/>
          <a:p>
            <a:pPr algn="r" rtl="0"/>
            <a:r>
              <a:rPr lang="en" sz="700"/>
              <a:t>Source: KOIKE SANSO KOGYO Co.,LTD.</a:t>
            </a:r>
            <a:endParaRPr kumimoji="1" lang="en-US" altLang="ja-JP" sz="700" dirty="0"/>
          </a:p>
        </p:txBody>
      </p:sp>
      <p:sp>
        <p:nvSpPr>
          <p:cNvPr id="17" name="正方形/長方形 16"/>
          <p:cNvSpPr/>
          <p:nvPr/>
        </p:nvSpPr>
        <p:spPr>
          <a:xfrm>
            <a:off x="6746007" y="4282429"/>
            <a:ext cx="2025916" cy="30057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（小池酸素工業株式会社提供）</a:t>
            </a:r>
            <a:endParaRPr kumimoji="1" lang="ja-JP" altLang="en-US" sz="900" dirty="0">
              <a:latin typeface="Meiryo UI" panose="020B0604030504040204" pitchFamily="50" charset="-128"/>
              <a:ea typeface="Meiryo UI" panose="020B0604030504040204" pitchFamily="50" charset="-128"/>
            </a:endParaRPr>
          </a:p>
        </p:txBody>
      </p:sp>
      <p:sp>
        <p:nvSpPr>
          <p:cNvPr id="18" name="正方形/長方形 17"/>
          <p:cNvSpPr/>
          <p:nvPr/>
        </p:nvSpPr>
        <p:spPr>
          <a:xfrm>
            <a:off x="1852472" y="4834957"/>
            <a:ext cx="224817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smtClean="0">
                <a:latin typeface="Meiryo UI" panose="020B0604030504040204" pitchFamily="50" charset="-128"/>
                <a:ea typeface="Meiryo UI" panose="020B0604030504040204" pitchFamily="50" charset="-128"/>
              </a:rPr>
              <a:t>（日酸</a:t>
            </a:r>
            <a:r>
              <a:rPr lang="en-US" altLang="ja-JP" sz="900" dirty="0" smtClean="0">
                <a:latin typeface="Meiryo UI" panose="020B0604030504040204" pitchFamily="50" charset="-128"/>
                <a:ea typeface="Meiryo UI" panose="020B0604030504040204" pitchFamily="50" charset="-128"/>
              </a:rPr>
              <a:t>TANAKA(</a:t>
            </a:r>
            <a:r>
              <a:rPr lang="ja-JP" altLang="en-US" sz="900" dirty="0" smtClean="0">
                <a:latin typeface="Meiryo UI" panose="020B0604030504040204" pitchFamily="50" charset="-128"/>
                <a:ea typeface="Meiryo UI" panose="020B0604030504040204" pitchFamily="50" charset="-128"/>
              </a:rPr>
              <a:t>株</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0641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68298"/>
            <a:ext cx="7886700" cy="438036"/>
          </a:xfrm>
          <a:ln>
            <a:solidFill>
              <a:schemeClr val="tx1"/>
            </a:solidFill>
          </a:ln>
        </p:spPr>
        <p:txBody>
          <a:bodyPr rtlCol="0">
            <a:noAutofit/>
          </a:bodyPr>
          <a:lstStyle/>
          <a:p>
            <a:pPr rtl="0"/>
            <a:r>
              <a:rPr lang="en" sz="2400">
                <a:latin typeface="Meiryo UI" panose="020B0604030504040204" pitchFamily="50" charset="-128"/>
                <a:ea typeface="Meiryo UI" panose="020B0604030504040204" pitchFamily="50" charset="-128"/>
              </a:rPr>
              <a:t>Welding hose (housu)</a:t>
            </a:r>
            <a:endParaRPr kumimoji="1" lang="ja-JP" altLang="en-US" sz="24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28650" y="744604"/>
            <a:ext cx="4479944" cy="2052630"/>
          </a:xfrm>
          <a:ln>
            <a:solidFill>
              <a:schemeClr val="tx1"/>
            </a:solidFill>
          </a:ln>
        </p:spPr>
        <p:txBody>
          <a:bodyPr rtlCol="0" anchor="ctr" anchorCtr="0">
            <a:noAutofit/>
          </a:bodyPr>
          <a:lstStyle/>
          <a:p>
            <a:pPr rtl="0"/>
            <a:r>
              <a:rPr lang="en" sz="1400" dirty="0">
                <a:latin typeface="Meiryo UI" panose="020B0604030504040204" pitchFamily="50" charset="-128"/>
                <a:ea typeface="Meiryo UI" panose="020B0604030504040204" pitchFamily="50" charset="-128"/>
              </a:rPr>
              <a:t>Display for rubber hose for welding/cutting (yousetu/setudan you gomu housu)</a:t>
            </a:r>
          </a:p>
          <a:p>
            <a:pPr marL="268288" indent="-1588" rtl="0">
              <a:lnSpc>
                <a:spcPct val="100000"/>
              </a:lnSpc>
              <a:spcBef>
                <a:spcPts val="0"/>
              </a:spcBef>
              <a:buNone/>
            </a:pPr>
            <a:r>
              <a:rPr lang="en" sz="1400" dirty="0">
                <a:latin typeface="Meiryo UI" panose="020B0604030504040204" pitchFamily="50" charset="-128"/>
                <a:ea typeface="Meiryo UI" panose="020B0604030504040204" pitchFamily="50" charset="-128"/>
              </a:rPr>
              <a:t>・ Manufacturer or supplier mark</a:t>
            </a:r>
          </a:p>
          <a:p>
            <a:pPr marL="268288" indent="-1588" rtl="0">
              <a:lnSpc>
                <a:spcPct val="100000"/>
              </a:lnSpc>
              <a:spcBef>
                <a:spcPts val="0"/>
              </a:spcBef>
              <a:buNone/>
            </a:pPr>
            <a:r>
              <a:rPr lang="en" sz="1400" dirty="0">
                <a:latin typeface="Meiryo UI" panose="020B0604030504040204" pitchFamily="50" charset="-128"/>
                <a:ea typeface="Meiryo UI" panose="020B0604030504040204" pitchFamily="50" charset="-128"/>
              </a:rPr>
              <a:t>・ Hose (housu) type number</a:t>
            </a:r>
          </a:p>
          <a:p>
            <a:pPr marL="268288" indent="-1588" rtl="0">
              <a:lnSpc>
                <a:spcPct val="100000"/>
              </a:lnSpc>
              <a:spcBef>
                <a:spcPts val="0"/>
              </a:spcBef>
              <a:buNone/>
            </a:pPr>
            <a:r>
              <a:rPr lang="en" sz="1400" dirty="0">
                <a:latin typeface="Meiryo UI" panose="020B0604030504040204" pitchFamily="50" charset="-128"/>
                <a:ea typeface="Meiryo UI" panose="020B0604030504040204" pitchFamily="50" charset="-128"/>
              </a:rPr>
              <a:t>・ Maximum working pressure</a:t>
            </a:r>
          </a:p>
          <a:p>
            <a:pPr marL="268288" indent="-1588" rtl="0">
              <a:lnSpc>
                <a:spcPct val="100000"/>
              </a:lnSpc>
              <a:spcBef>
                <a:spcPts val="0"/>
              </a:spcBef>
              <a:buNone/>
            </a:pPr>
            <a:r>
              <a:rPr lang="en" sz="1400" dirty="0">
                <a:latin typeface="Meiryo UI" panose="020B0604030504040204" pitchFamily="50" charset="-128"/>
                <a:ea typeface="Meiryo UI" panose="020B0604030504040204" pitchFamily="50" charset="-128"/>
              </a:rPr>
              <a:t>・ Nominal diameter (inner diameter)</a:t>
            </a:r>
          </a:p>
          <a:p>
            <a:pPr marL="268288" indent="-1588" rtl="0">
              <a:lnSpc>
                <a:spcPct val="100000"/>
              </a:lnSpc>
              <a:spcBef>
                <a:spcPts val="0"/>
              </a:spcBef>
              <a:buNone/>
            </a:pPr>
            <a:r>
              <a:rPr lang="en" sz="1400" dirty="0">
                <a:latin typeface="Meiryo UI" panose="020B0604030504040204" pitchFamily="50" charset="-128"/>
                <a:ea typeface="Meiryo UI" panose="020B0604030504040204" pitchFamily="50" charset="-128"/>
              </a:rPr>
              <a:t>・ Gas type (Table 1-5)</a:t>
            </a:r>
          </a:p>
          <a:p>
            <a:pPr marL="268288" indent="-1588" rtl="0">
              <a:lnSpc>
                <a:spcPct val="100000"/>
              </a:lnSpc>
              <a:spcBef>
                <a:spcPts val="0"/>
              </a:spcBef>
              <a:buNone/>
            </a:pPr>
            <a:r>
              <a:rPr lang="en" sz="1400" dirty="0">
                <a:latin typeface="Meiryo UI" panose="020B0604030504040204" pitchFamily="50" charset="-128"/>
                <a:ea typeface="Meiryo UI" panose="020B0604030504040204" pitchFamily="50" charset="-128"/>
              </a:rPr>
              <a:t>・ Year of manufacture</a:t>
            </a:r>
          </a:p>
        </p:txBody>
      </p:sp>
      <p:sp>
        <p:nvSpPr>
          <p:cNvPr id="7" name="テキスト ボックス 6"/>
          <p:cNvSpPr txBox="1"/>
          <p:nvPr/>
        </p:nvSpPr>
        <p:spPr>
          <a:xfrm>
            <a:off x="4762500" y="6387948"/>
            <a:ext cx="3395662"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 </a:t>
            </a:r>
            <a:r>
              <a:rPr lang="en" sz="1200" dirty="0" smtClean="0">
                <a:solidFill>
                  <a:prstClr val="black"/>
                </a:solidFill>
              </a:rPr>
              <a:t>24, 25/Supplementary </a:t>
            </a:r>
            <a:r>
              <a:rPr lang="en" sz="1200" dirty="0">
                <a:solidFill>
                  <a:prstClr val="black"/>
                </a:solidFill>
              </a:rPr>
              <a:t>Text Page </a:t>
            </a:r>
            <a:r>
              <a:rPr lang="en" sz="1200" dirty="0" smtClean="0">
                <a:solidFill>
                  <a:prstClr val="black"/>
                </a:solidFill>
              </a:rPr>
              <a:t>17</a:t>
            </a:r>
            <a:endParaRPr lang="en" sz="1200" dirty="0">
              <a:solidFill>
                <a:prstClr val="black"/>
              </a:solidFill>
            </a:endParaRPr>
          </a:p>
        </p:txBody>
      </p:sp>
      <p:pic>
        <p:nvPicPr>
          <p:cNvPr id="2" name="図 1"/>
          <p:cNvPicPr>
            <a:picLocks noChangeAspect="1"/>
          </p:cNvPicPr>
          <p:nvPr/>
        </p:nvPicPr>
        <p:blipFill>
          <a:blip r:embed="rId3"/>
          <a:stretch>
            <a:fillRect/>
          </a:stretch>
        </p:blipFill>
        <p:spPr>
          <a:xfrm>
            <a:off x="628650" y="2881398"/>
            <a:ext cx="5005586" cy="2450494"/>
          </a:xfrm>
          <a:prstGeom prst="rect">
            <a:avLst/>
          </a:prstGeom>
        </p:spPr>
      </p:pic>
      <p:sp>
        <p:nvSpPr>
          <p:cNvPr id="6" name="スライド番号プレースホルダー 5"/>
          <p:cNvSpPr>
            <a:spLocks noGrp="1"/>
          </p:cNvSpPr>
          <p:nvPr>
            <p:ph type="sldNum" sz="quarter" idx="12"/>
          </p:nvPr>
        </p:nvSpPr>
        <p:spPr/>
        <p:txBody>
          <a:bodyPr rtlCol="0"/>
          <a:lstStyle/>
          <a:p>
            <a:pPr rtl="0"/>
            <a:fld id="{10712B29-8DFD-45C1-BE8F-2E7F44751CDC}" type="slidenum">
              <a:rPr kumimoji="1" lang="ja-JP" altLang="en-US" smtClean="0"/>
              <a:t>8</a:t>
            </a:fld>
            <a:endParaRPr kumimoji="1" lang="ja-JP" altLang="en-US"/>
          </a:p>
        </p:txBody>
      </p:sp>
      <p:pic>
        <p:nvPicPr>
          <p:cNvPr id="8" name="図 7"/>
          <p:cNvPicPr>
            <a:picLocks noChangeAspect="1"/>
          </p:cNvPicPr>
          <p:nvPr/>
        </p:nvPicPr>
        <p:blipFill>
          <a:blip r:embed="rId4"/>
          <a:stretch>
            <a:fillRect/>
          </a:stretch>
        </p:blipFill>
        <p:spPr>
          <a:xfrm>
            <a:off x="5173926" y="744603"/>
            <a:ext cx="3341424" cy="2052631"/>
          </a:xfrm>
          <a:prstGeom prst="rect">
            <a:avLst/>
          </a:prstGeom>
        </p:spPr>
      </p:pic>
      <p:sp>
        <p:nvSpPr>
          <p:cNvPr id="9" name="テキスト ボックス 8">
            <a:extLst>
              <a:ext uri="{FF2B5EF4-FFF2-40B4-BE49-F238E27FC236}">
                <a16:creationId xmlns="" xmlns:a16="http://schemas.microsoft.com/office/drawing/2014/main" id="{81E6E4B3-96F5-476C-B9EE-FB672645903C}"/>
              </a:ext>
            </a:extLst>
          </p:cNvPr>
          <p:cNvSpPr txBox="1"/>
          <p:nvPr/>
        </p:nvSpPr>
        <p:spPr>
          <a:xfrm>
            <a:off x="5292202" y="819685"/>
            <a:ext cx="1337197" cy="246129"/>
          </a:xfrm>
          <a:prstGeom prst="rect">
            <a:avLst/>
          </a:prstGeom>
          <a:solidFill>
            <a:schemeClr val="bg1"/>
          </a:solidFill>
          <a:ln>
            <a:noFill/>
          </a:ln>
        </p:spPr>
        <p:txBody>
          <a:bodyPr wrap="square" lIns="0" tIns="0" rIns="0" bIns="0" rtlCol="0">
            <a:noAutofit/>
          </a:bodyPr>
          <a:lstStyle/>
          <a:p>
            <a:pPr rtl="0"/>
            <a:r>
              <a:rPr lang="en" sz="1200" dirty="0"/>
              <a:t>[Display example]</a:t>
            </a:r>
          </a:p>
        </p:txBody>
      </p:sp>
      <p:sp>
        <p:nvSpPr>
          <p:cNvPr id="10" name="テキスト ボックス 9">
            <a:extLst>
              <a:ext uri="{FF2B5EF4-FFF2-40B4-BE49-F238E27FC236}">
                <a16:creationId xmlns="" xmlns:a16="http://schemas.microsoft.com/office/drawing/2014/main" id="{7517463D-5F2C-4698-AD17-1F05D09834A0}"/>
              </a:ext>
            </a:extLst>
          </p:cNvPr>
          <p:cNvSpPr txBox="1"/>
          <p:nvPr/>
        </p:nvSpPr>
        <p:spPr>
          <a:xfrm>
            <a:off x="5594607" y="1370600"/>
            <a:ext cx="2570991" cy="1308290"/>
          </a:xfrm>
          <a:prstGeom prst="rect">
            <a:avLst/>
          </a:prstGeom>
          <a:solidFill>
            <a:schemeClr val="bg1"/>
          </a:solidFill>
          <a:ln>
            <a:noFill/>
          </a:ln>
        </p:spPr>
        <p:txBody>
          <a:bodyPr wrap="square" lIns="0" tIns="0" rIns="0" bIns="0" rtlCol="0">
            <a:noAutofit/>
          </a:bodyPr>
          <a:lstStyle/>
          <a:p>
            <a:pPr rtl="0"/>
            <a:r>
              <a:rPr lang="en" sz="1050" dirty="0"/>
              <a:t>  This symbol provides the following information.</a:t>
            </a:r>
            <a:endParaRPr kumimoji="1" lang="en-US" altLang="ja-JP" sz="1050" dirty="0"/>
          </a:p>
          <a:p>
            <a:pPr rtl="0"/>
            <a:r>
              <a:rPr lang="en" sz="1050" dirty="0"/>
              <a:t>(1) The manufacturer is “XYZ.”</a:t>
            </a:r>
            <a:endParaRPr kumimoji="1" lang="en-US" altLang="ja-JP" sz="1050" dirty="0"/>
          </a:p>
          <a:p>
            <a:pPr rtl="0"/>
            <a:r>
              <a:rPr lang="en" sz="1050" dirty="0"/>
              <a:t>(2) The hose (housu) type is “Type 1.”</a:t>
            </a:r>
            <a:endParaRPr kumimoji="1" lang="en-US" altLang="ja-JP" sz="1050" dirty="0"/>
          </a:p>
          <a:p>
            <a:pPr rtl="0"/>
            <a:r>
              <a:rPr lang="en" sz="1050" dirty="0"/>
              <a:t>(3) The maximum working pressure is 2MPa.</a:t>
            </a:r>
            <a:endParaRPr kumimoji="1" lang="en-US" altLang="ja-JP" sz="1050" dirty="0"/>
          </a:p>
          <a:p>
            <a:pPr rtl="0"/>
            <a:r>
              <a:rPr lang="en" sz="1050" dirty="0"/>
              <a:t>(4) The nominal diameter is 10 mm.</a:t>
            </a:r>
            <a:endParaRPr kumimoji="1" lang="en-US" altLang="ja-JP" sz="1050" dirty="0"/>
          </a:p>
          <a:p>
            <a:pPr rtl="0"/>
            <a:r>
              <a:rPr lang="en" sz="1050" dirty="0"/>
              <a:t>(5) The gas type is oxygen (sanso).</a:t>
            </a:r>
            <a:endParaRPr kumimoji="1" lang="en-US" altLang="ja-JP" sz="1050" dirty="0"/>
          </a:p>
          <a:p>
            <a:pPr rtl="0"/>
            <a:r>
              <a:rPr lang="en" sz="1050" dirty="0"/>
              <a:t>(6) The year of manufacture is 2019.</a:t>
            </a:r>
            <a:endParaRPr kumimoji="1" lang="en-US" altLang="ja-JP" sz="1050" dirty="0"/>
          </a:p>
        </p:txBody>
      </p:sp>
      <p:sp>
        <p:nvSpPr>
          <p:cNvPr id="11" name="テキスト ボックス 10">
            <a:extLst>
              <a:ext uri="{FF2B5EF4-FFF2-40B4-BE49-F238E27FC236}">
                <a16:creationId xmlns="" xmlns:a16="http://schemas.microsoft.com/office/drawing/2014/main" id="{612C5763-2348-4167-8F06-2B4B433D64C0}"/>
              </a:ext>
            </a:extLst>
          </p:cNvPr>
          <p:cNvSpPr txBox="1"/>
          <p:nvPr/>
        </p:nvSpPr>
        <p:spPr>
          <a:xfrm>
            <a:off x="821778" y="2901870"/>
            <a:ext cx="4123201" cy="165438"/>
          </a:xfrm>
          <a:prstGeom prst="rect">
            <a:avLst/>
          </a:prstGeom>
          <a:solidFill>
            <a:schemeClr val="bg1"/>
          </a:solidFill>
          <a:ln>
            <a:noFill/>
          </a:ln>
        </p:spPr>
        <p:txBody>
          <a:bodyPr wrap="square" lIns="0" tIns="0" rIns="0" bIns="0" rtlCol="0">
            <a:noAutofit/>
          </a:bodyPr>
          <a:lstStyle/>
          <a:p>
            <a:pPr rtl="0"/>
            <a:r>
              <a:rPr lang="en" sz="1100" dirty="0"/>
              <a:t>Table 1-5: Gas type symbols and identifying colors (JIS K 6333)</a:t>
            </a:r>
            <a:endParaRPr kumimoji="1" lang="en-US" altLang="ja-JP" sz="1100" dirty="0"/>
          </a:p>
        </p:txBody>
      </p:sp>
      <p:sp>
        <p:nvSpPr>
          <p:cNvPr id="12" name="テキスト ボックス 11">
            <a:extLst>
              <a:ext uri="{FF2B5EF4-FFF2-40B4-BE49-F238E27FC236}">
                <a16:creationId xmlns="" xmlns:a16="http://schemas.microsoft.com/office/drawing/2014/main" id="{086FA66B-27D2-404A-AFEC-D4FF3676C7A0}"/>
              </a:ext>
            </a:extLst>
          </p:cNvPr>
          <p:cNvSpPr txBox="1"/>
          <p:nvPr/>
        </p:nvSpPr>
        <p:spPr>
          <a:xfrm>
            <a:off x="758152" y="3147220"/>
            <a:ext cx="751019" cy="360000"/>
          </a:xfrm>
          <a:prstGeom prst="rect">
            <a:avLst/>
          </a:prstGeom>
          <a:solidFill>
            <a:schemeClr val="bg1"/>
          </a:solidFill>
          <a:ln>
            <a:noFill/>
          </a:ln>
        </p:spPr>
        <p:txBody>
          <a:bodyPr wrap="square" lIns="0" tIns="0" rIns="0" bIns="0" rtlCol="0">
            <a:noAutofit/>
          </a:bodyPr>
          <a:lstStyle/>
          <a:p>
            <a:pPr algn="ctr" rtl="0"/>
            <a:r>
              <a:rPr lang="en" sz="1100"/>
              <a:t>Gas type symbol</a:t>
            </a:r>
            <a:endParaRPr kumimoji="1" lang="en-US" altLang="ja-JP" sz="1100" dirty="0"/>
          </a:p>
        </p:txBody>
      </p:sp>
      <p:sp>
        <p:nvSpPr>
          <p:cNvPr id="13" name="テキスト ボックス 12">
            <a:extLst>
              <a:ext uri="{FF2B5EF4-FFF2-40B4-BE49-F238E27FC236}">
                <a16:creationId xmlns="" xmlns:a16="http://schemas.microsoft.com/office/drawing/2014/main" id="{DB17461E-4DC7-494E-BA93-0B89FB815C01}"/>
              </a:ext>
            </a:extLst>
          </p:cNvPr>
          <p:cNvSpPr txBox="1"/>
          <p:nvPr/>
        </p:nvSpPr>
        <p:spPr>
          <a:xfrm>
            <a:off x="2580780" y="3217765"/>
            <a:ext cx="886190" cy="266368"/>
          </a:xfrm>
          <a:prstGeom prst="rect">
            <a:avLst/>
          </a:prstGeom>
          <a:solidFill>
            <a:schemeClr val="bg1"/>
          </a:solidFill>
          <a:ln>
            <a:noFill/>
          </a:ln>
        </p:spPr>
        <p:txBody>
          <a:bodyPr wrap="square" lIns="0" tIns="0" rIns="0" bIns="0" rtlCol="0">
            <a:noAutofit/>
          </a:bodyPr>
          <a:lstStyle/>
          <a:p>
            <a:pPr algn="ctr" rtl="0"/>
            <a:r>
              <a:rPr lang="en" sz="1100"/>
              <a:t>Gas type</a:t>
            </a:r>
            <a:endParaRPr kumimoji="1" lang="en-US" altLang="ja-JP" sz="1100" dirty="0"/>
          </a:p>
        </p:txBody>
      </p:sp>
      <p:sp>
        <p:nvSpPr>
          <p:cNvPr id="14" name="テキスト ボックス 13">
            <a:extLst>
              <a:ext uri="{FF2B5EF4-FFF2-40B4-BE49-F238E27FC236}">
                <a16:creationId xmlns="" xmlns:a16="http://schemas.microsoft.com/office/drawing/2014/main" id="{237F4E10-C69F-4AA4-92FE-73726A201882}"/>
              </a:ext>
            </a:extLst>
          </p:cNvPr>
          <p:cNvSpPr txBox="1"/>
          <p:nvPr/>
        </p:nvSpPr>
        <p:spPr>
          <a:xfrm>
            <a:off x="4604044" y="3129961"/>
            <a:ext cx="886190" cy="409554"/>
          </a:xfrm>
          <a:prstGeom prst="rect">
            <a:avLst/>
          </a:prstGeom>
          <a:solidFill>
            <a:schemeClr val="bg1"/>
          </a:solidFill>
          <a:ln>
            <a:noFill/>
          </a:ln>
        </p:spPr>
        <p:txBody>
          <a:bodyPr wrap="square" lIns="0" tIns="0" rIns="0" bIns="0" rtlCol="0">
            <a:noAutofit/>
          </a:bodyPr>
          <a:lstStyle/>
          <a:p>
            <a:pPr algn="ctr" rtl="0"/>
            <a:r>
              <a:rPr lang="en" sz="1050" dirty="0"/>
              <a:t>Color of exterior rubber layer</a:t>
            </a:r>
            <a:endParaRPr kumimoji="1" lang="en-US" altLang="ja-JP" sz="1050" dirty="0"/>
          </a:p>
        </p:txBody>
      </p:sp>
      <p:sp>
        <p:nvSpPr>
          <p:cNvPr id="15" name="テキスト ボックス 14">
            <a:extLst>
              <a:ext uri="{FF2B5EF4-FFF2-40B4-BE49-F238E27FC236}">
                <a16:creationId xmlns="" xmlns:a16="http://schemas.microsoft.com/office/drawing/2014/main" id="{C7145C2B-188D-4F7D-B411-5490B3564531}"/>
              </a:ext>
            </a:extLst>
          </p:cNvPr>
          <p:cNvSpPr txBox="1"/>
          <p:nvPr/>
        </p:nvSpPr>
        <p:spPr>
          <a:xfrm>
            <a:off x="1558774" y="3586141"/>
            <a:ext cx="2790881" cy="356237"/>
          </a:xfrm>
          <a:prstGeom prst="rect">
            <a:avLst/>
          </a:prstGeom>
          <a:solidFill>
            <a:schemeClr val="bg1"/>
          </a:solidFill>
          <a:ln>
            <a:noFill/>
          </a:ln>
        </p:spPr>
        <p:txBody>
          <a:bodyPr wrap="square" lIns="0" tIns="0" rIns="0" bIns="0" rtlCol="0">
            <a:noAutofit/>
          </a:bodyPr>
          <a:lstStyle/>
          <a:p>
            <a:pPr rtl="0"/>
            <a:r>
              <a:rPr lang="en" sz="1050"/>
              <a:t>Gas for acetylene (asechiren) and other fuels (*)</a:t>
            </a:r>
            <a:endParaRPr kumimoji="1" lang="en-US" altLang="ja-JP" sz="1050" dirty="0"/>
          </a:p>
          <a:p>
            <a:pPr rtl="0"/>
            <a:r>
              <a:rPr lang="en" sz="1050"/>
              <a:t>(Excluding LPG, MPS, natural gas, and methane)</a:t>
            </a:r>
            <a:endParaRPr kumimoji="1" lang="en-US" altLang="ja-JP" sz="1050" dirty="0"/>
          </a:p>
        </p:txBody>
      </p:sp>
      <p:sp>
        <p:nvSpPr>
          <p:cNvPr id="16" name="テキスト ボックス 15">
            <a:extLst>
              <a:ext uri="{FF2B5EF4-FFF2-40B4-BE49-F238E27FC236}">
                <a16:creationId xmlns="" xmlns:a16="http://schemas.microsoft.com/office/drawing/2014/main" id="{E3BCAC3F-EC67-49FF-BE0F-C65D7282916B}"/>
              </a:ext>
            </a:extLst>
          </p:cNvPr>
          <p:cNvSpPr txBox="1"/>
          <p:nvPr/>
        </p:nvSpPr>
        <p:spPr>
          <a:xfrm>
            <a:off x="1567018" y="4245456"/>
            <a:ext cx="2790881" cy="172838"/>
          </a:xfrm>
          <a:prstGeom prst="rect">
            <a:avLst/>
          </a:prstGeom>
          <a:solidFill>
            <a:schemeClr val="bg1"/>
          </a:solidFill>
          <a:ln>
            <a:noFill/>
          </a:ln>
        </p:spPr>
        <p:txBody>
          <a:bodyPr wrap="square" lIns="0" tIns="0" rIns="0" bIns="0" rtlCol="0">
            <a:noAutofit/>
          </a:bodyPr>
          <a:lstStyle/>
          <a:p>
            <a:pPr rtl="0"/>
            <a:r>
              <a:rPr lang="en" sz="1050"/>
              <a:t>Air, nitrogen, argon, carbon dioxide</a:t>
            </a:r>
            <a:endParaRPr kumimoji="1" lang="en-US" altLang="ja-JP" sz="1050" dirty="0"/>
          </a:p>
        </p:txBody>
      </p:sp>
      <p:sp>
        <p:nvSpPr>
          <p:cNvPr id="17" name="テキスト ボックス 16">
            <a:extLst>
              <a:ext uri="{FF2B5EF4-FFF2-40B4-BE49-F238E27FC236}">
                <a16:creationId xmlns="" xmlns:a16="http://schemas.microsoft.com/office/drawing/2014/main" id="{1BD726D7-5841-4270-8C98-5A0821B90000}"/>
              </a:ext>
            </a:extLst>
          </p:cNvPr>
          <p:cNvSpPr txBox="1"/>
          <p:nvPr/>
        </p:nvSpPr>
        <p:spPr>
          <a:xfrm>
            <a:off x="1549890" y="4036314"/>
            <a:ext cx="2813765" cy="172838"/>
          </a:xfrm>
          <a:prstGeom prst="rect">
            <a:avLst/>
          </a:prstGeom>
          <a:solidFill>
            <a:schemeClr val="bg1"/>
          </a:solidFill>
          <a:ln>
            <a:noFill/>
          </a:ln>
        </p:spPr>
        <p:txBody>
          <a:bodyPr wrap="square" lIns="0" tIns="0" rIns="0" bIns="0" rtlCol="0">
            <a:noAutofit/>
          </a:bodyPr>
          <a:lstStyle/>
          <a:p>
            <a:pPr rtl="0"/>
            <a:r>
              <a:rPr lang="en" sz="1050" dirty="0"/>
              <a:t>Oxygen (sanso)</a:t>
            </a:r>
            <a:endParaRPr kumimoji="1" lang="en-US" altLang="ja-JP" sz="1050" dirty="0"/>
          </a:p>
        </p:txBody>
      </p:sp>
      <p:sp>
        <p:nvSpPr>
          <p:cNvPr id="18" name="テキスト ボックス 17">
            <a:extLst>
              <a:ext uri="{FF2B5EF4-FFF2-40B4-BE49-F238E27FC236}">
                <a16:creationId xmlns="" xmlns:a16="http://schemas.microsoft.com/office/drawing/2014/main" id="{D77D8D19-D297-4F6F-A9BE-0CB8A93F9C2B}"/>
              </a:ext>
            </a:extLst>
          </p:cNvPr>
          <p:cNvSpPr txBox="1"/>
          <p:nvPr/>
        </p:nvSpPr>
        <p:spPr>
          <a:xfrm>
            <a:off x="1553046" y="4464509"/>
            <a:ext cx="2790881" cy="172838"/>
          </a:xfrm>
          <a:prstGeom prst="rect">
            <a:avLst/>
          </a:prstGeom>
          <a:solidFill>
            <a:schemeClr val="bg1"/>
          </a:solidFill>
          <a:ln>
            <a:noFill/>
          </a:ln>
        </p:spPr>
        <p:txBody>
          <a:bodyPr wrap="square" lIns="0" tIns="0" rIns="0" bIns="0" rtlCol="0">
            <a:noAutofit/>
          </a:bodyPr>
          <a:lstStyle/>
          <a:p>
            <a:pPr rtl="0"/>
            <a:r>
              <a:rPr lang="en" sz="1050"/>
              <a:t>LPG, MPS, natural gas, methane</a:t>
            </a:r>
            <a:endParaRPr kumimoji="1" lang="en-US" altLang="ja-JP" sz="1050" dirty="0"/>
          </a:p>
        </p:txBody>
      </p:sp>
      <p:sp>
        <p:nvSpPr>
          <p:cNvPr id="19" name="テキスト ボックス 18">
            <a:extLst>
              <a:ext uri="{FF2B5EF4-FFF2-40B4-BE49-F238E27FC236}">
                <a16:creationId xmlns="" xmlns:a16="http://schemas.microsoft.com/office/drawing/2014/main" id="{91D026D5-1DC9-4879-A0E3-6B907A783911}"/>
              </a:ext>
            </a:extLst>
          </p:cNvPr>
          <p:cNvSpPr txBox="1"/>
          <p:nvPr/>
        </p:nvSpPr>
        <p:spPr>
          <a:xfrm>
            <a:off x="1546221" y="4688368"/>
            <a:ext cx="3000379" cy="356236"/>
          </a:xfrm>
          <a:prstGeom prst="rect">
            <a:avLst/>
          </a:prstGeom>
          <a:solidFill>
            <a:schemeClr val="bg1"/>
          </a:solidFill>
          <a:ln>
            <a:noFill/>
          </a:ln>
        </p:spPr>
        <p:txBody>
          <a:bodyPr wrap="square" lIns="0" tIns="0" rIns="0" bIns="0" rtlCol="0">
            <a:noAutofit/>
          </a:bodyPr>
          <a:lstStyle/>
          <a:p>
            <a:pPr rtl="0"/>
            <a:r>
              <a:rPr lang="en" sz="1050" dirty="0"/>
              <a:t>Acetylene (asechiren), LPG, MPS, natural gas, methane, and other fuel gases</a:t>
            </a:r>
            <a:endParaRPr kumimoji="1" lang="en-US" altLang="ja-JP" sz="1050" dirty="0"/>
          </a:p>
        </p:txBody>
      </p:sp>
      <p:sp>
        <p:nvSpPr>
          <p:cNvPr id="20" name="テキスト ボックス 19">
            <a:extLst>
              <a:ext uri="{FF2B5EF4-FFF2-40B4-BE49-F238E27FC236}">
                <a16:creationId xmlns="" xmlns:a16="http://schemas.microsoft.com/office/drawing/2014/main" id="{909D1E27-1E52-4A6E-8FB3-9F7A4F41CFC3}"/>
              </a:ext>
            </a:extLst>
          </p:cNvPr>
          <p:cNvSpPr txBox="1"/>
          <p:nvPr/>
        </p:nvSpPr>
        <p:spPr>
          <a:xfrm>
            <a:off x="821778" y="5110748"/>
            <a:ext cx="4699001" cy="180354"/>
          </a:xfrm>
          <a:prstGeom prst="rect">
            <a:avLst/>
          </a:prstGeom>
          <a:solidFill>
            <a:schemeClr val="bg1"/>
          </a:solidFill>
          <a:ln>
            <a:noFill/>
          </a:ln>
        </p:spPr>
        <p:txBody>
          <a:bodyPr wrap="square" lIns="0" tIns="0" rIns="0" bIns="0" rtlCol="0">
            <a:noAutofit/>
          </a:bodyPr>
          <a:lstStyle/>
          <a:p>
            <a:pPr rtl="0"/>
            <a:r>
              <a:rPr lang="en" sz="1050"/>
              <a:t>*Manufacturers must consider suitability for hydrogen applications</a:t>
            </a:r>
            <a:endParaRPr kumimoji="1" lang="en-US" altLang="ja-JP" sz="1050" dirty="0"/>
          </a:p>
        </p:txBody>
      </p:sp>
      <p:sp>
        <p:nvSpPr>
          <p:cNvPr id="21" name="テキスト ボックス 20">
            <a:extLst>
              <a:ext uri="{FF2B5EF4-FFF2-40B4-BE49-F238E27FC236}">
                <a16:creationId xmlns="" xmlns:a16="http://schemas.microsoft.com/office/drawing/2014/main" id="{B45E3FA6-0BD2-4891-8041-9DA2FABCC4D5}"/>
              </a:ext>
            </a:extLst>
          </p:cNvPr>
          <p:cNvSpPr txBox="1"/>
          <p:nvPr/>
        </p:nvSpPr>
        <p:spPr>
          <a:xfrm>
            <a:off x="4603882" y="3668403"/>
            <a:ext cx="780638" cy="180354"/>
          </a:xfrm>
          <a:prstGeom prst="rect">
            <a:avLst/>
          </a:prstGeom>
          <a:solidFill>
            <a:schemeClr val="bg1"/>
          </a:solidFill>
          <a:ln>
            <a:noFill/>
          </a:ln>
        </p:spPr>
        <p:txBody>
          <a:bodyPr wrap="square" lIns="0" tIns="0" rIns="0" bIns="0" rtlCol="0">
            <a:noAutofit/>
          </a:bodyPr>
          <a:lstStyle/>
          <a:p>
            <a:pPr rtl="0"/>
            <a:r>
              <a:rPr lang="en" sz="1100"/>
              <a:t>Red</a:t>
            </a:r>
            <a:endParaRPr kumimoji="1" lang="en-US" altLang="ja-JP" sz="1100" dirty="0"/>
          </a:p>
        </p:txBody>
      </p:sp>
      <p:sp>
        <p:nvSpPr>
          <p:cNvPr id="22" name="テキスト ボックス 21">
            <a:extLst>
              <a:ext uri="{FF2B5EF4-FFF2-40B4-BE49-F238E27FC236}">
                <a16:creationId xmlns="" xmlns:a16="http://schemas.microsoft.com/office/drawing/2014/main" id="{873613AE-FFA8-491A-9EDB-67EC6E85B4CE}"/>
              </a:ext>
            </a:extLst>
          </p:cNvPr>
          <p:cNvSpPr txBox="1"/>
          <p:nvPr/>
        </p:nvSpPr>
        <p:spPr>
          <a:xfrm>
            <a:off x="4596866" y="4011427"/>
            <a:ext cx="770401" cy="180354"/>
          </a:xfrm>
          <a:prstGeom prst="rect">
            <a:avLst/>
          </a:prstGeom>
          <a:solidFill>
            <a:schemeClr val="bg1"/>
          </a:solidFill>
          <a:ln>
            <a:noFill/>
          </a:ln>
        </p:spPr>
        <p:txBody>
          <a:bodyPr wrap="square" lIns="0" tIns="0" rIns="0" bIns="0" rtlCol="0">
            <a:noAutofit/>
          </a:bodyPr>
          <a:lstStyle/>
          <a:p>
            <a:pPr rtl="0"/>
            <a:r>
              <a:rPr lang="en" sz="1100"/>
              <a:t>Blue</a:t>
            </a:r>
            <a:endParaRPr kumimoji="1" lang="en-US" altLang="ja-JP" sz="1100" dirty="0"/>
          </a:p>
        </p:txBody>
      </p:sp>
      <p:sp>
        <p:nvSpPr>
          <p:cNvPr id="23" name="テキスト ボックス 22">
            <a:extLst>
              <a:ext uri="{FF2B5EF4-FFF2-40B4-BE49-F238E27FC236}">
                <a16:creationId xmlns="" xmlns:a16="http://schemas.microsoft.com/office/drawing/2014/main" id="{EBA495B8-802C-4F51-A35E-261C32322783}"/>
              </a:ext>
            </a:extLst>
          </p:cNvPr>
          <p:cNvSpPr txBox="1"/>
          <p:nvPr/>
        </p:nvSpPr>
        <p:spPr>
          <a:xfrm>
            <a:off x="4604044" y="4243197"/>
            <a:ext cx="770401" cy="170291"/>
          </a:xfrm>
          <a:prstGeom prst="rect">
            <a:avLst/>
          </a:prstGeom>
          <a:solidFill>
            <a:schemeClr val="bg1"/>
          </a:solidFill>
          <a:ln>
            <a:noFill/>
          </a:ln>
        </p:spPr>
        <p:txBody>
          <a:bodyPr wrap="square" lIns="0" tIns="0" rIns="0" bIns="0" rtlCol="0">
            <a:noAutofit/>
          </a:bodyPr>
          <a:lstStyle/>
          <a:p>
            <a:pPr rtl="0"/>
            <a:r>
              <a:rPr lang="en" sz="1100" dirty="0"/>
              <a:t>Black</a:t>
            </a:r>
            <a:endParaRPr kumimoji="1" lang="en-US" altLang="ja-JP" sz="1100" dirty="0"/>
          </a:p>
        </p:txBody>
      </p:sp>
      <p:sp>
        <p:nvSpPr>
          <p:cNvPr id="24" name="テキスト ボックス 23">
            <a:extLst>
              <a:ext uri="{FF2B5EF4-FFF2-40B4-BE49-F238E27FC236}">
                <a16:creationId xmlns="" xmlns:a16="http://schemas.microsoft.com/office/drawing/2014/main" id="{4E518B30-E491-451E-8A19-B13544DEF108}"/>
              </a:ext>
            </a:extLst>
          </p:cNvPr>
          <p:cNvSpPr txBox="1"/>
          <p:nvPr/>
        </p:nvSpPr>
        <p:spPr>
          <a:xfrm>
            <a:off x="4603881" y="4455084"/>
            <a:ext cx="770401" cy="170291"/>
          </a:xfrm>
          <a:prstGeom prst="rect">
            <a:avLst/>
          </a:prstGeom>
          <a:solidFill>
            <a:schemeClr val="bg1"/>
          </a:solidFill>
          <a:ln>
            <a:noFill/>
          </a:ln>
        </p:spPr>
        <p:txBody>
          <a:bodyPr wrap="square" lIns="0" tIns="0" rIns="0" bIns="0" rtlCol="0">
            <a:noAutofit/>
          </a:bodyPr>
          <a:lstStyle/>
          <a:p>
            <a:pPr rtl="0"/>
            <a:r>
              <a:rPr lang="en" sz="1100" dirty="0"/>
              <a:t>Orange</a:t>
            </a:r>
            <a:endParaRPr kumimoji="1" lang="en-US" altLang="ja-JP" sz="1100" dirty="0"/>
          </a:p>
        </p:txBody>
      </p:sp>
      <p:sp>
        <p:nvSpPr>
          <p:cNvPr id="25" name="テキスト ボックス 24">
            <a:extLst>
              <a:ext uri="{FF2B5EF4-FFF2-40B4-BE49-F238E27FC236}">
                <a16:creationId xmlns="" xmlns:a16="http://schemas.microsoft.com/office/drawing/2014/main" id="{A13FB2F6-9D4A-4256-9363-C7E65758C678}"/>
              </a:ext>
            </a:extLst>
          </p:cNvPr>
          <p:cNvSpPr txBox="1"/>
          <p:nvPr/>
        </p:nvSpPr>
        <p:spPr>
          <a:xfrm>
            <a:off x="4596866" y="4726456"/>
            <a:ext cx="854654" cy="300128"/>
          </a:xfrm>
          <a:prstGeom prst="rect">
            <a:avLst/>
          </a:prstGeom>
          <a:solidFill>
            <a:schemeClr val="bg1"/>
          </a:solidFill>
          <a:ln>
            <a:noFill/>
          </a:ln>
        </p:spPr>
        <p:txBody>
          <a:bodyPr wrap="square" lIns="0" tIns="0" rIns="0" bIns="0" rtlCol="0">
            <a:noAutofit/>
          </a:bodyPr>
          <a:lstStyle/>
          <a:p>
            <a:pPr rtl="0"/>
            <a:r>
              <a:rPr lang="en" sz="1100" dirty="0"/>
              <a:t>Red and orange</a:t>
            </a:r>
            <a:endParaRPr kumimoji="1" lang="en-US" altLang="ja-JP" sz="1100" dirty="0"/>
          </a:p>
        </p:txBody>
      </p:sp>
    </p:spTree>
    <p:extLst>
      <p:ext uri="{BB962C8B-B14F-4D97-AF65-F5344CB8AC3E}">
        <p14:creationId xmlns:p14="http://schemas.microsoft.com/office/powerpoint/2010/main" val="3432395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7"/>
            <a:ext cx="7886700" cy="489043"/>
          </a:xfrm>
          <a:ln>
            <a:solidFill>
              <a:schemeClr val="tx1"/>
            </a:solidFill>
          </a:ln>
        </p:spPr>
        <p:txBody>
          <a:bodyPr rtlCol="0">
            <a:normAutofit fontScale="90000"/>
          </a:bodyPr>
          <a:lstStyle/>
          <a:p>
            <a:pPr rtl="0"/>
            <a:r>
              <a:rPr lang="en" sz="1800">
                <a:latin typeface="Meiryo UI" panose="020B0604030504040204" pitchFamily="50" charset="-128"/>
                <a:ea typeface="Meiryo UI" panose="020B0604030504040204" pitchFamily="50" charset="-128"/>
              </a:rPr>
              <a:t>Various gas containers (cylinder (bonbe)) and acetylene (asechiren) gas generators (1) Gas container displays and colors</a:t>
            </a:r>
            <a:endParaRPr kumimoji="1" lang="ja-JP" altLang="en-US" sz="18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28650" y="1071856"/>
            <a:ext cx="5147948" cy="2253586"/>
          </a:xfrm>
          <a:ln>
            <a:solidFill>
              <a:schemeClr val="tx1"/>
            </a:solidFill>
          </a:ln>
        </p:spPr>
        <p:txBody>
          <a:bodyPr rtlCol="0" anchor="ctr" anchorCtr="0">
            <a:noAutofit/>
          </a:bodyPr>
          <a:lstStyle/>
          <a:p>
            <a:pPr rtl="0"/>
            <a:r>
              <a:rPr lang="en" sz="1400" dirty="0">
                <a:latin typeface="Meiryo UI" panose="020B0604030504040204" pitchFamily="50" charset="-128"/>
                <a:ea typeface="Meiryo UI" panose="020B0604030504040204" pitchFamily="50" charset="-128"/>
              </a:rPr>
              <a:t>Filling labels for gas containers</a:t>
            </a:r>
          </a:p>
          <a:p>
            <a:pPr marL="268288" indent="-1588" rtl="0">
              <a:lnSpc>
                <a:spcPct val="100000"/>
              </a:lnSpc>
              <a:spcBef>
                <a:spcPts val="0"/>
              </a:spcBef>
              <a:buNone/>
            </a:pPr>
            <a:r>
              <a:rPr lang="en" sz="1400" dirty="0">
                <a:latin typeface="Meiryo UI" panose="020B0604030504040204" pitchFamily="50" charset="-128"/>
                <a:ea typeface="Meiryo UI" panose="020B0604030504040204" pitchFamily="50" charset="-128"/>
              </a:rPr>
              <a:t>・ Filling gas name</a:t>
            </a:r>
          </a:p>
          <a:p>
            <a:pPr marL="268288" indent="-1588" rtl="0">
              <a:lnSpc>
                <a:spcPct val="100000"/>
              </a:lnSpc>
              <a:spcBef>
                <a:spcPts val="0"/>
              </a:spcBef>
              <a:buNone/>
            </a:pPr>
            <a:r>
              <a:rPr lang="en" sz="1400" dirty="0">
                <a:latin typeface="Meiryo UI" panose="020B0604030504040204" pitchFamily="50" charset="-128"/>
                <a:ea typeface="Meiryo UI" panose="020B0604030504040204" pitchFamily="50" charset="-128"/>
              </a:rPr>
              <a:t>・ Filling pressure or mass at the time of filling</a:t>
            </a:r>
          </a:p>
          <a:p>
            <a:pPr marL="268288" indent="-1588" rtl="0">
              <a:lnSpc>
                <a:spcPct val="100000"/>
              </a:lnSpc>
              <a:spcBef>
                <a:spcPts val="0"/>
              </a:spcBef>
              <a:buNone/>
            </a:pPr>
            <a:r>
              <a:rPr lang="en" sz="1400" dirty="0">
                <a:latin typeface="Meiryo UI" panose="020B0604030504040204" pitchFamily="50" charset="-128"/>
                <a:ea typeface="Meiryo UI" panose="020B0604030504040204" pitchFamily="50" charset="-128"/>
              </a:rPr>
              <a:t>・ Filling date/manufacturing lot identifier</a:t>
            </a:r>
          </a:p>
          <a:p>
            <a:pPr marL="268288" indent="-1588" rtl="0">
              <a:lnSpc>
                <a:spcPct val="100000"/>
              </a:lnSpc>
              <a:spcBef>
                <a:spcPts val="0"/>
              </a:spcBef>
              <a:buNone/>
            </a:pPr>
            <a:r>
              <a:rPr lang="en" sz="1400" dirty="0">
                <a:latin typeface="Meiryo UI" panose="020B0604030504040204" pitchFamily="50" charset="-128"/>
                <a:ea typeface="Meiryo UI" panose="020B0604030504040204" pitchFamily="50" charset="-128"/>
              </a:rPr>
              <a:t>・ Store (seller) contact information/factory (manufacturer) contact information</a:t>
            </a:r>
          </a:p>
          <a:p>
            <a:pPr marL="268288" indent="-1588" rtl="0">
              <a:lnSpc>
                <a:spcPct val="100000"/>
              </a:lnSpc>
              <a:spcBef>
                <a:spcPts val="0"/>
              </a:spcBef>
              <a:buNone/>
            </a:pPr>
            <a:r>
              <a:rPr lang="en" sz="1400" dirty="0">
                <a:latin typeface="Meiryo UI" panose="020B0604030504040204" pitchFamily="50" charset="-128"/>
                <a:ea typeface="Meiryo UI" panose="020B0604030504040204" pitchFamily="50" charset="-128"/>
              </a:rPr>
              <a:t>・ Filling gas properties</a:t>
            </a:r>
          </a:p>
          <a:p>
            <a:pPr marL="268288" indent="-1588" rtl="0">
              <a:lnSpc>
                <a:spcPct val="100000"/>
              </a:lnSpc>
              <a:spcBef>
                <a:spcPts val="0"/>
              </a:spcBef>
              <a:buNone/>
            </a:pPr>
            <a:r>
              <a:rPr lang="en" sz="1400" dirty="0">
                <a:latin typeface="Meiryo UI" panose="020B0604030504040204" pitchFamily="50" charset="-128"/>
                <a:ea typeface="Meiryo UI" panose="020B0604030504040204" pitchFamily="50" charset="-128"/>
              </a:rPr>
              <a:t>・ General notes</a:t>
            </a:r>
          </a:p>
          <a:p>
            <a:pPr marL="268288" indent="-1588" rtl="0">
              <a:lnSpc>
                <a:spcPct val="100000"/>
              </a:lnSpc>
              <a:spcBef>
                <a:spcPts val="0"/>
              </a:spcBef>
              <a:buNone/>
            </a:pPr>
            <a:r>
              <a:rPr lang="en" sz="1400" dirty="0">
                <a:latin typeface="Meiryo UI" panose="020B0604030504040204" pitchFamily="50" charset="-128"/>
                <a:ea typeface="Meiryo UI" panose="020B0604030504040204" pitchFamily="50" charset="-128"/>
              </a:rPr>
              <a:t>・ Contains explanations of priority items,　　</a:t>
            </a:r>
            <a:endParaRPr lang="en-US" altLang="ja-JP" sz="1400" dirty="0">
              <a:latin typeface="Meiryo UI" panose="020B0604030504040204" pitchFamily="50" charset="-128"/>
              <a:ea typeface="Meiryo UI" panose="020B0604030504040204" pitchFamily="50" charset="-128"/>
            </a:endParaRPr>
          </a:p>
          <a:p>
            <a:pPr marL="268288" indent="-1588" rtl="0">
              <a:lnSpc>
                <a:spcPct val="100000"/>
              </a:lnSpc>
              <a:spcBef>
                <a:spcPts val="0"/>
              </a:spcBef>
              <a:buNone/>
            </a:pPr>
            <a:r>
              <a:rPr lang="en" sz="1400" dirty="0">
                <a:latin typeface="Meiryo UI" panose="020B0604030504040204" pitchFamily="50" charset="-128"/>
                <a:ea typeface="Meiryo UI" panose="020B0604030504040204" pitchFamily="50" charset="-128"/>
              </a:rPr>
              <a:t>etc.</a:t>
            </a:r>
          </a:p>
        </p:txBody>
      </p:sp>
      <p:sp>
        <p:nvSpPr>
          <p:cNvPr id="7" name="テキスト ボックス 6"/>
          <p:cNvSpPr txBox="1"/>
          <p:nvPr/>
        </p:nvSpPr>
        <p:spPr>
          <a:xfrm>
            <a:off x="4572000" y="6426199"/>
            <a:ext cx="3719312" cy="276999"/>
          </a:xfrm>
          <a:prstGeom prst="rect">
            <a:avLst/>
          </a:prstGeom>
          <a:noFill/>
          <a:ln>
            <a:solidFill>
              <a:schemeClr val="tx1"/>
            </a:solidFill>
          </a:ln>
        </p:spPr>
        <p:txBody>
          <a:bodyPr wrap="square" rtlCol="0">
            <a:spAutoFit/>
          </a:bodyPr>
          <a:lstStyle/>
          <a:p>
            <a:pPr algn="r" rtl="0"/>
            <a:r>
              <a:rPr lang="en" sz="1200" dirty="0">
                <a:solidFill>
                  <a:prstClr val="black"/>
                </a:solidFill>
              </a:rPr>
              <a:t>Text Pages 27, 28/Supplementary Text Page </a:t>
            </a:r>
            <a:r>
              <a:rPr lang="en" sz="1200" dirty="0" smtClean="0">
                <a:solidFill>
                  <a:prstClr val="black"/>
                </a:solidFill>
              </a:rPr>
              <a:t>18</a:t>
            </a:r>
            <a:endParaRPr lang="en" sz="1200" dirty="0">
              <a:solidFill>
                <a:prstClr val="black"/>
              </a:solidFill>
            </a:endParaRPr>
          </a:p>
        </p:txBody>
      </p:sp>
      <p:pic>
        <p:nvPicPr>
          <p:cNvPr id="2" name="図 1"/>
          <p:cNvPicPr>
            <a:picLocks noChangeAspect="1"/>
          </p:cNvPicPr>
          <p:nvPr/>
        </p:nvPicPr>
        <p:blipFill>
          <a:blip r:embed="rId3"/>
          <a:stretch>
            <a:fillRect/>
          </a:stretch>
        </p:blipFill>
        <p:spPr>
          <a:xfrm>
            <a:off x="5838391" y="1071856"/>
            <a:ext cx="2637494" cy="2795653"/>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9</a:t>
            </a:fld>
            <a:endParaRPr kumimoji="1" lang="ja-JP" altLang="en-US"/>
          </a:p>
        </p:txBody>
      </p:sp>
      <p:sp>
        <p:nvSpPr>
          <p:cNvPr id="8" name="テキスト ボックス 10">
            <a:extLst>
              <a:ext uri="{FF2B5EF4-FFF2-40B4-BE49-F238E27FC236}">
                <a16:creationId xmlns="" xmlns:a16="http://schemas.microsoft.com/office/drawing/2014/main" id="{3630566C-1B56-46CB-A5EA-CFA23B567DD6}"/>
              </a:ext>
            </a:extLst>
          </p:cNvPr>
          <p:cNvSpPr txBox="1"/>
          <p:nvPr/>
        </p:nvSpPr>
        <p:spPr>
          <a:xfrm>
            <a:off x="6252898" y="1371772"/>
            <a:ext cx="750570" cy="216000"/>
          </a:xfrm>
          <a:prstGeom prst="rect">
            <a:avLst/>
          </a:prstGeom>
          <a:solidFill>
            <a:schemeClr val="bg1"/>
          </a:solidFill>
          <a:ln>
            <a:noFill/>
          </a:ln>
        </p:spPr>
        <p:txBody>
          <a:bodyPr wrap="square" lIns="0" tIns="0" rIns="0" bIns="0" rtlCol="0">
            <a:noAutofit/>
          </a:bodyPr>
          <a:lstStyle/>
          <a:p>
            <a:pPr algn="ctr" rtl="0"/>
            <a:r>
              <a:rPr lang="en" sz="140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Filling gas</a:t>
            </a:r>
            <a:endParaRPr lang="ja-JP" sz="14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9" name="テキスト ボックス 9">
            <a:extLst>
              <a:ext uri="{FF2B5EF4-FFF2-40B4-BE49-F238E27FC236}">
                <a16:creationId xmlns="" xmlns:a16="http://schemas.microsoft.com/office/drawing/2014/main" id="{41914917-9EA1-462A-BA2A-E2A9DDB2C01F}"/>
              </a:ext>
            </a:extLst>
          </p:cNvPr>
          <p:cNvSpPr txBox="1"/>
          <p:nvPr/>
        </p:nvSpPr>
        <p:spPr>
          <a:xfrm>
            <a:off x="5937250" y="1095846"/>
            <a:ext cx="2419350" cy="217567"/>
          </a:xfrm>
          <a:prstGeom prst="rect">
            <a:avLst/>
          </a:prstGeom>
          <a:solidFill>
            <a:schemeClr val="bg1"/>
          </a:solidFill>
          <a:ln>
            <a:noFill/>
          </a:ln>
        </p:spPr>
        <p:txBody>
          <a:bodyPr wrap="square" lIns="0" tIns="0" rIns="0" bIns="0" rtlCol="0">
            <a:noAutofit/>
          </a:bodyPr>
          <a:lstStyle/>
          <a:p>
            <a:pPr algn="ctr" rtl="0"/>
            <a:r>
              <a:rPr lang="en" sz="11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Table </a:t>
            </a:r>
            <a:r>
              <a:rPr lang="en" sz="11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rPr>
              <a:t>1-9</a:t>
            </a:r>
            <a:r>
              <a:rPr lang="en" sz="11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 Gas container colors</a:t>
            </a:r>
            <a:endParaRPr lang="ja-JP" sz="11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0" name="テキスト ボックス 10">
            <a:extLst>
              <a:ext uri="{FF2B5EF4-FFF2-40B4-BE49-F238E27FC236}">
                <a16:creationId xmlns="" xmlns:a16="http://schemas.microsoft.com/office/drawing/2014/main" id="{2824E310-11DF-4724-94A3-9077A04E2308}"/>
              </a:ext>
            </a:extLst>
          </p:cNvPr>
          <p:cNvSpPr txBox="1"/>
          <p:nvPr/>
        </p:nvSpPr>
        <p:spPr>
          <a:xfrm>
            <a:off x="7463001" y="1360238"/>
            <a:ext cx="750570" cy="216000"/>
          </a:xfrm>
          <a:prstGeom prst="rect">
            <a:avLst/>
          </a:prstGeom>
          <a:solidFill>
            <a:schemeClr val="bg1"/>
          </a:solidFill>
          <a:ln>
            <a:noFill/>
          </a:ln>
        </p:spPr>
        <p:txBody>
          <a:bodyPr wrap="square" lIns="0" tIns="0" rIns="0" bIns="0" rtlCol="0">
            <a:noAutofit/>
          </a:bodyPr>
          <a:lstStyle/>
          <a:p>
            <a:pPr algn="ctr" rtl="0"/>
            <a:r>
              <a:rPr lang="en" sz="8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Container color</a:t>
            </a:r>
            <a:endParaRPr lang="ja-JP" sz="8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1" name="テキスト ボックス 10">
            <a:extLst>
              <a:ext uri="{FF2B5EF4-FFF2-40B4-BE49-F238E27FC236}">
                <a16:creationId xmlns="" xmlns:a16="http://schemas.microsoft.com/office/drawing/2014/main" id="{4C0E36A8-3120-4470-BBD8-C44DC107239E}"/>
              </a:ext>
            </a:extLst>
          </p:cNvPr>
          <p:cNvSpPr txBox="1"/>
          <p:nvPr/>
        </p:nvSpPr>
        <p:spPr>
          <a:xfrm>
            <a:off x="6024970" y="1647932"/>
            <a:ext cx="1080135" cy="216000"/>
          </a:xfrm>
          <a:prstGeom prst="rect">
            <a:avLst/>
          </a:prstGeom>
          <a:solidFill>
            <a:schemeClr val="bg1"/>
          </a:solidFill>
          <a:ln>
            <a:noFill/>
          </a:ln>
        </p:spPr>
        <p:txBody>
          <a:bodyPr wrap="square" lIns="0" tIns="0" rIns="0" bIns="0" rtlCol="0" anchor="ctr">
            <a:noAutofit/>
          </a:bodyPr>
          <a:lstStyle/>
          <a:p>
            <a:pPr algn="l" rtl="0"/>
            <a:r>
              <a:rPr lang="en" sz="9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Oxygen (sanso)</a:t>
            </a:r>
            <a:endParaRPr lang="ja-JP" sz="9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2" name="テキスト ボックス 10">
            <a:extLst>
              <a:ext uri="{FF2B5EF4-FFF2-40B4-BE49-F238E27FC236}">
                <a16:creationId xmlns="" xmlns:a16="http://schemas.microsoft.com/office/drawing/2014/main" id="{40AC2036-C11B-440C-AC23-2A9EB66A8CA7}"/>
              </a:ext>
            </a:extLst>
          </p:cNvPr>
          <p:cNvSpPr txBox="1"/>
          <p:nvPr/>
        </p:nvSpPr>
        <p:spPr>
          <a:xfrm>
            <a:off x="6024968" y="1893754"/>
            <a:ext cx="1233081" cy="244660"/>
          </a:xfrm>
          <a:prstGeom prst="rect">
            <a:avLst/>
          </a:prstGeom>
          <a:solidFill>
            <a:schemeClr val="bg1"/>
          </a:solidFill>
          <a:ln>
            <a:noFill/>
          </a:ln>
        </p:spPr>
        <p:txBody>
          <a:bodyPr wrap="square" lIns="0" tIns="0" rIns="0" bIns="0" rtlCol="0" anchor="ctr">
            <a:noAutofit/>
          </a:bodyPr>
          <a:lstStyle/>
          <a:p>
            <a:pPr algn="l" rtl="0"/>
            <a:r>
              <a:rPr lang="en" sz="9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Acetylene (asechiren)</a:t>
            </a:r>
            <a:endParaRPr lang="ja-JP" sz="9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3" name="テキスト ボックス 10">
            <a:extLst>
              <a:ext uri="{FF2B5EF4-FFF2-40B4-BE49-F238E27FC236}">
                <a16:creationId xmlns="" xmlns:a16="http://schemas.microsoft.com/office/drawing/2014/main" id="{BBF27B4E-FCA4-4A86-8338-FB165D1FCF2F}"/>
              </a:ext>
            </a:extLst>
          </p:cNvPr>
          <p:cNvSpPr txBox="1"/>
          <p:nvPr/>
        </p:nvSpPr>
        <p:spPr>
          <a:xfrm>
            <a:off x="6024969" y="2183385"/>
            <a:ext cx="1080135" cy="216000"/>
          </a:xfrm>
          <a:prstGeom prst="rect">
            <a:avLst/>
          </a:prstGeom>
          <a:solidFill>
            <a:schemeClr val="bg1"/>
          </a:solidFill>
          <a:ln>
            <a:noFill/>
          </a:ln>
        </p:spPr>
        <p:txBody>
          <a:bodyPr wrap="square" lIns="0" tIns="0" rIns="0" bIns="0" rtlCol="0" anchor="ctr">
            <a:noAutofit/>
          </a:bodyPr>
          <a:lstStyle/>
          <a:p>
            <a:pPr algn="l" rtl="0"/>
            <a:r>
              <a:rPr lang="en" sz="90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Hydrogen</a:t>
            </a:r>
            <a:endParaRPr lang="ja-JP" sz="9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4" name="テキスト ボックス 10">
            <a:extLst>
              <a:ext uri="{FF2B5EF4-FFF2-40B4-BE49-F238E27FC236}">
                <a16:creationId xmlns="" xmlns:a16="http://schemas.microsoft.com/office/drawing/2014/main" id="{929F8E71-43E8-458B-903F-51221E46FA85}"/>
              </a:ext>
            </a:extLst>
          </p:cNvPr>
          <p:cNvSpPr txBox="1"/>
          <p:nvPr/>
        </p:nvSpPr>
        <p:spPr>
          <a:xfrm>
            <a:off x="6024969" y="2700098"/>
            <a:ext cx="1187817" cy="216000"/>
          </a:xfrm>
          <a:prstGeom prst="rect">
            <a:avLst/>
          </a:prstGeom>
          <a:solidFill>
            <a:schemeClr val="bg1"/>
          </a:solidFill>
          <a:ln>
            <a:noFill/>
          </a:ln>
        </p:spPr>
        <p:txBody>
          <a:bodyPr wrap="square" lIns="0" tIns="0" rIns="0" bIns="0" rtlCol="0" anchor="ctr">
            <a:noAutofit/>
          </a:bodyPr>
          <a:lstStyle/>
          <a:p>
            <a:pPr algn="l" rtl="0"/>
            <a:r>
              <a:rPr lang="en" sz="9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Liquefied ammonia</a:t>
            </a:r>
            <a:endParaRPr lang="ja-JP" sz="9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5" name="テキスト ボックス 10">
            <a:extLst>
              <a:ext uri="{FF2B5EF4-FFF2-40B4-BE49-F238E27FC236}">
                <a16:creationId xmlns="" xmlns:a16="http://schemas.microsoft.com/office/drawing/2014/main" id="{E4420A7A-35E7-4CD0-B6D1-30059E537C92}"/>
              </a:ext>
            </a:extLst>
          </p:cNvPr>
          <p:cNvSpPr txBox="1"/>
          <p:nvPr/>
        </p:nvSpPr>
        <p:spPr>
          <a:xfrm>
            <a:off x="6028940" y="2446827"/>
            <a:ext cx="1080135" cy="216000"/>
          </a:xfrm>
          <a:prstGeom prst="rect">
            <a:avLst/>
          </a:prstGeom>
          <a:solidFill>
            <a:schemeClr val="bg1"/>
          </a:solidFill>
          <a:ln>
            <a:noFill/>
          </a:ln>
        </p:spPr>
        <p:txBody>
          <a:bodyPr wrap="square" lIns="0" tIns="0" rIns="0" bIns="0" rtlCol="0" anchor="ctr">
            <a:noAutofit/>
          </a:bodyPr>
          <a:lstStyle/>
          <a:p>
            <a:pPr algn="l" rtl="0"/>
            <a:r>
              <a:rPr lang="en" sz="9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Liquefied carbon dioxide gas</a:t>
            </a:r>
            <a:endParaRPr lang="ja-JP" sz="9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6" name="テキスト ボックス 10">
            <a:extLst>
              <a:ext uri="{FF2B5EF4-FFF2-40B4-BE49-F238E27FC236}">
                <a16:creationId xmlns="" xmlns:a16="http://schemas.microsoft.com/office/drawing/2014/main" id="{7382A4AA-5883-4214-AD92-EEAF2265FE3E}"/>
              </a:ext>
            </a:extLst>
          </p:cNvPr>
          <p:cNvSpPr txBox="1"/>
          <p:nvPr/>
        </p:nvSpPr>
        <p:spPr>
          <a:xfrm>
            <a:off x="6024969" y="2963416"/>
            <a:ext cx="1080135" cy="216000"/>
          </a:xfrm>
          <a:prstGeom prst="rect">
            <a:avLst/>
          </a:prstGeom>
          <a:solidFill>
            <a:schemeClr val="bg1"/>
          </a:solidFill>
          <a:ln>
            <a:noFill/>
          </a:ln>
        </p:spPr>
        <p:txBody>
          <a:bodyPr wrap="square" lIns="0" tIns="0" rIns="0" bIns="0" rtlCol="0" anchor="ctr">
            <a:noAutofit/>
          </a:bodyPr>
          <a:lstStyle/>
          <a:p>
            <a:pPr algn="l" rtl="0"/>
            <a:r>
              <a:rPr lang="en" sz="90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Liquefied chlorine</a:t>
            </a:r>
            <a:endParaRPr lang="ja-JP" sz="9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7" name="テキスト ボックス 10">
            <a:extLst>
              <a:ext uri="{FF2B5EF4-FFF2-40B4-BE49-F238E27FC236}">
                <a16:creationId xmlns="" xmlns:a16="http://schemas.microsoft.com/office/drawing/2014/main" id="{7D90F166-0F97-4617-9E9E-0ACE76379696}"/>
              </a:ext>
            </a:extLst>
          </p:cNvPr>
          <p:cNvSpPr txBox="1"/>
          <p:nvPr/>
        </p:nvSpPr>
        <p:spPr>
          <a:xfrm>
            <a:off x="6024969" y="3250273"/>
            <a:ext cx="1080135" cy="461266"/>
          </a:xfrm>
          <a:prstGeom prst="rect">
            <a:avLst/>
          </a:prstGeom>
          <a:solidFill>
            <a:schemeClr val="bg1"/>
          </a:solidFill>
          <a:ln>
            <a:noFill/>
          </a:ln>
        </p:spPr>
        <p:txBody>
          <a:bodyPr wrap="square" lIns="0" tIns="0" rIns="0" bIns="0" rtlCol="0" anchor="ctr">
            <a:noAutofit/>
          </a:bodyPr>
          <a:lstStyle/>
          <a:p>
            <a:pPr algn="l" rtl="0"/>
            <a:r>
              <a:rPr lang="en" sz="9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Other gases</a:t>
            </a:r>
            <a:endParaRPr lang="ja-JP" sz="900" dirty="0">
              <a:effectLst/>
              <a:latin typeface="Meiryo UI" panose="020B0604030504040204" pitchFamily="50" charset="-128"/>
              <a:ea typeface="Meiryo UI" panose="020B0604030504040204" pitchFamily="50" charset="-128"/>
              <a:cs typeface="ＭＳ ゴシック" panose="020B0609070205080204" pitchFamily="49" charset="-128"/>
            </a:endParaRPr>
          </a:p>
          <a:p>
            <a:pPr algn="l" rtl="0"/>
            <a:r>
              <a:rPr lang="en" sz="9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(LPG, etc.)</a:t>
            </a:r>
            <a:endParaRPr lang="ja-JP" sz="9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8" name="テキスト ボックス 10">
            <a:extLst>
              <a:ext uri="{FF2B5EF4-FFF2-40B4-BE49-F238E27FC236}">
                <a16:creationId xmlns="" xmlns:a16="http://schemas.microsoft.com/office/drawing/2014/main" id="{D58D1696-D345-480B-BA98-B755E7D65F97}"/>
              </a:ext>
            </a:extLst>
          </p:cNvPr>
          <p:cNvSpPr txBox="1"/>
          <p:nvPr/>
        </p:nvSpPr>
        <p:spPr>
          <a:xfrm>
            <a:off x="7452602" y="1647932"/>
            <a:ext cx="431800" cy="216000"/>
          </a:xfrm>
          <a:prstGeom prst="rect">
            <a:avLst/>
          </a:prstGeom>
          <a:solidFill>
            <a:schemeClr val="bg1"/>
          </a:solidFill>
          <a:ln>
            <a:noFill/>
          </a:ln>
        </p:spPr>
        <p:txBody>
          <a:bodyPr wrap="square" lIns="0" tIns="0" rIns="0" bIns="0" rtlCol="0">
            <a:noAutofit/>
          </a:bodyPr>
          <a:lstStyle/>
          <a:p>
            <a:pPr algn="l" rtl="0"/>
            <a:r>
              <a:rPr lang="en" sz="105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Black</a:t>
            </a:r>
            <a:endParaRPr lang="ja-JP" sz="105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9" name="テキスト ボックス 10">
            <a:extLst>
              <a:ext uri="{FF2B5EF4-FFF2-40B4-BE49-F238E27FC236}">
                <a16:creationId xmlns="" xmlns:a16="http://schemas.microsoft.com/office/drawing/2014/main" id="{CA4507C0-F4F4-4191-BD1B-0A68210DD643}"/>
              </a:ext>
            </a:extLst>
          </p:cNvPr>
          <p:cNvSpPr txBox="1"/>
          <p:nvPr/>
        </p:nvSpPr>
        <p:spPr>
          <a:xfrm>
            <a:off x="7463001" y="1918149"/>
            <a:ext cx="431800" cy="216000"/>
          </a:xfrm>
          <a:prstGeom prst="rect">
            <a:avLst/>
          </a:prstGeom>
          <a:solidFill>
            <a:schemeClr val="bg1"/>
          </a:solidFill>
          <a:ln>
            <a:noFill/>
          </a:ln>
        </p:spPr>
        <p:txBody>
          <a:bodyPr wrap="square" lIns="0" tIns="0" rIns="0" bIns="0" rtlCol="0">
            <a:noAutofit/>
          </a:bodyPr>
          <a:lstStyle/>
          <a:p>
            <a:pPr algn="l" rtl="0"/>
            <a:r>
              <a:rPr lang="en" sz="105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Brown</a:t>
            </a:r>
            <a:endParaRPr lang="ja-JP" sz="105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20" name="テキスト ボックス 10">
            <a:extLst>
              <a:ext uri="{FF2B5EF4-FFF2-40B4-BE49-F238E27FC236}">
                <a16:creationId xmlns="" xmlns:a16="http://schemas.microsoft.com/office/drawing/2014/main" id="{1FF2AD10-037D-48C8-A703-A3B4A19D16A3}"/>
              </a:ext>
            </a:extLst>
          </p:cNvPr>
          <p:cNvSpPr txBox="1"/>
          <p:nvPr/>
        </p:nvSpPr>
        <p:spPr>
          <a:xfrm>
            <a:off x="7452602" y="2181954"/>
            <a:ext cx="431800" cy="216000"/>
          </a:xfrm>
          <a:prstGeom prst="rect">
            <a:avLst/>
          </a:prstGeom>
          <a:solidFill>
            <a:schemeClr val="bg1"/>
          </a:solidFill>
          <a:ln>
            <a:noFill/>
          </a:ln>
        </p:spPr>
        <p:txBody>
          <a:bodyPr wrap="square" lIns="0" tIns="0" rIns="0" bIns="0" rtlCol="0">
            <a:noAutofit/>
          </a:bodyPr>
          <a:lstStyle/>
          <a:p>
            <a:pPr algn="l" rtl="0"/>
            <a:r>
              <a:rPr lang="en" sz="105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Red</a:t>
            </a:r>
            <a:endParaRPr lang="ja-JP" sz="105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21" name="テキスト ボックス 10">
            <a:extLst>
              <a:ext uri="{FF2B5EF4-FFF2-40B4-BE49-F238E27FC236}">
                <a16:creationId xmlns="" xmlns:a16="http://schemas.microsoft.com/office/drawing/2014/main" id="{80682A27-8A63-4334-978D-8AA8A48C911C}"/>
              </a:ext>
            </a:extLst>
          </p:cNvPr>
          <p:cNvSpPr txBox="1"/>
          <p:nvPr/>
        </p:nvSpPr>
        <p:spPr>
          <a:xfrm>
            <a:off x="7457073" y="2712659"/>
            <a:ext cx="431800" cy="216000"/>
          </a:xfrm>
          <a:prstGeom prst="rect">
            <a:avLst/>
          </a:prstGeom>
          <a:solidFill>
            <a:schemeClr val="bg1"/>
          </a:solidFill>
          <a:ln>
            <a:noFill/>
          </a:ln>
        </p:spPr>
        <p:txBody>
          <a:bodyPr wrap="square" lIns="0" tIns="0" rIns="0" bIns="0" rtlCol="0">
            <a:noAutofit/>
          </a:bodyPr>
          <a:lstStyle/>
          <a:p>
            <a:pPr algn="l" rtl="0"/>
            <a:r>
              <a:rPr lang="en" sz="105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White</a:t>
            </a:r>
            <a:endParaRPr lang="ja-JP" sz="105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22" name="テキスト ボックス 10">
            <a:extLst>
              <a:ext uri="{FF2B5EF4-FFF2-40B4-BE49-F238E27FC236}">
                <a16:creationId xmlns="" xmlns:a16="http://schemas.microsoft.com/office/drawing/2014/main" id="{3728E467-B8A6-485F-B249-B99B40E03435}"/>
              </a:ext>
            </a:extLst>
          </p:cNvPr>
          <p:cNvSpPr txBox="1"/>
          <p:nvPr/>
        </p:nvSpPr>
        <p:spPr>
          <a:xfrm>
            <a:off x="7463001" y="2443809"/>
            <a:ext cx="431800" cy="216000"/>
          </a:xfrm>
          <a:prstGeom prst="rect">
            <a:avLst/>
          </a:prstGeom>
          <a:solidFill>
            <a:schemeClr val="bg1"/>
          </a:solidFill>
          <a:ln>
            <a:noFill/>
          </a:ln>
        </p:spPr>
        <p:txBody>
          <a:bodyPr wrap="square" lIns="0" tIns="0" rIns="0" bIns="0" rtlCol="0">
            <a:noAutofit/>
          </a:bodyPr>
          <a:lstStyle/>
          <a:p>
            <a:pPr algn="l" rtl="0"/>
            <a:r>
              <a:rPr lang="en" sz="105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Green</a:t>
            </a:r>
            <a:endParaRPr lang="ja-JP" sz="105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23" name="テキスト ボックス 10">
            <a:extLst>
              <a:ext uri="{FF2B5EF4-FFF2-40B4-BE49-F238E27FC236}">
                <a16:creationId xmlns="" xmlns:a16="http://schemas.microsoft.com/office/drawing/2014/main" id="{42BE816B-24F6-4B1F-8AC4-48F0449C5E0E}"/>
              </a:ext>
            </a:extLst>
          </p:cNvPr>
          <p:cNvSpPr txBox="1"/>
          <p:nvPr/>
        </p:nvSpPr>
        <p:spPr>
          <a:xfrm>
            <a:off x="7452602" y="2984244"/>
            <a:ext cx="431800" cy="216000"/>
          </a:xfrm>
          <a:prstGeom prst="rect">
            <a:avLst/>
          </a:prstGeom>
          <a:solidFill>
            <a:schemeClr val="bg1"/>
          </a:solidFill>
          <a:ln>
            <a:noFill/>
          </a:ln>
        </p:spPr>
        <p:txBody>
          <a:bodyPr wrap="square" lIns="0" tIns="0" rIns="0" bIns="0" rtlCol="0">
            <a:noAutofit/>
          </a:bodyPr>
          <a:lstStyle/>
          <a:p>
            <a:pPr algn="l" rtl="0"/>
            <a:r>
              <a:rPr lang="en" sz="105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Yellow</a:t>
            </a:r>
            <a:endParaRPr lang="ja-JP" sz="105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24" name="テキスト ボックス 10">
            <a:extLst>
              <a:ext uri="{FF2B5EF4-FFF2-40B4-BE49-F238E27FC236}">
                <a16:creationId xmlns="" xmlns:a16="http://schemas.microsoft.com/office/drawing/2014/main" id="{DE5DE9D3-3614-43B4-A042-14AECC91EE45}"/>
              </a:ext>
            </a:extLst>
          </p:cNvPr>
          <p:cNvSpPr txBox="1"/>
          <p:nvPr/>
        </p:nvSpPr>
        <p:spPr>
          <a:xfrm>
            <a:off x="7452602" y="3241714"/>
            <a:ext cx="431800" cy="216000"/>
          </a:xfrm>
          <a:prstGeom prst="rect">
            <a:avLst/>
          </a:prstGeom>
          <a:solidFill>
            <a:schemeClr val="bg1"/>
          </a:solidFill>
          <a:ln>
            <a:noFill/>
          </a:ln>
        </p:spPr>
        <p:txBody>
          <a:bodyPr wrap="square" lIns="0" tIns="0" rIns="0" bIns="0" rtlCol="0">
            <a:noAutofit/>
          </a:bodyPr>
          <a:lstStyle/>
          <a:p>
            <a:pPr algn="l" rtl="0"/>
            <a:r>
              <a:rPr lang="en" sz="105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Gray</a:t>
            </a:r>
            <a:endParaRPr lang="ja-JP" sz="105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Tree>
    <p:extLst>
      <p:ext uri="{BB962C8B-B14F-4D97-AF65-F5344CB8AC3E}">
        <p14:creationId xmlns:p14="http://schemas.microsoft.com/office/powerpoint/2010/main" val="75821156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6749</Words>
  <PresentationFormat>画面に合わせる (4:3)</PresentationFormat>
  <Paragraphs>709</Paragraphs>
  <Slides>49</Slides>
  <Notes>46</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49</vt:i4>
      </vt:variant>
    </vt:vector>
  </HeadingPairs>
  <TitlesOfParts>
    <vt:vector size="60" baseType="lpstr">
      <vt:lpstr>Meiryo UI</vt:lpstr>
      <vt:lpstr>ＭＳ Ｐゴシック</vt:lpstr>
      <vt:lpstr>ＭＳ ゴシック</vt:lpstr>
      <vt:lpstr>ＭＳ 明朝</vt:lpstr>
      <vt:lpstr>游ゴシック</vt:lpstr>
      <vt:lpstr>Arial</vt:lpstr>
      <vt:lpstr>Calibri</vt:lpstr>
      <vt:lpstr>Calibri Light</vt:lpstr>
      <vt:lpstr>Wingdings</vt:lpstr>
      <vt:lpstr>Office テーマ</vt:lpstr>
      <vt:lpstr>Office Theme</vt:lpstr>
      <vt:lpstr>Gas Welding (Gasu Yousetsu) Skill Training Supplementary Text PowerPoint Training Materials</vt:lpstr>
      <vt:lpstr>Chapter 1 Equipment Used for Gas Welding (Gasu Yousetsu), etc.</vt:lpstr>
      <vt:lpstr>Gas welding (Gasu Yousetu) characteristics</vt:lpstr>
      <vt:lpstr>Equipment used for gas welding (gasu yousetu)/gas cutting (gasu setudan))</vt:lpstr>
      <vt:lpstr>Torch (tochi) (welder and cutter (setudanki))</vt:lpstr>
      <vt:lpstr>Nozzle (higuchi)</vt:lpstr>
      <vt:lpstr>Pressure regulator (aturyoku chousei ki)</vt:lpstr>
      <vt:lpstr>Welding hose (housu)</vt:lpstr>
      <vt:lpstr>Various gas containers (cylinder (bonbe)) and acetylene (asechiren) gas generators (1) Gas container displays and colors</vt:lpstr>
      <vt:lpstr>Various gas containers (cylinder (bonbe)) and acetylene (asechiren) gas generators (2) Acetylene gas cylinders</vt:lpstr>
      <vt:lpstr>Various gas containers (cylinders (bonbe)) and acetylene (asechiren) gas generators (3) Other cylinders</vt:lpstr>
      <vt:lpstr>Various gas containers (cylinders (bonbe)) and acetylene (asechiren) gas generators (4) Gas manifold</vt:lpstr>
      <vt:lpstr>Cylinder (bonbe) and acetylene (asechiren) generator (1) Notes for transporting and using cylinders</vt:lpstr>
      <vt:lpstr>Cylinder (bonbe) and acetylene (asechiren) generator (2) Notes for cylinder disposal and return</vt:lpstr>
      <vt:lpstr>Pressure regulator (aturyoku chousei ki) (1) Fitting procedure</vt:lpstr>
      <vt:lpstr>Pressure regulators (aturyoku chousei ki) (2) Notes for use</vt:lpstr>
      <vt:lpstr>Welders, etc. (1) Fitting</vt:lpstr>
      <vt:lpstr>Welders, etc. (2) Adjusting the low-pressure side pressure for a pressure regulator (aturyoku chousei ki)</vt:lpstr>
      <vt:lpstr>Welders, etc. (3) Ignition and flame control</vt:lpstr>
      <vt:lpstr>Welders, etc. (3) Welding</vt:lpstr>
      <vt:lpstr>Welders, etc. (4) Cutting</vt:lpstr>
      <vt:lpstr>Welders, etc. (5) Notes for welding/cutting work</vt:lpstr>
      <vt:lpstr>Welders, etc. (6) Fire extinguishing method</vt:lpstr>
      <vt:lpstr>Nozzle (higuchi)</vt:lpstr>
      <vt:lpstr>Hose (housu) (1) One-touch joint (wantacchi tugite) fitting</vt:lpstr>
      <vt:lpstr>Hose (housu) (2) Gas hose visual inspection</vt:lpstr>
      <vt:lpstr>Hose (housu) (2) Precautions when handling gas hoses</vt:lpstr>
      <vt:lpstr>Inspection of equipment used for gas welding (gasu yousetu) (1) The necessity of inspections</vt:lpstr>
      <vt:lpstr>Inspection of equipment used for gas welding (gasu yousetu) (2) Blowpipe (suikan) (torch (tochi)) inspection</vt:lpstr>
      <vt:lpstr>Inspection of equipment used for gas welding (gasu yousetu) (3) Pressure regulator (aturyoku chousei ki) inspection </vt:lpstr>
      <vt:lpstr>Chapter 2 Basic Knowledge about Flammable Gases and Oxygen (sanso)</vt:lpstr>
      <vt:lpstr>Oxygen (sanso) risks</vt:lpstr>
      <vt:lpstr>Flammable gases (1) The 3 elements of combustion</vt:lpstr>
      <vt:lpstr>Flammable gases (2) Lower explosive limit (bakuhatu kagen kai) and upper explosive limit</vt:lpstr>
      <vt:lpstr>Overview of flammable gases (3) Combustion rate</vt:lpstr>
      <vt:lpstr>Overview of flammable gas (4) Minimum ignition energy and ignition source</vt:lpstr>
      <vt:lpstr>Flammable gases used for welding, etc. (1) Physical properties, etc.</vt:lpstr>
      <vt:lpstr>PowerPoint プレゼンテーション</vt:lpstr>
      <vt:lpstr>High-pressure gas (1) Types of high-pressure gas</vt:lpstr>
      <vt:lpstr>High-pressure gas (2) Risks associated with high-pressure gas</vt:lpstr>
      <vt:lpstr>Disasters that occur due to gas welding (gasu yousetu)</vt:lpstr>
      <vt:lpstr>Preventing disasters due to gas welding (gasu yousetu) (1) Preventing burns</vt:lpstr>
      <vt:lpstr>Preventing disasters due to gas welding (gasu yousetu) (2) Conditions surrounding explosions and fires</vt:lpstr>
      <vt:lpstr>Preventing disasters due to gas welding (gasu yousetu) (3) Preventing explosions and fires</vt:lpstr>
      <vt:lpstr>Preventing disasters due to gas welding (gasu yousetu) (4) Harmful rays (yuugai kousen) and oxygen deficiency (sanso ketubou)</vt:lpstr>
      <vt:lpstr>Preventing disasters due to gas welding (gasu yousetu) (5) Disasters caused by metal fumes (hyumu)</vt:lpstr>
      <vt:lpstr>Preventing disasters due to gas welding (gasu yousetu) (6) Heatstroke (necchuushou) and fall accidents (tuiraku saigai)</vt:lpstr>
      <vt:lpstr>Chapter 3 Applicable Laws and Regulations</vt:lpstr>
      <vt:lpstr>Legal system related to gas welding (gasu yousetu), etc.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2021-03-10T09:12:32Z</cp:lastPrinted>
  <dcterms:modified xsi:type="dcterms:W3CDTF">2021-03-15T02:55:38Z</dcterms:modified>
</cp:coreProperties>
</file>