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2"/>
  </p:notesMasterIdLst>
  <p:sldIdLst>
    <p:sldId id="336" r:id="rId3"/>
    <p:sldId id="305" r:id="rId4"/>
    <p:sldId id="257" r:id="rId5"/>
    <p:sldId id="260" r:id="rId6"/>
    <p:sldId id="272" r:id="rId7"/>
    <p:sldId id="273" r:id="rId8"/>
    <p:sldId id="276" r:id="rId9"/>
    <p:sldId id="280" r:id="rId10"/>
    <p:sldId id="281" r:id="rId11"/>
    <p:sldId id="282" r:id="rId12"/>
    <p:sldId id="284" r:id="rId13"/>
    <p:sldId id="285" r:id="rId14"/>
    <p:sldId id="287" r:id="rId15"/>
    <p:sldId id="289" r:id="rId16"/>
    <p:sldId id="290" r:id="rId17"/>
    <p:sldId id="340" r:id="rId18"/>
    <p:sldId id="292" r:id="rId19"/>
    <p:sldId id="341" r:id="rId20"/>
    <p:sldId id="294" r:id="rId21"/>
    <p:sldId id="295" r:id="rId22"/>
    <p:sldId id="296" r:id="rId23"/>
    <p:sldId id="297" r:id="rId24"/>
    <p:sldId id="298" r:id="rId25"/>
    <p:sldId id="299" r:id="rId26"/>
    <p:sldId id="300" r:id="rId27"/>
    <p:sldId id="301" r:id="rId28"/>
    <p:sldId id="342" r:id="rId29"/>
    <p:sldId id="302" r:id="rId30"/>
    <p:sldId id="303" r:id="rId31"/>
    <p:sldId id="304" r:id="rId32"/>
    <p:sldId id="337" r:id="rId33"/>
    <p:sldId id="307" r:id="rId34"/>
    <p:sldId id="309" r:id="rId35"/>
    <p:sldId id="343" r:id="rId36"/>
    <p:sldId id="310" r:id="rId37"/>
    <p:sldId id="311" r:id="rId38"/>
    <p:sldId id="312" r:id="rId39"/>
    <p:sldId id="313" r:id="rId40"/>
    <p:sldId id="314" r:id="rId41"/>
    <p:sldId id="315" r:id="rId42"/>
    <p:sldId id="316" r:id="rId43"/>
    <p:sldId id="317" r:id="rId44"/>
    <p:sldId id="318" r:id="rId45"/>
    <p:sldId id="339" r:id="rId46"/>
    <p:sldId id="323" r:id="rId47"/>
    <p:sldId id="324" r:id="rId48"/>
    <p:sldId id="326" r:id="rId49"/>
    <p:sldId id="338" r:id="rId50"/>
    <p:sldId id="328" r:id="rId5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60"/>
  </p:normalViewPr>
  <p:slideViewPr>
    <p:cSldViewPr snapToGrid="0">
      <p:cViewPr varScale="1">
        <p:scale>
          <a:sx n="87" d="100"/>
          <a:sy n="87" d="100"/>
        </p:scale>
        <p:origin x="102"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3044E0B5-69AE-4DB8-A746-7CF92D00ED4B}" type="datetimeFigureOut">
              <a:rPr kumimoji="1" lang="ja-JP" altLang="en-US" smtClean="0"/>
              <a:t>2021/3/15</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7F9C98F1-10AB-4D73-9663-6F72AC648673}" type="slidenum">
              <a:rPr kumimoji="1" lang="ja-JP" altLang="en-US" smtClean="0"/>
              <a:t>‹#›</a:t>
            </a:fld>
            <a:endParaRPr kumimoji="1" lang="ja-JP" altLang="en-US"/>
          </a:p>
        </p:txBody>
      </p:sp>
    </p:spTree>
    <p:extLst>
      <p:ext uri="{BB962C8B-B14F-4D97-AF65-F5344CB8AC3E}">
        <p14:creationId xmlns:p14="http://schemas.microsoft.com/office/powerpoint/2010/main" val="574215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kumimoji="1" lang="ja-JP" altLang="en-US" smtClean="0"/>
              <a:t>1</a:t>
            </a:fld>
            <a:endParaRPr kumimoji="1" lang="ja-JP" altLang="en-US"/>
          </a:p>
        </p:txBody>
      </p:sp>
    </p:spTree>
    <p:extLst>
      <p:ext uri="{BB962C8B-B14F-4D97-AF65-F5344CB8AC3E}">
        <p14:creationId xmlns:p14="http://schemas.microsoft.com/office/powerpoint/2010/main" val="1703717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11</a:t>
            </a:fld>
            <a:endParaRPr lang="ja-JP" altLang="en-US">
              <a:solidFill>
                <a:prstClr val="black"/>
              </a:solidFill>
            </a:endParaRPr>
          </a:p>
        </p:txBody>
      </p:sp>
    </p:spTree>
    <p:extLst>
      <p:ext uri="{BB962C8B-B14F-4D97-AF65-F5344CB8AC3E}">
        <p14:creationId xmlns:p14="http://schemas.microsoft.com/office/powerpoint/2010/main" val="3594623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4071238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1284144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14</a:t>
            </a:fld>
            <a:endParaRPr lang="ja-JP" altLang="en-US">
              <a:solidFill>
                <a:prstClr val="black"/>
              </a:solidFill>
            </a:endParaRPr>
          </a:p>
        </p:txBody>
      </p:sp>
    </p:spTree>
    <p:extLst>
      <p:ext uri="{BB962C8B-B14F-4D97-AF65-F5344CB8AC3E}">
        <p14:creationId xmlns:p14="http://schemas.microsoft.com/office/powerpoint/2010/main" val="192883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15</a:t>
            </a:fld>
            <a:endParaRPr lang="ja-JP" altLang="en-US">
              <a:solidFill>
                <a:prstClr val="black"/>
              </a:solidFill>
            </a:endParaRPr>
          </a:p>
        </p:txBody>
      </p:sp>
    </p:spTree>
    <p:extLst>
      <p:ext uri="{BB962C8B-B14F-4D97-AF65-F5344CB8AC3E}">
        <p14:creationId xmlns:p14="http://schemas.microsoft.com/office/powerpoint/2010/main" val="1053861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16</a:t>
            </a:fld>
            <a:endParaRPr lang="ja-JP" altLang="en-US">
              <a:solidFill>
                <a:prstClr val="black"/>
              </a:solidFill>
            </a:endParaRPr>
          </a:p>
        </p:txBody>
      </p:sp>
    </p:spTree>
    <p:extLst>
      <p:ext uri="{BB962C8B-B14F-4D97-AF65-F5344CB8AC3E}">
        <p14:creationId xmlns:p14="http://schemas.microsoft.com/office/powerpoint/2010/main" val="4146594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2964092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18</a:t>
            </a:fld>
            <a:endParaRPr lang="ja-JP" altLang="en-US">
              <a:solidFill>
                <a:prstClr val="black"/>
              </a:solidFill>
            </a:endParaRPr>
          </a:p>
        </p:txBody>
      </p:sp>
    </p:spTree>
    <p:extLst>
      <p:ext uri="{BB962C8B-B14F-4D97-AF65-F5344CB8AC3E}">
        <p14:creationId xmlns:p14="http://schemas.microsoft.com/office/powerpoint/2010/main" val="3797334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1032269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925488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a:solidFill>
                  <a:prstClr val="black"/>
                </a:solidFill>
              </a:rPr>
              <a:pPr/>
              <a:t>3</a:t>
            </a:fld>
            <a:endParaRPr lang="ja-JP" altLang="en-US">
              <a:solidFill>
                <a:prstClr val="black"/>
              </a:solidFill>
            </a:endParaRPr>
          </a:p>
        </p:txBody>
      </p:sp>
    </p:spTree>
    <p:extLst>
      <p:ext uri="{BB962C8B-B14F-4D97-AF65-F5344CB8AC3E}">
        <p14:creationId xmlns:p14="http://schemas.microsoft.com/office/powerpoint/2010/main" val="167918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21</a:t>
            </a:fld>
            <a:endParaRPr lang="ja-JP" altLang="en-US">
              <a:solidFill>
                <a:prstClr val="black"/>
              </a:solidFill>
            </a:endParaRPr>
          </a:p>
        </p:txBody>
      </p:sp>
    </p:spTree>
    <p:extLst>
      <p:ext uri="{BB962C8B-B14F-4D97-AF65-F5344CB8AC3E}">
        <p14:creationId xmlns:p14="http://schemas.microsoft.com/office/powerpoint/2010/main" val="496922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22</a:t>
            </a:fld>
            <a:endParaRPr lang="ja-JP" altLang="en-US">
              <a:solidFill>
                <a:prstClr val="black"/>
              </a:solidFill>
            </a:endParaRPr>
          </a:p>
        </p:txBody>
      </p:sp>
    </p:spTree>
    <p:extLst>
      <p:ext uri="{BB962C8B-B14F-4D97-AF65-F5344CB8AC3E}">
        <p14:creationId xmlns:p14="http://schemas.microsoft.com/office/powerpoint/2010/main" val="4034059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23</a:t>
            </a:fld>
            <a:endParaRPr lang="ja-JP" altLang="en-US">
              <a:solidFill>
                <a:prstClr val="black"/>
              </a:solidFill>
            </a:endParaRPr>
          </a:p>
        </p:txBody>
      </p:sp>
    </p:spTree>
    <p:extLst>
      <p:ext uri="{BB962C8B-B14F-4D97-AF65-F5344CB8AC3E}">
        <p14:creationId xmlns:p14="http://schemas.microsoft.com/office/powerpoint/2010/main" val="23890705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24</a:t>
            </a:fld>
            <a:endParaRPr lang="ja-JP" altLang="en-US">
              <a:solidFill>
                <a:prstClr val="black"/>
              </a:solidFill>
            </a:endParaRPr>
          </a:p>
        </p:txBody>
      </p:sp>
    </p:spTree>
    <p:extLst>
      <p:ext uri="{BB962C8B-B14F-4D97-AF65-F5344CB8AC3E}">
        <p14:creationId xmlns:p14="http://schemas.microsoft.com/office/powerpoint/2010/main" val="700392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25</a:t>
            </a:fld>
            <a:endParaRPr lang="ja-JP" altLang="en-US">
              <a:solidFill>
                <a:prstClr val="black"/>
              </a:solidFill>
            </a:endParaRPr>
          </a:p>
        </p:txBody>
      </p:sp>
    </p:spTree>
    <p:extLst>
      <p:ext uri="{BB962C8B-B14F-4D97-AF65-F5344CB8AC3E}">
        <p14:creationId xmlns:p14="http://schemas.microsoft.com/office/powerpoint/2010/main" val="2400944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26</a:t>
            </a:fld>
            <a:endParaRPr lang="ja-JP" altLang="en-US">
              <a:solidFill>
                <a:prstClr val="black"/>
              </a:solidFill>
            </a:endParaRPr>
          </a:p>
        </p:txBody>
      </p:sp>
    </p:spTree>
    <p:extLst>
      <p:ext uri="{BB962C8B-B14F-4D97-AF65-F5344CB8AC3E}">
        <p14:creationId xmlns:p14="http://schemas.microsoft.com/office/powerpoint/2010/main" val="21884227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27</a:t>
            </a:fld>
            <a:endParaRPr lang="ja-JP" altLang="en-US">
              <a:solidFill>
                <a:prstClr val="black"/>
              </a:solidFill>
            </a:endParaRPr>
          </a:p>
        </p:txBody>
      </p:sp>
    </p:spTree>
    <p:extLst>
      <p:ext uri="{BB962C8B-B14F-4D97-AF65-F5344CB8AC3E}">
        <p14:creationId xmlns:p14="http://schemas.microsoft.com/office/powerpoint/2010/main" val="12468158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28</a:t>
            </a:fld>
            <a:endParaRPr lang="ja-JP" altLang="en-US">
              <a:solidFill>
                <a:prstClr val="black"/>
              </a:solidFill>
            </a:endParaRPr>
          </a:p>
        </p:txBody>
      </p:sp>
    </p:spTree>
    <p:extLst>
      <p:ext uri="{BB962C8B-B14F-4D97-AF65-F5344CB8AC3E}">
        <p14:creationId xmlns:p14="http://schemas.microsoft.com/office/powerpoint/2010/main" val="912022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29</a:t>
            </a:fld>
            <a:endParaRPr lang="ja-JP" altLang="en-US">
              <a:solidFill>
                <a:prstClr val="black"/>
              </a:solidFill>
            </a:endParaRPr>
          </a:p>
        </p:txBody>
      </p:sp>
    </p:spTree>
    <p:extLst>
      <p:ext uri="{BB962C8B-B14F-4D97-AF65-F5344CB8AC3E}">
        <p14:creationId xmlns:p14="http://schemas.microsoft.com/office/powerpoint/2010/main" val="21644210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30</a:t>
            </a:fld>
            <a:endParaRPr lang="ja-JP" altLang="en-US">
              <a:solidFill>
                <a:prstClr val="black"/>
              </a:solidFill>
            </a:endParaRPr>
          </a:p>
        </p:txBody>
      </p:sp>
    </p:spTree>
    <p:extLst>
      <p:ext uri="{BB962C8B-B14F-4D97-AF65-F5344CB8AC3E}">
        <p14:creationId xmlns:p14="http://schemas.microsoft.com/office/powerpoint/2010/main" val="3769274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kumimoji="1" lang="ja-JP" altLang="en-US" smtClean="0"/>
              <a:t>4</a:t>
            </a:fld>
            <a:endParaRPr kumimoji="1" lang="ja-JP" altLang="en-US"/>
          </a:p>
        </p:txBody>
      </p:sp>
    </p:spTree>
    <p:extLst>
      <p:ext uri="{BB962C8B-B14F-4D97-AF65-F5344CB8AC3E}">
        <p14:creationId xmlns:p14="http://schemas.microsoft.com/office/powerpoint/2010/main" val="30454072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32</a:t>
            </a:fld>
            <a:endParaRPr lang="ja-JP" altLang="en-US">
              <a:solidFill>
                <a:prstClr val="black"/>
              </a:solidFill>
            </a:endParaRPr>
          </a:p>
        </p:txBody>
      </p:sp>
    </p:spTree>
    <p:extLst>
      <p:ext uri="{BB962C8B-B14F-4D97-AF65-F5344CB8AC3E}">
        <p14:creationId xmlns:p14="http://schemas.microsoft.com/office/powerpoint/2010/main" val="19314116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33</a:t>
            </a:fld>
            <a:endParaRPr lang="ja-JP" altLang="en-US">
              <a:solidFill>
                <a:prstClr val="black"/>
              </a:solidFill>
            </a:endParaRPr>
          </a:p>
        </p:txBody>
      </p:sp>
    </p:spTree>
    <p:extLst>
      <p:ext uri="{BB962C8B-B14F-4D97-AF65-F5344CB8AC3E}">
        <p14:creationId xmlns:p14="http://schemas.microsoft.com/office/powerpoint/2010/main" val="42620100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34</a:t>
            </a:fld>
            <a:endParaRPr lang="ja-JP" altLang="en-US">
              <a:solidFill>
                <a:prstClr val="black"/>
              </a:solidFill>
            </a:endParaRPr>
          </a:p>
        </p:txBody>
      </p:sp>
    </p:spTree>
    <p:extLst>
      <p:ext uri="{BB962C8B-B14F-4D97-AF65-F5344CB8AC3E}">
        <p14:creationId xmlns:p14="http://schemas.microsoft.com/office/powerpoint/2010/main" val="29461576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35</a:t>
            </a:fld>
            <a:endParaRPr lang="ja-JP" altLang="en-US">
              <a:solidFill>
                <a:prstClr val="black"/>
              </a:solidFill>
            </a:endParaRPr>
          </a:p>
        </p:txBody>
      </p:sp>
    </p:spTree>
    <p:extLst>
      <p:ext uri="{BB962C8B-B14F-4D97-AF65-F5344CB8AC3E}">
        <p14:creationId xmlns:p14="http://schemas.microsoft.com/office/powerpoint/2010/main" val="19880153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36</a:t>
            </a:fld>
            <a:endParaRPr lang="ja-JP" altLang="en-US">
              <a:solidFill>
                <a:prstClr val="black"/>
              </a:solidFill>
            </a:endParaRPr>
          </a:p>
        </p:txBody>
      </p:sp>
    </p:spTree>
    <p:extLst>
      <p:ext uri="{BB962C8B-B14F-4D97-AF65-F5344CB8AC3E}">
        <p14:creationId xmlns:p14="http://schemas.microsoft.com/office/powerpoint/2010/main" val="27718468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37</a:t>
            </a:fld>
            <a:endParaRPr lang="ja-JP" altLang="en-US">
              <a:solidFill>
                <a:prstClr val="black"/>
              </a:solidFill>
            </a:endParaRPr>
          </a:p>
        </p:txBody>
      </p:sp>
    </p:spTree>
    <p:extLst>
      <p:ext uri="{BB962C8B-B14F-4D97-AF65-F5344CB8AC3E}">
        <p14:creationId xmlns:p14="http://schemas.microsoft.com/office/powerpoint/2010/main" val="14886870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38</a:t>
            </a:fld>
            <a:endParaRPr lang="ja-JP" altLang="en-US">
              <a:solidFill>
                <a:prstClr val="black"/>
              </a:solidFill>
            </a:endParaRPr>
          </a:p>
        </p:txBody>
      </p:sp>
    </p:spTree>
    <p:extLst>
      <p:ext uri="{BB962C8B-B14F-4D97-AF65-F5344CB8AC3E}">
        <p14:creationId xmlns:p14="http://schemas.microsoft.com/office/powerpoint/2010/main" val="4008801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39</a:t>
            </a:fld>
            <a:endParaRPr lang="ja-JP" altLang="en-US">
              <a:solidFill>
                <a:prstClr val="black"/>
              </a:solidFill>
            </a:endParaRPr>
          </a:p>
        </p:txBody>
      </p:sp>
    </p:spTree>
    <p:extLst>
      <p:ext uri="{BB962C8B-B14F-4D97-AF65-F5344CB8AC3E}">
        <p14:creationId xmlns:p14="http://schemas.microsoft.com/office/powerpoint/2010/main" val="30059480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40</a:t>
            </a:fld>
            <a:endParaRPr lang="ja-JP" altLang="en-US">
              <a:solidFill>
                <a:prstClr val="black"/>
              </a:solidFill>
            </a:endParaRPr>
          </a:p>
        </p:txBody>
      </p:sp>
    </p:spTree>
    <p:extLst>
      <p:ext uri="{BB962C8B-B14F-4D97-AF65-F5344CB8AC3E}">
        <p14:creationId xmlns:p14="http://schemas.microsoft.com/office/powerpoint/2010/main" val="18014957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41</a:t>
            </a:fld>
            <a:endParaRPr lang="ja-JP" altLang="en-US">
              <a:solidFill>
                <a:prstClr val="black"/>
              </a:solidFill>
            </a:endParaRPr>
          </a:p>
        </p:txBody>
      </p:sp>
    </p:spTree>
    <p:extLst>
      <p:ext uri="{BB962C8B-B14F-4D97-AF65-F5344CB8AC3E}">
        <p14:creationId xmlns:p14="http://schemas.microsoft.com/office/powerpoint/2010/main" val="1439129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7021066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42</a:t>
            </a:fld>
            <a:endParaRPr lang="ja-JP" altLang="en-US">
              <a:solidFill>
                <a:prstClr val="black"/>
              </a:solidFill>
            </a:endParaRPr>
          </a:p>
        </p:txBody>
      </p:sp>
    </p:spTree>
    <p:extLst>
      <p:ext uri="{BB962C8B-B14F-4D97-AF65-F5344CB8AC3E}">
        <p14:creationId xmlns:p14="http://schemas.microsoft.com/office/powerpoint/2010/main" val="33970375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43</a:t>
            </a:fld>
            <a:endParaRPr lang="ja-JP" altLang="en-US">
              <a:solidFill>
                <a:prstClr val="black"/>
              </a:solidFill>
            </a:endParaRPr>
          </a:p>
        </p:txBody>
      </p:sp>
    </p:spTree>
    <p:extLst>
      <p:ext uri="{BB962C8B-B14F-4D97-AF65-F5344CB8AC3E}">
        <p14:creationId xmlns:p14="http://schemas.microsoft.com/office/powerpoint/2010/main" val="23701991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44</a:t>
            </a:fld>
            <a:endParaRPr lang="ja-JP" altLang="en-US">
              <a:solidFill>
                <a:prstClr val="black"/>
              </a:solidFill>
            </a:endParaRPr>
          </a:p>
        </p:txBody>
      </p:sp>
    </p:spTree>
    <p:extLst>
      <p:ext uri="{BB962C8B-B14F-4D97-AF65-F5344CB8AC3E}">
        <p14:creationId xmlns:p14="http://schemas.microsoft.com/office/powerpoint/2010/main" val="20614941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45</a:t>
            </a:fld>
            <a:endParaRPr lang="ja-JP" altLang="en-US">
              <a:solidFill>
                <a:prstClr val="black"/>
              </a:solidFill>
            </a:endParaRPr>
          </a:p>
        </p:txBody>
      </p:sp>
    </p:spTree>
    <p:extLst>
      <p:ext uri="{BB962C8B-B14F-4D97-AF65-F5344CB8AC3E}">
        <p14:creationId xmlns:p14="http://schemas.microsoft.com/office/powerpoint/2010/main" val="507148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46</a:t>
            </a:fld>
            <a:endParaRPr lang="ja-JP" altLang="en-US">
              <a:solidFill>
                <a:prstClr val="black"/>
              </a:solidFill>
            </a:endParaRPr>
          </a:p>
        </p:txBody>
      </p:sp>
    </p:spTree>
    <p:extLst>
      <p:ext uri="{BB962C8B-B14F-4D97-AF65-F5344CB8AC3E}">
        <p14:creationId xmlns:p14="http://schemas.microsoft.com/office/powerpoint/2010/main" val="39616953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47</a:t>
            </a:fld>
            <a:endParaRPr lang="ja-JP" altLang="en-US">
              <a:solidFill>
                <a:prstClr val="black"/>
              </a:solidFill>
            </a:endParaRPr>
          </a:p>
        </p:txBody>
      </p:sp>
    </p:spTree>
    <p:extLst>
      <p:ext uri="{BB962C8B-B14F-4D97-AF65-F5344CB8AC3E}">
        <p14:creationId xmlns:p14="http://schemas.microsoft.com/office/powerpoint/2010/main" val="41652919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49</a:t>
            </a:fld>
            <a:endParaRPr lang="ja-JP" altLang="en-US">
              <a:solidFill>
                <a:prstClr val="black"/>
              </a:solidFill>
            </a:endParaRPr>
          </a:p>
        </p:txBody>
      </p:sp>
    </p:spTree>
    <p:extLst>
      <p:ext uri="{BB962C8B-B14F-4D97-AF65-F5344CB8AC3E}">
        <p14:creationId xmlns:p14="http://schemas.microsoft.com/office/powerpoint/2010/main" val="3126247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2854871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a:t>
            </a:fld>
            <a:endParaRPr lang="ja-JP" altLang="en-US">
              <a:solidFill>
                <a:prstClr val="black"/>
              </a:solidFill>
            </a:endParaRPr>
          </a:p>
        </p:txBody>
      </p:sp>
    </p:spTree>
    <p:extLst>
      <p:ext uri="{BB962C8B-B14F-4D97-AF65-F5344CB8AC3E}">
        <p14:creationId xmlns:p14="http://schemas.microsoft.com/office/powerpoint/2010/main" val="895749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1399508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540832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3375772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0F135D8-5952-442E-860C-44836A2B486F}" type="datetime1">
              <a:rPr kumimoji="1" lang="ja-JP" altLang="en-US" smtClean="0"/>
              <a:t>2021/3/15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047415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4C7C834-1843-4ACD-8846-441F5A178367}" type="datetime1">
              <a:rPr kumimoji="1" lang="ja-JP" altLang="en-US" smtClean="0"/>
              <a:t>2021/3/15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293974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00C9A3A-61FD-446A-AF14-3ADB842A1945}" type="datetime1">
              <a:rPr kumimoji="1" lang="ja-JP" altLang="en-US" smtClean="0"/>
              <a:t>2021/3/15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564124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D865C58-1B15-4312-85DB-B9DF8EA450EE}" type="datetime1">
              <a:rPr kumimoji="1" lang="ja-JP" altLang="en-US" smtClean="0"/>
              <a:t>2021/3/15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96216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338FEF3-C72C-4F16-9B3E-57453847AC98}" type="datetime1">
              <a:rPr kumimoji="1" lang="ja-JP" altLang="en-US" smtClean="0"/>
              <a:t>2021/3/15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869360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F49BCCD-2A11-4A25-B473-AA73F635C032}" type="datetime1">
              <a:rPr kumimoji="1" lang="ja-JP" altLang="en-US" smtClean="0"/>
              <a:t>2021/3/15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714463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6C818BBC-A1F4-49EA-BC80-739DBD9B1CB0}" type="datetime1">
              <a:rPr kumimoji="1" lang="ja-JP" altLang="en-US" smtClean="0"/>
              <a:t>2021/3/15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340561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D9B9998-F8C7-49B6-9EC8-8D76DF6AE56F}" type="datetime1">
              <a:rPr kumimoji="1" lang="ja-JP" altLang="en-US" smtClean="0"/>
              <a:t>2021/3/15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543923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C4328CA7-9088-4668-AECE-50447D3EB5F1}" type="datetime1">
              <a:rPr kumimoji="1" lang="ja-JP" altLang="en-US" smtClean="0"/>
              <a:t>2021/3/15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4264432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B363B-AD13-4ABB-8684-9B45A8F77966}" type="datetime1">
              <a:rPr kumimoji="1" lang="ja-JP" altLang="en-US" smtClean="0"/>
              <a:t>2021/3/15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5458156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26F8711-6E0D-4FBC-97B5-53A5891D096B}" type="datetime1">
              <a:rPr kumimoji="1" lang="ja-JP" altLang="en-US" smtClean="0"/>
              <a:t>2021/3/15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354445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BD2AEC2-4A8B-4248-B46A-E3CA95E74844}" type="datetime1">
              <a:rPr kumimoji="1" lang="ja-JP" altLang="en-US" smtClean="0"/>
              <a:t>2021/3/15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4133231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026F802-D989-4141-A2B6-B76888D2F191}" type="datetime1">
              <a:rPr kumimoji="1" lang="ja-JP" altLang="en-US" smtClean="0"/>
              <a:t>2021/3/15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397033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B71D900-8E79-4DEC-99A2-7BA059CAC9B4}" type="datetime1">
              <a:rPr kumimoji="1" lang="ja-JP" altLang="en-US" smtClean="0"/>
              <a:t>2021/3/15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3937894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6B9F7A3-CFF9-4E23-8CC5-D9CA54AD5498}" type="datetime1">
              <a:rPr kumimoji="1" lang="ja-JP" altLang="en-US" smtClean="0"/>
              <a:t>2021/3/15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355749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AFE6BA2-B873-4E64-9E94-F63E5A1258CC}" type="datetime1">
              <a:rPr kumimoji="1" lang="ja-JP" altLang="en-US" smtClean="0"/>
              <a:t>2021/3/15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545938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23A2F87A-C5C0-40AE-86BD-F35F50CE493F}" type="datetime1">
              <a:rPr kumimoji="1" lang="ja-JP" altLang="en-US" smtClean="0"/>
              <a:t>2021/3/15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876688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E06B78E0-D0C2-48BF-AFCF-97BCF6327D2C}" type="datetime1">
              <a:rPr kumimoji="1" lang="ja-JP" altLang="en-US" smtClean="0"/>
              <a:t>2021/3/15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423292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256DFE24-84FA-4980-8466-69C8D02F7838}" type="datetime1">
              <a:rPr kumimoji="1" lang="ja-JP" altLang="en-US" smtClean="0"/>
              <a:t>2021/3/15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3243088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F5755-4043-4DA3-9608-B79F0794FC26}" type="datetime1">
              <a:rPr kumimoji="1" lang="ja-JP" altLang="en-US" smtClean="0"/>
              <a:t>2021/3/15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025710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231EDA1-2372-4CC2-BFDB-CDF6FC5F3913}" type="datetime1">
              <a:rPr kumimoji="1" lang="ja-JP" altLang="en-US" smtClean="0"/>
              <a:t>2021/3/15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390543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BD4F81E-5E94-4294-9674-95970E3D66BA}" type="datetime1">
              <a:rPr kumimoji="1" lang="ja-JP" altLang="en-US" smtClean="0"/>
              <a:t>2021/3/15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154963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FF324A-D7E0-47D7-8CF8-B6679FE3AA34}" type="datetime1">
              <a:rPr kumimoji="1" lang="ja-JP" altLang="en-US" smtClean="0"/>
              <a:t>2021/3/15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41034529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08716F-95D3-4964-8A78-BB8717DD4600}" type="datetime1">
              <a:rPr kumimoji="1" lang="ja-JP" altLang="en-US" smtClean="0"/>
              <a:t>2021/3/15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7522692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18.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463951"/>
            <a:ext cx="7772400" cy="1046011"/>
          </a:xfrm>
        </p:spPr>
        <p:txBody>
          <a:bodyPr>
            <a:normAutofit/>
          </a:bodyPr>
          <a:lstStyle/>
          <a:p>
            <a:r>
              <a:rPr lang="ja-JP" altLang="en-US" sz="3200" dirty="0"/>
              <a:t>ガス溶接技能講習補助</a:t>
            </a:r>
            <a:r>
              <a:rPr lang="ja-JP" altLang="en-US" sz="3200" dirty="0" smtClean="0"/>
              <a:t>テキスト</a:t>
            </a:r>
            <a:r>
              <a:rPr lang="en-US" altLang="ja-JP" sz="3200" dirty="0" smtClean="0"/>
              <a:t/>
            </a:r>
            <a:br>
              <a:rPr lang="en-US" altLang="ja-JP" sz="3200" dirty="0" smtClean="0"/>
            </a:br>
            <a:r>
              <a:rPr lang="ja-JP" altLang="en-US" sz="3200" dirty="0" smtClean="0"/>
              <a:t>講習用</a:t>
            </a:r>
            <a:r>
              <a:rPr lang="ja-JP" altLang="en-US" sz="3200" smtClean="0"/>
              <a:t>パワーポイント資料</a:t>
            </a:r>
            <a:endParaRPr kumimoji="1" lang="ja-JP" altLang="en-US" sz="3200" dirty="0"/>
          </a:p>
        </p:txBody>
      </p:sp>
      <p:sp>
        <p:nvSpPr>
          <p:cNvPr id="3" name="スライド番号プレースホルダー 2"/>
          <p:cNvSpPr>
            <a:spLocks noGrp="1"/>
          </p:cNvSpPr>
          <p:nvPr>
            <p:ph type="sldNum" sz="quarter" idx="12"/>
          </p:nvPr>
        </p:nvSpPr>
        <p:spPr/>
        <p:txBody>
          <a:bodyPr/>
          <a:lstStyle/>
          <a:p>
            <a:fld id="{10712B29-8DFD-45C1-BE8F-2E7F44751CDC}" type="slidenum">
              <a:rPr kumimoji="1" lang="ja-JP" altLang="en-US" smtClean="0"/>
              <a:t>1</a:t>
            </a:fld>
            <a:endParaRPr kumimoji="1" lang="ja-JP" altLang="en-US"/>
          </a:p>
        </p:txBody>
      </p:sp>
    </p:spTree>
    <p:extLst>
      <p:ext uri="{BB962C8B-B14F-4D97-AF65-F5344CB8AC3E}">
        <p14:creationId xmlns:p14="http://schemas.microsoft.com/office/powerpoint/2010/main" val="2988793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262822"/>
            <a:ext cx="7886700" cy="465413"/>
          </a:xfrm>
          <a:ln>
            <a:solidFill>
              <a:schemeClr val="tx1"/>
            </a:solidFill>
          </a:ln>
        </p:spPr>
        <p:txBody>
          <a:bodyPr>
            <a:normAutofit/>
          </a:bodyPr>
          <a:lstStyle/>
          <a:p>
            <a:r>
              <a:rPr lang="ja-JP" altLang="en-US" sz="1800" dirty="0">
                <a:latin typeface="Meiryo UI" panose="020B0604030504040204" pitchFamily="50" charset="-128"/>
                <a:ea typeface="Meiryo UI" panose="020B0604030504040204" pitchFamily="50" charset="-128"/>
              </a:rPr>
              <a:t>各種ガス容器（ボンベ）及びアセチレンガス発生装置</a:t>
            </a:r>
            <a:r>
              <a:rPr lang="ja-JP" altLang="en-US" sz="1800" dirty="0" smtClean="0">
                <a:latin typeface="Meiryo UI" panose="020B0604030504040204" pitchFamily="50" charset="-128"/>
                <a:ea typeface="Meiryo UI" panose="020B0604030504040204" pitchFamily="50" charset="-128"/>
              </a:rPr>
              <a:t>（２）アセチレンガスボンベ</a:t>
            </a:r>
            <a:endParaRPr kumimoji="1" lang="ja-JP" altLang="en-US" sz="1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787724" y="6400413"/>
            <a:ext cx="3340451"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テキスト２８ページ</a:t>
            </a:r>
            <a:r>
              <a:rPr lang="en-US" altLang="ja-JP" sz="1200" dirty="0" smtClean="0">
                <a:solidFill>
                  <a:prstClr val="black"/>
                </a:solidFill>
              </a:rPr>
              <a:t>/</a:t>
            </a:r>
            <a:r>
              <a:rPr lang="ja-JP" altLang="en-US" sz="1200" dirty="0" smtClean="0">
                <a:solidFill>
                  <a:prstClr val="black"/>
                </a:solidFill>
              </a:rPr>
              <a:t>補助テキスト</a:t>
            </a:r>
            <a:r>
              <a:rPr lang="ja-JP" altLang="en-US" sz="1200" dirty="0" smtClean="0">
                <a:solidFill>
                  <a:prstClr val="black"/>
                </a:solidFill>
              </a:rPr>
              <a:t>１９ページ</a:t>
            </a:r>
            <a:endParaRPr lang="ja-JP" altLang="en-US" sz="1200" dirty="0">
              <a:solidFill>
                <a:prstClr val="black"/>
              </a:solidFill>
            </a:endParaRPr>
          </a:p>
        </p:txBody>
      </p:sp>
      <p:sp>
        <p:nvSpPr>
          <p:cNvPr id="3" name="スライド番号プレースホルダー 2"/>
          <p:cNvSpPr>
            <a:spLocks noGrp="1"/>
          </p:cNvSpPr>
          <p:nvPr>
            <p:ph type="sldNum" sz="quarter" idx="12"/>
          </p:nvPr>
        </p:nvSpPr>
        <p:spPr/>
        <p:txBody>
          <a:bodyPr/>
          <a:lstStyle/>
          <a:p>
            <a:fld id="{10712B29-8DFD-45C1-BE8F-2E7F44751CDC}" type="slidenum">
              <a:rPr kumimoji="1" lang="ja-JP" altLang="en-US" smtClean="0"/>
              <a:t>10</a:t>
            </a:fld>
            <a:endParaRPr kumimoji="1" lang="ja-JP" altLang="en-US"/>
          </a:p>
        </p:txBody>
      </p:sp>
      <p:pic>
        <p:nvPicPr>
          <p:cNvPr id="6" name="図 5"/>
          <p:cNvPicPr>
            <a:picLocks noChangeAspect="1"/>
          </p:cNvPicPr>
          <p:nvPr/>
        </p:nvPicPr>
        <p:blipFill>
          <a:blip r:embed="rId3"/>
          <a:stretch>
            <a:fillRect/>
          </a:stretch>
        </p:blipFill>
        <p:spPr>
          <a:xfrm>
            <a:off x="628650" y="818664"/>
            <a:ext cx="6790584" cy="4688463"/>
          </a:xfrm>
          <a:prstGeom prst="rect">
            <a:avLst/>
          </a:prstGeom>
        </p:spPr>
      </p:pic>
    </p:spTree>
    <p:extLst>
      <p:ext uri="{BB962C8B-B14F-4D97-AF65-F5344CB8AC3E}">
        <p14:creationId xmlns:p14="http://schemas.microsoft.com/office/powerpoint/2010/main" val="16055766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50715"/>
          </a:xfrm>
          <a:ln>
            <a:solidFill>
              <a:schemeClr val="tx1"/>
            </a:solidFill>
          </a:ln>
        </p:spPr>
        <p:txBody>
          <a:bodyPr>
            <a:normAutofit/>
          </a:bodyPr>
          <a:lstStyle/>
          <a:p>
            <a:r>
              <a:rPr lang="ja-JP" altLang="en-US" sz="2000" dirty="0">
                <a:latin typeface="Meiryo UI" panose="020B0604030504040204" pitchFamily="50" charset="-128"/>
                <a:ea typeface="Meiryo UI" panose="020B0604030504040204" pitchFamily="50" charset="-128"/>
              </a:rPr>
              <a:t>各種ガス容器（ボンベ）及びアセチレンガス発生装置</a:t>
            </a:r>
            <a:r>
              <a:rPr lang="ja-JP" altLang="en-US" sz="2000" dirty="0" smtClean="0">
                <a:latin typeface="Meiryo UI" panose="020B0604030504040204" pitchFamily="50" charset="-128"/>
                <a:ea typeface="Meiryo UI" panose="020B0604030504040204" pitchFamily="50" charset="-128"/>
              </a:rPr>
              <a:t>（３）その他ボンベ</a:t>
            </a:r>
            <a:endParaRPr kumimoji="1" lang="ja-JP" altLang="en-US" sz="2000" dirty="0">
              <a:latin typeface="Meiryo UI" panose="020B0604030504040204" pitchFamily="50" charset="-128"/>
              <a:ea typeface="Meiryo UI" panose="020B0604030504040204" pitchFamily="50" charset="-128"/>
            </a:endParaRPr>
          </a:p>
        </p:txBody>
      </p:sp>
      <p:sp>
        <p:nvSpPr>
          <p:cNvPr id="5" name="コンテンツ プレースホルダー 4"/>
          <p:cNvSpPr>
            <a:spLocks noGrp="1"/>
          </p:cNvSpPr>
          <p:nvPr>
            <p:ph idx="1"/>
          </p:nvPr>
        </p:nvSpPr>
        <p:spPr>
          <a:xfrm>
            <a:off x="628650" y="1108341"/>
            <a:ext cx="7886700" cy="797116"/>
          </a:xfrm>
          <a:ln>
            <a:solidFill>
              <a:schemeClr val="tx1"/>
            </a:solidFill>
          </a:ln>
        </p:spPr>
        <p:txBody>
          <a:bodyPr anchor="ctr" anchorCtr="0">
            <a:noAutofit/>
          </a:bodyPr>
          <a:lstStyle/>
          <a:p>
            <a:r>
              <a:rPr lang="ja-JP" altLang="en-US" sz="1600" dirty="0">
                <a:latin typeface="Meiryo UI" panose="020B0604030504040204" pitchFamily="50" charset="-128"/>
                <a:ea typeface="Meiryo UI" panose="020B0604030504040204" pitchFamily="50" charset="-128"/>
              </a:rPr>
              <a:t>その他の可燃性ガスボンベ</a:t>
            </a:r>
            <a:endParaRPr lang="ja-JP" altLang="en-US" sz="1600" dirty="0" smtClean="0">
              <a:latin typeface="Meiryo UI" panose="020B0604030504040204" pitchFamily="50" charset="-128"/>
              <a:ea typeface="Meiryo UI" panose="020B0604030504040204" pitchFamily="50" charset="-128"/>
            </a:endParaRPr>
          </a:p>
          <a:p>
            <a:pPr marL="268288" indent="-1588">
              <a:lnSpc>
                <a:spcPct val="100000"/>
              </a:lnSpc>
              <a:spcBef>
                <a:spcPts val="0"/>
              </a:spcBef>
              <a:buNone/>
            </a:pPr>
            <a:r>
              <a:rPr lang="ja-JP" altLang="en-US" sz="1600" dirty="0" smtClean="0">
                <a:latin typeface="Meiryo UI" panose="020B0604030504040204" pitchFamily="50" charset="-128"/>
                <a:ea typeface="Meiryo UI" panose="020B0604030504040204" pitchFamily="50" charset="-128"/>
              </a:rPr>
              <a:t>プロパン</a:t>
            </a:r>
            <a:r>
              <a:rPr lang="ja-JP" altLang="en-US" sz="1600" dirty="0">
                <a:latin typeface="Meiryo UI" panose="020B0604030504040204" pitchFamily="50" charset="-128"/>
                <a:ea typeface="Meiryo UI" panose="020B0604030504040204" pitchFamily="50" charset="-128"/>
              </a:rPr>
              <a:t>・ブタンなどは、高圧の液体の状態でボンベに</a:t>
            </a:r>
            <a:r>
              <a:rPr lang="ja-JP" altLang="en-US" sz="1600" dirty="0" smtClean="0">
                <a:latin typeface="Meiryo UI" panose="020B0604030504040204" pitchFamily="50" charset="-128"/>
                <a:ea typeface="Meiryo UI" panose="020B0604030504040204" pitchFamily="50" charset="-128"/>
              </a:rPr>
              <a:t>充填</a:t>
            </a:r>
            <a:endParaRPr lang="en-US" altLang="ja-JP" sz="1600" dirty="0" smtClean="0">
              <a:latin typeface="Meiryo UI" panose="020B0604030504040204" pitchFamily="50" charset="-128"/>
              <a:ea typeface="Meiryo UI" panose="020B0604030504040204" pitchFamily="50" charset="-128"/>
            </a:endParaRPr>
          </a:p>
          <a:p>
            <a:pPr marL="268288" indent="-1588">
              <a:lnSpc>
                <a:spcPct val="100000"/>
              </a:lnSpc>
              <a:spcBef>
                <a:spcPts val="0"/>
              </a:spcBef>
              <a:buNone/>
            </a:pPr>
            <a:r>
              <a:rPr lang="ja-JP" altLang="en-US" sz="1600" dirty="0" smtClean="0">
                <a:latin typeface="Meiryo UI" panose="020B0604030504040204" pitchFamily="50" charset="-128"/>
                <a:ea typeface="Meiryo UI" panose="020B0604030504040204" pitchFamily="50" charset="-128"/>
              </a:rPr>
              <a:t>可燃性</a:t>
            </a:r>
            <a:r>
              <a:rPr lang="ja-JP" altLang="en-US" sz="1600" dirty="0">
                <a:latin typeface="Meiryo UI" panose="020B0604030504040204" pitchFamily="50" charset="-128"/>
                <a:ea typeface="Meiryo UI" panose="020B0604030504040204" pitchFamily="50" charset="-128"/>
              </a:rPr>
              <a:t>ガス（及びヘリウム）のボンベの口金は</a:t>
            </a:r>
            <a:r>
              <a:rPr lang="ja-JP" altLang="en-US" sz="1600" dirty="0" smtClean="0">
                <a:latin typeface="Meiryo UI" panose="020B0604030504040204" pitchFamily="50" charset="-128"/>
                <a:ea typeface="Meiryo UI" panose="020B0604030504040204" pitchFamily="50" charset="-128"/>
              </a:rPr>
              <a:t>、左ネジ</a:t>
            </a:r>
            <a:endParaRPr lang="ja-JP" altLang="en-US" sz="16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39869" y="6400413"/>
            <a:ext cx="3340451"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テキスト３０ページ</a:t>
            </a:r>
            <a:r>
              <a:rPr lang="en-US" altLang="ja-JP" sz="1200" dirty="0" smtClean="0">
                <a:solidFill>
                  <a:prstClr val="black"/>
                </a:solidFill>
              </a:rPr>
              <a:t>/</a:t>
            </a:r>
            <a:r>
              <a:rPr lang="ja-JP" altLang="en-US" sz="1200" dirty="0" smtClean="0">
                <a:solidFill>
                  <a:prstClr val="black"/>
                </a:solidFill>
              </a:rPr>
              <a:t>補助</a:t>
            </a:r>
            <a:r>
              <a:rPr lang="ja-JP" altLang="en-US" sz="1200" dirty="0" smtClean="0">
                <a:solidFill>
                  <a:prstClr val="black"/>
                </a:solidFill>
              </a:rPr>
              <a:t>テキスト</a:t>
            </a:r>
            <a:r>
              <a:rPr lang="ja-JP" altLang="en-US" sz="1200" dirty="0" smtClean="0">
                <a:solidFill>
                  <a:prstClr val="black"/>
                </a:solidFill>
              </a:rPr>
              <a:t>２</a:t>
            </a:r>
            <a:r>
              <a:rPr lang="ja-JP" altLang="en-US" sz="1200" dirty="0">
                <a:solidFill>
                  <a:prstClr val="black"/>
                </a:solidFill>
              </a:rPr>
              <a:t>０</a:t>
            </a:r>
            <a:r>
              <a:rPr lang="ja-JP" altLang="en-US" sz="1200" dirty="0" smtClean="0">
                <a:solidFill>
                  <a:prstClr val="black"/>
                </a:solidFill>
              </a:rPr>
              <a:t>ページ</a:t>
            </a:r>
            <a:endParaRPr lang="ja-JP" altLang="en-US" sz="1200" dirty="0">
              <a:solidFill>
                <a:prstClr val="black"/>
              </a:solidFill>
            </a:endParaRPr>
          </a:p>
        </p:txBody>
      </p:sp>
      <p:sp>
        <p:nvSpPr>
          <p:cNvPr id="9" name="コンテンツ プレースホルダー 4"/>
          <p:cNvSpPr txBox="1">
            <a:spLocks/>
          </p:cNvSpPr>
          <p:nvPr/>
        </p:nvSpPr>
        <p:spPr>
          <a:xfrm>
            <a:off x="628648" y="2015290"/>
            <a:ext cx="7886701" cy="1050962"/>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600" dirty="0">
                <a:latin typeface="Meiryo UI" panose="020B0604030504040204" pitchFamily="50" charset="-128"/>
                <a:ea typeface="Meiryo UI" panose="020B0604030504040204" pitchFamily="50" charset="-128"/>
              </a:rPr>
              <a:t>酸素ボンベ</a:t>
            </a:r>
            <a:endParaRPr lang="ja-JP" altLang="en-US" sz="1600" dirty="0" smtClean="0">
              <a:latin typeface="Meiryo UI" panose="020B0604030504040204" pitchFamily="50" charset="-128"/>
              <a:ea typeface="Meiryo UI" panose="020B0604030504040204" pitchFamily="50" charset="-128"/>
            </a:endParaRPr>
          </a:p>
          <a:p>
            <a:pPr marL="268288" indent="-1588">
              <a:lnSpc>
                <a:spcPct val="100000"/>
              </a:lnSpc>
              <a:spcBef>
                <a:spcPts val="0"/>
              </a:spcBef>
              <a:buNone/>
            </a:pPr>
            <a:r>
              <a:rPr lang="ja-JP" altLang="en-US" sz="1600" dirty="0" smtClean="0">
                <a:latin typeface="Meiryo UI" panose="020B0604030504040204" pitchFamily="50" charset="-128"/>
                <a:ea typeface="Meiryo UI" panose="020B0604030504040204" pitchFamily="50" charset="-128"/>
              </a:rPr>
              <a:t>酸素</a:t>
            </a:r>
            <a:r>
              <a:rPr lang="ja-JP" altLang="en-US" sz="1600" dirty="0">
                <a:latin typeface="Meiryo UI" panose="020B0604030504040204" pitchFamily="50" charset="-128"/>
                <a:ea typeface="Meiryo UI" panose="020B0604030504040204" pitchFamily="50" charset="-128"/>
              </a:rPr>
              <a:t>は、気体の状態</a:t>
            </a:r>
            <a:r>
              <a:rPr lang="ja-JP" altLang="en-US" sz="1600" dirty="0" smtClean="0">
                <a:latin typeface="Meiryo UI" panose="020B0604030504040204" pitchFamily="50" charset="-128"/>
                <a:ea typeface="Meiryo UI" panose="020B0604030504040204" pitchFamily="50" charset="-128"/>
              </a:rPr>
              <a:t>でボンベ</a:t>
            </a:r>
            <a:r>
              <a:rPr lang="ja-JP" altLang="en-US" sz="1600" dirty="0">
                <a:latin typeface="Meiryo UI" panose="020B0604030504040204" pitchFamily="50" charset="-128"/>
                <a:ea typeface="Meiryo UI" panose="020B0604030504040204" pitchFamily="50" charset="-128"/>
              </a:rPr>
              <a:t>に</a:t>
            </a:r>
            <a:r>
              <a:rPr lang="ja-JP" altLang="en-US" sz="1600" dirty="0" smtClean="0">
                <a:latin typeface="Meiryo UI" panose="020B0604030504040204" pitchFamily="50" charset="-128"/>
                <a:ea typeface="Meiryo UI" panose="020B0604030504040204" pitchFamily="50" charset="-128"/>
              </a:rPr>
              <a:t>充填</a:t>
            </a:r>
            <a:endParaRPr lang="ja-JP" altLang="en-US" sz="1600" dirty="0">
              <a:latin typeface="Meiryo UI" panose="020B0604030504040204" pitchFamily="50" charset="-128"/>
              <a:ea typeface="Meiryo UI" panose="020B0604030504040204" pitchFamily="50" charset="-128"/>
            </a:endParaRPr>
          </a:p>
          <a:p>
            <a:pPr marL="268288" indent="-1588">
              <a:lnSpc>
                <a:spcPct val="100000"/>
              </a:lnSpc>
              <a:spcBef>
                <a:spcPts val="0"/>
              </a:spcBef>
              <a:buNone/>
            </a:pPr>
            <a:r>
              <a:rPr lang="ja-JP" altLang="en-US" sz="1600" dirty="0">
                <a:latin typeface="Meiryo UI" panose="020B0604030504040204" pitchFamily="50" charset="-128"/>
                <a:ea typeface="Meiryo UI" panose="020B0604030504040204" pitchFamily="50" charset="-128"/>
              </a:rPr>
              <a:t>酸素ボンベの口金（充てん口）は、可燃性ガスとは反対に右</a:t>
            </a:r>
            <a:r>
              <a:rPr lang="ja-JP" altLang="en-US" sz="1600" dirty="0" smtClean="0">
                <a:latin typeface="Meiryo UI" panose="020B0604030504040204" pitchFamily="50" charset="-128"/>
                <a:ea typeface="Meiryo UI" panose="020B0604030504040204" pitchFamily="50" charset="-128"/>
              </a:rPr>
              <a:t>ネジ</a:t>
            </a:r>
            <a:endParaRPr lang="en-US" altLang="ja-JP" sz="1600" dirty="0" smtClean="0">
              <a:latin typeface="Meiryo UI" panose="020B0604030504040204" pitchFamily="50" charset="-128"/>
              <a:ea typeface="Meiryo UI" panose="020B0604030504040204" pitchFamily="50" charset="-128"/>
            </a:endParaRPr>
          </a:p>
          <a:p>
            <a:pPr marL="268288" indent="-1588">
              <a:lnSpc>
                <a:spcPct val="100000"/>
              </a:lnSpc>
              <a:spcBef>
                <a:spcPts val="0"/>
              </a:spcBef>
              <a:buNone/>
            </a:pPr>
            <a:r>
              <a:rPr lang="ja-JP" altLang="en-US" sz="1600" dirty="0" smtClean="0">
                <a:latin typeface="Meiryo UI" panose="020B0604030504040204" pitchFamily="50" charset="-128"/>
                <a:ea typeface="Meiryo UI" panose="020B0604030504040204" pitchFamily="50" charset="-128"/>
              </a:rPr>
              <a:t>酸素</a:t>
            </a:r>
            <a:r>
              <a:rPr lang="ja-JP" altLang="en-US" sz="1600" dirty="0">
                <a:latin typeface="Meiryo UI" panose="020B0604030504040204" pitchFamily="50" charset="-128"/>
                <a:ea typeface="Meiryo UI" panose="020B0604030504040204" pitchFamily="50" charset="-128"/>
              </a:rPr>
              <a:t>には物が燃えるのを助ける働きがあり</a:t>
            </a:r>
            <a:r>
              <a:rPr lang="ja-JP" altLang="en-US" sz="1600" dirty="0" smtClean="0">
                <a:latin typeface="Meiryo UI" panose="020B0604030504040204" pitchFamily="50" charset="-128"/>
                <a:ea typeface="Meiryo UI" panose="020B0604030504040204" pitchFamily="50" charset="-128"/>
              </a:rPr>
              <a:t>、きわめて</a:t>
            </a:r>
            <a:r>
              <a:rPr lang="ja-JP" altLang="en-US" sz="1600" dirty="0">
                <a:latin typeface="Meiryo UI" panose="020B0604030504040204" pitchFamily="50" charset="-128"/>
                <a:ea typeface="Meiryo UI" panose="020B0604030504040204" pitchFamily="50" charset="-128"/>
              </a:rPr>
              <a:t>危険である。</a:t>
            </a:r>
          </a:p>
        </p:txBody>
      </p:sp>
      <p:sp>
        <p:nvSpPr>
          <p:cNvPr id="2" name="スライド番号プレースホルダー 1"/>
          <p:cNvSpPr>
            <a:spLocks noGrp="1"/>
          </p:cNvSpPr>
          <p:nvPr>
            <p:ph type="sldNum" sz="quarter" idx="12"/>
          </p:nvPr>
        </p:nvSpPr>
        <p:spPr/>
        <p:txBody>
          <a:bodyPr/>
          <a:lstStyle/>
          <a:p>
            <a:fld id="{10712B29-8DFD-45C1-BE8F-2E7F44751CDC}" type="slidenum">
              <a:rPr kumimoji="1" lang="ja-JP" altLang="en-US" smtClean="0"/>
              <a:t>11</a:t>
            </a:fld>
            <a:endParaRPr kumimoji="1" lang="ja-JP" altLang="en-US"/>
          </a:p>
        </p:txBody>
      </p:sp>
    </p:spTree>
    <p:extLst>
      <p:ext uri="{BB962C8B-B14F-4D97-AF65-F5344CB8AC3E}">
        <p14:creationId xmlns:p14="http://schemas.microsoft.com/office/powerpoint/2010/main" val="7825214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510945"/>
          </a:xfrm>
          <a:ln>
            <a:solidFill>
              <a:schemeClr val="tx1"/>
            </a:solidFill>
          </a:ln>
        </p:spPr>
        <p:txBody>
          <a:bodyPr>
            <a:normAutofit/>
          </a:bodyPr>
          <a:lstStyle/>
          <a:p>
            <a:r>
              <a:rPr lang="ja-JP" altLang="en-US" sz="2000" dirty="0">
                <a:latin typeface="Meiryo UI" panose="020B0604030504040204" pitchFamily="50" charset="-128"/>
                <a:ea typeface="Meiryo UI" panose="020B0604030504040204" pitchFamily="50" charset="-128"/>
              </a:rPr>
              <a:t>各種ガス容器（ボンベ）及びアセチレンガス発生装置</a:t>
            </a:r>
            <a:r>
              <a:rPr lang="ja-JP" altLang="en-US" sz="2000" dirty="0" smtClean="0">
                <a:latin typeface="Meiryo UI" panose="020B0604030504040204" pitchFamily="50" charset="-128"/>
                <a:ea typeface="Meiryo UI" panose="020B0604030504040204" pitchFamily="50" charset="-128"/>
              </a:rPr>
              <a:t>（４）ガス集合装置</a:t>
            </a:r>
            <a:endParaRPr kumimoji="1" lang="ja-JP" altLang="en-US" sz="20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428156" y="6429565"/>
            <a:ext cx="371931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テキスト３１ページ</a:t>
            </a:r>
            <a:r>
              <a:rPr lang="en-US" altLang="ja-JP" sz="1200" dirty="0" smtClean="0">
                <a:solidFill>
                  <a:prstClr val="black"/>
                </a:solidFill>
              </a:rPr>
              <a:t>/</a:t>
            </a:r>
            <a:r>
              <a:rPr lang="ja-JP" altLang="en-US" sz="1200" dirty="0" smtClean="0">
                <a:solidFill>
                  <a:prstClr val="black"/>
                </a:solidFill>
              </a:rPr>
              <a:t>補助</a:t>
            </a:r>
            <a:r>
              <a:rPr lang="ja-JP" altLang="en-US" sz="1200" dirty="0" smtClean="0">
                <a:solidFill>
                  <a:prstClr val="black"/>
                </a:solidFill>
              </a:rPr>
              <a:t>テキスト２１ページ</a:t>
            </a:r>
            <a:endParaRPr lang="ja-JP" altLang="en-US" sz="1200" dirty="0">
              <a:solidFill>
                <a:prstClr val="black"/>
              </a:solidFill>
            </a:endParaRPr>
          </a:p>
        </p:txBody>
      </p:sp>
      <p:sp>
        <p:nvSpPr>
          <p:cNvPr id="3" name="スライド番号プレースホルダー 2"/>
          <p:cNvSpPr>
            <a:spLocks noGrp="1"/>
          </p:cNvSpPr>
          <p:nvPr>
            <p:ph type="sldNum" sz="quarter" idx="12"/>
          </p:nvPr>
        </p:nvSpPr>
        <p:spPr/>
        <p:txBody>
          <a:bodyPr/>
          <a:lstStyle/>
          <a:p>
            <a:fld id="{10712B29-8DFD-45C1-BE8F-2E7F44751CDC}" type="slidenum">
              <a:rPr kumimoji="1" lang="ja-JP" altLang="en-US" smtClean="0"/>
              <a:t>12</a:t>
            </a:fld>
            <a:endParaRPr kumimoji="1" lang="ja-JP" altLang="en-US"/>
          </a:p>
        </p:txBody>
      </p:sp>
      <p:pic>
        <p:nvPicPr>
          <p:cNvPr id="5" name="図 4"/>
          <p:cNvPicPr>
            <a:picLocks noChangeAspect="1"/>
          </p:cNvPicPr>
          <p:nvPr/>
        </p:nvPicPr>
        <p:blipFill>
          <a:blip r:embed="rId3"/>
          <a:stretch>
            <a:fillRect/>
          </a:stretch>
        </p:blipFill>
        <p:spPr>
          <a:xfrm>
            <a:off x="628650" y="1017861"/>
            <a:ext cx="4484613" cy="3505200"/>
          </a:xfrm>
          <a:prstGeom prst="rect">
            <a:avLst/>
          </a:prstGeom>
        </p:spPr>
      </p:pic>
    </p:spTree>
    <p:extLst>
      <p:ext uri="{BB962C8B-B14F-4D97-AF65-F5344CB8AC3E}">
        <p14:creationId xmlns:p14="http://schemas.microsoft.com/office/powerpoint/2010/main" val="6129758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7"/>
            <a:ext cx="7886700" cy="476326"/>
          </a:xfrm>
          <a:ln>
            <a:solidFill>
              <a:schemeClr val="tx1"/>
            </a:solidFill>
          </a:ln>
        </p:spPr>
        <p:txBody>
          <a:bodyPr>
            <a:normAutofit/>
          </a:bodyPr>
          <a:lstStyle/>
          <a:p>
            <a:r>
              <a:rPr lang="ja-JP" altLang="en-US" sz="2000" dirty="0">
                <a:latin typeface="Meiryo UI" panose="020B0604030504040204" pitchFamily="50" charset="-128"/>
                <a:ea typeface="Meiryo UI" panose="020B0604030504040204" pitchFamily="50" charset="-128"/>
              </a:rPr>
              <a:t>ボンベ及びアセチレン発生</a:t>
            </a:r>
            <a:r>
              <a:rPr lang="ja-JP" altLang="en-US" sz="2000" dirty="0" smtClean="0">
                <a:latin typeface="Meiryo UI" panose="020B0604030504040204" pitchFamily="50" charset="-128"/>
                <a:ea typeface="Meiryo UI" panose="020B0604030504040204" pitchFamily="50" charset="-128"/>
              </a:rPr>
              <a:t>装置（１）ボンベ運搬と使用時の注意事項</a:t>
            </a:r>
            <a:endParaRPr kumimoji="1" lang="ja-JP" altLang="en-US" sz="20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630223" y="6444477"/>
            <a:ext cx="4528196"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テキスト３４</a:t>
            </a:r>
            <a:r>
              <a:rPr lang="en-US" altLang="ja-JP" sz="1200" dirty="0" smtClean="0">
                <a:solidFill>
                  <a:prstClr val="black"/>
                </a:solidFill>
              </a:rPr>
              <a:t>, </a:t>
            </a:r>
            <a:r>
              <a:rPr lang="ja-JP" altLang="en-US" sz="1200" dirty="0" smtClean="0">
                <a:solidFill>
                  <a:prstClr val="black"/>
                </a:solidFill>
              </a:rPr>
              <a:t>３６</a:t>
            </a:r>
            <a:r>
              <a:rPr lang="en-US" altLang="ja-JP" sz="1200" dirty="0" smtClean="0">
                <a:solidFill>
                  <a:prstClr val="black"/>
                </a:solidFill>
              </a:rPr>
              <a:t>, </a:t>
            </a:r>
            <a:r>
              <a:rPr lang="ja-JP" altLang="en-US" sz="1200" dirty="0" smtClean="0">
                <a:solidFill>
                  <a:prstClr val="black"/>
                </a:solidFill>
              </a:rPr>
              <a:t>３７ページ</a:t>
            </a:r>
            <a:r>
              <a:rPr lang="en-US" altLang="ja-JP" sz="1200" dirty="0" smtClean="0">
                <a:solidFill>
                  <a:prstClr val="black"/>
                </a:solidFill>
              </a:rPr>
              <a:t>/</a:t>
            </a:r>
            <a:r>
              <a:rPr lang="ja-JP" altLang="en-US" sz="1200" dirty="0" smtClean="0">
                <a:solidFill>
                  <a:prstClr val="black"/>
                </a:solidFill>
              </a:rPr>
              <a:t>補助</a:t>
            </a:r>
            <a:r>
              <a:rPr lang="ja-JP" altLang="en-US" sz="1200" dirty="0" smtClean="0">
                <a:solidFill>
                  <a:prstClr val="black"/>
                </a:solidFill>
              </a:rPr>
              <a:t>テキスト２３</a:t>
            </a:r>
            <a:r>
              <a:rPr lang="en-US" altLang="ja-JP" sz="1200" dirty="0" smtClean="0">
                <a:solidFill>
                  <a:prstClr val="black"/>
                </a:solidFill>
              </a:rPr>
              <a:t>, </a:t>
            </a:r>
            <a:r>
              <a:rPr lang="ja-JP" altLang="en-US" sz="1200" dirty="0" smtClean="0">
                <a:solidFill>
                  <a:prstClr val="black"/>
                </a:solidFill>
              </a:rPr>
              <a:t>２４ページ</a:t>
            </a:r>
            <a:endParaRPr lang="ja-JP" altLang="en-US" sz="1200" dirty="0">
              <a:solidFill>
                <a:prstClr val="black"/>
              </a:solidFill>
            </a:endParaRPr>
          </a:p>
        </p:txBody>
      </p:sp>
      <p:sp>
        <p:nvSpPr>
          <p:cNvPr id="6" name="コンテンツ プレースホルダー 4"/>
          <p:cNvSpPr txBox="1">
            <a:spLocks/>
          </p:cNvSpPr>
          <p:nvPr/>
        </p:nvSpPr>
        <p:spPr>
          <a:xfrm>
            <a:off x="628651" y="1035375"/>
            <a:ext cx="7886699" cy="1089100"/>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600" dirty="0">
                <a:latin typeface="Meiryo UI" panose="020B0604030504040204" pitchFamily="50" charset="-128"/>
                <a:ea typeface="Meiryo UI" panose="020B0604030504040204" pitchFamily="50" charset="-128"/>
              </a:rPr>
              <a:t>ボンベの運搬における注意事項</a:t>
            </a:r>
            <a:endParaRPr lang="ja-JP" altLang="en-US" sz="1600" dirty="0" smtClean="0">
              <a:latin typeface="Meiryo UI" panose="020B0604030504040204" pitchFamily="50" charset="-128"/>
              <a:ea typeface="Meiryo UI" panose="020B0604030504040204" pitchFamily="50" charset="-128"/>
            </a:endParaRPr>
          </a:p>
          <a:p>
            <a:pPr marL="268288" indent="-1588">
              <a:lnSpc>
                <a:spcPct val="100000"/>
              </a:lnSpc>
              <a:spcBef>
                <a:spcPts val="0"/>
              </a:spcBef>
              <a:buNone/>
            </a:pPr>
            <a:r>
              <a:rPr lang="ja-JP" altLang="en-US" sz="1600" dirty="0">
                <a:latin typeface="Meiryo UI" panose="020B0604030504040204" pitchFamily="50" charset="-128"/>
                <a:ea typeface="Meiryo UI" panose="020B0604030504040204" pitchFamily="50" charset="-128"/>
              </a:rPr>
              <a:t>・車両運送</a:t>
            </a:r>
            <a:r>
              <a:rPr lang="ja-JP" altLang="en-US" sz="1600" dirty="0" smtClean="0">
                <a:latin typeface="Meiryo UI" panose="020B0604030504040204" pitchFamily="50" charset="-128"/>
                <a:ea typeface="Meiryo UI" panose="020B0604030504040204" pitchFamily="50" charset="-128"/>
              </a:rPr>
              <a:t>時には、必ず</a:t>
            </a:r>
            <a:r>
              <a:rPr lang="ja-JP" altLang="en-US" sz="1600" dirty="0">
                <a:latin typeface="Meiryo UI" panose="020B0604030504040204" pitchFamily="50" charset="-128"/>
                <a:ea typeface="Meiryo UI" panose="020B0604030504040204" pitchFamily="50" charset="-128"/>
              </a:rPr>
              <a:t>立てた状態又は斜めにした状態で、</a:t>
            </a:r>
            <a:r>
              <a:rPr lang="ja-JP" altLang="en-US" sz="1600" dirty="0" smtClean="0">
                <a:latin typeface="Meiryo UI" panose="020B0604030504040204" pitchFamily="50" charset="-128"/>
                <a:ea typeface="Meiryo UI" panose="020B0604030504040204" pitchFamily="50" charset="-128"/>
              </a:rPr>
              <a:t>専用器具</a:t>
            </a:r>
            <a:r>
              <a:rPr lang="ja-JP" altLang="en-US" sz="1600" dirty="0">
                <a:latin typeface="Meiryo UI" panose="020B0604030504040204" pitchFamily="50" charset="-128"/>
                <a:ea typeface="Meiryo UI" panose="020B0604030504040204" pitchFamily="50" charset="-128"/>
              </a:rPr>
              <a:t>や車両に</a:t>
            </a:r>
            <a:r>
              <a:rPr lang="ja-JP" altLang="en-US" sz="1600" dirty="0" smtClean="0">
                <a:latin typeface="Meiryo UI" panose="020B0604030504040204" pitchFamily="50" charset="-128"/>
                <a:ea typeface="Meiryo UI" panose="020B0604030504040204" pitchFamily="50" charset="-128"/>
              </a:rPr>
              <a:t>直接固定</a:t>
            </a:r>
            <a:endParaRPr lang="en-US" altLang="ja-JP" sz="1600" dirty="0" smtClean="0">
              <a:latin typeface="Meiryo UI" panose="020B0604030504040204" pitchFamily="50" charset="-128"/>
              <a:ea typeface="Meiryo UI" panose="020B0604030504040204" pitchFamily="50" charset="-128"/>
            </a:endParaRPr>
          </a:p>
          <a:p>
            <a:pPr marL="268288" indent="-1588">
              <a:lnSpc>
                <a:spcPct val="100000"/>
              </a:lnSpc>
              <a:spcBef>
                <a:spcPts val="0"/>
              </a:spcBef>
              <a:buNone/>
            </a:pPr>
            <a:r>
              <a:rPr lang="ja-JP" altLang="en-US" sz="1600" dirty="0" smtClean="0">
                <a:latin typeface="Meiryo UI" panose="020B0604030504040204" pitchFamily="50" charset="-128"/>
                <a:ea typeface="Meiryo UI" panose="020B0604030504040204" pitchFamily="50" charset="-128"/>
              </a:rPr>
              <a:t>・工揚内</a:t>
            </a:r>
            <a:r>
              <a:rPr lang="ja-JP" altLang="en-US" sz="1600" dirty="0">
                <a:latin typeface="Meiryo UI" panose="020B0604030504040204" pitchFamily="50" charset="-128"/>
                <a:ea typeface="Meiryo UI" panose="020B0604030504040204" pitchFamily="50" charset="-128"/>
              </a:rPr>
              <a:t>や建設現場内</a:t>
            </a:r>
            <a:r>
              <a:rPr lang="ja-JP" altLang="en-US" sz="1600" dirty="0" smtClean="0">
                <a:latin typeface="Meiryo UI" panose="020B0604030504040204" pitchFamily="50" charset="-128"/>
                <a:ea typeface="Meiryo UI" panose="020B0604030504040204" pitchFamily="50" charset="-128"/>
              </a:rPr>
              <a:t>では</a:t>
            </a:r>
            <a:r>
              <a:rPr lang="ja-JP" altLang="en-US" sz="1600" dirty="0">
                <a:latin typeface="Meiryo UI" panose="020B0604030504040204" pitchFamily="50" charset="-128"/>
                <a:ea typeface="Meiryo UI" panose="020B0604030504040204" pitchFamily="50" charset="-128"/>
              </a:rPr>
              <a:t>、専用のボンベ運搬車を用いて</a:t>
            </a:r>
            <a:r>
              <a:rPr lang="ja-JP" altLang="en-US" sz="1600" dirty="0" smtClean="0">
                <a:latin typeface="Meiryo UI" panose="020B0604030504040204" pitchFamily="50" charset="-128"/>
                <a:ea typeface="Meiryo UI" panose="020B0604030504040204" pitchFamily="50" charset="-128"/>
              </a:rPr>
              <a:t>運ぶ</a:t>
            </a:r>
            <a:endParaRPr lang="ja-JP" altLang="en-US" sz="1600" dirty="0">
              <a:latin typeface="Meiryo UI" panose="020B0604030504040204" pitchFamily="50" charset="-128"/>
              <a:ea typeface="Meiryo UI" panose="020B0604030504040204" pitchFamily="50" charset="-128"/>
            </a:endParaRPr>
          </a:p>
          <a:p>
            <a:pPr marL="268288" indent="-1588">
              <a:lnSpc>
                <a:spcPct val="100000"/>
              </a:lnSpc>
              <a:spcBef>
                <a:spcPts val="0"/>
              </a:spcBef>
              <a:buNone/>
            </a:pPr>
            <a:r>
              <a:rPr lang="ja-JP" altLang="en-US" sz="1600" dirty="0" smtClean="0">
                <a:latin typeface="Meiryo UI" panose="020B0604030504040204" pitchFamily="50" charset="-128"/>
                <a:ea typeface="Meiryo UI" panose="020B0604030504040204" pitchFamily="50" charset="-128"/>
              </a:rPr>
              <a:t>・手</a:t>
            </a:r>
            <a:r>
              <a:rPr lang="ja-JP" altLang="en-US" sz="1600" dirty="0">
                <a:latin typeface="Meiryo UI" panose="020B0604030504040204" pitchFamily="50" charset="-128"/>
                <a:ea typeface="Meiryo UI" panose="020B0604030504040204" pitchFamily="50" charset="-128"/>
              </a:rPr>
              <a:t>で運ぶ場合、容器のバルブ部分を持って運んでは</a:t>
            </a:r>
            <a:r>
              <a:rPr lang="ja-JP" altLang="en-US" sz="1600" dirty="0" smtClean="0">
                <a:latin typeface="Meiryo UI" panose="020B0604030504040204" pitchFamily="50" charset="-128"/>
                <a:ea typeface="Meiryo UI" panose="020B0604030504040204" pitchFamily="50" charset="-128"/>
              </a:rPr>
              <a:t>ならない</a:t>
            </a:r>
            <a:endParaRPr lang="ja-JP" altLang="en-US" sz="1600" dirty="0">
              <a:latin typeface="Meiryo UI" panose="020B0604030504040204" pitchFamily="50" charset="-128"/>
              <a:ea typeface="Meiryo UI" panose="020B0604030504040204" pitchFamily="50" charset="-128"/>
            </a:endParaRPr>
          </a:p>
        </p:txBody>
      </p:sp>
      <p:sp>
        <p:nvSpPr>
          <p:cNvPr id="5" name="コンテンツ プレースホルダー 4"/>
          <p:cNvSpPr txBox="1">
            <a:spLocks/>
          </p:cNvSpPr>
          <p:nvPr/>
        </p:nvSpPr>
        <p:spPr>
          <a:xfrm>
            <a:off x="628650" y="2318397"/>
            <a:ext cx="7886699" cy="1333727"/>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80975" indent="-180975">
              <a:lnSpc>
                <a:spcPct val="100000"/>
              </a:lnSpc>
              <a:spcBef>
                <a:spcPts val="0"/>
              </a:spcBef>
            </a:pPr>
            <a:r>
              <a:rPr lang="ja-JP" altLang="en-US" sz="1600" dirty="0" smtClean="0">
                <a:latin typeface="Meiryo UI" panose="020B0604030504040204" pitchFamily="50" charset="-128"/>
                <a:ea typeface="Meiryo UI" panose="020B0604030504040204" pitchFamily="50" charset="-128"/>
              </a:rPr>
              <a:t>ボンベ</a:t>
            </a:r>
            <a:r>
              <a:rPr lang="ja-JP" altLang="en-US" sz="1600" dirty="0">
                <a:latin typeface="Meiryo UI" panose="020B0604030504040204" pitchFamily="50" charset="-128"/>
                <a:ea typeface="Meiryo UI" panose="020B0604030504040204" pitchFamily="50" charset="-128"/>
              </a:rPr>
              <a:t>使用時の留意事項</a:t>
            </a:r>
          </a:p>
          <a:p>
            <a:pPr marL="466725" lvl="1" indent="-285750">
              <a:lnSpc>
                <a:spcPct val="100000"/>
              </a:lnSpc>
              <a:spcBef>
                <a:spcPts val="0"/>
              </a:spcBef>
            </a:pPr>
            <a:r>
              <a:rPr lang="ja-JP" altLang="en-US" sz="1600" dirty="0" smtClean="0">
                <a:latin typeface="Meiryo UI" panose="020B0604030504040204" pitchFamily="50" charset="-128"/>
                <a:ea typeface="Meiryo UI" panose="020B0604030504040204" pitchFamily="50" charset="-128"/>
              </a:rPr>
              <a:t>ボンベ</a:t>
            </a:r>
            <a:r>
              <a:rPr lang="ja-JP" altLang="en-US" sz="1600" dirty="0">
                <a:latin typeface="Meiryo UI" panose="020B0604030504040204" pitchFamily="50" charset="-128"/>
                <a:ea typeface="Meiryo UI" panose="020B0604030504040204" pitchFamily="50" charset="-128"/>
              </a:rPr>
              <a:t>は必ず固定</a:t>
            </a:r>
            <a:r>
              <a:rPr lang="ja-JP" altLang="en-US" sz="1600" dirty="0" smtClean="0">
                <a:latin typeface="Meiryo UI" panose="020B0604030504040204" pitchFamily="50" charset="-128"/>
                <a:ea typeface="Meiryo UI" panose="020B0604030504040204" pitchFamily="50" charset="-128"/>
              </a:rPr>
              <a:t>すること</a:t>
            </a:r>
            <a:endParaRPr lang="ja-JP" altLang="en-US" sz="1600" dirty="0">
              <a:latin typeface="Meiryo UI" panose="020B0604030504040204" pitchFamily="50" charset="-128"/>
              <a:ea typeface="Meiryo UI" panose="020B0604030504040204" pitchFamily="50" charset="-128"/>
            </a:endParaRPr>
          </a:p>
          <a:p>
            <a:pPr marL="466725" lvl="1" indent="-285750">
              <a:lnSpc>
                <a:spcPct val="100000"/>
              </a:lnSpc>
              <a:spcBef>
                <a:spcPts val="0"/>
              </a:spcBef>
            </a:pPr>
            <a:r>
              <a:rPr lang="ja-JP" altLang="en-US" sz="1600" dirty="0" smtClean="0">
                <a:latin typeface="Meiryo UI" panose="020B0604030504040204" pitchFamily="50" charset="-128"/>
                <a:ea typeface="Meiryo UI" panose="020B0604030504040204" pitchFamily="50" charset="-128"/>
              </a:rPr>
              <a:t>運搬用</a:t>
            </a:r>
            <a:r>
              <a:rPr lang="ja-JP" altLang="en-US" sz="1600" dirty="0">
                <a:latin typeface="Meiryo UI" panose="020B0604030504040204" pitchFamily="50" charset="-128"/>
                <a:ea typeface="Meiryo UI" panose="020B0604030504040204" pitchFamily="50" charset="-128"/>
              </a:rPr>
              <a:t>の自動車の荷台に載せた</a:t>
            </a:r>
            <a:r>
              <a:rPr lang="ja-JP" altLang="en-US" sz="1600" dirty="0" smtClean="0">
                <a:latin typeface="Meiryo UI" panose="020B0604030504040204" pitchFamily="50" charset="-128"/>
                <a:ea typeface="Meiryo UI" panose="020B0604030504040204" pitchFamily="50" charset="-128"/>
              </a:rPr>
              <a:t>まま使わない</a:t>
            </a:r>
            <a:endParaRPr lang="ja-JP" altLang="en-US" sz="1600" dirty="0">
              <a:latin typeface="Meiryo UI" panose="020B0604030504040204" pitchFamily="50" charset="-128"/>
              <a:ea typeface="Meiryo UI" panose="020B0604030504040204" pitchFamily="50" charset="-128"/>
            </a:endParaRPr>
          </a:p>
          <a:p>
            <a:pPr marL="466725" lvl="1" indent="-285750">
              <a:lnSpc>
                <a:spcPct val="100000"/>
              </a:lnSpc>
              <a:spcBef>
                <a:spcPts val="0"/>
              </a:spcBef>
            </a:pPr>
            <a:r>
              <a:rPr lang="ja-JP" altLang="en-US" sz="1600" dirty="0" smtClean="0">
                <a:latin typeface="Meiryo UI" panose="020B0604030504040204" pitchFamily="50" charset="-128"/>
                <a:ea typeface="Meiryo UI" panose="020B0604030504040204" pitchFamily="50" charset="-128"/>
              </a:rPr>
              <a:t>ボンベ</a:t>
            </a:r>
            <a:r>
              <a:rPr lang="ja-JP" altLang="en-US" sz="1600" dirty="0">
                <a:latin typeface="Meiryo UI" panose="020B0604030504040204" pitchFamily="50" charset="-128"/>
                <a:ea typeface="Meiryo UI" panose="020B0604030504040204" pitchFamily="50" charset="-128"/>
              </a:rPr>
              <a:t>のネックの部分で固定</a:t>
            </a:r>
            <a:r>
              <a:rPr lang="ja-JP" altLang="en-US" sz="1600" dirty="0" smtClean="0">
                <a:latin typeface="Meiryo UI" panose="020B0604030504040204" pitchFamily="50" charset="-128"/>
                <a:ea typeface="Meiryo UI" panose="020B0604030504040204" pitchFamily="50" charset="-128"/>
              </a:rPr>
              <a:t>しない</a:t>
            </a:r>
            <a:endParaRPr lang="ja-JP" altLang="en-US" sz="1600" dirty="0">
              <a:latin typeface="Meiryo UI" panose="020B0604030504040204" pitchFamily="50" charset="-128"/>
              <a:ea typeface="Meiryo UI" panose="020B0604030504040204" pitchFamily="50" charset="-128"/>
            </a:endParaRPr>
          </a:p>
          <a:p>
            <a:pPr marL="466725" lvl="1" indent="-285750">
              <a:lnSpc>
                <a:spcPct val="100000"/>
              </a:lnSpc>
              <a:spcBef>
                <a:spcPts val="0"/>
              </a:spcBef>
            </a:pPr>
            <a:r>
              <a:rPr lang="ja-JP" altLang="en-US" sz="1600" dirty="0" smtClean="0">
                <a:latin typeface="Meiryo UI" panose="020B0604030504040204" pitchFamily="50" charset="-128"/>
                <a:ea typeface="Meiryo UI" panose="020B0604030504040204" pitchFamily="50" charset="-128"/>
              </a:rPr>
              <a:t>酸素</a:t>
            </a:r>
            <a:r>
              <a:rPr lang="ja-JP" altLang="en-US" sz="1600" dirty="0">
                <a:latin typeface="Meiryo UI" panose="020B0604030504040204" pitchFamily="50" charset="-128"/>
                <a:ea typeface="Meiryo UI" panose="020B0604030504040204" pitchFamily="50" charset="-128"/>
              </a:rPr>
              <a:t>ボンベは、油の付いた手袋で触らない。また、ボンベの近くに油類を置かないようにする</a:t>
            </a:r>
            <a:r>
              <a:rPr lang="ja-JP" altLang="en-US" sz="1600" dirty="0" smtClean="0">
                <a:latin typeface="Meiryo UI" panose="020B0604030504040204" pitchFamily="50" charset="-128"/>
                <a:ea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0712B29-8DFD-45C1-BE8F-2E7F44751CDC}" type="slidenum">
              <a:rPr kumimoji="1" lang="ja-JP" altLang="en-US" smtClean="0"/>
              <a:t>13</a:t>
            </a:fld>
            <a:endParaRPr kumimoji="1" lang="ja-JP" altLang="en-US"/>
          </a:p>
        </p:txBody>
      </p:sp>
    </p:spTree>
    <p:extLst>
      <p:ext uri="{BB962C8B-B14F-4D97-AF65-F5344CB8AC3E}">
        <p14:creationId xmlns:p14="http://schemas.microsoft.com/office/powerpoint/2010/main" val="30488963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72617"/>
          </a:xfrm>
          <a:ln>
            <a:solidFill>
              <a:schemeClr val="tx1"/>
            </a:solidFill>
          </a:ln>
        </p:spPr>
        <p:txBody>
          <a:bodyPr>
            <a:normAutofit/>
          </a:bodyPr>
          <a:lstStyle/>
          <a:p>
            <a:r>
              <a:rPr lang="ja-JP" altLang="en-US" sz="2000" dirty="0">
                <a:latin typeface="Meiryo UI" panose="020B0604030504040204" pitchFamily="50" charset="-128"/>
                <a:ea typeface="Meiryo UI" panose="020B0604030504040204" pitchFamily="50" charset="-128"/>
              </a:rPr>
              <a:t>ボンベ及びアセチレン発生</a:t>
            </a:r>
            <a:r>
              <a:rPr lang="ja-JP" altLang="en-US" sz="2000" dirty="0" smtClean="0">
                <a:latin typeface="Meiryo UI" panose="020B0604030504040204" pitchFamily="50" charset="-128"/>
                <a:ea typeface="Meiryo UI" panose="020B0604030504040204" pitchFamily="50" charset="-128"/>
              </a:rPr>
              <a:t>装置（２）ボンベ廃棄・返却時の注意事項</a:t>
            </a:r>
            <a:endParaRPr kumimoji="1" lang="ja-JP" altLang="en-US" sz="20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787724" y="6400413"/>
            <a:ext cx="3340451"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テキスト３７ページ</a:t>
            </a:r>
            <a:r>
              <a:rPr lang="en-US" altLang="ja-JP" sz="1200" dirty="0" smtClean="0">
                <a:solidFill>
                  <a:prstClr val="black"/>
                </a:solidFill>
              </a:rPr>
              <a:t>/</a:t>
            </a:r>
            <a:r>
              <a:rPr lang="ja-JP" altLang="en-US" sz="1200" dirty="0" smtClean="0">
                <a:solidFill>
                  <a:prstClr val="black"/>
                </a:solidFill>
              </a:rPr>
              <a:t>補助テキスト</a:t>
            </a:r>
            <a:r>
              <a:rPr lang="ja-JP" altLang="en-US" sz="1200" dirty="0" smtClean="0">
                <a:solidFill>
                  <a:prstClr val="black"/>
                </a:solidFill>
              </a:rPr>
              <a:t>２５ページ</a:t>
            </a:r>
            <a:endParaRPr lang="ja-JP" altLang="en-US" sz="1200" dirty="0">
              <a:solidFill>
                <a:prstClr val="black"/>
              </a:solidFill>
            </a:endParaRPr>
          </a:p>
        </p:txBody>
      </p:sp>
      <p:sp>
        <p:nvSpPr>
          <p:cNvPr id="6" name="コンテンツ プレースホルダー 4"/>
          <p:cNvSpPr txBox="1">
            <a:spLocks/>
          </p:cNvSpPr>
          <p:nvPr/>
        </p:nvSpPr>
        <p:spPr>
          <a:xfrm>
            <a:off x="628651" y="1117506"/>
            <a:ext cx="7886699" cy="1406676"/>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68288" indent="-1588">
              <a:lnSpc>
                <a:spcPct val="100000"/>
              </a:lnSpc>
              <a:spcBef>
                <a:spcPts val="0"/>
              </a:spcBef>
              <a:buNone/>
            </a:pPr>
            <a:r>
              <a:rPr lang="ja-JP" altLang="en-US" sz="1800" dirty="0" smtClean="0">
                <a:latin typeface="Meiryo UI" panose="020B0604030504040204" pitchFamily="50" charset="-128"/>
                <a:ea typeface="Meiryo UI" panose="020B0604030504040204" pitchFamily="50" charset="-128"/>
              </a:rPr>
              <a:t>・その</a:t>
            </a:r>
            <a:r>
              <a:rPr lang="ja-JP" altLang="en-US" sz="1800" dirty="0">
                <a:latin typeface="Meiryo UI" panose="020B0604030504040204" pitchFamily="50" charset="-128"/>
                <a:ea typeface="Meiryo UI" panose="020B0604030504040204" pitchFamily="50" charset="-128"/>
              </a:rPr>
              <a:t>まま工場内に放置したり、一般産業廃棄物として処理したりしてはならない</a:t>
            </a:r>
            <a:r>
              <a:rPr lang="ja-JP" altLang="en-US" sz="1800" dirty="0" smtClean="0">
                <a:latin typeface="Meiryo UI" panose="020B0604030504040204" pitchFamily="50" charset="-128"/>
                <a:ea typeface="Meiryo UI" panose="020B0604030504040204" pitchFamily="50" charset="-128"/>
              </a:rPr>
              <a:t>。</a:t>
            </a:r>
            <a:endParaRPr lang="en-US" altLang="ja-JP" sz="1800" dirty="0" smtClean="0">
              <a:latin typeface="Meiryo UI" panose="020B0604030504040204" pitchFamily="50" charset="-128"/>
              <a:ea typeface="Meiryo UI" panose="020B0604030504040204" pitchFamily="50" charset="-128"/>
            </a:endParaRPr>
          </a:p>
          <a:p>
            <a:pPr marL="268288" indent="-1588">
              <a:lnSpc>
                <a:spcPct val="100000"/>
              </a:lnSpc>
              <a:spcBef>
                <a:spcPts val="0"/>
              </a:spcBef>
              <a:buNone/>
            </a:pPr>
            <a:r>
              <a:rPr lang="ja-JP" altLang="en-US" sz="1800" dirty="0">
                <a:latin typeface="Meiryo UI" panose="020B0604030504040204" pitchFamily="50" charset="-128"/>
                <a:ea typeface="Meiryo UI" panose="020B0604030504040204" pitchFamily="50" charset="-128"/>
              </a:rPr>
              <a:t>・</a:t>
            </a:r>
            <a:r>
              <a:rPr lang="ja-JP" altLang="en-US" sz="1800" dirty="0" smtClean="0">
                <a:latin typeface="Meiryo UI" panose="020B0604030504040204" pitchFamily="50" charset="-128"/>
                <a:ea typeface="Meiryo UI" panose="020B0604030504040204" pitchFamily="50" charset="-128"/>
              </a:rPr>
              <a:t>酸素</a:t>
            </a:r>
            <a:r>
              <a:rPr lang="ja-JP" altLang="en-US" sz="1800" dirty="0">
                <a:latin typeface="Meiryo UI" panose="020B0604030504040204" pitchFamily="50" charset="-128"/>
                <a:ea typeface="Meiryo UI" panose="020B0604030504040204" pitchFamily="50" charset="-128"/>
              </a:rPr>
              <a:t>や可燃性ガスの容器を切断することは</a:t>
            </a:r>
            <a:r>
              <a:rPr lang="ja-JP" altLang="en-US" sz="1800" dirty="0" smtClean="0">
                <a:latin typeface="Meiryo UI" panose="020B0604030504040204" pitchFamily="50" charset="-128"/>
                <a:ea typeface="Meiryo UI" panose="020B0604030504040204" pitchFamily="50" charset="-128"/>
              </a:rPr>
              <a:t>、絶対</a:t>
            </a:r>
            <a:r>
              <a:rPr lang="ja-JP" altLang="en-US" sz="1800" dirty="0">
                <a:latin typeface="Meiryo UI" panose="020B0604030504040204" pitchFamily="50" charset="-128"/>
                <a:ea typeface="Meiryo UI" panose="020B0604030504040204" pitchFamily="50" charset="-128"/>
              </a:rPr>
              <a:t>にしてはならない。</a:t>
            </a:r>
          </a:p>
          <a:p>
            <a:pPr marL="268288" indent="-1588">
              <a:lnSpc>
                <a:spcPct val="100000"/>
              </a:lnSpc>
              <a:spcBef>
                <a:spcPts val="0"/>
              </a:spcBef>
              <a:buNone/>
            </a:pPr>
            <a:r>
              <a:rPr lang="ja-JP" altLang="en-US" sz="1800" dirty="0">
                <a:latin typeface="Meiryo UI" panose="020B0604030504040204" pitchFamily="50" charset="-128"/>
                <a:ea typeface="Meiryo UI" panose="020B0604030504040204" pitchFamily="50" charset="-128"/>
              </a:rPr>
              <a:t>・</a:t>
            </a:r>
            <a:r>
              <a:rPr lang="ja-JP" altLang="en-US" sz="1800" dirty="0" smtClean="0">
                <a:latin typeface="Meiryo UI" panose="020B0604030504040204" pitchFamily="50" charset="-128"/>
                <a:ea typeface="Meiryo UI" panose="020B0604030504040204" pitchFamily="50" charset="-128"/>
              </a:rPr>
              <a:t>ガス</a:t>
            </a:r>
            <a:r>
              <a:rPr lang="ja-JP" altLang="en-US" sz="1800" dirty="0">
                <a:latin typeface="Meiryo UI" panose="020B0604030504040204" pitchFamily="50" charset="-128"/>
                <a:ea typeface="Meiryo UI" panose="020B0604030504040204" pitchFamily="50" charset="-128"/>
              </a:rPr>
              <a:t>容器は、ガスを</a:t>
            </a:r>
            <a:r>
              <a:rPr lang="ja-JP" altLang="en-US" sz="1800" dirty="0" smtClean="0">
                <a:latin typeface="Meiryo UI" panose="020B0604030504040204" pitchFamily="50" charset="-128"/>
                <a:ea typeface="Meiryo UI" panose="020B0604030504040204" pitchFamily="50" charset="-128"/>
              </a:rPr>
              <a:t>使い切らずに</a:t>
            </a:r>
            <a:r>
              <a:rPr lang="ja-JP" altLang="en-US" sz="1800" dirty="0">
                <a:latin typeface="Meiryo UI" panose="020B0604030504040204" pitchFamily="50" charset="-128"/>
                <a:ea typeface="Meiryo UI" panose="020B0604030504040204" pitchFamily="50" charset="-128"/>
              </a:rPr>
              <a:t>メーカに返却しなければならない</a:t>
            </a:r>
            <a:r>
              <a:rPr lang="ja-JP" altLang="en-US" sz="1800" dirty="0" smtClean="0">
                <a:latin typeface="Meiryo UI" panose="020B0604030504040204" pitchFamily="50" charset="-128"/>
                <a:ea typeface="Meiryo UI" panose="020B0604030504040204" pitchFamily="50" charset="-128"/>
              </a:rPr>
              <a:t>。</a:t>
            </a:r>
            <a:endParaRPr lang="ja-JP" altLang="en-US" sz="18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0712B29-8DFD-45C1-BE8F-2E7F44751CDC}" type="slidenum">
              <a:rPr kumimoji="1" lang="ja-JP" altLang="en-US" smtClean="0"/>
              <a:t>14</a:t>
            </a:fld>
            <a:endParaRPr kumimoji="1" lang="ja-JP" altLang="en-US"/>
          </a:p>
        </p:txBody>
      </p:sp>
    </p:spTree>
    <p:extLst>
      <p:ext uri="{BB962C8B-B14F-4D97-AF65-F5344CB8AC3E}">
        <p14:creationId xmlns:p14="http://schemas.microsoft.com/office/powerpoint/2010/main" val="10104260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85751" y="312230"/>
            <a:ext cx="8629650" cy="426956"/>
          </a:xfrm>
          <a:ln>
            <a:solidFill>
              <a:schemeClr val="tx1"/>
            </a:solidFill>
          </a:ln>
        </p:spPr>
        <p:txBody>
          <a:bodyPr>
            <a:noAutofit/>
          </a:bodyPr>
          <a:lstStyle/>
          <a:p>
            <a:r>
              <a:rPr lang="ja-JP" altLang="en-US" sz="2400" dirty="0" smtClean="0">
                <a:latin typeface="Meiryo UI" panose="020B0604030504040204" pitchFamily="50" charset="-128"/>
                <a:ea typeface="Meiryo UI" panose="020B0604030504040204" pitchFamily="50" charset="-128"/>
              </a:rPr>
              <a:t>圧力調整器（</a:t>
            </a:r>
            <a:r>
              <a:rPr lang="en-US" altLang="ja-JP" sz="2400" dirty="0" smtClean="0">
                <a:latin typeface="Meiryo UI" panose="020B0604030504040204" pitchFamily="50" charset="-128"/>
                <a:ea typeface="Meiryo UI" panose="020B0604030504040204" pitchFamily="50" charset="-128"/>
              </a:rPr>
              <a:t>1</a:t>
            </a:r>
            <a:r>
              <a:rPr lang="ja-JP" altLang="en-US" sz="2400" dirty="0" smtClean="0">
                <a:latin typeface="Meiryo UI" panose="020B0604030504040204" pitchFamily="50" charset="-128"/>
                <a:ea typeface="Meiryo UI" panose="020B0604030504040204" pitchFamily="50" charset="-128"/>
              </a:rPr>
              <a:t>）取付け手順</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45345" y="6440289"/>
            <a:ext cx="3340451"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テキスト４１ページ</a:t>
            </a:r>
            <a:r>
              <a:rPr lang="en-US" altLang="ja-JP" sz="1200" dirty="0" smtClean="0">
                <a:solidFill>
                  <a:prstClr val="black"/>
                </a:solidFill>
              </a:rPr>
              <a:t>/</a:t>
            </a:r>
            <a:r>
              <a:rPr lang="ja-JP" altLang="en-US" sz="1200" dirty="0" smtClean="0">
                <a:solidFill>
                  <a:prstClr val="black"/>
                </a:solidFill>
              </a:rPr>
              <a:t>補助テキスト</a:t>
            </a:r>
            <a:r>
              <a:rPr lang="ja-JP" altLang="en-US" sz="1200" dirty="0" smtClean="0">
                <a:solidFill>
                  <a:prstClr val="black"/>
                </a:solidFill>
              </a:rPr>
              <a:t>２６ページ</a:t>
            </a:r>
            <a:endParaRPr lang="ja-JP" altLang="en-US" sz="1200" dirty="0">
              <a:solidFill>
                <a:prstClr val="black"/>
              </a:solidFill>
            </a:endParaRPr>
          </a:p>
        </p:txBody>
      </p:sp>
      <p:sp>
        <p:nvSpPr>
          <p:cNvPr id="6" name="コンテンツ プレースホルダー 4"/>
          <p:cNvSpPr txBox="1">
            <a:spLocks/>
          </p:cNvSpPr>
          <p:nvPr/>
        </p:nvSpPr>
        <p:spPr>
          <a:xfrm>
            <a:off x="285751" y="961900"/>
            <a:ext cx="8629650" cy="1776418"/>
          </a:xfrm>
          <a:prstGeom prst="rect">
            <a:avLst/>
          </a:prstGeom>
          <a:ln>
            <a:solidFill>
              <a:schemeClr val="tx1"/>
            </a:solidFill>
          </a:ln>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None/>
            </a:pPr>
            <a:r>
              <a:rPr lang="en-US" altLang="ja-JP" sz="1600" dirty="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圧力調整器取付け手順</a:t>
            </a:r>
            <a:r>
              <a:rPr lang="en-US" altLang="ja-JP" sz="16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rPr>
              <a:t>①</a:t>
            </a:r>
            <a:r>
              <a:rPr lang="ja-JP" altLang="en-US" sz="1600" dirty="0">
                <a:solidFill>
                  <a:prstClr val="black"/>
                </a:solidFill>
                <a:latin typeface="Meiryo UI" panose="020B0604030504040204" pitchFamily="50" charset="-128"/>
                <a:ea typeface="Meiryo UI" panose="020B0604030504040204" pitchFamily="50" charset="-128"/>
              </a:rPr>
              <a:t>　ほこり等の</a:t>
            </a:r>
            <a:r>
              <a:rPr lang="ja-JP" altLang="en-US" sz="1600" dirty="0" smtClean="0">
                <a:solidFill>
                  <a:prstClr val="black"/>
                </a:solidFill>
                <a:latin typeface="Meiryo UI" panose="020B0604030504040204" pitchFamily="50" charset="-128"/>
                <a:ea typeface="Meiryo UI" panose="020B0604030504040204" pitchFamily="50" charset="-128"/>
              </a:rPr>
              <a:t>除去</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②</a:t>
            </a:r>
            <a:r>
              <a:rPr lang="ja-JP" altLang="en-US" sz="1600" dirty="0">
                <a:solidFill>
                  <a:prstClr val="black"/>
                </a:solidFill>
                <a:latin typeface="Meiryo UI" panose="020B0604030504040204" pitchFamily="50" charset="-128"/>
                <a:ea typeface="Meiryo UI" panose="020B0604030504040204" pitchFamily="50" charset="-128"/>
              </a:rPr>
              <a:t>　パッキンの確認</a:t>
            </a:r>
          </a:p>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③</a:t>
            </a:r>
            <a:r>
              <a:rPr lang="ja-JP" altLang="en-US" sz="1600" dirty="0">
                <a:solidFill>
                  <a:prstClr val="black"/>
                </a:solidFill>
                <a:latin typeface="Meiryo UI" panose="020B0604030504040204" pitchFamily="50" charset="-128"/>
                <a:ea typeface="Meiryo UI" panose="020B0604030504040204" pitchFamily="50" charset="-128"/>
              </a:rPr>
              <a:t>　圧力計の取付け</a:t>
            </a:r>
          </a:p>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④</a:t>
            </a:r>
            <a:r>
              <a:rPr lang="ja-JP" altLang="en-US" sz="1600" dirty="0">
                <a:solidFill>
                  <a:prstClr val="black"/>
                </a:solidFill>
                <a:latin typeface="Meiryo UI" panose="020B0604030504040204" pitchFamily="50" charset="-128"/>
                <a:ea typeface="Meiryo UI" panose="020B0604030504040204" pitchFamily="50" charset="-128"/>
              </a:rPr>
              <a:t>　調整ハンドルの確認</a:t>
            </a:r>
          </a:p>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⑤</a:t>
            </a:r>
            <a:r>
              <a:rPr lang="ja-JP" altLang="en-US" sz="1600" dirty="0">
                <a:solidFill>
                  <a:prstClr val="black"/>
                </a:solidFill>
                <a:latin typeface="Meiryo UI" panose="020B0604030504040204" pitchFamily="50" charset="-128"/>
                <a:ea typeface="Meiryo UI" panose="020B0604030504040204" pitchFamily="50" charset="-128"/>
              </a:rPr>
              <a:t>　バルブの開放</a:t>
            </a:r>
          </a:p>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⑥</a:t>
            </a:r>
            <a:r>
              <a:rPr lang="ja-JP" altLang="en-US" sz="1600" dirty="0">
                <a:solidFill>
                  <a:prstClr val="black"/>
                </a:solidFill>
                <a:latin typeface="Meiryo UI" panose="020B0604030504040204" pitchFamily="50" charset="-128"/>
                <a:ea typeface="Meiryo UI" panose="020B0604030504040204" pitchFamily="50" charset="-128"/>
              </a:rPr>
              <a:t>　ガス漏れの</a:t>
            </a:r>
            <a:r>
              <a:rPr lang="ja-JP" altLang="en-US" sz="1600" dirty="0" smtClean="0">
                <a:solidFill>
                  <a:prstClr val="black"/>
                </a:solidFill>
                <a:latin typeface="Meiryo UI" panose="020B0604030504040204" pitchFamily="50" charset="-128"/>
                <a:ea typeface="Meiryo UI" panose="020B0604030504040204" pitchFamily="50" charset="-128"/>
              </a:rPr>
              <a:t>チェック</a:t>
            </a:r>
            <a:endParaRPr lang="ja-JP" altLang="en-US" sz="16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0712B29-8DFD-45C1-BE8F-2E7F44751CDC}" type="slidenum">
              <a:rPr kumimoji="1" lang="ja-JP" altLang="en-US" smtClean="0"/>
              <a:t>15</a:t>
            </a:fld>
            <a:endParaRPr kumimoji="1" lang="ja-JP" altLang="en-US"/>
          </a:p>
        </p:txBody>
      </p:sp>
    </p:spTree>
    <p:extLst>
      <p:ext uri="{BB962C8B-B14F-4D97-AF65-F5344CB8AC3E}">
        <p14:creationId xmlns:p14="http://schemas.microsoft.com/office/powerpoint/2010/main" val="2526652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02177" y="421739"/>
            <a:ext cx="8629650" cy="454333"/>
          </a:xfrm>
          <a:ln>
            <a:solidFill>
              <a:schemeClr val="tx1"/>
            </a:solidFill>
          </a:ln>
        </p:spPr>
        <p:txBody>
          <a:bodyPr>
            <a:normAutofit/>
          </a:bodyPr>
          <a:lstStyle/>
          <a:p>
            <a:r>
              <a:rPr lang="ja-JP" altLang="en-US" sz="2400" dirty="0" smtClean="0">
                <a:latin typeface="Meiryo UI" panose="020B0604030504040204" pitchFamily="50" charset="-128"/>
                <a:ea typeface="Meiryo UI" panose="020B0604030504040204" pitchFamily="50" charset="-128"/>
              </a:rPr>
              <a:t>圧力調整器（</a:t>
            </a:r>
            <a:r>
              <a:rPr lang="ja-JP" altLang="en-US" sz="2400" dirty="0">
                <a:latin typeface="Meiryo UI" panose="020B0604030504040204" pitchFamily="50" charset="-128"/>
                <a:ea typeface="Meiryo UI" panose="020B0604030504040204" pitchFamily="50" charset="-128"/>
              </a:rPr>
              <a:t>２</a:t>
            </a:r>
            <a:r>
              <a:rPr lang="ja-JP" altLang="en-US" sz="2400" dirty="0" smtClean="0">
                <a:latin typeface="Meiryo UI" panose="020B0604030504040204" pitchFamily="50" charset="-128"/>
                <a:ea typeface="Meiryo UI" panose="020B0604030504040204" pitchFamily="50" charset="-128"/>
              </a:rPr>
              <a:t>）使用上の注意事項</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45345" y="6440289"/>
            <a:ext cx="3340451"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テキスト４３ページ</a:t>
            </a:r>
            <a:r>
              <a:rPr lang="en-US" altLang="ja-JP" sz="1200" dirty="0" smtClean="0">
                <a:solidFill>
                  <a:prstClr val="black"/>
                </a:solidFill>
              </a:rPr>
              <a:t>/</a:t>
            </a:r>
            <a:r>
              <a:rPr lang="ja-JP" altLang="en-US" sz="1200" dirty="0" smtClean="0">
                <a:solidFill>
                  <a:prstClr val="black"/>
                </a:solidFill>
              </a:rPr>
              <a:t>補助テキスト</a:t>
            </a:r>
            <a:r>
              <a:rPr lang="ja-JP" altLang="en-US" sz="1200" dirty="0" smtClean="0">
                <a:solidFill>
                  <a:prstClr val="black"/>
                </a:solidFill>
              </a:rPr>
              <a:t>２７ページ</a:t>
            </a:r>
            <a:endParaRPr lang="ja-JP" altLang="en-US" sz="1200" dirty="0">
              <a:solidFill>
                <a:prstClr val="black"/>
              </a:solidFill>
            </a:endParaRPr>
          </a:p>
        </p:txBody>
      </p:sp>
      <p:sp>
        <p:nvSpPr>
          <p:cNvPr id="5" name="コンテンツ プレースホルダー 4"/>
          <p:cNvSpPr txBox="1">
            <a:spLocks/>
          </p:cNvSpPr>
          <p:nvPr/>
        </p:nvSpPr>
        <p:spPr>
          <a:xfrm>
            <a:off x="302177" y="1036905"/>
            <a:ext cx="8629650" cy="2527556"/>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圧力</a:t>
            </a:r>
            <a:r>
              <a:rPr lang="ja-JP" altLang="en-US" sz="1600" dirty="0">
                <a:solidFill>
                  <a:prstClr val="black"/>
                </a:solidFill>
                <a:latin typeface="Meiryo UI" panose="020B0604030504040204" pitchFamily="50" charset="-128"/>
                <a:ea typeface="Meiryo UI" panose="020B0604030504040204" pitchFamily="50" charset="-128"/>
              </a:rPr>
              <a:t>調整器使用上の</a:t>
            </a:r>
            <a:r>
              <a:rPr lang="ja-JP" altLang="en-US" sz="1600" dirty="0" smtClean="0">
                <a:solidFill>
                  <a:prstClr val="black"/>
                </a:solidFill>
                <a:latin typeface="Meiryo UI" panose="020B0604030504040204" pitchFamily="50" charset="-128"/>
                <a:ea typeface="Meiryo UI" panose="020B0604030504040204" pitchFamily="50" charset="-128"/>
              </a:rPr>
              <a:t>注意事項</a:t>
            </a:r>
            <a:r>
              <a:rPr lang="en-US" altLang="ja-JP" sz="1600" dirty="0" smtClean="0">
                <a:solidFill>
                  <a:prstClr val="black"/>
                </a:solidFill>
                <a:latin typeface="Meiryo UI" panose="020B0604030504040204" pitchFamily="50" charset="-128"/>
                <a:ea typeface="Meiryo UI" panose="020B0604030504040204" pitchFamily="50" charset="-128"/>
              </a:rPr>
              <a:t>】</a:t>
            </a:r>
            <a:endParaRPr lang="ja-JP" altLang="en-US" sz="1600" dirty="0">
              <a:solidFill>
                <a:prstClr val="black"/>
              </a:solidFill>
              <a:latin typeface="Meiryo UI" panose="020B0604030504040204" pitchFamily="50" charset="-128"/>
              <a:ea typeface="Meiryo UI" panose="020B0604030504040204" pitchFamily="50" charset="-128"/>
            </a:endParaRPr>
          </a:p>
          <a:p>
            <a:pPr marL="542925" indent="-276225">
              <a:lnSpc>
                <a:spcPct val="100000"/>
              </a:lnSpc>
              <a:spcBef>
                <a:spcPts val="0"/>
              </a:spcBef>
              <a:buFont typeface="Arial" panose="020B0604020202020204" pitchFamily="34" charset="0"/>
              <a:buNone/>
            </a:pPr>
            <a:r>
              <a:rPr lang="en-US" altLang="ja-JP" sz="1600" dirty="0" smtClean="0">
                <a:solidFill>
                  <a:prstClr val="black"/>
                </a:solidFill>
                <a:latin typeface="Meiryo UI" panose="020B0604030504040204" pitchFamily="50" charset="-128"/>
                <a:ea typeface="Meiryo UI" panose="020B0604030504040204" pitchFamily="50" charset="-128"/>
              </a:rPr>
              <a:t>①</a:t>
            </a:r>
            <a:r>
              <a:rPr lang="ja-JP" altLang="en-US" sz="1600" dirty="0">
                <a:solidFill>
                  <a:prstClr val="black"/>
                </a:solidFill>
                <a:latin typeface="Meiryo UI" panose="020B0604030504040204" pitchFamily="50" charset="-128"/>
                <a:ea typeface="Meiryo UI" panose="020B0604030504040204" pitchFamily="50" charset="-128"/>
              </a:rPr>
              <a:t>　使わないときは、調整ハンドルを左いっぱいに回して緩めておくこと。</a:t>
            </a:r>
          </a:p>
          <a:p>
            <a:pPr marL="542925" indent="-276225">
              <a:lnSpc>
                <a:spcPct val="100000"/>
              </a:lnSpc>
              <a:spcBef>
                <a:spcPts val="0"/>
              </a:spcBef>
              <a:buFont typeface="Arial" panose="020B0604020202020204" pitchFamily="34" charset="0"/>
              <a:buNone/>
            </a:pPr>
            <a:r>
              <a:rPr lang="ja-JP" altLang="en-US" sz="1600" dirty="0">
                <a:solidFill>
                  <a:prstClr val="black"/>
                </a:solidFill>
                <a:latin typeface="Meiryo UI" panose="020B0604030504040204" pitchFamily="50" charset="-128"/>
                <a:ea typeface="Meiryo UI" panose="020B0604030504040204" pitchFamily="50" charset="-128"/>
              </a:rPr>
              <a:t>②　調整器の各部にグリースや油を塗布したり、油の付着した手や手袋で取扱ったりしないこと。特に、酸素の圧力調整器には油を付着させてはならない。</a:t>
            </a:r>
          </a:p>
          <a:p>
            <a:pPr marL="542925" indent="-276225">
              <a:lnSpc>
                <a:spcPct val="100000"/>
              </a:lnSpc>
              <a:spcBef>
                <a:spcPts val="0"/>
              </a:spcBef>
              <a:buFont typeface="Arial" panose="020B0604020202020204" pitchFamily="34" charset="0"/>
              <a:buNone/>
            </a:pPr>
            <a:r>
              <a:rPr lang="ja-JP" altLang="en-US" sz="1600" dirty="0">
                <a:solidFill>
                  <a:prstClr val="black"/>
                </a:solidFill>
                <a:latin typeface="Meiryo UI" panose="020B0604030504040204" pitchFamily="50" charset="-128"/>
                <a:ea typeface="Meiryo UI" panose="020B0604030504040204" pitchFamily="50" charset="-128"/>
              </a:rPr>
              <a:t>③　圧力調整器の取付けネジに傷がついたときは、無理に取り付けないこと。</a:t>
            </a:r>
          </a:p>
          <a:p>
            <a:pPr marL="542925" indent="-276225">
              <a:lnSpc>
                <a:spcPct val="100000"/>
              </a:lnSpc>
              <a:spcBef>
                <a:spcPts val="0"/>
              </a:spcBef>
              <a:buFont typeface="Arial" panose="020B0604020202020204" pitchFamily="34" charset="0"/>
              <a:buNone/>
            </a:pPr>
            <a:r>
              <a:rPr lang="ja-JP" altLang="en-US" sz="1600" dirty="0">
                <a:solidFill>
                  <a:prstClr val="black"/>
                </a:solidFill>
                <a:latin typeface="Meiryo UI" panose="020B0604030504040204" pitchFamily="50" charset="-128"/>
                <a:ea typeface="Meiryo UI" panose="020B0604030504040204" pitchFamily="50" charset="-128"/>
              </a:rPr>
              <a:t>④　ボンベに圧力調整器を取付けたままボンベを移動させないこと。</a:t>
            </a:r>
          </a:p>
          <a:p>
            <a:pPr marL="542925" indent="-276225">
              <a:lnSpc>
                <a:spcPct val="100000"/>
              </a:lnSpc>
              <a:spcBef>
                <a:spcPts val="0"/>
              </a:spcBef>
              <a:buFont typeface="Arial" panose="020B0604020202020204" pitchFamily="34" charset="0"/>
              <a:buNone/>
            </a:pPr>
            <a:r>
              <a:rPr lang="ja-JP" altLang="en-US" sz="1600" dirty="0">
                <a:solidFill>
                  <a:prstClr val="black"/>
                </a:solidFill>
                <a:latin typeface="Meiryo UI" panose="020B0604030504040204" pitchFamily="50" charset="-128"/>
                <a:ea typeface="Meiryo UI" panose="020B0604030504040204" pitchFamily="50" charset="-128"/>
              </a:rPr>
              <a:t>⑤　作業中にアセチレンの圧力が下がったときは、ボンベの残量を確認する。</a:t>
            </a:r>
          </a:p>
          <a:p>
            <a:pPr marL="542925" indent="-276225">
              <a:lnSpc>
                <a:spcPct val="100000"/>
              </a:lnSpc>
              <a:spcBef>
                <a:spcPts val="0"/>
              </a:spcBef>
              <a:buFont typeface="Arial" panose="020B0604020202020204" pitchFamily="34" charset="0"/>
              <a:buNone/>
            </a:pPr>
            <a:r>
              <a:rPr lang="ja-JP" altLang="en-US" sz="1600" dirty="0">
                <a:solidFill>
                  <a:prstClr val="black"/>
                </a:solidFill>
                <a:latin typeface="Meiryo UI" panose="020B0604030504040204" pitchFamily="50" charset="-128"/>
                <a:ea typeface="Meiryo UI" panose="020B0604030504040204" pitchFamily="50" charset="-128"/>
              </a:rPr>
              <a:t>⑥　作業が終わったときや、中断するときは、ボンベのバルブを閉じ、調整ハンドルは左いっぱいに回して緩めておくこと。</a:t>
            </a:r>
          </a:p>
          <a:p>
            <a:pPr marL="542925" indent="-276225">
              <a:lnSpc>
                <a:spcPct val="100000"/>
              </a:lnSpc>
              <a:spcBef>
                <a:spcPts val="0"/>
              </a:spcBef>
              <a:buFont typeface="Arial" panose="020B0604020202020204" pitchFamily="34" charset="0"/>
              <a:buNone/>
            </a:pPr>
            <a:r>
              <a:rPr lang="ja-JP" altLang="en-US" sz="1600" dirty="0">
                <a:solidFill>
                  <a:prstClr val="black"/>
                </a:solidFill>
                <a:latin typeface="Meiryo UI" panose="020B0604030504040204" pitchFamily="50" charset="-128"/>
                <a:ea typeface="Meiryo UI" panose="020B0604030504040204" pitchFamily="50" charset="-128"/>
              </a:rPr>
              <a:t>⑦　圧力調整器を分解したり、修理したりしないこと。</a:t>
            </a:r>
          </a:p>
        </p:txBody>
      </p:sp>
      <p:sp>
        <p:nvSpPr>
          <p:cNvPr id="2" name="スライド番号プレースホルダー 1"/>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16</a:t>
            </a:fld>
            <a:endParaRPr lang="ja-JP" altLang="en-US">
              <a:solidFill>
                <a:prstClr val="black">
                  <a:tint val="75000"/>
                </a:prstClr>
              </a:solidFill>
            </a:endParaRPr>
          </a:p>
        </p:txBody>
      </p:sp>
    </p:spTree>
    <p:extLst>
      <p:ext uri="{BB962C8B-B14F-4D97-AF65-F5344CB8AC3E}">
        <p14:creationId xmlns:p14="http://schemas.microsoft.com/office/powerpoint/2010/main" val="3578437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85751" y="169868"/>
            <a:ext cx="8629650" cy="468307"/>
          </a:xfrm>
          <a:ln>
            <a:solidFill>
              <a:schemeClr val="tx1"/>
            </a:solidFill>
          </a:ln>
        </p:spPr>
        <p:txBody>
          <a:bodyPr>
            <a:normAutofit/>
          </a:bodyPr>
          <a:lstStyle/>
          <a:p>
            <a:r>
              <a:rPr lang="ja-JP" altLang="en-US" sz="2400" dirty="0" smtClean="0">
                <a:latin typeface="Meiryo UI" panose="020B0604030504040204" pitchFamily="50" charset="-128"/>
                <a:ea typeface="Meiryo UI" panose="020B0604030504040204" pitchFamily="50" charset="-128"/>
              </a:rPr>
              <a:t>溶接器等（１）取付け</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34394" y="6441703"/>
            <a:ext cx="3340451"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テキスト４３ページ</a:t>
            </a:r>
            <a:r>
              <a:rPr lang="en-US" altLang="ja-JP" sz="1200" dirty="0" smtClean="0">
                <a:solidFill>
                  <a:prstClr val="black"/>
                </a:solidFill>
              </a:rPr>
              <a:t>/</a:t>
            </a:r>
            <a:r>
              <a:rPr lang="ja-JP" altLang="en-US" sz="1200" dirty="0" smtClean="0">
                <a:solidFill>
                  <a:prstClr val="black"/>
                </a:solidFill>
              </a:rPr>
              <a:t>補助テキスト</a:t>
            </a:r>
            <a:r>
              <a:rPr lang="ja-JP" altLang="en-US" sz="1200" dirty="0" smtClean="0">
                <a:solidFill>
                  <a:prstClr val="black"/>
                </a:solidFill>
              </a:rPr>
              <a:t>２８ページ</a:t>
            </a:r>
            <a:endParaRPr lang="ja-JP" altLang="en-US" sz="1200" dirty="0">
              <a:solidFill>
                <a:prstClr val="black"/>
              </a:solidFill>
            </a:endParaRPr>
          </a:p>
        </p:txBody>
      </p:sp>
      <p:sp>
        <p:nvSpPr>
          <p:cNvPr id="6" name="コンテンツ プレースホルダー 4"/>
          <p:cNvSpPr txBox="1">
            <a:spLocks/>
          </p:cNvSpPr>
          <p:nvPr/>
        </p:nvSpPr>
        <p:spPr>
          <a:xfrm>
            <a:off x="285751" y="714376"/>
            <a:ext cx="8629650" cy="4095749"/>
          </a:xfrm>
          <a:prstGeom prst="rect">
            <a:avLst/>
          </a:prstGeom>
          <a:ln>
            <a:solidFill>
              <a:schemeClr val="tx1"/>
            </a:solidFill>
          </a:ln>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altLang="ja-JP" sz="1800" dirty="0">
                <a:solidFill>
                  <a:prstClr val="black"/>
                </a:solidFill>
                <a:latin typeface="Meiryo UI" panose="020B0604030504040204" pitchFamily="50" charset="-128"/>
                <a:ea typeface="Meiryo UI" panose="020B0604030504040204" pitchFamily="50" charset="-128"/>
              </a:rPr>
              <a:t>【</a:t>
            </a:r>
            <a:r>
              <a:rPr lang="ja-JP" altLang="en-US" sz="1800" dirty="0">
                <a:solidFill>
                  <a:prstClr val="black"/>
                </a:solidFill>
                <a:latin typeface="Meiryo UI" panose="020B0604030504040204" pitchFamily="50" charset="-128"/>
                <a:ea typeface="Meiryo UI" panose="020B0604030504040204" pitchFamily="50" charset="-128"/>
              </a:rPr>
              <a:t>圧力</a:t>
            </a:r>
            <a:r>
              <a:rPr lang="ja-JP" altLang="en-US" sz="1800" dirty="0" smtClean="0">
                <a:solidFill>
                  <a:prstClr val="black"/>
                </a:solidFill>
                <a:latin typeface="Meiryo UI" panose="020B0604030504040204" pitchFamily="50" charset="-128"/>
                <a:ea typeface="Meiryo UI" panose="020B0604030504040204" pitchFamily="50" charset="-128"/>
              </a:rPr>
              <a:t>調整器と溶接器の接続手順</a:t>
            </a:r>
            <a:r>
              <a:rPr lang="en-US" altLang="ja-JP" sz="1800" dirty="0">
                <a:solidFill>
                  <a:prstClr val="black"/>
                </a:solidFill>
                <a:latin typeface="Meiryo UI" panose="020B0604030504040204" pitchFamily="50" charset="-128"/>
                <a:ea typeface="Meiryo UI" panose="020B0604030504040204" pitchFamily="50" charset="-128"/>
              </a:rPr>
              <a:t>】</a:t>
            </a:r>
          </a:p>
          <a:p>
            <a:pPr marL="361950" indent="-36195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①　接続する前に、ホースに劣化やひび割れがないことを確認する。</a:t>
            </a:r>
          </a:p>
          <a:p>
            <a:pPr marL="361950" indent="-36195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②　ホースの内部に、ゴミや虫、水が入っていないことを確認する。</a:t>
            </a:r>
          </a:p>
          <a:p>
            <a:pPr marL="361950" indent="-36195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③　吹管のバルブが閉じていることを確認する。</a:t>
            </a:r>
          </a:p>
          <a:p>
            <a:pPr marL="361950" indent="-36195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④　酸素は青、アセチレンは赤のホースを使用する。異なる種類のガス用のホースを共用して使用してはならない。</a:t>
            </a:r>
          </a:p>
          <a:p>
            <a:pPr marL="361950" indent="-36195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⑤　ホースの両端にワンタッチ式の接続具が付いていれば、圧力調整器の出力側と吹管を確実に接続する</a:t>
            </a:r>
            <a:r>
              <a:rPr lang="ja-JP" altLang="en-US" sz="1600" dirty="0" smtClean="0">
                <a:solidFill>
                  <a:prstClr val="black"/>
                </a:solidFill>
                <a:latin typeface="Meiryo UI" panose="020B0604030504040204" pitchFamily="50" charset="-128"/>
                <a:ea typeface="Meiryo UI" panose="020B0604030504040204" pitchFamily="50" charset="-128"/>
              </a:rPr>
              <a:t>。この</a:t>
            </a:r>
            <a:r>
              <a:rPr lang="ja-JP" altLang="en-US" sz="1600" dirty="0">
                <a:solidFill>
                  <a:prstClr val="black"/>
                </a:solidFill>
                <a:latin typeface="Meiryo UI" panose="020B0604030504040204" pitchFamily="50" charset="-128"/>
                <a:ea typeface="Meiryo UI" panose="020B0604030504040204" pitchFamily="50" charset="-128"/>
              </a:rPr>
              <a:t>とき、可燃性ガスの圧力調整器に乾式安全器が付いていない場合は、可燃性ガスのホース側に乾式安全器を取り付ける。</a:t>
            </a:r>
          </a:p>
          <a:p>
            <a:pPr marL="361950" indent="-36195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⑥　すべての接続が終わったら、酸素の圧力を</a:t>
            </a:r>
            <a:r>
              <a:rPr lang="en-US" altLang="ja-JP" sz="1600" dirty="0">
                <a:solidFill>
                  <a:prstClr val="black"/>
                </a:solidFill>
                <a:latin typeface="Meiryo UI" panose="020B0604030504040204" pitchFamily="50" charset="-128"/>
                <a:ea typeface="Meiryo UI" panose="020B0604030504040204" pitchFamily="50" charset="-128"/>
              </a:rPr>
              <a:t>0.3</a:t>
            </a:r>
            <a:r>
              <a:rPr lang="ja-JP" altLang="en-US" sz="1600" dirty="0">
                <a:solidFill>
                  <a:prstClr val="black"/>
                </a:solidFill>
                <a:latin typeface="Meiryo UI" panose="020B0604030504040204" pitchFamily="50" charset="-128"/>
                <a:ea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rPr>
              <a:t>0.5MPa</a:t>
            </a:r>
            <a:r>
              <a:rPr lang="ja-JP" altLang="en-US" sz="1600" dirty="0">
                <a:solidFill>
                  <a:prstClr val="black"/>
                </a:solidFill>
                <a:latin typeface="Meiryo UI" panose="020B0604030504040204" pitchFamily="50" charset="-128"/>
                <a:ea typeface="Meiryo UI" panose="020B0604030504040204" pitchFamily="50" charset="-128"/>
              </a:rPr>
              <a:t>程度にして石鹸水等を用いてガス漏れのチェックを行う。酸素のガス漏れチェックが終わったら、可燃性ガスの圧力を</a:t>
            </a:r>
            <a:r>
              <a:rPr lang="en-US" altLang="ja-JP" sz="1600" dirty="0">
                <a:solidFill>
                  <a:prstClr val="black"/>
                </a:solidFill>
                <a:latin typeface="Meiryo UI" panose="020B0604030504040204" pitchFamily="50" charset="-128"/>
                <a:ea typeface="Meiryo UI" panose="020B0604030504040204" pitchFamily="50" charset="-128"/>
              </a:rPr>
              <a:t>0.03</a:t>
            </a:r>
            <a:r>
              <a:rPr lang="ja-JP" altLang="en-US" sz="1600" dirty="0">
                <a:solidFill>
                  <a:prstClr val="black"/>
                </a:solidFill>
                <a:latin typeface="Meiryo UI" panose="020B0604030504040204" pitchFamily="50" charset="-128"/>
                <a:ea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rPr>
              <a:t>0.05MPa</a:t>
            </a:r>
            <a:r>
              <a:rPr lang="ja-JP" altLang="en-US" sz="1600" dirty="0">
                <a:solidFill>
                  <a:prstClr val="black"/>
                </a:solidFill>
                <a:latin typeface="Meiryo UI" panose="020B0604030504040204" pitchFamily="50" charset="-128"/>
                <a:ea typeface="Meiryo UI" panose="020B0604030504040204" pitchFamily="50" charset="-128"/>
              </a:rPr>
              <a:t>程度にして、同じようにガス漏れチェックを行う。</a:t>
            </a:r>
          </a:p>
          <a:p>
            <a:pPr marL="361950" indent="-36195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⑦　ガス漏れがなければ、吹管の可燃性ガスのバルブを</a:t>
            </a:r>
            <a:r>
              <a:rPr lang="en-US" altLang="ja-JP" sz="1600" dirty="0">
                <a:solidFill>
                  <a:prstClr val="black"/>
                </a:solidFill>
                <a:latin typeface="Meiryo UI" panose="020B0604030504040204" pitchFamily="50" charset="-128"/>
                <a:ea typeface="Meiryo UI" panose="020B0604030504040204" pitchFamily="50" charset="-128"/>
              </a:rPr>
              <a:t>2</a:t>
            </a:r>
            <a:r>
              <a:rPr lang="ja-JP" altLang="en-US" sz="1600" dirty="0">
                <a:solidFill>
                  <a:prstClr val="black"/>
                </a:solidFill>
                <a:latin typeface="Meiryo UI" panose="020B0604030504040204" pitchFamily="50" charset="-128"/>
                <a:ea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rPr>
              <a:t>3</a:t>
            </a:r>
            <a:r>
              <a:rPr lang="ja-JP" altLang="en-US" sz="1600" dirty="0">
                <a:solidFill>
                  <a:prstClr val="black"/>
                </a:solidFill>
                <a:latin typeface="Meiryo UI" panose="020B0604030504040204" pitchFamily="50" charset="-128"/>
                <a:ea typeface="Meiryo UI" panose="020B0604030504040204" pitchFamily="50" charset="-128"/>
              </a:rPr>
              <a:t>秒開いて、ガスを放出させ、これを</a:t>
            </a:r>
            <a:r>
              <a:rPr lang="en-US" altLang="ja-JP" sz="1600" dirty="0">
                <a:solidFill>
                  <a:prstClr val="black"/>
                </a:solidFill>
                <a:latin typeface="Meiryo UI" panose="020B0604030504040204" pitchFamily="50" charset="-128"/>
                <a:ea typeface="Meiryo UI" panose="020B0604030504040204" pitchFamily="50" charset="-128"/>
              </a:rPr>
              <a:t>2</a:t>
            </a:r>
            <a:r>
              <a:rPr lang="ja-JP" altLang="en-US" sz="1600" dirty="0">
                <a:solidFill>
                  <a:prstClr val="black"/>
                </a:solidFill>
                <a:latin typeface="Meiryo UI" panose="020B0604030504040204" pitchFamily="50" charset="-128"/>
                <a:ea typeface="Meiryo UI" panose="020B0604030504040204" pitchFamily="50" charset="-128"/>
              </a:rPr>
              <a:t>回繰り返す。次に、可燃性ガスのバルブを閉めた状態で、酸素ガスのバルブを</a:t>
            </a:r>
            <a:r>
              <a:rPr lang="en-US" altLang="ja-JP" sz="1600" dirty="0">
                <a:solidFill>
                  <a:prstClr val="black"/>
                </a:solidFill>
                <a:latin typeface="Meiryo UI" panose="020B0604030504040204" pitchFamily="50" charset="-128"/>
                <a:ea typeface="Meiryo UI" panose="020B0604030504040204" pitchFamily="50" charset="-128"/>
              </a:rPr>
              <a:t>5</a:t>
            </a:r>
            <a:r>
              <a:rPr lang="ja-JP" altLang="en-US" sz="1600" dirty="0">
                <a:solidFill>
                  <a:prstClr val="black"/>
                </a:solidFill>
                <a:latin typeface="Meiryo UI" panose="020B0604030504040204" pitchFamily="50" charset="-128"/>
                <a:ea typeface="Meiryo UI" panose="020B0604030504040204" pitchFamily="50" charset="-128"/>
              </a:rPr>
              <a:t>秒程度開いて酸素を放出</a:t>
            </a:r>
            <a:r>
              <a:rPr lang="ja-JP" altLang="en-US" sz="1600" dirty="0" smtClean="0">
                <a:solidFill>
                  <a:prstClr val="black"/>
                </a:solidFill>
                <a:latin typeface="Meiryo UI" panose="020B0604030504040204" pitchFamily="50" charset="-128"/>
                <a:ea typeface="Meiryo UI" panose="020B0604030504040204" pitchFamily="50" charset="-128"/>
              </a:rPr>
              <a:t>する。</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361950" indent="-36195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⑧</a:t>
            </a:r>
            <a:r>
              <a:rPr lang="ja-JP" altLang="en-US" sz="1600" dirty="0">
                <a:solidFill>
                  <a:prstClr val="black"/>
                </a:solidFill>
                <a:latin typeface="Meiryo UI" panose="020B0604030504040204" pitchFamily="50" charset="-128"/>
                <a:ea typeface="Meiryo UI" panose="020B0604030504040204" pitchFamily="50" charset="-128"/>
              </a:rPr>
              <a:t>　最後に吹管のバルブを閉じ、ボンベの弁を閉じて、圧力調整器を完全に緩めて、</a:t>
            </a:r>
            <a:r>
              <a:rPr lang="en-US" altLang="ja-JP" sz="1600" dirty="0">
                <a:solidFill>
                  <a:prstClr val="black"/>
                </a:solidFill>
                <a:latin typeface="Meiryo UI" panose="020B0604030504040204" pitchFamily="50" charset="-128"/>
                <a:ea typeface="Meiryo UI" panose="020B0604030504040204" pitchFamily="50" charset="-128"/>
              </a:rPr>
              <a:t>5</a:t>
            </a:r>
            <a:r>
              <a:rPr lang="ja-JP" altLang="en-US" sz="1600" dirty="0">
                <a:solidFill>
                  <a:prstClr val="black"/>
                </a:solidFill>
                <a:latin typeface="Meiryo UI" panose="020B0604030504040204" pitchFamily="50" charset="-128"/>
                <a:ea typeface="Meiryo UI" panose="020B0604030504040204" pitchFamily="50" charset="-128"/>
              </a:rPr>
              <a:t>分程度待つ。その後、圧力調整器の高圧側及び低圧側の圧力を</a:t>
            </a:r>
            <a:r>
              <a:rPr lang="ja-JP" altLang="en-US" sz="1600" dirty="0" smtClean="0">
                <a:solidFill>
                  <a:prstClr val="black"/>
                </a:solidFill>
                <a:latin typeface="Meiryo UI" panose="020B0604030504040204" pitchFamily="50" charset="-128"/>
                <a:ea typeface="Meiryo UI" panose="020B0604030504040204" pitchFamily="50" charset="-128"/>
              </a:rPr>
              <a:t>確認する。</a:t>
            </a:r>
            <a:endParaRPr lang="ja-JP" altLang="en-US" sz="16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0712B29-8DFD-45C1-BE8F-2E7F44751CDC}" type="slidenum">
              <a:rPr kumimoji="1" lang="ja-JP" altLang="en-US" smtClean="0"/>
              <a:t>17</a:t>
            </a:fld>
            <a:endParaRPr kumimoji="1" lang="ja-JP" altLang="en-US"/>
          </a:p>
        </p:txBody>
      </p:sp>
    </p:spTree>
    <p:extLst>
      <p:ext uri="{BB962C8B-B14F-4D97-AF65-F5344CB8AC3E}">
        <p14:creationId xmlns:p14="http://schemas.microsoft.com/office/powerpoint/2010/main" val="11009499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85751" y="169868"/>
            <a:ext cx="8629650" cy="468307"/>
          </a:xfrm>
          <a:ln>
            <a:solidFill>
              <a:schemeClr val="tx1"/>
            </a:solidFill>
          </a:ln>
        </p:spPr>
        <p:txBody>
          <a:bodyPr>
            <a:normAutofit/>
          </a:bodyPr>
          <a:lstStyle/>
          <a:p>
            <a:r>
              <a:rPr lang="ja-JP" altLang="en-US" sz="2400" dirty="0" smtClean="0">
                <a:latin typeface="Meiryo UI" panose="020B0604030504040204" pitchFamily="50" charset="-128"/>
                <a:ea typeface="Meiryo UI" panose="020B0604030504040204" pitchFamily="50" charset="-128"/>
              </a:rPr>
              <a:t>溶接器等（</a:t>
            </a:r>
            <a:r>
              <a:rPr lang="ja-JP" altLang="en-US" sz="2400" dirty="0">
                <a:latin typeface="Meiryo UI" panose="020B0604030504040204" pitchFamily="50" charset="-128"/>
                <a:ea typeface="Meiryo UI" panose="020B0604030504040204" pitchFamily="50" charset="-128"/>
              </a:rPr>
              <a:t>２</a:t>
            </a:r>
            <a:r>
              <a:rPr lang="ja-JP" altLang="en-US" sz="2400" dirty="0" smtClean="0">
                <a:latin typeface="Meiryo UI" panose="020B0604030504040204" pitchFamily="50" charset="-128"/>
                <a:ea typeface="Meiryo UI" panose="020B0604030504040204" pitchFamily="50" charset="-128"/>
              </a:rPr>
              <a:t>）圧力調整器の低圧側圧力の調整</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34394" y="6441703"/>
            <a:ext cx="3340451"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テキスト４４ページ</a:t>
            </a:r>
            <a:r>
              <a:rPr lang="en-US" altLang="ja-JP" sz="1200" dirty="0" smtClean="0">
                <a:solidFill>
                  <a:prstClr val="black"/>
                </a:solidFill>
              </a:rPr>
              <a:t>/</a:t>
            </a:r>
            <a:r>
              <a:rPr lang="ja-JP" altLang="en-US" sz="1200" dirty="0" smtClean="0">
                <a:solidFill>
                  <a:prstClr val="black"/>
                </a:solidFill>
              </a:rPr>
              <a:t>補助テキスト</a:t>
            </a:r>
            <a:r>
              <a:rPr lang="ja-JP" altLang="en-US" sz="1200" dirty="0" smtClean="0">
                <a:solidFill>
                  <a:prstClr val="black"/>
                </a:solidFill>
              </a:rPr>
              <a:t>２９ページ</a:t>
            </a:r>
            <a:endParaRPr lang="ja-JP" altLang="en-US" sz="1200" dirty="0">
              <a:solidFill>
                <a:prstClr val="black"/>
              </a:solidFill>
            </a:endParaRPr>
          </a:p>
        </p:txBody>
      </p:sp>
      <p:sp>
        <p:nvSpPr>
          <p:cNvPr id="5" name="コンテンツ プレースホルダー 4"/>
          <p:cNvSpPr txBox="1">
            <a:spLocks/>
          </p:cNvSpPr>
          <p:nvPr/>
        </p:nvSpPr>
        <p:spPr>
          <a:xfrm>
            <a:off x="285751" y="809186"/>
            <a:ext cx="8629650" cy="1457323"/>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800" dirty="0" smtClean="0">
                <a:solidFill>
                  <a:prstClr val="black"/>
                </a:solidFill>
                <a:latin typeface="Meiryo UI" panose="020B0604030504040204" pitchFamily="50" charset="-128"/>
                <a:ea typeface="Meiryo UI" panose="020B0604030504040204" pitchFamily="50" charset="-128"/>
              </a:rPr>
              <a:t>【</a:t>
            </a:r>
            <a:r>
              <a:rPr lang="ja-JP" altLang="en-US" sz="1800" dirty="0" smtClean="0">
                <a:solidFill>
                  <a:prstClr val="black"/>
                </a:solidFill>
                <a:latin typeface="Meiryo UI" panose="020B0604030504040204" pitchFamily="50" charset="-128"/>
                <a:ea typeface="Meiryo UI" panose="020B0604030504040204" pitchFamily="50" charset="-128"/>
              </a:rPr>
              <a:t>圧力</a:t>
            </a:r>
            <a:r>
              <a:rPr lang="ja-JP" altLang="en-US" sz="1800" dirty="0">
                <a:solidFill>
                  <a:prstClr val="black"/>
                </a:solidFill>
                <a:latin typeface="Meiryo UI" panose="020B0604030504040204" pitchFamily="50" charset="-128"/>
                <a:ea typeface="Meiryo UI" panose="020B0604030504040204" pitchFamily="50" charset="-128"/>
              </a:rPr>
              <a:t>調整器の低圧側圧力の調整</a:t>
            </a:r>
            <a:r>
              <a:rPr lang="ja-JP" altLang="en-US" sz="1800" dirty="0" smtClean="0">
                <a:solidFill>
                  <a:prstClr val="black"/>
                </a:solidFill>
                <a:latin typeface="Meiryo UI" panose="020B0604030504040204" pitchFamily="50" charset="-128"/>
                <a:ea typeface="Meiryo UI" panose="020B0604030504040204" pitchFamily="50" charset="-128"/>
              </a:rPr>
              <a:t>手順</a:t>
            </a:r>
            <a:r>
              <a:rPr lang="en-US" altLang="ja-JP" sz="1800" dirty="0" smtClean="0">
                <a:solidFill>
                  <a:prstClr val="black"/>
                </a:solidFill>
                <a:latin typeface="Meiryo UI" panose="020B0604030504040204" pitchFamily="50" charset="-128"/>
                <a:ea typeface="Meiryo UI" panose="020B0604030504040204" pitchFamily="50" charset="-128"/>
              </a:rPr>
              <a:t>】</a:t>
            </a:r>
            <a:endParaRPr lang="en-US" altLang="ja-JP" sz="18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600" dirty="0" smtClean="0">
                <a:solidFill>
                  <a:prstClr val="black"/>
                </a:solidFill>
                <a:latin typeface="Meiryo UI" panose="020B0604030504040204" pitchFamily="50" charset="-128"/>
                <a:ea typeface="Meiryo UI" panose="020B0604030504040204" pitchFamily="50" charset="-128"/>
              </a:rPr>
              <a:t>①</a:t>
            </a:r>
            <a:r>
              <a:rPr lang="ja-JP" altLang="en-US" sz="1600" dirty="0">
                <a:solidFill>
                  <a:prstClr val="black"/>
                </a:solidFill>
                <a:latin typeface="Meiryo UI" panose="020B0604030504040204" pitchFamily="50" charset="-128"/>
                <a:ea typeface="Meiryo UI" panose="020B0604030504040204" pitchFamily="50" charset="-128"/>
              </a:rPr>
              <a:t>　吹管のバルブが閉じていることを再確認する</a:t>
            </a:r>
            <a:r>
              <a:rPr lang="ja-JP" altLang="en-US" sz="1600" dirty="0" smtClean="0">
                <a:solidFill>
                  <a:prstClr val="black"/>
                </a:solidFill>
                <a:latin typeface="Meiryo UI" panose="020B0604030504040204" pitchFamily="50" charset="-128"/>
                <a:ea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endParaRPr>
          </a:p>
          <a:p>
            <a:pPr marL="361950" indent="-361950">
              <a:lnSpc>
                <a:spcPct val="100000"/>
              </a:lnSpc>
              <a:spcBef>
                <a:spcPts val="0"/>
              </a:spcBef>
              <a:buFont typeface="Arial" panose="020B0604020202020204" pitchFamily="34" charset="0"/>
              <a:buNone/>
            </a:pPr>
            <a:r>
              <a:rPr lang="ja-JP" altLang="en-US" sz="1600" dirty="0" smtClean="0">
                <a:solidFill>
                  <a:prstClr val="black"/>
                </a:solidFill>
                <a:latin typeface="Meiryo UI" panose="020B0604030504040204" pitchFamily="50" charset="-128"/>
                <a:ea typeface="Meiryo UI" panose="020B0604030504040204" pitchFamily="50" charset="-128"/>
              </a:rPr>
              <a:t>②</a:t>
            </a:r>
            <a:r>
              <a:rPr lang="ja-JP" altLang="en-US" sz="1600" dirty="0">
                <a:solidFill>
                  <a:prstClr val="black"/>
                </a:solidFill>
                <a:latin typeface="Meiryo UI" panose="020B0604030504040204" pitchFamily="50" charset="-128"/>
                <a:ea typeface="Meiryo UI" panose="020B0604030504040204" pitchFamily="50" charset="-128"/>
              </a:rPr>
              <a:t>　圧力調整器で酸素と可燃性ガスの調整ハンドルをゆっくり回して、低圧側の圧力を調整する</a:t>
            </a:r>
            <a:r>
              <a:rPr lang="ja-JP" altLang="en-US" sz="1600" dirty="0" smtClean="0">
                <a:solidFill>
                  <a:prstClr val="black"/>
                </a:solidFill>
                <a:latin typeface="Meiryo UI" panose="020B0604030504040204" pitchFamily="50" charset="-128"/>
                <a:ea typeface="Meiryo UI" panose="020B0604030504040204" pitchFamily="50" charset="-128"/>
              </a:rPr>
              <a:t>。　</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361950" indent="-361950">
              <a:lnSpc>
                <a:spcPct val="100000"/>
              </a:lnSpc>
              <a:spcBef>
                <a:spcPts val="0"/>
              </a:spcBef>
              <a:buFont typeface="Arial" panose="020B0604020202020204" pitchFamily="34" charset="0"/>
              <a:buNone/>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適切</a:t>
            </a:r>
            <a:r>
              <a:rPr lang="ja-JP" altLang="en-US" sz="1600" dirty="0">
                <a:solidFill>
                  <a:prstClr val="black"/>
                </a:solidFill>
                <a:latin typeface="Meiryo UI" panose="020B0604030504040204" pitchFamily="50" charset="-128"/>
                <a:ea typeface="Meiryo UI" panose="020B0604030504040204" pitchFamily="50" charset="-128"/>
              </a:rPr>
              <a:t>な圧力は、火口によって異なり、火ロメーカのマニュアル等に記載されている。一般的には、酸素</a:t>
            </a:r>
            <a:r>
              <a:rPr lang="en-US" altLang="ja-JP" sz="1600" dirty="0">
                <a:solidFill>
                  <a:prstClr val="black"/>
                </a:solidFill>
                <a:latin typeface="Meiryo UI" panose="020B0604030504040204" pitchFamily="50" charset="-128"/>
                <a:ea typeface="Meiryo UI" panose="020B0604030504040204" pitchFamily="50" charset="-128"/>
              </a:rPr>
              <a:t>0.2</a:t>
            </a:r>
            <a:r>
              <a:rPr lang="ja-JP" altLang="en-US" sz="1600" dirty="0">
                <a:solidFill>
                  <a:prstClr val="black"/>
                </a:solidFill>
                <a:latin typeface="Meiryo UI" panose="020B0604030504040204" pitchFamily="50" charset="-128"/>
                <a:ea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rPr>
              <a:t>0.3MPa</a:t>
            </a:r>
            <a:r>
              <a:rPr lang="ja-JP" altLang="en-US" sz="1600" dirty="0" err="1">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可燃性ガス</a:t>
            </a:r>
            <a:r>
              <a:rPr lang="en-US" altLang="ja-JP" sz="1600" dirty="0">
                <a:solidFill>
                  <a:prstClr val="black"/>
                </a:solidFill>
                <a:latin typeface="Meiryo UI" panose="020B0604030504040204" pitchFamily="50" charset="-128"/>
                <a:ea typeface="Meiryo UI" panose="020B0604030504040204" pitchFamily="50" charset="-128"/>
              </a:rPr>
              <a:t>0.02</a:t>
            </a:r>
            <a:r>
              <a:rPr lang="ja-JP" altLang="en-US" sz="1600" dirty="0">
                <a:solidFill>
                  <a:prstClr val="black"/>
                </a:solidFill>
                <a:latin typeface="Meiryo UI" panose="020B0604030504040204" pitchFamily="50" charset="-128"/>
                <a:ea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rPr>
              <a:t>0.03MPa</a:t>
            </a:r>
            <a:r>
              <a:rPr lang="ja-JP" altLang="en-US" sz="1600" dirty="0">
                <a:solidFill>
                  <a:prstClr val="black"/>
                </a:solidFill>
                <a:latin typeface="Meiryo UI" panose="020B0604030504040204" pitchFamily="50" charset="-128"/>
                <a:ea typeface="Meiryo UI" panose="020B0604030504040204" pitchFamily="50" charset="-128"/>
              </a:rPr>
              <a:t>である</a:t>
            </a:r>
            <a:r>
              <a:rPr lang="ja-JP" altLang="en-US" sz="1600" dirty="0" smtClean="0">
                <a:solidFill>
                  <a:prstClr val="black"/>
                </a:solidFill>
                <a:latin typeface="Meiryo UI" panose="020B0604030504040204" pitchFamily="50" charset="-128"/>
                <a:ea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18</a:t>
            </a:fld>
            <a:endParaRPr lang="ja-JP" altLang="en-US">
              <a:solidFill>
                <a:prstClr val="black">
                  <a:tint val="75000"/>
                </a:prstClr>
              </a:solidFill>
            </a:endParaRPr>
          </a:p>
        </p:txBody>
      </p:sp>
    </p:spTree>
    <p:extLst>
      <p:ext uri="{BB962C8B-B14F-4D97-AF65-F5344CB8AC3E}">
        <p14:creationId xmlns:p14="http://schemas.microsoft.com/office/powerpoint/2010/main" val="20179827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a:normAutofit/>
          </a:bodyPr>
          <a:lstStyle/>
          <a:p>
            <a:r>
              <a:rPr lang="ja-JP" altLang="en-US" sz="2400" dirty="0" smtClean="0">
                <a:latin typeface="Meiryo UI" panose="020B0604030504040204" pitchFamily="50" charset="-128"/>
                <a:ea typeface="Meiryo UI" panose="020B0604030504040204" pitchFamily="50" charset="-128"/>
              </a:rPr>
              <a:t>溶接</a:t>
            </a:r>
            <a:r>
              <a:rPr lang="ja-JP" altLang="en-US" sz="2400" dirty="0">
                <a:latin typeface="Meiryo UI" panose="020B0604030504040204" pitchFamily="50" charset="-128"/>
                <a:ea typeface="Meiryo UI" panose="020B0604030504040204" pitchFamily="50" charset="-128"/>
              </a:rPr>
              <a:t>器等</a:t>
            </a:r>
            <a:r>
              <a:rPr lang="ja-JP" altLang="en-US" sz="2400" dirty="0" smtClean="0">
                <a:latin typeface="Meiryo UI" panose="020B0604030504040204" pitchFamily="50" charset="-128"/>
                <a:ea typeface="Meiryo UI" panose="020B0604030504040204" pitchFamily="50" charset="-128"/>
              </a:rPr>
              <a:t>（３）点火及び炎の調整</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380359" y="6444477"/>
            <a:ext cx="3794485"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テキスト４４</a:t>
            </a:r>
            <a:r>
              <a:rPr lang="en-US" altLang="ja-JP" sz="1200" dirty="0" smtClean="0">
                <a:solidFill>
                  <a:prstClr val="black"/>
                </a:solidFill>
              </a:rPr>
              <a:t>, </a:t>
            </a:r>
            <a:r>
              <a:rPr lang="ja-JP" altLang="en-US" sz="1200" dirty="0" smtClean="0">
                <a:solidFill>
                  <a:prstClr val="black"/>
                </a:solidFill>
              </a:rPr>
              <a:t>４５ページ</a:t>
            </a:r>
            <a:r>
              <a:rPr lang="en-US" altLang="ja-JP" sz="1200" dirty="0" smtClean="0">
                <a:solidFill>
                  <a:prstClr val="black"/>
                </a:solidFill>
              </a:rPr>
              <a:t>/</a:t>
            </a:r>
            <a:r>
              <a:rPr lang="ja-JP" altLang="en-US" sz="1200" dirty="0" smtClean="0">
                <a:solidFill>
                  <a:prstClr val="black"/>
                </a:solidFill>
              </a:rPr>
              <a:t>補助</a:t>
            </a:r>
            <a:r>
              <a:rPr lang="ja-JP" altLang="en-US" sz="1200" dirty="0" smtClean="0">
                <a:solidFill>
                  <a:prstClr val="black"/>
                </a:solidFill>
              </a:rPr>
              <a:t>テキスト３０ページ</a:t>
            </a:r>
            <a:endParaRPr lang="ja-JP" altLang="en-US" sz="1200" dirty="0">
              <a:solidFill>
                <a:prstClr val="black"/>
              </a:solidFill>
            </a:endParaRPr>
          </a:p>
        </p:txBody>
      </p:sp>
      <p:sp>
        <p:nvSpPr>
          <p:cNvPr id="6" name="コンテンツ プレースホルダー 4"/>
          <p:cNvSpPr txBox="1">
            <a:spLocks/>
          </p:cNvSpPr>
          <p:nvPr/>
        </p:nvSpPr>
        <p:spPr>
          <a:xfrm>
            <a:off x="628651" y="898526"/>
            <a:ext cx="7886699" cy="1970609"/>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点火</a:t>
            </a:r>
            <a:r>
              <a:rPr lang="ja-JP" altLang="en-US" sz="1600" dirty="0">
                <a:solidFill>
                  <a:prstClr val="black"/>
                </a:solidFill>
                <a:latin typeface="Meiryo UI" panose="020B0604030504040204" pitchFamily="50" charset="-128"/>
                <a:ea typeface="Meiryo UI" panose="020B0604030504040204" pitchFamily="50" charset="-128"/>
              </a:rPr>
              <a:t>及び炎</a:t>
            </a:r>
            <a:r>
              <a:rPr lang="ja-JP" altLang="en-US" sz="1600" dirty="0" smtClean="0">
                <a:solidFill>
                  <a:prstClr val="black"/>
                </a:solidFill>
                <a:latin typeface="Meiryo UI" panose="020B0604030504040204" pitchFamily="50" charset="-128"/>
                <a:ea typeface="Meiryo UI" panose="020B0604030504040204" pitchFamily="50" charset="-128"/>
              </a:rPr>
              <a:t>の</a:t>
            </a:r>
            <a:r>
              <a:rPr lang="ja-JP" altLang="en-US" sz="1600" dirty="0">
                <a:solidFill>
                  <a:prstClr val="black"/>
                </a:solidFill>
                <a:latin typeface="Meiryo UI" panose="020B0604030504040204" pitchFamily="50" charset="-128"/>
                <a:ea typeface="Meiryo UI" panose="020B0604030504040204" pitchFamily="50" charset="-128"/>
              </a:rPr>
              <a:t>調節</a:t>
            </a:r>
            <a:r>
              <a:rPr lang="ja-JP" altLang="en-US" sz="1600" dirty="0" smtClean="0">
                <a:solidFill>
                  <a:prstClr val="black"/>
                </a:solidFill>
                <a:latin typeface="Meiryo UI" panose="020B0604030504040204" pitchFamily="50" charset="-128"/>
                <a:ea typeface="Meiryo UI" panose="020B0604030504040204" pitchFamily="50" charset="-128"/>
              </a:rPr>
              <a:t>の手順</a:t>
            </a:r>
            <a:r>
              <a:rPr lang="en-US" altLang="ja-JP" sz="1600" dirty="0" smtClean="0">
                <a:solidFill>
                  <a:prstClr val="black"/>
                </a:solidFill>
                <a:latin typeface="Meiryo UI" panose="020B0604030504040204" pitchFamily="50" charset="-128"/>
                <a:ea typeface="Meiryo UI" panose="020B0604030504040204" pitchFamily="50" charset="-128"/>
              </a:rPr>
              <a:t>】</a:t>
            </a:r>
            <a:endParaRPr lang="ja-JP" altLang="en-US" sz="1600" dirty="0" smtClean="0">
              <a:solidFill>
                <a:prstClr val="black"/>
              </a:solidFill>
              <a:latin typeface="Meiryo UI" panose="020B0604030504040204" pitchFamily="50" charset="-128"/>
              <a:ea typeface="Meiryo UI" panose="020B0604030504040204" pitchFamily="50" charset="-128"/>
            </a:endParaRPr>
          </a:p>
          <a:p>
            <a:pPr marL="628650" indent="-36195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①　</a:t>
            </a:r>
            <a:r>
              <a:rPr lang="ja-JP" altLang="en-US" sz="1600" dirty="0">
                <a:latin typeface="Meiryo UI" panose="020B0604030504040204" pitchFamily="50" charset="-128"/>
                <a:ea typeface="Meiryo UI" panose="020B0604030504040204" pitchFamily="50" charset="-128"/>
              </a:rPr>
              <a:t>溶接用保護具、ガス溶接用遮光保護メガネを適切に着用する。</a:t>
            </a:r>
          </a:p>
          <a:p>
            <a:pPr marL="628650" indent="-36195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②　吹管の可燃性ガスバルブを開く。</a:t>
            </a:r>
          </a:p>
          <a:p>
            <a:pPr marL="628650" indent="-36195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③　専用の着火器具（溶接用ライター）で点火する。</a:t>
            </a:r>
          </a:p>
          <a:p>
            <a:pPr marL="628650" indent="-36195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④　できるだけ速やかに予熱酸素バルブを開く。可燃性ガス、酸素の順序にバルブを操作して、青白い炎になるようにする。このとき、ガス炎の中の火口の口元にできる白色の円すい形の部分（白心（白点））が、図</a:t>
            </a:r>
            <a:r>
              <a:rPr lang="en-US" altLang="ja-JP" sz="1600" dirty="0">
                <a:solidFill>
                  <a:prstClr val="black"/>
                </a:solidFill>
                <a:latin typeface="Meiryo UI" panose="020B0604030504040204" pitchFamily="50" charset="-128"/>
                <a:ea typeface="Meiryo UI" panose="020B0604030504040204" pitchFamily="50" charset="-128"/>
              </a:rPr>
              <a:t>1-30</a:t>
            </a:r>
            <a:r>
              <a:rPr lang="ja-JP" altLang="en-US" sz="1600" dirty="0">
                <a:solidFill>
                  <a:prstClr val="black"/>
                </a:solidFill>
                <a:latin typeface="Meiryo UI" panose="020B0604030504040204" pitchFamily="50" charset="-128"/>
                <a:ea typeface="Meiryo UI" panose="020B0604030504040204" pitchFamily="50" charset="-128"/>
              </a:rPr>
              <a:t>の②図ぐらい火口の先から出るようにする。このときの、適切な状態の炎を中性炎又は標準炎という。</a:t>
            </a:r>
          </a:p>
        </p:txBody>
      </p:sp>
      <p:sp>
        <p:nvSpPr>
          <p:cNvPr id="3" name="スライド番号プレースホルダー 2"/>
          <p:cNvSpPr>
            <a:spLocks noGrp="1"/>
          </p:cNvSpPr>
          <p:nvPr>
            <p:ph type="sldNum" sz="quarter" idx="12"/>
          </p:nvPr>
        </p:nvSpPr>
        <p:spPr/>
        <p:txBody>
          <a:bodyPr/>
          <a:lstStyle/>
          <a:p>
            <a:fld id="{10712B29-8DFD-45C1-BE8F-2E7F44751CDC}" type="slidenum">
              <a:rPr kumimoji="1" lang="ja-JP" altLang="en-US" smtClean="0"/>
              <a:t>19</a:t>
            </a:fld>
            <a:endParaRPr kumimoji="1" lang="ja-JP" altLang="en-US"/>
          </a:p>
        </p:txBody>
      </p:sp>
      <p:pic>
        <p:nvPicPr>
          <p:cNvPr id="5" name="図 4"/>
          <p:cNvPicPr>
            <a:picLocks noChangeAspect="1"/>
          </p:cNvPicPr>
          <p:nvPr/>
        </p:nvPicPr>
        <p:blipFill>
          <a:blip r:embed="rId3"/>
          <a:stretch>
            <a:fillRect/>
          </a:stretch>
        </p:blipFill>
        <p:spPr>
          <a:xfrm>
            <a:off x="628650" y="2920396"/>
            <a:ext cx="5694158" cy="3017782"/>
          </a:xfrm>
          <a:prstGeom prst="rect">
            <a:avLst/>
          </a:prstGeom>
        </p:spPr>
      </p:pic>
      <p:sp>
        <p:nvSpPr>
          <p:cNvPr id="8" name="正方形/長方形 7"/>
          <p:cNvSpPr/>
          <p:nvPr/>
        </p:nvSpPr>
        <p:spPr>
          <a:xfrm>
            <a:off x="4708671" y="5807286"/>
            <a:ext cx="1795947"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a:latin typeface="Meiryo UI" panose="020B0604030504040204" pitchFamily="50" charset="-128"/>
                <a:ea typeface="Meiryo UI" panose="020B0604030504040204" pitchFamily="50" charset="-128"/>
              </a:rPr>
              <a:t>（小池酸素工業株式会社提供）</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21240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908299"/>
            <a:ext cx="7772400" cy="601663"/>
          </a:xfrm>
        </p:spPr>
        <p:txBody>
          <a:bodyPr>
            <a:normAutofit/>
          </a:bodyPr>
          <a:lstStyle/>
          <a:p>
            <a:r>
              <a:rPr kumimoji="1" lang="ja-JP" altLang="en-US" sz="3200" dirty="0" smtClean="0">
                <a:latin typeface="+mn-ea"/>
                <a:ea typeface="+mn-ea"/>
              </a:rPr>
              <a:t>第</a:t>
            </a:r>
            <a:r>
              <a:rPr kumimoji="1" lang="en-US" altLang="ja-JP" sz="3200" dirty="0" smtClean="0">
                <a:latin typeface="+mn-ea"/>
                <a:ea typeface="+mn-ea"/>
              </a:rPr>
              <a:t>1</a:t>
            </a:r>
            <a:r>
              <a:rPr kumimoji="1" lang="ja-JP" altLang="en-US" sz="3200" dirty="0" smtClean="0">
                <a:latin typeface="+mn-ea"/>
                <a:ea typeface="+mn-ea"/>
              </a:rPr>
              <a:t>章　ガス溶接等に使用する設備</a:t>
            </a:r>
            <a:endParaRPr kumimoji="1" lang="ja-JP" altLang="en-US" sz="3200" dirty="0">
              <a:latin typeface="+mn-ea"/>
              <a:ea typeface="+mn-ea"/>
            </a:endParaRPr>
          </a:p>
        </p:txBody>
      </p:sp>
      <p:sp>
        <p:nvSpPr>
          <p:cNvPr id="3" name="スライド番号プレースホルダー 2"/>
          <p:cNvSpPr>
            <a:spLocks noGrp="1"/>
          </p:cNvSpPr>
          <p:nvPr>
            <p:ph type="sldNum" sz="quarter" idx="12"/>
          </p:nvPr>
        </p:nvSpPr>
        <p:spPr/>
        <p:txBody>
          <a:bodyPr/>
          <a:lstStyle/>
          <a:p>
            <a:fld id="{10712B29-8DFD-45C1-BE8F-2E7F44751CDC}" type="slidenum">
              <a:rPr kumimoji="1" lang="ja-JP" altLang="en-US" smtClean="0"/>
              <a:t>2</a:t>
            </a:fld>
            <a:endParaRPr kumimoji="1" lang="ja-JP" altLang="en-US"/>
          </a:p>
        </p:txBody>
      </p:sp>
    </p:spTree>
    <p:extLst>
      <p:ext uri="{BB962C8B-B14F-4D97-AF65-F5344CB8AC3E}">
        <p14:creationId xmlns:p14="http://schemas.microsoft.com/office/powerpoint/2010/main" val="1218580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a:normAutofit/>
          </a:bodyPr>
          <a:lstStyle/>
          <a:p>
            <a:r>
              <a:rPr lang="ja-JP" altLang="en-US" sz="2400" dirty="0" smtClean="0">
                <a:latin typeface="Meiryo UI" panose="020B0604030504040204" pitchFamily="50" charset="-128"/>
                <a:ea typeface="Meiryo UI" panose="020B0604030504040204" pitchFamily="50" charset="-128"/>
              </a:rPr>
              <a:t>溶接</a:t>
            </a:r>
            <a:r>
              <a:rPr lang="ja-JP" altLang="en-US" sz="2400" dirty="0">
                <a:latin typeface="Meiryo UI" panose="020B0604030504040204" pitchFamily="50" charset="-128"/>
                <a:ea typeface="Meiryo UI" panose="020B0604030504040204" pitchFamily="50" charset="-128"/>
              </a:rPr>
              <a:t>器等</a:t>
            </a:r>
            <a:r>
              <a:rPr lang="ja-JP" altLang="en-US" sz="2400" dirty="0" smtClean="0">
                <a:latin typeface="Meiryo UI" panose="020B0604030504040204" pitchFamily="50" charset="-128"/>
                <a:ea typeface="Meiryo UI" panose="020B0604030504040204" pitchFamily="50" charset="-128"/>
              </a:rPr>
              <a:t>（３）溶接</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39869" y="6400413"/>
            <a:ext cx="3340451"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テキスト４５ページ</a:t>
            </a:r>
            <a:r>
              <a:rPr lang="en-US" altLang="ja-JP" sz="1200" dirty="0" smtClean="0">
                <a:solidFill>
                  <a:prstClr val="black"/>
                </a:solidFill>
              </a:rPr>
              <a:t>/</a:t>
            </a:r>
            <a:r>
              <a:rPr lang="ja-JP" altLang="en-US" sz="1200" dirty="0" smtClean="0">
                <a:solidFill>
                  <a:prstClr val="black"/>
                </a:solidFill>
              </a:rPr>
              <a:t>補助</a:t>
            </a:r>
            <a:r>
              <a:rPr lang="ja-JP" altLang="en-US" sz="1200" dirty="0" smtClean="0">
                <a:solidFill>
                  <a:prstClr val="black"/>
                </a:solidFill>
              </a:rPr>
              <a:t>テキスト３１ページ</a:t>
            </a:r>
            <a:endParaRPr lang="ja-JP" altLang="en-US" sz="1200" dirty="0">
              <a:solidFill>
                <a:prstClr val="black"/>
              </a:solidFill>
            </a:endParaRPr>
          </a:p>
        </p:txBody>
      </p:sp>
      <p:sp>
        <p:nvSpPr>
          <p:cNvPr id="6" name="コンテンツ プレースホルダー 4"/>
          <p:cNvSpPr txBox="1">
            <a:spLocks/>
          </p:cNvSpPr>
          <p:nvPr/>
        </p:nvSpPr>
        <p:spPr>
          <a:xfrm>
            <a:off x="628651" y="898525"/>
            <a:ext cx="7886699" cy="3246390"/>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ガス溶接の手順</a:t>
            </a:r>
            <a:r>
              <a:rPr lang="en-US" altLang="ja-JP" sz="1600" dirty="0" smtClean="0">
                <a:solidFill>
                  <a:prstClr val="black"/>
                </a:solidFill>
                <a:latin typeface="Meiryo UI" panose="020B0604030504040204" pitchFamily="50" charset="-128"/>
                <a:ea typeface="Meiryo UI" panose="020B0604030504040204" pitchFamily="50" charset="-128"/>
              </a:rPr>
              <a:t>】</a:t>
            </a:r>
            <a:endParaRPr lang="ja-JP" altLang="en-US" sz="1600" dirty="0" smtClean="0">
              <a:solidFill>
                <a:prstClr val="black"/>
              </a:solidFill>
              <a:latin typeface="Meiryo UI" panose="020B0604030504040204" pitchFamily="50" charset="-128"/>
              <a:ea typeface="Meiryo UI" panose="020B0604030504040204" pitchFamily="50" charset="-128"/>
            </a:endParaRPr>
          </a:p>
          <a:p>
            <a:pPr marL="628650" indent="-36195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①　溶接する母材を継手にセットする。</a:t>
            </a:r>
          </a:p>
          <a:p>
            <a:pPr marL="628650" indent="-36195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②　母材表面と白心先端の距離が</a:t>
            </a:r>
            <a:r>
              <a:rPr lang="en-US" altLang="ja-JP" sz="1600" dirty="0">
                <a:solidFill>
                  <a:prstClr val="black"/>
                </a:solidFill>
                <a:latin typeface="Meiryo UI" panose="020B0604030504040204" pitchFamily="50" charset="-128"/>
                <a:ea typeface="Meiryo UI" panose="020B0604030504040204" pitchFamily="50" charset="-128"/>
              </a:rPr>
              <a:t>2</a:t>
            </a:r>
            <a:r>
              <a:rPr lang="ja-JP" altLang="en-US" sz="1600" dirty="0">
                <a:solidFill>
                  <a:prstClr val="black"/>
                </a:solidFill>
                <a:latin typeface="Meiryo UI" panose="020B0604030504040204" pitchFamily="50" charset="-128"/>
                <a:ea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rPr>
              <a:t>3mm</a:t>
            </a:r>
            <a:r>
              <a:rPr lang="ja-JP" altLang="en-US" sz="1600" dirty="0">
                <a:solidFill>
                  <a:prstClr val="black"/>
                </a:solidFill>
                <a:latin typeface="Meiryo UI" panose="020B0604030504040204" pitchFamily="50" charset="-128"/>
                <a:ea typeface="Meiryo UI" panose="020B0604030504040204" pitchFamily="50" charset="-128"/>
              </a:rPr>
              <a:t>程度になるようにして、母材継手の一方の端を加熱する。しばらくすると炎の当たっている母材表面が赤くなり、その中心部に溶融池が形成される。溶融池は輝くように見える。両方の母材が融合しない場合は溶接棒を添加することにより、融合させる。</a:t>
            </a:r>
          </a:p>
          <a:p>
            <a:pPr marL="628650" indent="-36195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③　母材継手の一端が融合したら、継手の反対側の端を同様に溶接する。これは母材の継手を仮止めするためであり、タック溶接と呼ばれる。薄板の溶接では、タック溶接箇所を多くすることにより、ひずみが大きくなることを防ぐことができる。</a:t>
            </a:r>
          </a:p>
          <a:p>
            <a:pPr marL="628650" indent="-36195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④　次に、母材継手の一方</a:t>
            </a:r>
            <a:r>
              <a:rPr lang="ja-JP" altLang="en-US" sz="1600" dirty="0" smtClean="0">
                <a:solidFill>
                  <a:prstClr val="black"/>
                </a:solidFill>
                <a:latin typeface="Meiryo UI" panose="020B0604030504040204" pitchFamily="50" charset="-128"/>
                <a:ea typeface="Meiryo UI" panose="020B0604030504040204" pitchFamily="50" charset="-128"/>
              </a:rPr>
              <a:t>の端に</a:t>
            </a:r>
            <a:r>
              <a:rPr lang="ja-JP" altLang="en-US" sz="1600" dirty="0">
                <a:solidFill>
                  <a:prstClr val="black"/>
                </a:solidFill>
                <a:latin typeface="Meiryo UI" panose="020B0604030504040204" pitchFamily="50" charset="-128"/>
                <a:ea typeface="Meiryo UI" panose="020B0604030504040204" pitchFamily="50" charset="-128"/>
              </a:rPr>
              <a:t>、溶融池を形成し、これを一定の大きさに保つ様にトーチを継手方向に移動させながら溶接を進める。なお、薄板の溶接では、必要以上に溶接棒を添加しないようにする。逆に、母材の板厚がある場合は、白心に近い位置で母材を溶融させて、溶接棒を添加しながら溶接する</a:t>
            </a:r>
            <a:r>
              <a:rPr lang="ja-JP" altLang="en-US" sz="1600" dirty="0" smtClean="0">
                <a:solidFill>
                  <a:prstClr val="black"/>
                </a:solidFill>
                <a:latin typeface="Meiryo UI" panose="020B0604030504040204" pitchFamily="50" charset="-128"/>
                <a:ea typeface="Meiryo UI" panose="020B0604030504040204" pitchFamily="50" charset="-128"/>
              </a:rPr>
              <a:t>。</a:t>
            </a:r>
            <a:endParaRPr lang="ja-JP" altLang="en-US" sz="16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0712B29-8DFD-45C1-BE8F-2E7F44751CDC}" type="slidenum">
              <a:rPr kumimoji="1" lang="ja-JP" altLang="en-US" smtClean="0"/>
              <a:t>20</a:t>
            </a:fld>
            <a:endParaRPr kumimoji="1" lang="ja-JP" altLang="en-US"/>
          </a:p>
        </p:txBody>
      </p:sp>
    </p:spTree>
    <p:extLst>
      <p:ext uri="{BB962C8B-B14F-4D97-AF65-F5344CB8AC3E}">
        <p14:creationId xmlns:p14="http://schemas.microsoft.com/office/powerpoint/2010/main" val="42171818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a:normAutofit/>
          </a:bodyPr>
          <a:lstStyle/>
          <a:p>
            <a:r>
              <a:rPr lang="ja-JP" altLang="en-US" sz="2400" dirty="0" smtClean="0">
                <a:latin typeface="Meiryo UI" panose="020B0604030504040204" pitchFamily="50" charset="-128"/>
                <a:ea typeface="Meiryo UI" panose="020B0604030504040204" pitchFamily="50" charset="-128"/>
              </a:rPr>
              <a:t>溶接</a:t>
            </a:r>
            <a:r>
              <a:rPr lang="ja-JP" altLang="en-US" sz="2400" dirty="0">
                <a:latin typeface="Meiryo UI" panose="020B0604030504040204" pitchFamily="50" charset="-128"/>
                <a:ea typeface="Meiryo UI" panose="020B0604030504040204" pitchFamily="50" charset="-128"/>
              </a:rPr>
              <a:t>器等</a:t>
            </a:r>
            <a:r>
              <a:rPr lang="ja-JP" altLang="en-US" sz="2400" dirty="0" smtClean="0">
                <a:latin typeface="Meiryo UI" panose="020B0604030504040204" pitchFamily="50" charset="-128"/>
                <a:ea typeface="Meiryo UI" panose="020B0604030504040204" pitchFamily="50" charset="-128"/>
              </a:rPr>
              <a:t>（４）切断</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34394" y="6400413"/>
            <a:ext cx="3340451"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テキスト４６ページ</a:t>
            </a:r>
            <a:r>
              <a:rPr lang="en-US" altLang="ja-JP" sz="1200" dirty="0" smtClean="0">
                <a:solidFill>
                  <a:prstClr val="black"/>
                </a:solidFill>
              </a:rPr>
              <a:t>/</a:t>
            </a:r>
            <a:r>
              <a:rPr lang="ja-JP" altLang="en-US" sz="1200" dirty="0" smtClean="0">
                <a:solidFill>
                  <a:prstClr val="black"/>
                </a:solidFill>
              </a:rPr>
              <a:t>補助</a:t>
            </a:r>
            <a:r>
              <a:rPr lang="ja-JP" altLang="en-US" sz="1200" dirty="0" smtClean="0">
                <a:solidFill>
                  <a:prstClr val="black"/>
                </a:solidFill>
              </a:rPr>
              <a:t>テキスト３２ページ</a:t>
            </a:r>
            <a:endParaRPr lang="ja-JP" altLang="en-US" sz="1200" dirty="0">
              <a:solidFill>
                <a:prstClr val="black"/>
              </a:solidFill>
            </a:endParaRPr>
          </a:p>
        </p:txBody>
      </p:sp>
      <p:sp>
        <p:nvSpPr>
          <p:cNvPr id="6" name="コンテンツ プレースホルダー 4"/>
          <p:cNvSpPr txBox="1">
            <a:spLocks/>
          </p:cNvSpPr>
          <p:nvPr/>
        </p:nvSpPr>
        <p:spPr>
          <a:xfrm>
            <a:off x="628651" y="898525"/>
            <a:ext cx="7886699" cy="1505198"/>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ガス切断の手順</a:t>
            </a:r>
            <a:r>
              <a:rPr lang="en-US" altLang="ja-JP" sz="1600" dirty="0" smtClean="0">
                <a:solidFill>
                  <a:prstClr val="black"/>
                </a:solidFill>
                <a:latin typeface="Meiryo UI" panose="020B0604030504040204" pitchFamily="50" charset="-128"/>
                <a:ea typeface="Meiryo UI" panose="020B0604030504040204" pitchFamily="50" charset="-128"/>
              </a:rPr>
              <a:t>】</a:t>
            </a:r>
            <a:endParaRPr lang="ja-JP" altLang="en-US" sz="1600" dirty="0" smtClean="0">
              <a:solidFill>
                <a:prstClr val="black"/>
              </a:solidFill>
              <a:latin typeface="Meiryo UI" panose="020B0604030504040204" pitchFamily="50" charset="-128"/>
              <a:ea typeface="Meiryo UI" panose="020B0604030504040204" pitchFamily="50" charset="-128"/>
            </a:endParaRPr>
          </a:p>
          <a:p>
            <a:pPr marL="628650" indent="-36195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①　切断する母材をセットする。</a:t>
            </a:r>
          </a:p>
          <a:p>
            <a:pPr marL="628650" indent="-36195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②　最初は予熱炎で、切断したい場所に白心を当てて母材を赤熱させる</a:t>
            </a:r>
            <a:r>
              <a:rPr lang="ja-JP" altLang="en-US" sz="1600" dirty="0" smtClean="0">
                <a:solidFill>
                  <a:prstClr val="black"/>
                </a:solidFill>
                <a:latin typeface="Meiryo UI" panose="020B0604030504040204" pitchFamily="50" charset="-128"/>
                <a:ea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449263" indent="-182563">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③</a:t>
            </a:r>
            <a:r>
              <a:rPr lang="ja-JP" altLang="en-US" sz="1600" dirty="0">
                <a:solidFill>
                  <a:prstClr val="black"/>
                </a:solidFill>
                <a:latin typeface="Meiryo UI" panose="020B0604030504040204" pitchFamily="50" charset="-128"/>
                <a:ea typeface="Meiryo UI" panose="020B0604030504040204" pitchFamily="50" charset="-128"/>
              </a:rPr>
              <a:t>　吹管をわずかに傾けたまま、ゆっくりと切断したいラインに沿って動かす。このとき、火口と母材の距離が一定になるように注意し、切断スパッタが真下に飛ぶように一定の速度で動かす</a:t>
            </a:r>
            <a:r>
              <a:rPr lang="ja-JP" altLang="en-US" sz="1600" dirty="0" smtClean="0">
                <a:solidFill>
                  <a:prstClr val="black"/>
                </a:solidFill>
                <a:latin typeface="Meiryo UI" panose="020B0604030504040204" pitchFamily="50" charset="-128"/>
                <a:ea typeface="Meiryo UI" panose="020B0604030504040204" pitchFamily="50" charset="-128"/>
              </a:rPr>
              <a:t>。</a:t>
            </a:r>
            <a:endParaRPr lang="ja-JP" altLang="en-US" sz="16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0712B29-8DFD-45C1-BE8F-2E7F44751CDC}" type="slidenum">
              <a:rPr kumimoji="1" lang="ja-JP" altLang="en-US" smtClean="0"/>
              <a:t>21</a:t>
            </a:fld>
            <a:endParaRPr kumimoji="1" lang="ja-JP" altLang="en-US"/>
          </a:p>
        </p:txBody>
      </p:sp>
    </p:spTree>
    <p:extLst>
      <p:ext uri="{BB962C8B-B14F-4D97-AF65-F5344CB8AC3E}">
        <p14:creationId xmlns:p14="http://schemas.microsoft.com/office/powerpoint/2010/main" val="10487667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a:normAutofit/>
          </a:bodyPr>
          <a:lstStyle/>
          <a:p>
            <a:r>
              <a:rPr lang="ja-JP" altLang="en-US" sz="2400" dirty="0" smtClean="0">
                <a:latin typeface="Meiryo UI" panose="020B0604030504040204" pitchFamily="50" charset="-128"/>
                <a:ea typeface="Meiryo UI" panose="020B0604030504040204" pitchFamily="50" charset="-128"/>
              </a:rPr>
              <a:t>溶接</a:t>
            </a:r>
            <a:r>
              <a:rPr lang="ja-JP" altLang="en-US" sz="2400" dirty="0">
                <a:latin typeface="Meiryo UI" panose="020B0604030504040204" pitchFamily="50" charset="-128"/>
                <a:ea typeface="Meiryo UI" panose="020B0604030504040204" pitchFamily="50" charset="-128"/>
              </a:rPr>
              <a:t>器等</a:t>
            </a:r>
            <a:r>
              <a:rPr lang="ja-JP" altLang="en-US" sz="2400" dirty="0" smtClean="0">
                <a:latin typeface="Meiryo UI" panose="020B0604030504040204" pitchFamily="50" charset="-128"/>
                <a:ea typeface="Meiryo UI" panose="020B0604030504040204" pitchFamily="50" charset="-128"/>
              </a:rPr>
              <a:t>（５）溶接・切断作業中の注意事項</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28918" y="6400413"/>
            <a:ext cx="3340451"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テキスト４６ページ</a:t>
            </a:r>
            <a:r>
              <a:rPr lang="en-US" altLang="ja-JP" sz="1200" dirty="0" smtClean="0">
                <a:solidFill>
                  <a:prstClr val="black"/>
                </a:solidFill>
              </a:rPr>
              <a:t>/</a:t>
            </a:r>
            <a:r>
              <a:rPr lang="ja-JP" altLang="en-US" sz="1200" dirty="0" smtClean="0">
                <a:solidFill>
                  <a:prstClr val="black"/>
                </a:solidFill>
              </a:rPr>
              <a:t>補助</a:t>
            </a:r>
            <a:r>
              <a:rPr lang="ja-JP" altLang="en-US" sz="1200" dirty="0" smtClean="0">
                <a:solidFill>
                  <a:prstClr val="black"/>
                </a:solidFill>
              </a:rPr>
              <a:t>テキスト３３ページ</a:t>
            </a:r>
            <a:endParaRPr lang="ja-JP" altLang="en-US" sz="1200" dirty="0">
              <a:solidFill>
                <a:prstClr val="black"/>
              </a:solidFill>
            </a:endParaRPr>
          </a:p>
        </p:txBody>
      </p:sp>
      <p:sp>
        <p:nvSpPr>
          <p:cNvPr id="6" name="コンテンツ プレースホルダー 4"/>
          <p:cNvSpPr txBox="1">
            <a:spLocks/>
          </p:cNvSpPr>
          <p:nvPr/>
        </p:nvSpPr>
        <p:spPr>
          <a:xfrm>
            <a:off x="628651" y="898525"/>
            <a:ext cx="7886699" cy="3514687"/>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溶接</a:t>
            </a:r>
            <a:r>
              <a:rPr lang="ja-JP" altLang="en-US" sz="1600" dirty="0">
                <a:latin typeface="Meiryo UI" panose="020B0604030504040204" pitchFamily="50" charset="-128"/>
                <a:ea typeface="Meiryo UI" panose="020B0604030504040204" pitchFamily="50" charset="-128"/>
              </a:rPr>
              <a:t>・切断作業中の注意</a:t>
            </a:r>
            <a:r>
              <a:rPr lang="ja-JP" altLang="en-US" sz="1600" dirty="0" smtClean="0">
                <a:latin typeface="Meiryo UI" panose="020B0604030504040204" pitchFamily="50" charset="-128"/>
                <a:ea typeface="Meiryo UI" panose="020B0604030504040204" pitchFamily="50" charset="-128"/>
              </a:rPr>
              <a:t>事項</a:t>
            </a:r>
            <a:r>
              <a:rPr lang="en-US" altLang="ja-JP" sz="1600" dirty="0" smtClean="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pPr marL="87313" indent="-87313">
              <a:spcBef>
                <a:spcPts val="600"/>
              </a:spcBef>
              <a:buNone/>
            </a:pPr>
            <a:r>
              <a:rPr lang="ja-JP" altLang="en-US" sz="1600" dirty="0" smtClean="0">
                <a:latin typeface="Meiryo UI" panose="020B0604030504040204" pitchFamily="50" charset="-128"/>
                <a:ea typeface="Meiryo UI" panose="020B0604030504040204" pitchFamily="50" charset="-128"/>
              </a:rPr>
              <a:t>・点火後</a:t>
            </a:r>
            <a:r>
              <a:rPr lang="ja-JP" altLang="en-US" sz="1600" dirty="0">
                <a:latin typeface="Meiryo UI" panose="020B0604030504040204" pitchFamily="50" charset="-128"/>
                <a:ea typeface="Meiryo UI" panose="020B0604030504040204" pitchFamily="50" charset="-128"/>
              </a:rPr>
              <a:t>に、ときどきパチンという音がする場合は、火口の締付けが緩いか、火口に傷が付いているおそれがある。すぐに消火して、火口を締め付け、それでも直らなければ火口を交換する</a:t>
            </a:r>
            <a:r>
              <a:rPr lang="ja-JP" altLang="en-US"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a:p>
            <a:pPr marL="87313" indent="-87313">
              <a:spcBef>
                <a:spcPts val="600"/>
              </a:spcBef>
              <a:buNone/>
            </a:pPr>
            <a:r>
              <a:rPr lang="ja-JP" altLang="en-US" sz="1600" dirty="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溶接</a:t>
            </a:r>
            <a:r>
              <a:rPr lang="ja-JP" altLang="en-US" sz="1600" dirty="0">
                <a:latin typeface="Meiryo UI" panose="020B0604030504040204" pitchFamily="50" charset="-128"/>
                <a:ea typeface="Meiryo UI" panose="020B0604030504040204" pitchFamily="50" charset="-128"/>
              </a:rPr>
              <a:t>、切断の作業中に吹管からパチパチと音がする揚合は、逆火している可能性がある。ただちに作業を止め、火口の清掃、締め直し、ガス漏れのチェック等を行う</a:t>
            </a:r>
            <a:r>
              <a:rPr lang="ja-JP" altLang="en-US" sz="1600" dirty="0" smtClean="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pPr marL="87313" indent="-87313">
              <a:spcBef>
                <a:spcPts val="600"/>
              </a:spcBef>
              <a:buNone/>
            </a:pPr>
            <a:r>
              <a:rPr lang="ja-JP" altLang="en-US" sz="1600" dirty="0" smtClean="0">
                <a:latin typeface="Meiryo UI" panose="020B0604030504040204" pitchFamily="50" charset="-128"/>
                <a:ea typeface="Meiryo UI" panose="020B0604030504040204" pitchFamily="50" charset="-128"/>
              </a:rPr>
              <a:t>・逆火</a:t>
            </a:r>
            <a:r>
              <a:rPr lang="ja-JP" altLang="en-US" sz="1600" dirty="0">
                <a:latin typeface="Meiryo UI" panose="020B0604030504040204" pitchFamily="50" charset="-128"/>
                <a:ea typeface="Meiryo UI" panose="020B0604030504040204" pitchFamily="50" charset="-128"/>
              </a:rPr>
              <a:t>の原因は、次のようなことが考えられる。</a:t>
            </a:r>
            <a:endParaRPr lang="en-US" altLang="ja-JP" sz="1600" dirty="0">
              <a:latin typeface="Meiryo UI" panose="020B0604030504040204" pitchFamily="50" charset="-128"/>
              <a:ea typeface="Meiryo UI" panose="020B0604030504040204" pitchFamily="50" charset="-128"/>
            </a:endParaRPr>
          </a:p>
          <a:p>
            <a:pPr marL="0" indent="180975">
              <a:lnSpc>
                <a:spcPct val="100000"/>
              </a:lnSpc>
              <a:spcBef>
                <a:spcPts val="0"/>
              </a:spcBef>
              <a:buNone/>
            </a:pPr>
            <a:endParaRPr lang="en-US" altLang="ja-JP" sz="1000" dirty="0">
              <a:latin typeface="Meiryo UI" panose="020B0604030504040204" pitchFamily="50" charset="-128"/>
              <a:ea typeface="Meiryo UI" panose="020B0604030504040204" pitchFamily="50" charset="-128"/>
            </a:endParaRPr>
          </a:p>
          <a:p>
            <a:pPr marL="0" indent="180975">
              <a:lnSpc>
                <a:spcPct val="100000"/>
              </a:lnSpc>
              <a:spcBef>
                <a:spcPts val="0"/>
              </a:spcBef>
              <a:buNone/>
            </a:pP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逆火の原因</a:t>
            </a:r>
            <a:r>
              <a:rPr lang="en-US" altLang="ja-JP" sz="1600" dirty="0">
                <a:latin typeface="Meiryo UI" panose="020B0604030504040204" pitchFamily="50" charset="-128"/>
                <a:ea typeface="Meiryo UI" panose="020B0604030504040204" pitchFamily="50" charset="-128"/>
              </a:rPr>
              <a:t>】</a:t>
            </a:r>
          </a:p>
          <a:p>
            <a:pPr marL="542925" indent="-276225">
              <a:lnSpc>
                <a:spcPct val="100000"/>
              </a:lnSpc>
              <a:spcBef>
                <a:spcPts val="0"/>
              </a:spcBef>
              <a:buFont typeface="Wingdings" panose="05000000000000000000" pitchFamily="2" charset="2"/>
              <a:buChar char="l"/>
            </a:pPr>
            <a:r>
              <a:rPr lang="ja-JP" altLang="en-US" sz="1600" dirty="0" smtClean="0">
                <a:latin typeface="Meiryo UI" panose="020B0604030504040204" pitchFamily="50" charset="-128"/>
                <a:ea typeface="Meiryo UI" panose="020B0604030504040204" pitchFamily="50" charset="-128"/>
              </a:rPr>
              <a:t>酸素</a:t>
            </a:r>
            <a:r>
              <a:rPr lang="ja-JP" altLang="en-US" sz="1600" dirty="0">
                <a:latin typeface="Meiryo UI" panose="020B0604030504040204" pitchFamily="50" charset="-128"/>
                <a:ea typeface="Meiryo UI" panose="020B0604030504040204" pitchFamily="50" charset="-128"/>
              </a:rPr>
              <a:t>と可燃性ガスの混合割合が変化した。</a:t>
            </a:r>
          </a:p>
          <a:p>
            <a:pPr marL="542925" indent="-276225">
              <a:lnSpc>
                <a:spcPct val="100000"/>
              </a:lnSpc>
              <a:spcBef>
                <a:spcPts val="0"/>
              </a:spcBef>
              <a:buFont typeface="Wingdings" panose="05000000000000000000" pitchFamily="2" charset="2"/>
              <a:buChar char="l"/>
            </a:pPr>
            <a:r>
              <a:rPr lang="ja-JP" altLang="en-US" sz="1600" dirty="0">
                <a:latin typeface="Meiryo UI" panose="020B0604030504040204" pitchFamily="50" charset="-128"/>
                <a:ea typeface="Meiryo UI" panose="020B0604030504040204" pitchFamily="50" charset="-128"/>
              </a:rPr>
              <a:t>スパッタ等の異物が火口に入った。</a:t>
            </a:r>
          </a:p>
          <a:p>
            <a:pPr marL="542925" indent="-276225">
              <a:lnSpc>
                <a:spcPct val="100000"/>
              </a:lnSpc>
              <a:spcBef>
                <a:spcPts val="0"/>
              </a:spcBef>
              <a:buFont typeface="Wingdings" panose="05000000000000000000" pitchFamily="2" charset="2"/>
              <a:buChar char="l"/>
            </a:pPr>
            <a:r>
              <a:rPr lang="ja-JP" altLang="en-US" sz="1600" dirty="0">
                <a:latin typeface="Meiryo UI" panose="020B0604030504040204" pitchFamily="50" charset="-128"/>
                <a:ea typeface="Meiryo UI" panose="020B0604030504040204" pitchFamily="50" charset="-128"/>
              </a:rPr>
              <a:t>火口先端が母材にぶつかる等で塞がれた。</a:t>
            </a:r>
          </a:p>
          <a:p>
            <a:pPr marL="542925" indent="-276225">
              <a:lnSpc>
                <a:spcPct val="100000"/>
              </a:lnSpc>
              <a:spcBef>
                <a:spcPts val="0"/>
              </a:spcBef>
              <a:buFont typeface="Wingdings" panose="05000000000000000000" pitchFamily="2" charset="2"/>
              <a:buChar char="l"/>
            </a:pPr>
            <a:r>
              <a:rPr lang="ja-JP" altLang="en-US" sz="1600" dirty="0">
                <a:latin typeface="Meiryo UI" panose="020B0604030504040204" pitchFamily="50" charset="-128"/>
                <a:ea typeface="Meiryo UI" panose="020B0604030504040204" pitchFamily="50" charset="-128"/>
              </a:rPr>
              <a:t>火口の温度が上がった。</a:t>
            </a:r>
          </a:p>
          <a:p>
            <a:pPr marL="542925" indent="-276225">
              <a:lnSpc>
                <a:spcPct val="100000"/>
              </a:lnSpc>
              <a:spcBef>
                <a:spcPts val="0"/>
              </a:spcBef>
              <a:buFont typeface="Wingdings" panose="05000000000000000000" pitchFamily="2" charset="2"/>
              <a:buChar char="l"/>
            </a:pPr>
            <a:r>
              <a:rPr lang="ja-JP" altLang="en-US" sz="1600" dirty="0">
                <a:latin typeface="Meiryo UI" panose="020B0604030504040204" pitchFamily="50" charset="-128"/>
                <a:ea typeface="Meiryo UI" panose="020B0604030504040204" pitchFamily="50" charset="-128"/>
              </a:rPr>
              <a:t>火口締め付け方が不十分であった。</a:t>
            </a:r>
          </a:p>
          <a:p>
            <a:pPr marL="542925" indent="-276225">
              <a:lnSpc>
                <a:spcPct val="100000"/>
              </a:lnSpc>
              <a:spcBef>
                <a:spcPts val="0"/>
              </a:spcBef>
              <a:buFont typeface="Wingdings" panose="05000000000000000000" pitchFamily="2" charset="2"/>
              <a:buChar char="l"/>
            </a:pPr>
            <a:r>
              <a:rPr lang="ja-JP" altLang="en-US" sz="1600" dirty="0">
                <a:latin typeface="Meiryo UI" panose="020B0604030504040204" pitchFamily="50" charset="-128"/>
                <a:ea typeface="Meiryo UI" panose="020B0604030504040204" pitchFamily="50" charset="-128"/>
              </a:rPr>
              <a:t>可燃性ガス供給系の中に空気が入った</a:t>
            </a:r>
            <a:r>
              <a:rPr lang="ja-JP" altLang="en-US" sz="1600" dirty="0" smtClean="0">
                <a:latin typeface="Meiryo UI" panose="020B0604030504040204" pitchFamily="50" charset="-128"/>
                <a:ea typeface="Meiryo UI" panose="020B0604030504040204" pitchFamily="50" charset="-128"/>
              </a:rPr>
              <a:t>。</a:t>
            </a:r>
            <a:endParaRPr lang="ja-JP" altLang="en-US" sz="18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0712B29-8DFD-45C1-BE8F-2E7F44751CDC}" type="slidenum">
              <a:rPr kumimoji="1" lang="ja-JP" altLang="en-US" smtClean="0"/>
              <a:t>22</a:t>
            </a:fld>
            <a:endParaRPr kumimoji="1" lang="ja-JP" altLang="en-US"/>
          </a:p>
        </p:txBody>
      </p:sp>
    </p:spTree>
    <p:extLst>
      <p:ext uri="{BB962C8B-B14F-4D97-AF65-F5344CB8AC3E}">
        <p14:creationId xmlns:p14="http://schemas.microsoft.com/office/powerpoint/2010/main" val="24751295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a:normAutofit/>
          </a:bodyPr>
          <a:lstStyle/>
          <a:p>
            <a:r>
              <a:rPr lang="ja-JP" altLang="en-US" sz="2400" dirty="0" smtClean="0">
                <a:latin typeface="Meiryo UI" panose="020B0604030504040204" pitchFamily="50" charset="-128"/>
                <a:ea typeface="Meiryo UI" panose="020B0604030504040204" pitchFamily="50" charset="-128"/>
              </a:rPr>
              <a:t>溶接</a:t>
            </a:r>
            <a:r>
              <a:rPr lang="ja-JP" altLang="en-US" sz="2400" dirty="0">
                <a:latin typeface="Meiryo UI" panose="020B0604030504040204" pitchFamily="50" charset="-128"/>
                <a:ea typeface="Meiryo UI" panose="020B0604030504040204" pitchFamily="50" charset="-128"/>
              </a:rPr>
              <a:t>器等</a:t>
            </a:r>
            <a:r>
              <a:rPr lang="ja-JP" altLang="en-US" sz="2400" dirty="0" smtClean="0">
                <a:latin typeface="Meiryo UI" panose="020B0604030504040204" pitchFamily="50" charset="-128"/>
                <a:ea typeface="Meiryo UI" panose="020B0604030504040204" pitchFamily="50" charset="-128"/>
              </a:rPr>
              <a:t>（６）消火方法</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28918" y="6400413"/>
            <a:ext cx="3340451"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テキスト４７ページ</a:t>
            </a:r>
            <a:r>
              <a:rPr lang="en-US" altLang="ja-JP" sz="1200" dirty="0" smtClean="0">
                <a:solidFill>
                  <a:prstClr val="black"/>
                </a:solidFill>
              </a:rPr>
              <a:t>/</a:t>
            </a:r>
            <a:r>
              <a:rPr lang="ja-JP" altLang="en-US" sz="1200" dirty="0" smtClean="0">
                <a:solidFill>
                  <a:prstClr val="black"/>
                </a:solidFill>
              </a:rPr>
              <a:t>補助テキスト</a:t>
            </a:r>
            <a:r>
              <a:rPr lang="ja-JP" altLang="en-US" sz="1200" dirty="0" smtClean="0">
                <a:solidFill>
                  <a:prstClr val="black"/>
                </a:solidFill>
              </a:rPr>
              <a:t>３４ページ</a:t>
            </a:r>
            <a:endParaRPr lang="ja-JP" altLang="en-US" sz="1200" dirty="0">
              <a:solidFill>
                <a:prstClr val="black"/>
              </a:solidFill>
            </a:endParaRPr>
          </a:p>
        </p:txBody>
      </p:sp>
      <p:sp>
        <p:nvSpPr>
          <p:cNvPr id="6" name="コンテンツ プレースホルダー 4"/>
          <p:cNvSpPr txBox="1">
            <a:spLocks/>
          </p:cNvSpPr>
          <p:nvPr/>
        </p:nvSpPr>
        <p:spPr>
          <a:xfrm>
            <a:off x="628651" y="885138"/>
            <a:ext cx="7886699" cy="2619150"/>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消火方法</a:t>
            </a:r>
            <a:r>
              <a:rPr lang="en-US" altLang="ja-JP" sz="1600" dirty="0" smtClean="0">
                <a:solidFill>
                  <a:prstClr val="black"/>
                </a:solidFill>
                <a:latin typeface="Meiryo UI" panose="020B0604030504040204" pitchFamily="50" charset="-128"/>
                <a:ea typeface="Meiryo UI" panose="020B0604030504040204" pitchFamily="50" charset="-128"/>
              </a:rPr>
              <a:t>】</a:t>
            </a:r>
            <a:endParaRPr lang="ja-JP" altLang="en-US" sz="1600" dirty="0" smtClean="0">
              <a:solidFill>
                <a:prstClr val="black"/>
              </a:solidFill>
              <a:latin typeface="Meiryo UI" panose="020B0604030504040204" pitchFamily="50" charset="-128"/>
              <a:ea typeface="Meiryo UI" panose="020B0604030504040204" pitchFamily="50" charset="-128"/>
            </a:endParaRPr>
          </a:p>
          <a:p>
            <a:pPr marL="0" indent="180975">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消火時は、まず予熱酸素バルブを閉じて、次に燃料ガスを閉じる</a:t>
            </a:r>
            <a:r>
              <a:rPr lang="ja-JP" altLang="en-US" sz="1600" dirty="0" smtClean="0">
                <a:solidFill>
                  <a:prstClr val="black"/>
                </a:solidFill>
                <a:latin typeface="Meiryo UI" panose="020B0604030504040204" pitchFamily="50" charset="-128"/>
                <a:ea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180975">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切断</a:t>
            </a:r>
            <a:r>
              <a:rPr lang="ja-JP" altLang="en-US" sz="1600" dirty="0">
                <a:solidFill>
                  <a:prstClr val="black"/>
                </a:solidFill>
                <a:latin typeface="Meiryo UI" panose="020B0604030504040204" pitchFamily="50" charset="-128"/>
                <a:ea typeface="Meiryo UI" panose="020B0604030504040204" pitchFamily="50" charset="-128"/>
              </a:rPr>
              <a:t>作業の場合は、切断酸素、予熱酸素、燃料ガスの順にバルブを閉じる</a:t>
            </a:r>
            <a:r>
              <a:rPr lang="ja-JP" altLang="en-US" sz="1600" dirty="0" smtClean="0">
                <a:solidFill>
                  <a:prstClr val="black"/>
                </a:solidFill>
                <a:latin typeface="Meiryo UI" panose="020B0604030504040204" pitchFamily="50" charset="-128"/>
                <a:ea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180975">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溶接</a:t>
            </a:r>
            <a:r>
              <a:rPr lang="ja-JP" altLang="en-US" sz="1600" dirty="0">
                <a:solidFill>
                  <a:prstClr val="black"/>
                </a:solidFill>
                <a:latin typeface="Meiryo UI" panose="020B0604030504040204" pitchFamily="50" charset="-128"/>
                <a:ea typeface="Meiryo UI" panose="020B0604030504040204" pitchFamily="50" charset="-128"/>
              </a:rPr>
              <a:t>・切断作業中に火が消えた場合も、同じ順序ですぐにバルブを閉じる。</a:t>
            </a:r>
          </a:p>
          <a:p>
            <a:pPr marL="0" indent="180975">
              <a:lnSpc>
                <a:spcPct val="100000"/>
              </a:lnSpc>
              <a:spcBef>
                <a:spcPts val="0"/>
              </a:spcBef>
              <a:buNone/>
            </a:pPr>
            <a:endParaRPr lang="en-US" altLang="ja-JP" sz="1000" dirty="0" smtClean="0">
              <a:solidFill>
                <a:prstClr val="black"/>
              </a:solidFill>
              <a:latin typeface="Meiryo UI" panose="020B0604030504040204" pitchFamily="50" charset="-128"/>
              <a:ea typeface="Meiryo UI" panose="020B0604030504040204" pitchFamily="50" charset="-128"/>
            </a:endParaRPr>
          </a:p>
          <a:p>
            <a:pPr marL="0" indent="180975">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ただし</a:t>
            </a:r>
            <a:r>
              <a:rPr lang="ja-JP" altLang="en-US" sz="1600" dirty="0">
                <a:solidFill>
                  <a:prstClr val="black"/>
                </a:solidFill>
                <a:latin typeface="Meiryo UI" panose="020B0604030504040204" pitchFamily="50" charset="-128"/>
                <a:ea typeface="Meiryo UI" panose="020B0604030504040204" pitchFamily="50" charset="-128"/>
              </a:rPr>
              <a:t>、作業中に逆火を起こした場合は、直ちに予熱酸素バルブを閉じ、続いて燃料ガスバルブを閉じ、最後に切断酸素バルブを閉じる。次に、酸素・燃料ガス容器弁を閉じ、圧力調整ハンドルを緩める。</a:t>
            </a:r>
          </a:p>
          <a:p>
            <a:pPr marL="0" indent="180975">
              <a:lnSpc>
                <a:spcPct val="100000"/>
              </a:lnSpc>
              <a:spcBef>
                <a:spcPts val="0"/>
              </a:spcBef>
              <a:buNone/>
            </a:pPr>
            <a:endParaRPr lang="en-US" altLang="ja-JP" sz="1000" dirty="0" smtClean="0">
              <a:solidFill>
                <a:srgbClr val="FF0000"/>
              </a:solidFill>
              <a:latin typeface="Meiryo UI" panose="020B0604030504040204" pitchFamily="50" charset="-128"/>
              <a:ea typeface="Meiryo UI" panose="020B0604030504040204" pitchFamily="50" charset="-128"/>
            </a:endParaRPr>
          </a:p>
          <a:p>
            <a:pPr marL="0" indent="180975">
              <a:lnSpc>
                <a:spcPct val="100000"/>
              </a:lnSpc>
              <a:spcBef>
                <a:spcPts val="0"/>
              </a:spcBef>
              <a:buNone/>
            </a:pPr>
            <a:r>
              <a:rPr lang="ja-JP" altLang="en-US" sz="1600" dirty="0" smtClean="0">
                <a:latin typeface="Meiryo UI" panose="020B0604030504040204" pitchFamily="50" charset="-128"/>
                <a:ea typeface="Meiryo UI" panose="020B0604030504040204" pitchFamily="50" charset="-128"/>
              </a:rPr>
              <a:t>逆火</a:t>
            </a:r>
            <a:r>
              <a:rPr lang="ja-JP" altLang="en-US" sz="1600" dirty="0">
                <a:latin typeface="Meiryo UI" panose="020B0604030504040204" pitchFamily="50" charset="-128"/>
                <a:ea typeface="Meiryo UI" panose="020B0604030504040204" pitchFamily="50" charset="-128"/>
              </a:rPr>
              <a:t>のために消火した場合は、発生原因を特定して対策を講じてから作業を再開すること。原因が特定できないまま再開してはならない</a:t>
            </a:r>
            <a:r>
              <a:rPr lang="ja-JP" altLang="en-US" sz="1600" dirty="0" smtClean="0">
                <a:latin typeface="Meiryo UI" panose="020B0604030504040204" pitchFamily="50" charset="-128"/>
                <a:ea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0712B29-8DFD-45C1-BE8F-2E7F44751CDC}" type="slidenum">
              <a:rPr kumimoji="1" lang="ja-JP" altLang="en-US" smtClean="0"/>
              <a:t>23</a:t>
            </a:fld>
            <a:endParaRPr kumimoji="1" lang="ja-JP" altLang="en-US"/>
          </a:p>
        </p:txBody>
      </p:sp>
    </p:spTree>
    <p:extLst>
      <p:ext uri="{BB962C8B-B14F-4D97-AF65-F5344CB8AC3E}">
        <p14:creationId xmlns:p14="http://schemas.microsoft.com/office/powerpoint/2010/main" val="35288711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a:normAutofit/>
          </a:bodyPr>
          <a:lstStyle/>
          <a:p>
            <a:r>
              <a:rPr lang="ja-JP" altLang="en-US" sz="2400" dirty="0">
                <a:latin typeface="Meiryo UI" panose="020B0604030504040204" pitchFamily="50" charset="-128"/>
                <a:ea typeface="Meiryo UI" panose="020B0604030504040204" pitchFamily="50" charset="-128"/>
              </a:rPr>
              <a:t>火口</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18394" y="6418387"/>
            <a:ext cx="3345499"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テキスト４７ページ</a:t>
            </a:r>
            <a:r>
              <a:rPr lang="en-US" altLang="ja-JP" sz="1200" dirty="0" smtClean="0">
                <a:solidFill>
                  <a:prstClr val="black"/>
                </a:solidFill>
              </a:rPr>
              <a:t>/</a:t>
            </a:r>
            <a:r>
              <a:rPr lang="ja-JP" altLang="en-US" sz="1200" dirty="0" smtClean="0">
                <a:solidFill>
                  <a:prstClr val="black"/>
                </a:solidFill>
              </a:rPr>
              <a:t>補助テキスト</a:t>
            </a:r>
            <a:r>
              <a:rPr lang="ja-JP" altLang="en-US" sz="1200" dirty="0" smtClean="0">
                <a:solidFill>
                  <a:prstClr val="black"/>
                </a:solidFill>
              </a:rPr>
              <a:t>３５ページ</a:t>
            </a:r>
            <a:endParaRPr lang="ja-JP" altLang="en-US" sz="1200" dirty="0">
              <a:solidFill>
                <a:prstClr val="black"/>
              </a:solidFill>
            </a:endParaRPr>
          </a:p>
        </p:txBody>
      </p:sp>
      <p:sp>
        <p:nvSpPr>
          <p:cNvPr id="6" name="コンテンツ プレースホルダー 4"/>
          <p:cNvSpPr txBox="1">
            <a:spLocks/>
          </p:cNvSpPr>
          <p:nvPr/>
        </p:nvSpPr>
        <p:spPr>
          <a:xfrm>
            <a:off x="628649" y="1640678"/>
            <a:ext cx="5829301" cy="3208994"/>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火口</a:t>
            </a:r>
            <a:r>
              <a:rPr lang="ja-JP" altLang="en-US" sz="1600" dirty="0">
                <a:solidFill>
                  <a:prstClr val="black"/>
                </a:solidFill>
                <a:latin typeface="Meiryo UI" panose="020B0604030504040204" pitchFamily="50" charset="-128"/>
                <a:ea typeface="Meiryo UI" panose="020B0604030504040204" pitchFamily="50" charset="-128"/>
              </a:rPr>
              <a:t>の取付け</a:t>
            </a:r>
            <a:r>
              <a:rPr lang="ja-JP" altLang="en-US" sz="1600" dirty="0" smtClean="0">
                <a:solidFill>
                  <a:prstClr val="black"/>
                </a:solidFill>
                <a:latin typeface="Meiryo UI" panose="020B0604030504040204" pitchFamily="50" charset="-128"/>
                <a:ea typeface="Meiryo UI" panose="020B0604030504040204" pitchFamily="50" charset="-128"/>
              </a:rPr>
              <a:t>手順</a:t>
            </a:r>
            <a:r>
              <a:rPr lang="en-US" altLang="ja-JP" sz="1600" dirty="0" smtClean="0">
                <a:solidFill>
                  <a:prstClr val="black"/>
                </a:solidFill>
                <a:latin typeface="Meiryo UI" panose="020B0604030504040204" pitchFamily="50" charset="-128"/>
                <a:ea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endParaRPr>
          </a:p>
          <a:p>
            <a:pPr marL="449263" indent="-268288">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①　火口と吹管それぞれの当り部分に傷が付いていないこと、ゴミや油が付いていないことを確認する。</a:t>
            </a:r>
          </a:p>
          <a:p>
            <a:pPr marL="449263" indent="-268288">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②　図</a:t>
            </a:r>
            <a:r>
              <a:rPr lang="en-US" altLang="ja-JP" sz="1600" dirty="0">
                <a:solidFill>
                  <a:prstClr val="black"/>
                </a:solidFill>
                <a:latin typeface="Meiryo UI" panose="020B0604030504040204" pitchFamily="50" charset="-128"/>
                <a:ea typeface="Meiryo UI" panose="020B0604030504040204" pitchFamily="50" charset="-128"/>
              </a:rPr>
              <a:t>1-31</a:t>
            </a:r>
            <a:r>
              <a:rPr lang="ja-JP" altLang="en-US" sz="1600" dirty="0">
                <a:solidFill>
                  <a:prstClr val="black"/>
                </a:solidFill>
                <a:latin typeface="Meiryo UI" panose="020B0604030504040204" pitchFamily="50" charset="-128"/>
                <a:ea typeface="Meiryo UI" panose="020B0604030504040204" pitchFamily="50" charset="-128"/>
              </a:rPr>
              <a:t>のバックナット（パッキンナット）を完全に戻す（本体六角部にあたるまで）。</a:t>
            </a:r>
          </a:p>
          <a:p>
            <a:pPr marL="449263" indent="-268288">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③　火口を吹管に、奥までねじ込む。</a:t>
            </a:r>
          </a:p>
          <a:p>
            <a:pPr marL="449263" indent="-268288">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④　火口の本体の六角部を専用のスパナでいっぱいまで締め付ける。このときモンキーを使用すると、外管ナットが回転してしまうことがあるので、モンキーレンチは使用しない方が望ましい。</a:t>
            </a:r>
          </a:p>
          <a:p>
            <a:pPr marL="449263" indent="-268288">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⑤　バックナットを、抵抗を感じるまで手で回す。</a:t>
            </a:r>
          </a:p>
          <a:p>
            <a:pPr marL="449263" indent="-268288">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⑥　バックナットを専用のスパナで回転させる。初回取り付け時は</a:t>
            </a:r>
            <a:r>
              <a:rPr lang="en-US" altLang="ja-JP" sz="1600" dirty="0">
                <a:solidFill>
                  <a:prstClr val="black"/>
                </a:solidFill>
                <a:latin typeface="Meiryo UI" panose="020B0604030504040204" pitchFamily="50" charset="-128"/>
                <a:ea typeface="Meiryo UI" panose="020B0604030504040204" pitchFamily="50" charset="-128"/>
              </a:rPr>
              <a:t>1/2</a:t>
            </a:r>
            <a:r>
              <a:rPr lang="ja-JP" altLang="en-US" sz="1600" dirty="0">
                <a:solidFill>
                  <a:prstClr val="black"/>
                </a:solidFill>
                <a:latin typeface="Meiryo UI" panose="020B0604030504040204" pitchFamily="50" charset="-128"/>
                <a:ea typeface="Meiryo UI" panose="020B0604030504040204" pitchFamily="50" charset="-128"/>
              </a:rPr>
              <a:t>回転、二回目以降は</a:t>
            </a:r>
            <a:r>
              <a:rPr lang="en-US" altLang="ja-JP" sz="1600" dirty="0">
                <a:solidFill>
                  <a:prstClr val="black"/>
                </a:solidFill>
                <a:latin typeface="Meiryo UI" panose="020B0604030504040204" pitchFamily="50" charset="-128"/>
                <a:ea typeface="Meiryo UI" panose="020B0604030504040204" pitchFamily="50" charset="-128"/>
              </a:rPr>
              <a:t>1/4</a:t>
            </a:r>
            <a:r>
              <a:rPr lang="ja-JP" altLang="en-US" sz="1600" dirty="0">
                <a:solidFill>
                  <a:prstClr val="black"/>
                </a:solidFill>
                <a:latin typeface="Meiryo UI" panose="020B0604030504040204" pitchFamily="50" charset="-128"/>
                <a:ea typeface="Meiryo UI" panose="020B0604030504040204" pitchFamily="50" charset="-128"/>
              </a:rPr>
              <a:t>回転程度とする。</a:t>
            </a:r>
          </a:p>
        </p:txBody>
      </p:sp>
      <p:sp>
        <p:nvSpPr>
          <p:cNvPr id="5" name="コンテンツ プレースホルダー 4"/>
          <p:cNvSpPr txBox="1">
            <a:spLocks/>
          </p:cNvSpPr>
          <p:nvPr/>
        </p:nvSpPr>
        <p:spPr>
          <a:xfrm>
            <a:off x="628651" y="987229"/>
            <a:ext cx="7886699" cy="613376"/>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火口の選択</a:t>
            </a:r>
            <a:r>
              <a:rPr lang="en-US" altLang="ja-JP" sz="1600" dirty="0" smtClean="0">
                <a:solidFill>
                  <a:prstClr val="black"/>
                </a:solidFill>
                <a:latin typeface="Meiryo UI" panose="020B0604030504040204" pitchFamily="50" charset="-128"/>
                <a:ea typeface="Meiryo UI" panose="020B0604030504040204" pitchFamily="50" charset="-128"/>
              </a:rPr>
              <a:t>】</a:t>
            </a:r>
            <a:endParaRPr lang="ja-JP" altLang="en-US" sz="1600" dirty="0" smtClean="0">
              <a:solidFill>
                <a:prstClr val="black"/>
              </a:solidFill>
              <a:latin typeface="Meiryo UI" panose="020B0604030504040204" pitchFamily="50" charset="-128"/>
              <a:ea typeface="Meiryo UI" panose="020B0604030504040204" pitchFamily="50" charset="-128"/>
            </a:endParaRPr>
          </a:p>
          <a:p>
            <a:pPr marL="0" indent="180975">
              <a:lnSpc>
                <a:spcPct val="100000"/>
              </a:lnSpc>
              <a:spcBef>
                <a:spcPts val="0"/>
              </a:spcBef>
              <a:buNone/>
            </a:pPr>
            <a:r>
              <a:rPr lang="ja-JP" altLang="en-US" sz="1600" dirty="0" smtClean="0">
                <a:latin typeface="Meiryo UI" panose="020B0604030504040204" pitchFamily="50" charset="-128"/>
                <a:ea typeface="Meiryo UI" panose="020B0604030504040204" pitchFamily="50" charset="-128"/>
              </a:rPr>
              <a:t>火口</a:t>
            </a:r>
            <a:r>
              <a:rPr lang="ja-JP" altLang="en-US" sz="1600" dirty="0">
                <a:latin typeface="Meiryo UI" panose="020B0604030504040204" pitchFamily="50" charset="-128"/>
                <a:ea typeface="Meiryo UI" panose="020B0604030504040204" pitchFamily="50" charset="-128"/>
              </a:rPr>
              <a:t>は使用する可燃性ガスの種類と母材の厚さに応じて</a:t>
            </a:r>
            <a:r>
              <a:rPr lang="ja-JP" altLang="en-US" sz="1600" dirty="0" smtClean="0">
                <a:latin typeface="Meiryo UI" panose="020B0604030504040204" pitchFamily="50" charset="-128"/>
                <a:ea typeface="Meiryo UI" panose="020B0604030504040204" pitchFamily="50" charset="-128"/>
              </a:rPr>
              <a:t>、適切</a:t>
            </a:r>
            <a:r>
              <a:rPr lang="ja-JP" altLang="en-US" sz="1600" dirty="0">
                <a:latin typeface="Meiryo UI" panose="020B0604030504040204" pitchFamily="50" charset="-128"/>
                <a:ea typeface="Meiryo UI" panose="020B0604030504040204" pitchFamily="50" charset="-128"/>
              </a:rPr>
              <a:t>に選択する必要がある</a:t>
            </a:r>
            <a:r>
              <a:rPr lang="ja-JP" altLang="en-US"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10712B29-8DFD-45C1-BE8F-2E7F44751CDC}" type="slidenum">
              <a:rPr kumimoji="1" lang="ja-JP" altLang="en-US" smtClean="0"/>
              <a:t>24</a:t>
            </a:fld>
            <a:endParaRPr kumimoji="1" lang="ja-JP" altLang="en-US"/>
          </a:p>
        </p:txBody>
      </p:sp>
      <p:pic>
        <p:nvPicPr>
          <p:cNvPr id="8" name="図 7"/>
          <p:cNvPicPr>
            <a:picLocks noChangeAspect="1"/>
          </p:cNvPicPr>
          <p:nvPr/>
        </p:nvPicPr>
        <p:blipFill>
          <a:blip r:embed="rId3"/>
          <a:stretch>
            <a:fillRect/>
          </a:stretch>
        </p:blipFill>
        <p:spPr>
          <a:xfrm>
            <a:off x="6517480" y="1620640"/>
            <a:ext cx="1997870" cy="3208995"/>
          </a:xfrm>
          <a:prstGeom prst="rect">
            <a:avLst/>
          </a:prstGeom>
        </p:spPr>
      </p:pic>
      <p:sp>
        <p:nvSpPr>
          <p:cNvPr id="9" name="正方形/長方形 8"/>
          <p:cNvSpPr/>
          <p:nvPr/>
        </p:nvSpPr>
        <p:spPr>
          <a:xfrm>
            <a:off x="6778607" y="4758165"/>
            <a:ext cx="2025916"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a:latin typeface="Meiryo UI" panose="020B0604030504040204" pitchFamily="50" charset="-128"/>
                <a:ea typeface="Meiryo UI" panose="020B0604030504040204" pitchFamily="50" charset="-128"/>
              </a:rPr>
              <a:t>（小池酸素工業株式会社提供）</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325950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a:normAutofit/>
          </a:bodyPr>
          <a:lstStyle/>
          <a:p>
            <a:r>
              <a:rPr lang="ja-JP" altLang="en-US" sz="2400" dirty="0" smtClean="0">
                <a:latin typeface="Meiryo UI" panose="020B0604030504040204" pitchFamily="50" charset="-128"/>
                <a:ea typeface="Meiryo UI" panose="020B0604030504040204" pitchFamily="50" charset="-128"/>
              </a:rPr>
              <a:t>ホース（１）ワンタッチ継手の取付け</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787724" y="6501872"/>
            <a:ext cx="3340451"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テキスト５０ページ</a:t>
            </a:r>
            <a:r>
              <a:rPr lang="en-US" altLang="ja-JP" sz="1200" dirty="0" smtClean="0">
                <a:solidFill>
                  <a:prstClr val="black"/>
                </a:solidFill>
              </a:rPr>
              <a:t>/</a:t>
            </a:r>
            <a:r>
              <a:rPr lang="ja-JP" altLang="en-US" sz="1200" dirty="0" smtClean="0">
                <a:solidFill>
                  <a:prstClr val="black"/>
                </a:solidFill>
              </a:rPr>
              <a:t>補助テキスト</a:t>
            </a:r>
            <a:r>
              <a:rPr lang="ja-JP" altLang="en-US" sz="1200" dirty="0" smtClean="0">
                <a:solidFill>
                  <a:prstClr val="black"/>
                </a:solidFill>
              </a:rPr>
              <a:t>３６ページ</a:t>
            </a:r>
            <a:endParaRPr lang="ja-JP" altLang="en-US" sz="1200" dirty="0">
              <a:solidFill>
                <a:prstClr val="black"/>
              </a:solidFill>
            </a:endParaRPr>
          </a:p>
        </p:txBody>
      </p:sp>
      <p:sp>
        <p:nvSpPr>
          <p:cNvPr id="6" name="コンテンツ プレースホルダー 4"/>
          <p:cNvSpPr txBox="1">
            <a:spLocks/>
          </p:cNvSpPr>
          <p:nvPr/>
        </p:nvSpPr>
        <p:spPr>
          <a:xfrm>
            <a:off x="628649" y="971018"/>
            <a:ext cx="4781095" cy="2138352"/>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ホース両端へのワンタッチ継手の取付け手順</a:t>
            </a:r>
            <a:r>
              <a:rPr lang="en-US" altLang="ja-JP" sz="1600" dirty="0" smtClean="0">
                <a:solidFill>
                  <a:prstClr val="black"/>
                </a:solidFill>
                <a:latin typeface="Meiryo UI" panose="020B0604030504040204" pitchFamily="50" charset="-128"/>
                <a:ea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endParaRPr>
          </a:p>
          <a:p>
            <a:pPr marL="449263" indent="-268288">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①　ホースバンドを用いて確実に固定する。このとき、</a:t>
            </a:r>
            <a:r>
              <a:rPr lang="ja-JP" altLang="en-US" sz="1600" dirty="0">
                <a:latin typeface="Meiryo UI" panose="020B0604030504040204" pitchFamily="50" charset="-128"/>
                <a:ea typeface="Meiryo UI" panose="020B0604030504040204" pitchFamily="50" charset="-128"/>
              </a:rPr>
              <a:t>油やグリースを使用したり、無理にねじったり、内面を削ったり、叩いて柔らかくしたりしてはならない。</a:t>
            </a:r>
          </a:p>
          <a:p>
            <a:pPr marL="449263" indent="-268288">
              <a:lnSpc>
                <a:spcPct val="100000"/>
              </a:lnSpc>
              <a:spcBef>
                <a:spcPts val="0"/>
              </a:spcBef>
              <a:buNone/>
            </a:pPr>
            <a:r>
              <a:rPr lang="ja-JP" altLang="en-US" sz="1600" dirty="0">
                <a:latin typeface="Meiryo UI" panose="020B0604030504040204" pitchFamily="50" charset="-128"/>
                <a:ea typeface="Meiryo UI" panose="020B0604030504040204" pitchFamily="50" charset="-128"/>
              </a:rPr>
              <a:t>②　ホース継手に固く栓をして、水槽に浸し、窒素又は乾燥空気（油気のないものに限る）で、最高使用圧力の</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倍程度の圧力を</a:t>
            </a:r>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分間加えて、漏れや継手が抜けることがないことを確認する</a:t>
            </a:r>
            <a:r>
              <a:rPr lang="ja-JP" altLang="en-US" sz="1600" dirty="0" smtClean="0">
                <a:latin typeface="Meiryo UI" panose="020B0604030504040204" pitchFamily="50" charset="-128"/>
                <a:ea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10712B29-8DFD-45C1-BE8F-2E7F44751CDC}" type="slidenum">
              <a:rPr kumimoji="1" lang="ja-JP" altLang="en-US" smtClean="0"/>
              <a:t>25</a:t>
            </a:fld>
            <a:endParaRPr kumimoji="1" lang="ja-JP" altLang="en-US"/>
          </a:p>
        </p:txBody>
      </p:sp>
      <p:pic>
        <p:nvPicPr>
          <p:cNvPr id="5" name="図 4"/>
          <p:cNvPicPr>
            <a:picLocks noChangeAspect="1"/>
          </p:cNvPicPr>
          <p:nvPr/>
        </p:nvPicPr>
        <p:blipFill>
          <a:blip r:embed="rId3"/>
          <a:stretch>
            <a:fillRect/>
          </a:stretch>
        </p:blipFill>
        <p:spPr>
          <a:xfrm>
            <a:off x="5461177" y="971018"/>
            <a:ext cx="3054173" cy="2138352"/>
          </a:xfrm>
          <a:prstGeom prst="rect">
            <a:avLst/>
          </a:prstGeom>
        </p:spPr>
      </p:pic>
      <p:sp>
        <p:nvSpPr>
          <p:cNvPr id="8" name="正方形/長方形 7"/>
          <p:cNvSpPr/>
          <p:nvPr/>
        </p:nvSpPr>
        <p:spPr>
          <a:xfrm>
            <a:off x="6744132" y="3017514"/>
            <a:ext cx="2248176"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smtClean="0">
                <a:latin typeface="Meiryo UI" panose="020B0604030504040204" pitchFamily="50" charset="-128"/>
                <a:ea typeface="Meiryo UI" panose="020B0604030504040204" pitchFamily="50" charset="-128"/>
              </a:rPr>
              <a:t>（日酸</a:t>
            </a:r>
            <a:r>
              <a:rPr lang="en-US" altLang="ja-JP" sz="900" dirty="0" smtClean="0">
                <a:latin typeface="Meiryo UI" panose="020B0604030504040204" pitchFamily="50" charset="-128"/>
                <a:ea typeface="Meiryo UI" panose="020B0604030504040204" pitchFamily="50" charset="-128"/>
              </a:rPr>
              <a:t>TANAKA(</a:t>
            </a:r>
            <a:r>
              <a:rPr lang="ja-JP" altLang="en-US" sz="900" dirty="0" smtClean="0">
                <a:latin typeface="Meiryo UI" panose="020B0604030504040204" pitchFamily="50" charset="-128"/>
                <a:ea typeface="Meiryo UI" panose="020B0604030504040204" pitchFamily="50" charset="-128"/>
              </a:rPr>
              <a:t>株</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提供）</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570045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a:normAutofit/>
          </a:bodyPr>
          <a:lstStyle/>
          <a:p>
            <a:r>
              <a:rPr lang="ja-JP" altLang="en-US" sz="2400" dirty="0" smtClean="0">
                <a:latin typeface="Meiryo UI" panose="020B0604030504040204" pitchFamily="50" charset="-128"/>
                <a:ea typeface="Meiryo UI" panose="020B0604030504040204" pitchFamily="50" charset="-128"/>
              </a:rPr>
              <a:t>ホース（２）ガスホースの目視点検</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725312" y="6429338"/>
            <a:ext cx="3372877"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テキスト５１ページ</a:t>
            </a:r>
            <a:r>
              <a:rPr lang="en-US" altLang="ja-JP" sz="1200" dirty="0" smtClean="0">
                <a:solidFill>
                  <a:prstClr val="black"/>
                </a:solidFill>
              </a:rPr>
              <a:t>/</a:t>
            </a:r>
            <a:r>
              <a:rPr lang="ja-JP" altLang="en-US" sz="1200" dirty="0" smtClean="0">
                <a:solidFill>
                  <a:prstClr val="black"/>
                </a:solidFill>
              </a:rPr>
              <a:t>補助テキスト</a:t>
            </a:r>
            <a:r>
              <a:rPr lang="ja-JP" altLang="en-US" sz="1200" dirty="0" smtClean="0">
                <a:solidFill>
                  <a:prstClr val="black"/>
                </a:solidFill>
              </a:rPr>
              <a:t>３７ページ</a:t>
            </a:r>
            <a:endParaRPr lang="ja-JP" altLang="en-US" sz="1200" dirty="0">
              <a:solidFill>
                <a:prstClr val="black"/>
              </a:solidFill>
            </a:endParaRPr>
          </a:p>
        </p:txBody>
      </p:sp>
      <p:sp>
        <p:nvSpPr>
          <p:cNvPr id="6" name="コンテンツ プレースホルダー 4"/>
          <p:cNvSpPr txBox="1">
            <a:spLocks/>
          </p:cNvSpPr>
          <p:nvPr/>
        </p:nvSpPr>
        <p:spPr>
          <a:xfrm>
            <a:off x="628650" y="971018"/>
            <a:ext cx="7886700" cy="2746812"/>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使用前のガスホースの目視点検事項</a:t>
            </a:r>
            <a:r>
              <a:rPr lang="en-US" altLang="ja-JP" sz="1600" dirty="0" smtClean="0">
                <a:latin typeface="Meiryo UI" panose="020B0604030504040204" pitchFamily="50" charset="-128"/>
                <a:ea typeface="Meiryo UI" panose="020B0604030504040204" pitchFamily="50" charset="-128"/>
              </a:rPr>
              <a:t>】</a:t>
            </a:r>
          </a:p>
          <a:p>
            <a:pPr lvl="1">
              <a:lnSpc>
                <a:spcPct val="100000"/>
              </a:lnSpc>
              <a:spcBef>
                <a:spcPts val="0"/>
              </a:spcBef>
            </a:pPr>
            <a:r>
              <a:rPr lang="ja-JP" altLang="en-US" sz="1600" dirty="0" smtClean="0">
                <a:latin typeface="Meiryo UI" panose="020B0604030504040204" pitchFamily="50" charset="-128"/>
                <a:ea typeface="Meiryo UI" panose="020B0604030504040204" pitchFamily="50" charset="-128"/>
              </a:rPr>
              <a:t>ホース</a:t>
            </a:r>
            <a:r>
              <a:rPr lang="ja-JP" altLang="en-US" sz="1600" dirty="0">
                <a:latin typeface="Meiryo UI" panose="020B0604030504040204" pitchFamily="50" charset="-128"/>
                <a:ea typeface="Meiryo UI" panose="020B0604030504040204" pitchFamily="50" charset="-128"/>
              </a:rPr>
              <a:t>表面の補強層へ達するき裂</a:t>
            </a:r>
          </a:p>
          <a:p>
            <a:pPr lvl="1">
              <a:lnSpc>
                <a:spcPct val="100000"/>
              </a:lnSpc>
              <a:spcBef>
                <a:spcPts val="0"/>
              </a:spcBef>
            </a:pPr>
            <a:r>
              <a:rPr lang="ja-JP" altLang="en-US" sz="1600" dirty="0">
                <a:latin typeface="Meiryo UI" panose="020B0604030504040204" pitchFamily="50" charset="-128"/>
                <a:ea typeface="Meiryo UI" panose="020B0604030504040204" pitchFamily="50" charset="-128"/>
              </a:rPr>
              <a:t>摩耗又は膨れ</a:t>
            </a:r>
          </a:p>
          <a:p>
            <a:pPr lvl="1">
              <a:lnSpc>
                <a:spcPct val="100000"/>
              </a:lnSpc>
              <a:spcBef>
                <a:spcPts val="0"/>
              </a:spcBef>
            </a:pPr>
            <a:r>
              <a:rPr lang="ja-JP" altLang="en-US" sz="1600" dirty="0">
                <a:latin typeface="Meiryo UI" panose="020B0604030504040204" pitchFamily="50" charset="-128"/>
                <a:ea typeface="Meiryo UI" panose="020B0604030504040204" pitchFamily="50" charset="-128"/>
              </a:rPr>
              <a:t>変色・硬化</a:t>
            </a:r>
          </a:p>
          <a:p>
            <a:pPr lvl="1">
              <a:lnSpc>
                <a:spcPct val="100000"/>
              </a:lnSpc>
              <a:spcBef>
                <a:spcPts val="0"/>
              </a:spcBef>
            </a:pPr>
            <a:r>
              <a:rPr lang="ja-JP" altLang="en-US" sz="1600" dirty="0">
                <a:latin typeface="Meiryo UI" panose="020B0604030504040204" pitchFamily="50" charset="-128"/>
                <a:ea typeface="Meiryo UI" panose="020B0604030504040204" pitchFamily="50" charset="-128"/>
              </a:rPr>
              <a:t>継手金具のすれ</a:t>
            </a:r>
          </a:p>
          <a:p>
            <a:pPr lvl="1">
              <a:lnSpc>
                <a:spcPct val="100000"/>
              </a:lnSpc>
              <a:spcBef>
                <a:spcPts val="0"/>
              </a:spcBef>
            </a:pPr>
            <a:r>
              <a:rPr lang="ja-JP" altLang="en-US" sz="1600" dirty="0">
                <a:latin typeface="Meiryo UI" panose="020B0604030504040204" pitchFamily="50" charset="-128"/>
                <a:ea typeface="Meiryo UI" panose="020B0604030504040204" pitchFamily="50" charset="-128"/>
              </a:rPr>
              <a:t>酸素ホースについて、内部の異物（ゴミ、虫など</a:t>
            </a:r>
            <a:r>
              <a:rPr lang="ja-JP" altLang="en-US"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a:p>
            <a:pPr marL="457200" lvl="1" indent="-188913">
              <a:lnSpc>
                <a:spcPct val="100000"/>
              </a:lnSpc>
              <a:spcBef>
                <a:spcPts val="600"/>
              </a:spcBef>
              <a:buNone/>
            </a:pPr>
            <a:r>
              <a:rPr lang="en-US" altLang="ja-JP"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特に酸素のホースは一度でも逆火すると内部に煤が付着し、再び逆火するとこれが激しく燃焼することがあるので、注意すること</a:t>
            </a:r>
            <a:r>
              <a:rPr lang="ja-JP" altLang="en-US"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a:p>
            <a:pPr marL="457200" lvl="1" indent="-188913">
              <a:lnSpc>
                <a:spcPct val="100000"/>
              </a:lnSpc>
              <a:spcBef>
                <a:spcPts val="0"/>
              </a:spcBef>
              <a:buNone/>
            </a:pPr>
            <a:r>
              <a:rPr lang="en-US" altLang="ja-JP" sz="1600" dirty="0" smtClean="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点でも異常があれば、補修せずに新しいホースと交換する。ホースの漏れ箇所を、絶縁テープなどで補修してはならない</a:t>
            </a:r>
            <a:r>
              <a:rPr lang="ja-JP" altLang="en-US" sz="1600" dirty="0" smtClean="0">
                <a:latin typeface="Meiryo UI" panose="020B0604030504040204" pitchFamily="50" charset="-128"/>
                <a:ea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0712B29-8DFD-45C1-BE8F-2E7F44751CDC}" type="slidenum">
              <a:rPr kumimoji="1" lang="ja-JP" altLang="en-US" smtClean="0"/>
              <a:t>26</a:t>
            </a:fld>
            <a:endParaRPr kumimoji="1" lang="ja-JP" altLang="en-US"/>
          </a:p>
        </p:txBody>
      </p:sp>
    </p:spTree>
    <p:extLst>
      <p:ext uri="{BB962C8B-B14F-4D97-AF65-F5344CB8AC3E}">
        <p14:creationId xmlns:p14="http://schemas.microsoft.com/office/powerpoint/2010/main" val="17303685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a:normAutofit/>
          </a:bodyPr>
          <a:lstStyle/>
          <a:p>
            <a:r>
              <a:rPr lang="ja-JP" altLang="en-US" sz="2400" dirty="0" smtClean="0">
                <a:latin typeface="Meiryo UI" panose="020B0604030504040204" pitchFamily="50" charset="-128"/>
                <a:ea typeface="Meiryo UI" panose="020B0604030504040204" pitchFamily="50" charset="-128"/>
              </a:rPr>
              <a:t>ホース（２）ガスホースの取り扱いの注意</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714362" y="6429338"/>
            <a:ext cx="3383828"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テキスト５２ページ</a:t>
            </a:r>
            <a:r>
              <a:rPr lang="en-US" altLang="ja-JP" sz="1200" dirty="0" smtClean="0">
                <a:solidFill>
                  <a:prstClr val="black"/>
                </a:solidFill>
              </a:rPr>
              <a:t>/</a:t>
            </a:r>
            <a:r>
              <a:rPr lang="ja-JP" altLang="en-US" sz="1200" dirty="0" smtClean="0">
                <a:solidFill>
                  <a:prstClr val="black"/>
                </a:solidFill>
              </a:rPr>
              <a:t>補助テキスト</a:t>
            </a:r>
            <a:r>
              <a:rPr lang="ja-JP" altLang="en-US" sz="1200" dirty="0" smtClean="0">
                <a:solidFill>
                  <a:prstClr val="black"/>
                </a:solidFill>
              </a:rPr>
              <a:t>３７ページ</a:t>
            </a:r>
            <a:endParaRPr lang="ja-JP" altLang="en-US" sz="1200" dirty="0">
              <a:solidFill>
                <a:prstClr val="black"/>
              </a:solidFill>
            </a:endParaRPr>
          </a:p>
        </p:txBody>
      </p:sp>
      <p:sp>
        <p:nvSpPr>
          <p:cNvPr id="6" name="コンテンツ プレースホルダー 4"/>
          <p:cNvSpPr txBox="1">
            <a:spLocks/>
          </p:cNvSpPr>
          <p:nvPr/>
        </p:nvSpPr>
        <p:spPr>
          <a:xfrm>
            <a:off x="628650" y="971018"/>
            <a:ext cx="7886700" cy="1892642"/>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ガスホース使用時の注意事項</a:t>
            </a:r>
            <a:r>
              <a:rPr lang="en-US" altLang="ja-JP" sz="1600" dirty="0" smtClean="0">
                <a:solidFill>
                  <a:prstClr val="black"/>
                </a:solidFill>
                <a:latin typeface="Meiryo UI" panose="020B0604030504040204" pitchFamily="50" charset="-128"/>
                <a:ea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endParaRPr>
          </a:p>
          <a:p>
            <a:pPr marL="449263" lvl="1" indent="-180975">
              <a:lnSpc>
                <a:spcPct val="100000"/>
              </a:lnSpc>
              <a:spcBef>
                <a:spcPts val="0"/>
              </a:spcBef>
            </a:pPr>
            <a:r>
              <a:rPr lang="ja-JP" altLang="en-US" sz="1600" dirty="0">
                <a:solidFill>
                  <a:prstClr val="black"/>
                </a:solidFill>
                <a:latin typeface="Meiryo UI" panose="020B0604030504040204" pitchFamily="50" charset="-128"/>
                <a:ea typeface="Meiryo UI" panose="020B0604030504040204" pitchFamily="50" charset="-128"/>
              </a:rPr>
              <a:t>最小曲げ半径以下で使用しないこと</a:t>
            </a:r>
          </a:p>
          <a:p>
            <a:pPr marL="449263" lvl="1" indent="-180975">
              <a:lnSpc>
                <a:spcPct val="100000"/>
              </a:lnSpc>
              <a:spcBef>
                <a:spcPts val="0"/>
              </a:spcBef>
            </a:pPr>
            <a:r>
              <a:rPr lang="ja-JP" altLang="en-US" sz="1600" dirty="0">
                <a:solidFill>
                  <a:prstClr val="black"/>
                </a:solidFill>
                <a:latin typeface="Meiryo UI" panose="020B0604030504040204" pitchFamily="50" charset="-128"/>
                <a:ea typeface="Meiryo UI" panose="020B0604030504040204" pitchFamily="50" charset="-128"/>
              </a:rPr>
              <a:t>ボンベのネックや作業者の肩にかけて使用しないこと</a:t>
            </a:r>
          </a:p>
          <a:p>
            <a:pPr marL="449263" lvl="1" indent="-180975">
              <a:lnSpc>
                <a:spcPct val="100000"/>
              </a:lnSpc>
              <a:spcBef>
                <a:spcPts val="0"/>
              </a:spcBef>
            </a:pPr>
            <a:r>
              <a:rPr lang="ja-JP" altLang="en-US" sz="1600" dirty="0">
                <a:solidFill>
                  <a:prstClr val="black"/>
                </a:solidFill>
                <a:latin typeface="Meiryo UI" panose="020B0604030504040204" pitchFamily="50" charset="-128"/>
                <a:ea typeface="Meiryo UI" panose="020B0604030504040204" pitchFamily="50" charset="-128"/>
              </a:rPr>
              <a:t>ホースに油脂類を塗らないこと</a:t>
            </a:r>
          </a:p>
          <a:p>
            <a:pPr marL="449263" lvl="1" indent="-180975">
              <a:lnSpc>
                <a:spcPct val="100000"/>
              </a:lnSpc>
              <a:spcBef>
                <a:spcPts val="0"/>
              </a:spcBef>
            </a:pPr>
            <a:r>
              <a:rPr lang="ja-JP" altLang="en-US" sz="1600" dirty="0">
                <a:solidFill>
                  <a:prstClr val="black"/>
                </a:solidFill>
                <a:latin typeface="Meiryo UI" panose="020B0604030504040204" pitchFamily="50" charset="-128"/>
                <a:ea typeface="Meiryo UI" panose="020B0604030504040204" pitchFamily="50" charset="-128"/>
              </a:rPr>
              <a:t>傷があるものを修理して使用しないこと</a:t>
            </a:r>
          </a:p>
          <a:p>
            <a:pPr marL="449263" lvl="1" indent="-180975">
              <a:lnSpc>
                <a:spcPct val="100000"/>
              </a:lnSpc>
              <a:spcBef>
                <a:spcPts val="0"/>
              </a:spcBef>
            </a:pPr>
            <a:r>
              <a:rPr lang="ja-JP" altLang="en-US" sz="1600" dirty="0">
                <a:solidFill>
                  <a:prstClr val="black"/>
                </a:solidFill>
                <a:latin typeface="Meiryo UI" panose="020B0604030504040204" pitchFamily="50" charset="-128"/>
                <a:ea typeface="Meiryo UI" panose="020B0604030504040204" pitchFamily="50" charset="-128"/>
              </a:rPr>
              <a:t>釘に引掛けて保存したりしないこと</a:t>
            </a:r>
          </a:p>
          <a:p>
            <a:pPr marL="449263" lvl="1" indent="-180975">
              <a:lnSpc>
                <a:spcPct val="100000"/>
              </a:lnSpc>
              <a:spcBef>
                <a:spcPts val="0"/>
              </a:spcBef>
            </a:pPr>
            <a:r>
              <a:rPr lang="ja-JP" altLang="en-US" sz="1600" dirty="0">
                <a:solidFill>
                  <a:prstClr val="black"/>
                </a:solidFill>
                <a:latin typeface="Meiryo UI" panose="020B0604030504040204" pitchFamily="50" charset="-128"/>
                <a:ea typeface="Meiryo UI" panose="020B0604030504040204" pitchFamily="50" charset="-128"/>
              </a:rPr>
              <a:t>オゾンの発生する場所で保存しないこと</a:t>
            </a:r>
          </a:p>
        </p:txBody>
      </p:sp>
      <p:sp>
        <p:nvSpPr>
          <p:cNvPr id="2" name="スライド番号プレースホルダー 1"/>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27</a:t>
            </a:fld>
            <a:endParaRPr lang="ja-JP" altLang="en-US">
              <a:solidFill>
                <a:prstClr val="black">
                  <a:tint val="75000"/>
                </a:prstClr>
              </a:solidFill>
            </a:endParaRPr>
          </a:p>
        </p:txBody>
      </p:sp>
    </p:spTree>
    <p:extLst>
      <p:ext uri="{BB962C8B-B14F-4D97-AF65-F5344CB8AC3E}">
        <p14:creationId xmlns:p14="http://schemas.microsoft.com/office/powerpoint/2010/main" val="2604524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a:normAutofit/>
          </a:bodyPr>
          <a:lstStyle/>
          <a:p>
            <a:r>
              <a:rPr lang="ja-JP" altLang="en-US" sz="2400" dirty="0">
                <a:latin typeface="Meiryo UI" panose="020B0604030504040204" pitchFamily="50" charset="-128"/>
                <a:ea typeface="Meiryo UI" panose="020B0604030504040204" pitchFamily="50" charset="-128"/>
              </a:rPr>
              <a:t>ガス溶接に用いる機器の</a:t>
            </a:r>
            <a:r>
              <a:rPr lang="ja-JP" altLang="en-US" sz="2400" dirty="0" smtClean="0">
                <a:latin typeface="Meiryo UI" panose="020B0604030504040204" pitchFamily="50" charset="-128"/>
                <a:ea typeface="Meiryo UI" panose="020B0604030504040204" pitchFamily="50" charset="-128"/>
              </a:rPr>
              <a:t>点検（１</a:t>
            </a:r>
            <a:r>
              <a:rPr lang="ja-JP" altLang="en-US" sz="2400" dirty="0">
                <a:latin typeface="Meiryo UI" panose="020B0604030504040204" pitchFamily="50" charset="-128"/>
                <a:ea typeface="Meiryo UI" panose="020B0604030504040204" pitchFamily="50" charset="-128"/>
              </a:rPr>
              <a:t>）点検の必要性</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28918" y="6444477"/>
            <a:ext cx="3340451"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テキスト５３ページ</a:t>
            </a:r>
            <a:r>
              <a:rPr lang="en-US" altLang="ja-JP" sz="1200" dirty="0" smtClean="0">
                <a:solidFill>
                  <a:prstClr val="black"/>
                </a:solidFill>
              </a:rPr>
              <a:t>/</a:t>
            </a:r>
            <a:r>
              <a:rPr lang="ja-JP" altLang="en-US" sz="1200" dirty="0" smtClean="0">
                <a:solidFill>
                  <a:prstClr val="black"/>
                </a:solidFill>
              </a:rPr>
              <a:t>補助テキスト</a:t>
            </a:r>
            <a:r>
              <a:rPr lang="ja-JP" altLang="en-US" sz="1200" dirty="0" smtClean="0">
                <a:solidFill>
                  <a:prstClr val="black"/>
                </a:solidFill>
              </a:rPr>
              <a:t>３８ページ</a:t>
            </a:r>
            <a:endParaRPr lang="ja-JP" altLang="en-US" sz="1200" dirty="0">
              <a:solidFill>
                <a:prstClr val="black"/>
              </a:solidFill>
            </a:endParaRPr>
          </a:p>
        </p:txBody>
      </p:sp>
      <p:pic>
        <p:nvPicPr>
          <p:cNvPr id="3" name="図 2"/>
          <p:cNvPicPr>
            <a:picLocks noChangeAspect="1"/>
          </p:cNvPicPr>
          <p:nvPr/>
        </p:nvPicPr>
        <p:blipFill>
          <a:blip r:embed="rId3"/>
          <a:stretch>
            <a:fillRect/>
          </a:stretch>
        </p:blipFill>
        <p:spPr>
          <a:xfrm>
            <a:off x="628650" y="1013868"/>
            <a:ext cx="7886700" cy="2424956"/>
          </a:xfrm>
          <a:prstGeom prst="rect">
            <a:avLst/>
          </a:prstGeom>
        </p:spPr>
      </p:pic>
      <p:sp>
        <p:nvSpPr>
          <p:cNvPr id="2" name="スライド番号プレースホルダー 1"/>
          <p:cNvSpPr>
            <a:spLocks noGrp="1"/>
          </p:cNvSpPr>
          <p:nvPr>
            <p:ph type="sldNum" sz="quarter" idx="12"/>
          </p:nvPr>
        </p:nvSpPr>
        <p:spPr/>
        <p:txBody>
          <a:bodyPr/>
          <a:lstStyle/>
          <a:p>
            <a:fld id="{10712B29-8DFD-45C1-BE8F-2E7F44751CDC}" type="slidenum">
              <a:rPr kumimoji="1" lang="ja-JP" altLang="en-US" smtClean="0"/>
              <a:t>28</a:t>
            </a:fld>
            <a:endParaRPr kumimoji="1" lang="ja-JP" altLang="en-US"/>
          </a:p>
        </p:txBody>
      </p:sp>
    </p:spTree>
    <p:extLst>
      <p:ext uri="{BB962C8B-B14F-4D97-AF65-F5344CB8AC3E}">
        <p14:creationId xmlns:p14="http://schemas.microsoft.com/office/powerpoint/2010/main" val="7394072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a:normAutofit/>
          </a:bodyPr>
          <a:lstStyle/>
          <a:p>
            <a:r>
              <a:rPr lang="ja-JP" altLang="en-US" sz="2400" dirty="0">
                <a:latin typeface="Meiryo UI" panose="020B0604030504040204" pitchFamily="50" charset="-128"/>
                <a:ea typeface="Meiryo UI" panose="020B0604030504040204" pitchFamily="50" charset="-128"/>
              </a:rPr>
              <a:t>ガス溶接に用いる機器の点検（</a:t>
            </a:r>
            <a:r>
              <a:rPr lang="ja-JP" altLang="en-US" sz="2400" dirty="0" smtClean="0">
                <a:latin typeface="Meiryo UI" panose="020B0604030504040204" pitchFamily="50" charset="-128"/>
                <a:ea typeface="Meiryo UI" panose="020B0604030504040204" pitchFamily="50" charset="-128"/>
              </a:rPr>
              <a:t>２）吹管（トーチ）の点検</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787724" y="6449448"/>
            <a:ext cx="3340451"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テキスト５３ページ</a:t>
            </a:r>
            <a:r>
              <a:rPr lang="en-US" altLang="ja-JP" sz="1200" dirty="0" smtClean="0">
                <a:solidFill>
                  <a:prstClr val="black"/>
                </a:solidFill>
              </a:rPr>
              <a:t>/</a:t>
            </a:r>
            <a:r>
              <a:rPr lang="ja-JP" altLang="en-US" sz="1200" dirty="0" smtClean="0">
                <a:solidFill>
                  <a:prstClr val="black"/>
                </a:solidFill>
              </a:rPr>
              <a:t>補助テキスト</a:t>
            </a:r>
            <a:r>
              <a:rPr lang="ja-JP" altLang="en-US" sz="1200" dirty="0" smtClean="0">
                <a:solidFill>
                  <a:prstClr val="black"/>
                </a:solidFill>
              </a:rPr>
              <a:t>３９ページ</a:t>
            </a:r>
            <a:endParaRPr lang="ja-JP" altLang="en-US" sz="1200" dirty="0">
              <a:solidFill>
                <a:prstClr val="black"/>
              </a:solidFill>
            </a:endParaRPr>
          </a:p>
        </p:txBody>
      </p:sp>
      <p:pic>
        <p:nvPicPr>
          <p:cNvPr id="2" name="図 1"/>
          <p:cNvPicPr>
            <a:picLocks noChangeAspect="1"/>
          </p:cNvPicPr>
          <p:nvPr/>
        </p:nvPicPr>
        <p:blipFill>
          <a:blip r:embed="rId3"/>
          <a:stretch>
            <a:fillRect/>
          </a:stretch>
        </p:blipFill>
        <p:spPr>
          <a:xfrm>
            <a:off x="628650" y="940362"/>
            <a:ext cx="5706445" cy="4463635"/>
          </a:xfrm>
          <a:prstGeom prst="rect">
            <a:avLst/>
          </a:prstGeom>
        </p:spPr>
      </p:pic>
      <p:sp>
        <p:nvSpPr>
          <p:cNvPr id="3" name="スライド番号プレースホルダー 2"/>
          <p:cNvSpPr>
            <a:spLocks noGrp="1"/>
          </p:cNvSpPr>
          <p:nvPr>
            <p:ph type="sldNum" sz="quarter" idx="12"/>
          </p:nvPr>
        </p:nvSpPr>
        <p:spPr/>
        <p:txBody>
          <a:bodyPr/>
          <a:lstStyle/>
          <a:p>
            <a:fld id="{10712B29-8DFD-45C1-BE8F-2E7F44751CDC}" type="slidenum">
              <a:rPr kumimoji="1" lang="ja-JP" altLang="en-US" smtClean="0"/>
              <a:t>29</a:t>
            </a:fld>
            <a:endParaRPr kumimoji="1" lang="ja-JP" altLang="en-US"/>
          </a:p>
        </p:txBody>
      </p:sp>
    </p:spTree>
    <p:extLst>
      <p:ext uri="{BB962C8B-B14F-4D97-AF65-F5344CB8AC3E}">
        <p14:creationId xmlns:p14="http://schemas.microsoft.com/office/powerpoint/2010/main" val="578864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92658" y="190330"/>
            <a:ext cx="7886700" cy="459929"/>
          </a:xfrm>
          <a:ln>
            <a:solidFill>
              <a:schemeClr val="tx1"/>
            </a:solidFill>
          </a:ln>
        </p:spPr>
        <p:txBody>
          <a:bodyPr>
            <a:noAutofit/>
          </a:bodyPr>
          <a:lstStyle/>
          <a:p>
            <a:r>
              <a:rPr lang="ja-JP" altLang="en-US" sz="2400" dirty="0" smtClean="0">
                <a:latin typeface="Meiryo UI" panose="020B0604030504040204" pitchFamily="50" charset="-128"/>
                <a:ea typeface="Meiryo UI" panose="020B0604030504040204" pitchFamily="50" charset="-128"/>
              </a:rPr>
              <a:t>ガス</a:t>
            </a:r>
            <a:r>
              <a:rPr lang="ja-JP" altLang="en-US" sz="2400" dirty="0">
                <a:latin typeface="Meiryo UI" panose="020B0604030504040204" pitchFamily="50" charset="-128"/>
                <a:ea typeface="Meiryo UI" panose="020B0604030504040204" pitchFamily="50" charset="-128"/>
              </a:rPr>
              <a:t>溶接</a:t>
            </a:r>
            <a:r>
              <a:rPr lang="ja-JP" altLang="en-US" sz="2400" dirty="0" smtClean="0">
                <a:latin typeface="Meiryo UI" panose="020B0604030504040204" pitchFamily="50" charset="-128"/>
                <a:ea typeface="Meiryo UI" panose="020B0604030504040204" pitchFamily="50" charset="-128"/>
              </a:rPr>
              <a:t>の</a:t>
            </a:r>
            <a:r>
              <a:rPr lang="ja-JP" altLang="en-US" sz="2400" dirty="0">
                <a:latin typeface="Meiryo UI" panose="020B0604030504040204" pitchFamily="50" charset="-128"/>
                <a:ea typeface="Meiryo UI" panose="020B0604030504040204" pitchFamily="50" charset="-128"/>
              </a:rPr>
              <a:t>特性</a:t>
            </a:r>
            <a:endParaRPr kumimoji="1" lang="ja-JP" altLang="en-US" sz="2400" dirty="0">
              <a:latin typeface="Meiryo UI" panose="020B0604030504040204" pitchFamily="50" charset="-128"/>
              <a:ea typeface="Meiryo UI" panose="020B0604030504040204" pitchFamily="50" charset="-128"/>
            </a:endParaRPr>
          </a:p>
        </p:txBody>
      </p:sp>
      <p:sp>
        <p:nvSpPr>
          <p:cNvPr id="5" name="コンテンツ プレースホルダー 4"/>
          <p:cNvSpPr>
            <a:spLocks noGrp="1"/>
          </p:cNvSpPr>
          <p:nvPr>
            <p:ph idx="1"/>
          </p:nvPr>
        </p:nvSpPr>
        <p:spPr>
          <a:xfrm>
            <a:off x="692658" y="739373"/>
            <a:ext cx="3736980" cy="1890348"/>
          </a:xfrm>
          <a:ln>
            <a:solidFill>
              <a:schemeClr val="tx1"/>
            </a:solidFill>
          </a:ln>
        </p:spPr>
        <p:txBody>
          <a:bodyPr>
            <a:noAutofit/>
          </a:bodyPr>
          <a:lstStyle/>
          <a:p>
            <a:pPr>
              <a:lnSpc>
                <a:spcPct val="110000"/>
              </a:lnSpc>
              <a:spcBef>
                <a:spcPts val="0"/>
              </a:spcBef>
            </a:pPr>
            <a:r>
              <a:rPr kumimoji="1" lang="ja-JP" altLang="en-US" sz="1600" b="1" dirty="0" smtClean="0">
                <a:latin typeface="Meiryo UI" panose="020B0604030504040204" pitchFamily="50" charset="-128"/>
                <a:ea typeface="Meiryo UI" panose="020B0604030504040204" pitchFamily="50" charset="-128"/>
              </a:rPr>
              <a:t>メリット</a:t>
            </a:r>
            <a:endParaRPr kumimoji="1" lang="en-US" altLang="ja-JP" sz="1600" b="1" dirty="0" smtClean="0">
              <a:latin typeface="Meiryo UI" panose="020B0604030504040204" pitchFamily="50" charset="-128"/>
              <a:ea typeface="Meiryo UI" panose="020B0604030504040204" pitchFamily="50" charset="-128"/>
            </a:endParaRPr>
          </a:p>
          <a:p>
            <a:pPr marL="268288" indent="-268288">
              <a:lnSpc>
                <a:spcPct val="100000"/>
              </a:lnSpc>
              <a:spcBef>
                <a:spcPts val="0"/>
              </a:spcBef>
              <a:buNone/>
            </a:pPr>
            <a:r>
              <a:rPr lang="ja-JP" altLang="en-US" sz="1600" dirty="0" smtClean="0">
                <a:latin typeface="Meiryo UI" panose="020B0604030504040204" pitchFamily="50" charset="-128"/>
                <a:ea typeface="Meiryo UI" panose="020B0604030504040204" pitchFamily="50" charset="-128"/>
              </a:rPr>
              <a:t>　・ガスボンベがあればどこでも作業ができる。</a:t>
            </a:r>
          </a:p>
          <a:p>
            <a:pPr marL="268288" indent="-268288">
              <a:lnSpc>
                <a:spcPct val="100000"/>
              </a:lnSpc>
              <a:spcBef>
                <a:spcPts val="0"/>
              </a:spcBef>
              <a:buNone/>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・溶接</a:t>
            </a:r>
            <a:r>
              <a:rPr lang="ja-JP" altLang="en-US" sz="1600" dirty="0">
                <a:latin typeface="Meiryo UI" panose="020B0604030504040204" pitchFamily="50" charset="-128"/>
                <a:ea typeface="Meiryo UI" panose="020B0604030504040204" pitchFamily="50" charset="-128"/>
              </a:rPr>
              <a:t>棒を使わずに溶接ができる。</a:t>
            </a:r>
          </a:p>
          <a:p>
            <a:pPr marL="268288" indent="-268288">
              <a:lnSpc>
                <a:spcPct val="100000"/>
              </a:lnSpc>
              <a:spcBef>
                <a:spcPts val="0"/>
              </a:spcBef>
              <a:buNone/>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・ヒューム</a:t>
            </a:r>
            <a:r>
              <a:rPr lang="ja-JP" altLang="en-US" sz="1600" dirty="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スパッタ等の</a:t>
            </a:r>
            <a:r>
              <a:rPr lang="ja-JP" altLang="en-US" sz="1600" dirty="0">
                <a:latin typeface="Meiryo UI" panose="020B0604030504040204" pitchFamily="50" charset="-128"/>
                <a:ea typeface="Meiryo UI" panose="020B0604030504040204" pitchFamily="50" charset="-128"/>
              </a:rPr>
              <a:t>発生が少ない。</a:t>
            </a:r>
            <a:endParaRPr lang="en-US" altLang="ja-JP" sz="1600" dirty="0">
              <a:latin typeface="Meiryo UI" panose="020B0604030504040204" pitchFamily="50" charset="-128"/>
              <a:ea typeface="Meiryo UI" panose="020B0604030504040204" pitchFamily="50" charset="-128"/>
            </a:endParaRPr>
          </a:p>
          <a:p>
            <a:pPr marL="268288" indent="-268288">
              <a:lnSpc>
                <a:spcPct val="100000"/>
              </a:lnSpc>
              <a:spcBef>
                <a:spcPts val="0"/>
              </a:spcBef>
              <a:buNone/>
            </a:pPr>
            <a:endParaRPr lang="en-US" altLang="ja-JP" sz="900" dirty="0" smtClean="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887769" y="6375116"/>
            <a:ext cx="3312646"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テキスト２ページ</a:t>
            </a:r>
            <a:r>
              <a:rPr lang="en-US" altLang="ja-JP" sz="1200" dirty="0" smtClean="0">
                <a:solidFill>
                  <a:prstClr val="black"/>
                </a:solidFill>
              </a:rPr>
              <a:t>/</a:t>
            </a:r>
            <a:r>
              <a:rPr lang="ja-JP" altLang="en-US" sz="1200" dirty="0" smtClean="0">
                <a:solidFill>
                  <a:prstClr val="black"/>
                </a:solidFill>
              </a:rPr>
              <a:t>補助</a:t>
            </a:r>
            <a:r>
              <a:rPr lang="ja-JP" altLang="en-US" sz="1200" dirty="0" smtClean="0">
                <a:solidFill>
                  <a:prstClr val="black"/>
                </a:solidFill>
              </a:rPr>
              <a:t>テキスト６ページ</a:t>
            </a:r>
            <a:endParaRPr lang="ja-JP" altLang="en-US" sz="1200" dirty="0">
              <a:solidFill>
                <a:prstClr val="black"/>
              </a:solidFill>
            </a:endParaRPr>
          </a:p>
        </p:txBody>
      </p:sp>
      <p:sp>
        <p:nvSpPr>
          <p:cNvPr id="7" name="タイトル 3"/>
          <p:cNvSpPr txBox="1">
            <a:spLocks/>
          </p:cNvSpPr>
          <p:nvPr/>
        </p:nvSpPr>
        <p:spPr>
          <a:xfrm>
            <a:off x="692658" y="2863660"/>
            <a:ext cx="7886700" cy="467880"/>
          </a:xfrm>
          <a:prstGeom prst="rect">
            <a:avLst/>
          </a:prstGeom>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smtClean="0">
                <a:latin typeface="Meiryo UI" panose="020B0604030504040204" pitchFamily="50" charset="-128"/>
                <a:ea typeface="Meiryo UI" panose="020B0604030504040204" pitchFamily="50" charset="-128"/>
              </a:rPr>
              <a:t>ガス切断の特性</a:t>
            </a:r>
            <a:endParaRPr lang="ja-JP" altLang="en-US" sz="2400" dirty="0">
              <a:latin typeface="Meiryo UI" panose="020B0604030504040204" pitchFamily="50" charset="-128"/>
              <a:ea typeface="Meiryo UI" panose="020B0604030504040204" pitchFamily="50" charset="-128"/>
            </a:endParaRPr>
          </a:p>
        </p:txBody>
      </p:sp>
      <p:sp>
        <p:nvSpPr>
          <p:cNvPr id="8" name="コンテンツ プレースホルダー 4"/>
          <p:cNvSpPr txBox="1">
            <a:spLocks/>
          </p:cNvSpPr>
          <p:nvPr/>
        </p:nvSpPr>
        <p:spPr>
          <a:xfrm>
            <a:off x="692658" y="3430098"/>
            <a:ext cx="3736980" cy="791473"/>
          </a:xfrm>
          <a:prstGeom prst="rect">
            <a:avLst/>
          </a:prstGeom>
          <a:ln>
            <a:solidFill>
              <a:schemeClr val="tx1"/>
            </a:solidFill>
          </a:ln>
        </p:spPr>
        <p:txBody>
          <a:bodyPr vert="horz" lIns="91440" tIns="45720" rIns="9144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spcBef>
                <a:spcPts val="0"/>
              </a:spcBef>
            </a:pPr>
            <a:r>
              <a:rPr lang="ja-JP" altLang="en-US" sz="1600" b="1" dirty="0">
                <a:latin typeface="Meiryo UI" panose="020B0604030504040204" pitchFamily="50" charset="-128"/>
                <a:ea typeface="Meiryo UI" panose="020B0604030504040204" pitchFamily="50" charset="-128"/>
              </a:rPr>
              <a:t>メリット</a:t>
            </a:r>
            <a:endParaRPr lang="en-US" altLang="ja-JP" sz="1600" b="1" dirty="0">
              <a:latin typeface="Meiryo UI" panose="020B0604030504040204" pitchFamily="50" charset="-128"/>
              <a:ea typeface="Meiryo UI" panose="020B0604030504040204" pitchFamily="50" charset="-128"/>
            </a:endParaRPr>
          </a:p>
          <a:p>
            <a:pPr marL="85725" indent="-85725">
              <a:spcBef>
                <a:spcPts val="0"/>
              </a:spcBef>
              <a:buNone/>
            </a:pPr>
            <a:r>
              <a:rPr lang="ja-JP" altLang="en-US" sz="1600" dirty="0" smtClean="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厚板でも切断することができる</a:t>
            </a:r>
            <a:r>
              <a:rPr lang="ja-JP" altLang="en-US" sz="1600" dirty="0" smtClean="0">
                <a:latin typeface="Meiryo UI" panose="020B0604030504040204" pitchFamily="50" charset="-128"/>
                <a:ea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0712B29-8DFD-45C1-BE8F-2E7F44751CDC}" type="slidenum">
              <a:rPr kumimoji="1" lang="ja-JP" altLang="en-US" smtClean="0"/>
              <a:t>3</a:t>
            </a:fld>
            <a:endParaRPr kumimoji="1" lang="ja-JP" altLang="en-US"/>
          </a:p>
        </p:txBody>
      </p:sp>
      <p:sp>
        <p:nvSpPr>
          <p:cNvPr id="9" name="コンテンツ プレースホルダー 4"/>
          <p:cNvSpPr txBox="1">
            <a:spLocks/>
          </p:cNvSpPr>
          <p:nvPr/>
        </p:nvSpPr>
        <p:spPr>
          <a:xfrm>
            <a:off x="4429638" y="739372"/>
            <a:ext cx="4149720" cy="1890348"/>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spcBef>
                <a:spcPts val="0"/>
              </a:spcBef>
            </a:pPr>
            <a:r>
              <a:rPr lang="ja-JP" altLang="en-US" sz="1600" b="1" dirty="0" smtClean="0">
                <a:latin typeface="Meiryo UI" panose="020B0604030504040204" pitchFamily="50" charset="-128"/>
                <a:ea typeface="Meiryo UI" panose="020B0604030504040204" pitchFamily="50" charset="-128"/>
              </a:rPr>
              <a:t>デメリット</a:t>
            </a:r>
            <a:endParaRPr lang="en-US" altLang="ja-JP" sz="1600" b="1" dirty="0" smtClean="0">
              <a:latin typeface="Meiryo UI" panose="020B0604030504040204" pitchFamily="50" charset="-128"/>
              <a:ea typeface="Meiryo UI" panose="020B0604030504040204" pitchFamily="50" charset="-128"/>
            </a:endParaRPr>
          </a:p>
          <a:p>
            <a:pPr marL="180975" indent="0">
              <a:lnSpc>
                <a:spcPct val="100000"/>
              </a:lnSpc>
              <a:spcBef>
                <a:spcPts val="0"/>
              </a:spcBef>
              <a:buFont typeface="Arial" panose="020B0604020202020204" pitchFamily="34" charset="0"/>
              <a:buNone/>
            </a:pPr>
            <a:r>
              <a:rPr lang="ja-JP" altLang="en-US" sz="1600" dirty="0" smtClean="0">
                <a:latin typeface="Meiryo UI" panose="020B0604030504040204" pitchFamily="50" charset="-128"/>
                <a:ea typeface="Meiryo UI" panose="020B0604030504040204" pitchFamily="50" charset="-128"/>
              </a:rPr>
              <a:t>・熱源の温度が低い。</a:t>
            </a:r>
          </a:p>
          <a:p>
            <a:pPr marL="180975" indent="0">
              <a:lnSpc>
                <a:spcPct val="100000"/>
              </a:lnSpc>
              <a:spcBef>
                <a:spcPts val="0"/>
              </a:spcBef>
              <a:buFont typeface="Arial" panose="020B0604020202020204" pitchFamily="34" charset="0"/>
              <a:buNone/>
            </a:pPr>
            <a:r>
              <a:rPr lang="ja-JP" altLang="en-US" sz="1600" dirty="0" smtClean="0">
                <a:latin typeface="Meiryo UI" panose="020B0604030504040204" pitchFamily="50" charset="-128"/>
                <a:ea typeface="Meiryo UI" panose="020B0604030504040204" pitchFamily="50" charset="-128"/>
              </a:rPr>
              <a:t>・金属が溶けるまでの加熱時間が長い。</a:t>
            </a:r>
          </a:p>
          <a:p>
            <a:pPr marL="180975" indent="0">
              <a:lnSpc>
                <a:spcPct val="100000"/>
              </a:lnSpc>
              <a:spcBef>
                <a:spcPts val="0"/>
              </a:spcBef>
              <a:buFont typeface="Arial" panose="020B0604020202020204" pitchFamily="34" charset="0"/>
              <a:buNone/>
            </a:pPr>
            <a:r>
              <a:rPr lang="ja-JP" altLang="en-US" sz="1600" dirty="0" smtClean="0">
                <a:latin typeface="Meiryo UI" panose="020B0604030504040204" pitchFamily="50" charset="-128"/>
                <a:ea typeface="Meiryo UI" panose="020B0604030504040204" pitchFamily="50" charset="-128"/>
              </a:rPr>
              <a:t>・溶接部の局部的な過熱が難しい。</a:t>
            </a:r>
          </a:p>
          <a:p>
            <a:pPr marL="180975" indent="0">
              <a:lnSpc>
                <a:spcPct val="100000"/>
              </a:lnSpc>
              <a:spcBef>
                <a:spcPts val="0"/>
              </a:spcBef>
              <a:buFont typeface="Arial" panose="020B0604020202020204" pitchFamily="34" charset="0"/>
              <a:buNone/>
            </a:pPr>
            <a:r>
              <a:rPr lang="ja-JP" altLang="en-US" sz="1600" dirty="0" smtClean="0">
                <a:latin typeface="Meiryo UI" panose="020B0604030504040204" pitchFamily="50" charset="-128"/>
                <a:ea typeface="Meiryo UI" panose="020B0604030504040204" pitchFamily="50" charset="-128"/>
              </a:rPr>
              <a:t>・ひずみ発生が大きい。</a:t>
            </a:r>
          </a:p>
          <a:p>
            <a:pPr marL="180975" indent="0">
              <a:lnSpc>
                <a:spcPct val="100000"/>
              </a:lnSpc>
              <a:spcBef>
                <a:spcPts val="0"/>
              </a:spcBef>
              <a:buFont typeface="Arial" panose="020B0604020202020204" pitchFamily="34" charset="0"/>
              <a:buNone/>
            </a:pPr>
            <a:r>
              <a:rPr lang="ja-JP" altLang="en-US" sz="1600" dirty="0" smtClean="0">
                <a:latin typeface="Meiryo UI" panose="020B0604030504040204" pitchFamily="50" charset="-128"/>
                <a:ea typeface="Meiryo UI" panose="020B0604030504040204" pitchFamily="50" charset="-128"/>
              </a:rPr>
              <a:t>・熱影響部の範囲が広い。</a:t>
            </a:r>
          </a:p>
          <a:p>
            <a:pPr marL="180975" indent="0">
              <a:lnSpc>
                <a:spcPct val="110000"/>
              </a:lnSpc>
              <a:spcBef>
                <a:spcPts val="0"/>
              </a:spcBef>
              <a:buFont typeface="Arial" panose="020B0604020202020204" pitchFamily="34" charset="0"/>
              <a:buNone/>
            </a:pPr>
            <a:r>
              <a:rPr lang="ja-JP" altLang="en-US" sz="1600" dirty="0" smtClean="0">
                <a:latin typeface="Meiryo UI" panose="020B0604030504040204" pitchFamily="50" charset="-128"/>
                <a:ea typeface="Meiryo UI" panose="020B0604030504040204" pitchFamily="50" charset="-128"/>
              </a:rPr>
              <a:t>・異なる金属同士や厚板の溶接には向かない。</a:t>
            </a:r>
            <a:endParaRPr lang="ja-JP" altLang="en-US" sz="1600" dirty="0">
              <a:latin typeface="Meiryo UI" panose="020B0604030504040204" pitchFamily="50" charset="-128"/>
              <a:ea typeface="Meiryo UI" panose="020B0604030504040204" pitchFamily="50" charset="-128"/>
            </a:endParaRPr>
          </a:p>
        </p:txBody>
      </p:sp>
      <p:sp>
        <p:nvSpPr>
          <p:cNvPr id="10" name="コンテンツ プレースホルダー 4"/>
          <p:cNvSpPr txBox="1">
            <a:spLocks/>
          </p:cNvSpPr>
          <p:nvPr/>
        </p:nvSpPr>
        <p:spPr>
          <a:xfrm>
            <a:off x="4429638" y="3430097"/>
            <a:ext cx="4149720" cy="791473"/>
          </a:xfrm>
          <a:prstGeom prst="rect">
            <a:avLst/>
          </a:prstGeom>
          <a:ln>
            <a:solidFill>
              <a:schemeClr val="tx1"/>
            </a:solidFill>
          </a:ln>
        </p:spPr>
        <p:txBody>
          <a:bodyPr vert="horz" lIns="91440" tIns="45720" rIns="9144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spcBef>
                <a:spcPts val="0"/>
              </a:spcBef>
            </a:pPr>
            <a:r>
              <a:rPr lang="ja-JP" altLang="en-US" sz="1600" b="1" dirty="0" smtClean="0">
                <a:latin typeface="Meiryo UI" panose="020B0604030504040204" pitchFamily="50" charset="-128"/>
                <a:ea typeface="Meiryo UI" panose="020B0604030504040204" pitchFamily="50" charset="-128"/>
              </a:rPr>
              <a:t>デメリット</a:t>
            </a:r>
            <a:endParaRPr lang="en-US" altLang="ja-JP" sz="1600" b="1" dirty="0">
              <a:latin typeface="Meiryo UI" panose="020B0604030504040204" pitchFamily="50" charset="-128"/>
              <a:ea typeface="Meiryo UI" panose="020B0604030504040204" pitchFamily="50" charset="-128"/>
            </a:endParaRPr>
          </a:p>
          <a:p>
            <a:pPr marL="180975" indent="0">
              <a:spcBef>
                <a:spcPts val="0"/>
              </a:spcBef>
              <a:buNone/>
            </a:pPr>
            <a:r>
              <a:rPr lang="ja-JP" altLang="en-US" sz="1600" dirty="0" smtClean="0">
                <a:latin typeface="Meiryo UI" panose="020B0604030504040204" pitchFamily="50" charset="-128"/>
                <a:ea typeface="Meiryo UI" panose="020B0604030504040204" pitchFamily="50" charset="-128"/>
              </a:rPr>
              <a:t>・鉄系の材料等しか切断できない。</a:t>
            </a:r>
            <a:endParaRPr lang="en-US" altLang="ja-JP" sz="16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807180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a:normAutofit/>
          </a:bodyPr>
          <a:lstStyle/>
          <a:p>
            <a:r>
              <a:rPr lang="ja-JP" altLang="en-US" sz="2400" dirty="0">
                <a:latin typeface="Meiryo UI" panose="020B0604030504040204" pitchFamily="50" charset="-128"/>
                <a:ea typeface="Meiryo UI" panose="020B0604030504040204" pitchFamily="50" charset="-128"/>
              </a:rPr>
              <a:t>ガス溶接に用いる機器の点検</a:t>
            </a:r>
            <a:r>
              <a:rPr lang="ja-JP" altLang="en-US" sz="2400" dirty="0" smtClean="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３</a:t>
            </a:r>
            <a:r>
              <a:rPr lang="ja-JP" altLang="en-US" sz="2400" dirty="0" smtClean="0">
                <a:latin typeface="Meiryo UI" panose="020B0604030504040204" pitchFamily="50" charset="-128"/>
                <a:ea typeface="Meiryo UI" panose="020B0604030504040204" pitchFamily="50" charset="-128"/>
              </a:rPr>
              <a:t>）圧力調整器の点検</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489868" y="6444477"/>
            <a:ext cx="3701403"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テキスト５４</a:t>
            </a:r>
            <a:r>
              <a:rPr lang="en-US" altLang="ja-JP" sz="1200" dirty="0" smtClean="0">
                <a:solidFill>
                  <a:prstClr val="black"/>
                </a:solidFill>
              </a:rPr>
              <a:t>, </a:t>
            </a:r>
            <a:r>
              <a:rPr lang="ja-JP" altLang="en-US" sz="1200" dirty="0" smtClean="0">
                <a:solidFill>
                  <a:prstClr val="black"/>
                </a:solidFill>
              </a:rPr>
              <a:t>５５ページ</a:t>
            </a:r>
            <a:r>
              <a:rPr lang="en-US" altLang="ja-JP" sz="1200" dirty="0" smtClean="0">
                <a:solidFill>
                  <a:prstClr val="black"/>
                </a:solidFill>
              </a:rPr>
              <a:t>/</a:t>
            </a:r>
            <a:r>
              <a:rPr lang="ja-JP" altLang="en-US" sz="1200" dirty="0" smtClean="0">
                <a:solidFill>
                  <a:prstClr val="black"/>
                </a:solidFill>
              </a:rPr>
              <a:t>補助</a:t>
            </a:r>
            <a:r>
              <a:rPr lang="ja-JP" altLang="en-US" sz="1200" dirty="0" smtClean="0">
                <a:solidFill>
                  <a:prstClr val="black"/>
                </a:solidFill>
              </a:rPr>
              <a:t>テキスト４０ページ</a:t>
            </a:r>
            <a:endParaRPr lang="ja-JP" altLang="en-US" sz="1200" dirty="0">
              <a:solidFill>
                <a:prstClr val="black"/>
              </a:solidFill>
            </a:endParaRPr>
          </a:p>
        </p:txBody>
      </p:sp>
      <p:pic>
        <p:nvPicPr>
          <p:cNvPr id="2" name="図 1"/>
          <p:cNvPicPr>
            <a:picLocks noChangeAspect="1"/>
          </p:cNvPicPr>
          <p:nvPr/>
        </p:nvPicPr>
        <p:blipFill>
          <a:blip r:embed="rId3"/>
          <a:stretch>
            <a:fillRect/>
          </a:stretch>
        </p:blipFill>
        <p:spPr>
          <a:xfrm>
            <a:off x="3750283" y="935391"/>
            <a:ext cx="4765067" cy="5092519"/>
          </a:xfrm>
          <a:prstGeom prst="rect">
            <a:avLst/>
          </a:prstGeom>
        </p:spPr>
      </p:pic>
      <p:sp>
        <p:nvSpPr>
          <p:cNvPr id="3" name="スライド番号プレースホルダー 2"/>
          <p:cNvSpPr>
            <a:spLocks noGrp="1"/>
          </p:cNvSpPr>
          <p:nvPr>
            <p:ph type="sldNum" sz="quarter" idx="12"/>
          </p:nvPr>
        </p:nvSpPr>
        <p:spPr/>
        <p:txBody>
          <a:bodyPr/>
          <a:lstStyle/>
          <a:p>
            <a:fld id="{10712B29-8DFD-45C1-BE8F-2E7F44751CDC}" type="slidenum">
              <a:rPr kumimoji="1" lang="ja-JP" altLang="en-US" smtClean="0"/>
              <a:t>30</a:t>
            </a:fld>
            <a:endParaRPr kumimoji="1" lang="ja-JP" altLang="en-US"/>
          </a:p>
        </p:txBody>
      </p:sp>
      <p:pic>
        <p:nvPicPr>
          <p:cNvPr id="6" name="図 5"/>
          <p:cNvPicPr>
            <a:picLocks noChangeAspect="1"/>
          </p:cNvPicPr>
          <p:nvPr/>
        </p:nvPicPr>
        <p:blipFill>
          <a:blip r:embed="rId4"/>
          <a:stretch>
            <a:fillRect/>
          </a:stretch>
        </p:blipFill>
        <p:spPr>
          <a:xfrm>
            <a:off x="628650" y="935391"/>
            <a:ext cx="3037741" cy="3118006"/>
          </a:xfrm>
          <a:prstGeom prst="rect">
            <a:avLst/>
          </a:prstGeom>
        </p:spPr>
      </p:pic>
    </p:spTree>
    <p:extLst>
      <p:ext uri="{BB962C8B-B14F-4D97-AF65-F5344CB8AC3E}">
        <p14:creationId xmlns:p14="http://schemas.microsoft.com/office/powerpoint/2010/main" val="20902403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908299"/>
            <a:ext cx="7772400" cy="601663"/>
          </a:xfrm>
        </p:spPr>
        <p:txBody>
          <a:bodyPr>
            <a:normAutofit/>
          </a:bodyPr>
          <a:lstStyle/>
          <a:p>
            <a:r>
              <a:rPr lang="ja-JP" altLang="en-US" sz="3200" dirty="0">
                <a:latin typeface="+mn-ea"/>
                <a:ea typeface="+mn-ea"/>
              </a:rPr>
              <a:t>第２章　可燃性ガス・酸素に対する基礎知識</a:t>
            </a:r>
            <a:endParaRPr kumimoji="1" lang="ja-JP" altLang="en-US" sz="3200" dirty="0">
              <a:latin typeface="+mn-ea"/>
              <a:ea typeface="+mn-ea"/>
            </a:endParaRPr>
          </a:p>
        </p:txBody>
      </p:sp>
      <p:sp>
        <p:nvSpPr>
          <p:cNvPr id="3" name="スライド番号プレースホルダー 2"/>
          <p:cNvSpPr>
            <a:spLocks noGrp="1"/>
          </p:cNvSpPr>
          <p:nvPr>
            <p:ph type="sldNum" sz="quarter" idx="12"/>
          </p:nvPr>
        </p:nvSpPr>
        <p:spPr/>
        <p:txBody>
          <a:bodyPr/>
          <a:lstStyle/>
          <a:p>
            <a:fld id="{10712B29-8DFD-45C1-BE8F-2E7F44751CDC}" type="slidenum">
              <a:rPr kumimoji="1" lang="ja-JP" altLang="en-US" smtClean="0"/>
              <a:t>31</a:t>
            </a:fld>
            <a:endParaRPr kumimoji="1" lang="ja-JP" altLang="en-US"/>
          </a:p>
        </p:txBody>
      </p:sp>
    </p:spTree>
    <p:extLst>
      <p:ext uri="{BB962C8B-B14F-4D97-AF65-F5344CB8AC3E}">
        <p14:creationId xmlns:p14="http://schemas.microsoft.com/office/powerpoint/2010/main" val="2910473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a:normAutofit/>
          </a:bodyPr>
          <a:lstStyle/>
          <a:p>
            <a:r>
              <a:rPr lang="ja-JP" altLang="en-US" sz="2400" dirty="0">
                <a:latin typeface="Meiryo UI" panose="020B0604030504040204" pitchFamily="50" charset="-128"/>
                <a:ea typeface="Meiryo UI" panose="020B0604030504040204" pitchFamily="50" charset="-128"/>
              </a:rPr>
              <a:t>酸素</a:t>
            </a:r>
            <a:r>
              <a:rPr lang="ja-JP" altLang="en-US" sz="2400" dirty="0" smtClean="0">
                <a:latin typeface="Meiryo UI" panose="020B0604030504040204" pitchFamily="50" charset="-128"/>
                <a:ea typeface="Meiryo UI" panose="020B0604030504040204" pitchFamily="50" charset="-128"/>
              </a:rPr>
              <a:t>の危険性</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758165" y="6456715"/>
            <a:ext cx="3384056"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テキスト５７ページ</a:t>
            </a:r>
            <a:r>
              <a:rPr lang="en-US" altLang="ja-JP" sz="1200" dirty="0" smtClean="0">
                <a:solidFill>
                  <a:prstClr val="black"/>
                </a:solidFill>
              </a:rPr>
              <a:t>/</a:t>
            </a:r>
            <a:r>
              <a:rPr lang="ja-JP" altLang="en-US" sz="1200" dirty="0" smtClean="0">
                <a:solidFill>
                  <a:prstClr val="black"/>
                </a:solidFill>
              </a:rPr>
              <a:t>補助</a:t>
            </a:r>
            <a:r>
              <a:rPr lang="ja-JP" altLang="en-US" sz="1200" dirty="0" smtClean="0">
                <a:solidFill>
                  <a:prstClr val="black"/>
                </a:solidFill>
              </a:rPr>
              <a:t>テキスト４２ページ</a:t>
            </a:r>
            <a:endParaRPr lang="ja-JP" altLang="en-US" sz="1200" dirty="0">
              <a:solidFill>
                <a:prstClr val="black"/>
              </a:solidFill>
            </a:endParaRPr>
          </a:p>
        </p:txBody>
      </p:sp>
      <p:sp>
        <p:nvSpPr>
          <p:cNvPr id="5" name="コンテンツ プレースホルダー 4"/>
          <p:cNvSpPr txBox="1">
            <a:spLocks/>
          </p:cNvSpPr>
          <p:nvPr/>
        </p:nvSpPr>
        <p:spPr>
          <a:xfrm>
            <a:off x="628650" y="992921"/>
            <a:ext cx="7886700" cy="1293079"/>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800" dirty="0" smtClean="0">
                <a:latin typeface="Meiryo UI" panose="020B0604030504040204" pitchFamily="50" charset="-128"/>
                <a:ea typeface="Meiryo UI" panose="020B0604030504040204" pitchFamily="50" charset="-128"/>
              </a:rPr>
              <a:t>　・高濃度</a:t>
            </a:r>
            <a:r>
              <a:rPr lang="ja-JP" altLang="en-US" sz="1800" dirty="0">
                <a:latin typeface="Meiryo UI" panose="020B0604030504040204" pitchFamily="50" charset="-128"/>
                <a:ea typeface="Meiryo UI" panose="020B0604030504040204" pitchFamily="50" charset="-128"/>
              </a:rPr>
              <a:t>の酸素はきわめて危険であると同時に、人体に有害な物質でもある</a:t>
            </a:r>
            <a:r>
              <a:rPr lang="ja-JP" altLang="en-US" sz="1800" dirty="0" smtClean="0">
                <a:latin typeface="Meiryo UI" panose="020B0604030504040204" pitchFamily="50" charset="-128"/>
                <a:ea typeface="Meiryo UI" panose="020B0604030504040204" pitchFamily="50" charset="-128"/>
              </a:rPr>
              <a:t>。</a:t>
            </a:r>
            <a:endParaRPr lang="en-US" altLang="ja-JP" sz="1800" dirty="0" smtClean="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800" dirty="0">
                <a:latin typeface="Meiryo UI" panose="020B0604030504040204" pitchFamily="50" charset="-128"/>
                <a:ea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rPr>
              <a:t>・低濃度</a:t>
            </a:r>
            <a:r>
              <a:rPr lang="ja-JP" altLang="en-US" sz="1800" dirty="0">
                <a:latin typeface="Meiryo UI" panose="020B0604030504040204" pitchFamily="50" charset="-128"/>
                <a:ea typeface="Meiryo UI" panose="020B0604030504040204" pitchFamily="50" charset="-128"/>
              </a:rPr>
              <a:t>になると、人体の健康に深刻な悪影響を与える</a:t>
            </a:r>
            <a:r>
              <a:rPr lang="ja-JP" altLang="en-US" sz="1800" dirty="0" smtClean="0">
                <a:latin typeface="Meiryo UI" panose="020B0604030504040204" pitchFamily="50" charset="-128"/>
                <a:ea typeface="Meiryo UI" panose="020B0604030504040204" pitchFamily="50" charset="-128"/>
              </a:rPr>
              <a:t>。</a:t>
            </a:r>
            <a:endParaRPr lang="en-US" altLang="ja-JP" sz="1800" dirty="0" smtClean="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800" dirty="0" smtClean="0">
                <a:latin typeface="Meiryo UI" panose="020B0604030504040204" pitchFamily="50" charset="-128"/>
                <a:ea typeface="Meiryo UI" panose="020B0604030504040204" pitchFamily="50" charset="-128"/>
              </a:rPr>
              <a:t>　・酸素中</a:t>
            </a:r>
            <a:r>
              <a:rPr lang="ja-JP" altLang="en-US" sz="1800" dirty="0">
                <a:latin typeface="Meiryo UI" panose="020B0604030504040204" pitchFamily="50" charset="-128"/>
                <a:ea typeface="Meiryo UI" panose="020B0604030504040204" pitchFamily="50" charset="-128"/>
              </a:rPr>
              <a:t>では、空気中で燃焼するよりも、燃焼温度が高くなる。</a:t>
            </a:r>
          </a:p>
        </p:txBody>
      </p:sp>
      <p:pic>
        <p:nvPicPr>
          <p:cNvPr id="2" name="図 1"/>
          <p:cNvPicPr>
            <a:picLocks noChangeAspect="1"/>
          </p:cNvPicPr>
          <p:nvPr/>
        </p:nvPicPr>
        <p:blipFill>
          <a:blip r:embed="rId3"/>
          <a:stretch>
            <a:fillRect/>
          </a:stretch>
        </p:blipFill>
        <p:spPr>
          <a:xfrm>
            <a:off x="628650" y="2431656"/>
            <a:ext cx="6044040" cy="1698240"/>
          </a:xfrm>
          <a:prstGeom prst="rect">
            <a:avLst/>
          </a:prstGeom>
        </p:spPr>
      </p:pic>
      <p:sp>
        <p:nvSpPr>
          <p:cNvPr id="3" name="スライド番号プレースホルダー 2"/>
          <p:cNvSpPr>
            <a:spLocks noGrp="1"/>
          </p:cNvSpPr>
          <p:nvPr>
            <p:ph type="sldNum" sz="quarter" idx="12"/>
          </p:nvPr>
        </p:nvSpPr>
        <p:spPr/>
        <p:txBody>
          <a:bodyPr/>
          <a:lstStyle/>
          <a:p>
            <a:fld id="{10712B29-8DFD-45C1-BE8F-2E7F44751CDC}" type="slidenum">
              <a:rPr kumimoji="1" lang="ja-JP" altLang="en-US" smtClean="0"/>
              <a:t>32</a:t>
            </a:fld>
            <a:endParaRPr kumimoji="1" lang="ja-JP" altLang="en-US"/>
          </a:p>
        </p:txBody>
      </p:sp>
    </p:spTree>
    <p:extLst>
      <p:ext uri="{BB962C8B-B14F-4D97-AF65-F5344CB8AC3E}">
        <p14:creationId xmlns:p14="http://schemas.microsoft.com/office/powerpoint/2010/main" val="31125647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a:normAutofit/>
          </a:bodyPr>
          <a:lstStyle/>
          <a:p>
            <a:r>
              <a:rPr lang="ja-JP" altLang="en-US" sz="2400" dirty="0" smtClean="0">
                <a:latin typeface="Meiryo UI" panose="020B0604030504040204" pitchFamily="50" charset="-128"/>
                <a:ea typeface="Meiryo UI" panose="020B0604030504040204" pitchFamily="50" charset="-128"/>
              </a:rPr>
              <a:t>可燃性ガス（１）燃焼の３要素</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28918" y="6445765"/>
            <a:ext cx="3340451"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テキスト６０ページ</a:t>
            </a:r>
            <a:r>
              <a:rPr lang="en-US" altLang="ja-JP" sz="1200" dirty="0" smtClean="0">
                <a:solidFill>
                  <a:prstClr val="black"/>
                </a:solidFill>
              </a:rPr>
              <a:t>/</a:t>
            </a:r>
            <a:r>
              <a:rPr lang="ja-JP" altLang="en-US" sz="1200" dirty="0" smtClean="0">
                <a:solidFill>
                  <a:prstClr val="black"/>
                </a:solidFill>
              </a:rPr>
              <a:t>補助テキスト</a:t>
            </a:r>
            <a:r>
              <a:rPr lang="ja-JP" altLang="en-US" sz="1200" dirty="0" smtClean="0">
                <a:solidFill>
                  <a:prstClr val="black"/>
                </a:solidFill>
              </a:rPr>
              <a:t>４４ページ</a:t>
            </a:r>
            <a:endParaRPr lang="ja-JP" altLang="en-US" sz="1200" dirty="0">
              <a:solidFill>
                <a:prstClr val="black"/>
              </a:solidFill>
            </a:endParaRPr>
          </a:p>
        </p:txBody>
      </p:sp>
      <p:sp>
        <p:nvSpPr>
          <p:cNvPr id="6" name="コンテンツ プレースホルダー 4"/>
          <p:cNvSpPr txBox="1">
            <a:spLocks/>
          </p:cNvSpPr>
          <p:nvPr/>
        </p:nvSpPr>
        <p:spPr>
          <a:xfrm>
            <a:off x="628650" y="1020298"/>
            <a:ext cx="7886700" cy="1805034"/>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n-US" altLang="ja-JP" sz="1800" dirty="0">
                <a:solidFill>
                  <a:prstClr val="black"/>
                </a:solidFill>
                <a:latin typeface="Meiryo UI" panose="020B0604030504040204" pitchFamily="50" charset="-128"/>
                <a:ea typeface="Meiryo UI" panose="020B0604030504040204" pitchFamily="50" charset="-128"/>
              </a:rPr>
              <a:t>【</a:t>
            </a:r>
            <a:r>
              <a:rPr lang="ja-JP" altLang="en-US" sz="1800" dirty="0" smtClean="0">
                <a:solidFill>
                  <a:prstClr val="black"/>
                </a:solidFill>
                <a:latin typeface="Meiryo UI" panose="020B0604030504040204" pitchFamily="50" charset="-128"/>
                <a:ea typeface="Meiryo UI" panose="020B0604030504040204" pitchFamily="50" charset="-128"/>
              </a:rPr>
              <a:t>燃焼の</a:t>
            </a:r>
            <a:r>
              <a:rPr lang="en-US" altLang="ja-JP" sz="1800" dirty="0" smtClean="0">
                <a:solidFill>
                  <a:prstClr val="black"/>
                </a:solidFill>
                <a:latin typeface="Meiryo UI" panose="020B0604030504040204" pitchFamily="50" charset="-128"/>
                <a:ea typeface="Meiryo UI" panose="020B0604030504040204" pitchFamily="50" charset="-128"/>
              </a:rPr>
              <a:t>3</a:t>
            </a:r>
            <a:r>
              <a:rPr lang="ja-JP" altLang="en-US" sz="1800" dirty="0" smtClean="0">
                <a:solidFill>
                  <a:prstClr val="black"/>
                </a:solidFill>
                <a:latin typeface="Meiryo UI" panose="020B0604030504040204" pitchFamily="50" charset="-128"/>
                <a:ea typeface="Meiryo UI" panose="020B0604030504040204" pitchFamily="50" charset="-128"/>
              </a:rPr>
              <a:t>要素</a:t>
            </a:r>
            <a:r>
              <a:rPr lang="en-US" altLang="ja-JP" sz="1800" dirty="0" smtClean="0">
                <a:solidFill>
                  <a:prstClr val="black"/>
                </a:solidFill>
                <a:latin typeface="Meiryo UI" panose="020B0604030504040204" pitchFamily="50" charset="-128"/>
                <a:ea typeface="Meiryo UI" panose="020B0604030504040204" pitchFamily="50" charset="-128"/>
              </a:rPr>
              <a:t>】</a:t>
            </a:r>
          </a:p>
          <a:p>
            <a:pPr marL="0" indent="180975">
              <a:lnSpc>
                <a:spcPct val="100000"/>
              </a:lnSpc>
              <a:spcBef>
                <a:spcPts val="0"/>
              </a:spcBef>
              <a:buNone/>
            </a:pPr>
            <a:r>
              <a:rPr lang="ja-JP" altLang="en-US" sz="1800" dirty="0" smtClean="0">
                <a:solidFill>
                  <a:prstClr val="black"/>
                </a:solidFill>
                <a:latin typeface="Meiryo UI" panose="020B0604030504040204" pitchFamily="50" charset="-128"/>
                <a:ea typeface="Meiryo UI" panose="020B0604030504040204" pitchFamily="50" charset="-128"/>
              </a:rPr>
              <a:t>・燃える</a:t>
            </a:r>
            <a:r>
              <a:rPr lang="ja-JP" altLang="en-US" sz="1800" dirty="0">
                <a:solidFill>
                  <a:prstClr val="black"/>
                </a:solidFill>
                <a:latin typeface="Meiryo UI" panose="020B0604030504040204" pitchFamily="50" charset="-128"/>
                <a:ea typeface="Meiryo UI" panose="020B0604030504040204" pitchFamily="50" charset="-128"/>
              </a:rPr>
              <a:t>物</a:t>
            </a:r>
            <a:endParaRPr lang="en-US" altLang="ja-JP" sz="1800" dirty="0" smtClean="0">
              <a:solidFill>
                <a:prstClr val="black"/>
              </a:solidFill>
              <a:latin typeface="Meiryo UI" panose="020B0604030504040204" pitchFamily="50" charset="-128"/>
              <a:ea typeface="Meiryo UI" panose="020B0604030504040204" pitchFamily="50" charset="-128"/>
            </a:endParaRPr>
          </a:p>
          <a:p>
            <a:pPr marL="0" indent="180975">
              <a:lnSpc>
                <a:spcPct val="100000"/>
              </a:lnSpc>
              <a:spcBef>
                <a:spcPts val="0"/>
              </a:spcBef>
              <a:buNone/>
            </a:pPr>
            <a:r>
              <a:rPr lang="ja-JP" altLang="en-US" sz="1800" dirty="0" smtClean="0">
                <a:solidFill>
                  <a:prstClr val="black"/>
                </a:solidFill>
                <a:latin typeface="Meiryo UI" panose="020B0604030504040204" pitchFamily="50" charset="-128"/>
                <a:ea typeface="Meiryo UI" panose="020B0604030504040204" pitchFamily="50" charset="-128"/>
              </a:rPr>
              <a:t>・酸素</a:t>
            </a:r>
            <a:endParaRPr lang="en-US" altLang="ja-JP" sz="1800" dirty="0" smtClean="0">
              <a:solidFill>
                <a:prstClr val="black"/>
              </a:solidFill>
              <a:latin typeface="Meiryo UI" panose="020B0604030504040204" pitchFamily="50" charset="-128"/>
              <a:ea typeface="Meiryo UI" panose="020B0604030504040204" pitchFamily="50" charset="-128"/>
            </a:endParaRPr>
          </a:p>
          <a:p>
            <a:pPr marL="0" indent="180975">
              <a:lnSpc>
                <a:spcPct val="100000"/>
              </a:lnSpc>
              <a:spcBef>
                <a:spcPts val="0"/>
              </a:spcBef>
              <a:buNone/>
            </a:pPr>
            <a:r>
              <a:rPr lang="ja-JP" altLang="en-US" sz="1800" dirty="0" smtClean="0">
                <a:solidFill>
                  <a:prstClr val="black"/>
                </a:solidFill>
                <a:latin typeface="Meiryo UI" panose="020B0604030504040204" pitchFamily="50" charset="-128"/>
                <a:ea typeface="Meiryo UI" panose="020B0604030504040204" pitchFamily="50" charset="-128"/>
              </a:rPr>
              <a:t>・発火源</a:t>
            </a:r>
            <a:endParaRPr lang="en-US" altLang="ja-JP" sz="1800" dirty="0" smtClean="0">
              <a:solidFill>
                <a:prstClr val="black"/>
              </a:solidFill>
              <a:latin typeface="Meiryo UI" panose="020B0604030504040204" pitchFamily="50" charset="-128"/>
              <a:ea typeface="Meiryo UI" panose="020B0604030504040204" pitchFamily="50" charset="-128"/>
            </a:endParaRPr>
          </a:p>
          <a:p>
            <a:pPr marL="0" indent="180975">
              <a:lnSpc>
                <a:spcPct val="100000"/>
              </a:lnSpc>
              <a:spcBef>
                <a:spcPts val="0"/>
              </a:spcBef>
              <a:buNone/>
            </a:pPr>
            <a:endParaRPr lang="ja-JP" altLang="en-US" sz="1800" dirty="0">
              <a:solidFill>
                <a:prstClr val="black"/>
              </a:solidFill>
              <a:latin typeface="Meiryo UI" panose="020B0604030504040204" pitchFamily="50" charset="-128"/>
              <a:ea typeface="Meiryo UI" panose="020B0604030504040204" pitchFamily="50" charset="-128"/>
            </a:endParaRPr>
          </a:p>
          <a:p>
            <a:pPr marL="0" indent="180975">
              <a:lnSpc>
                <a:spcPct val="100000"/>
              </a:lnSpc>
              <a:spcBef>
                <a:spcPts val="0"/>
              </a:spcBef>
              <a:buNone/>
            </a:pPr>
            <a:r>
              <a:rPr lang="ja-JP" altLang="en-US" sz="1800" dirty="0" smtClean="0">
                <a:solidFill>
                  <a:prstClr val="black"/>
                </a:solidFill>
                <a:latin typeface="Meiryo UI" panose="020B0604030504040204" pitchFamily="50" charset="-128"/>
                <a:ea typeface="Meiryo UI" panose="020B0604030504040204" pitchFamily="50" charset="-128"/>
              </a:rPr>
              <a:t>燃焼</a:t>
            </a:r>
            <a:r>
              <a:rPr lang="ja-JP" altLang="en-US" sz="1800" dirty="0">
                <a:solidFill>
                  <a:prstClr val="black"/>
                </a:solidFill>
                <a:latin typeface="Meiryo UI" panose="020B0604030504040204" pitchFamily="50" charset="-128"/>
                <a:ea typeface="Meiryo UI" panose="020B0604030504040204" pitchFamily="50" charset="-128"/>
              </a:rPr>
              <a:t>の</a:t>
            </a:r>
            <a:r>
              <a:rPr lang="en-US" altLang="ja-JP" sz="1800" dirty="0">
                <a:solidFill>
                  <a:prstClr val="black"/>
                </a:solidFill>
                <a:latin typeface="Meiryo UI" panose="020B0604030504040204" pitchFamily="50" charset="-128"/>
                <a:ea typeface="Meiryo UI" panose="020B0604030504040204" pitchFamily="50" charset="-128"/>
              </a:rPr>
              <a:t>3</a:t>
            </a:r>
            <a:r>
              <a:rPr lang="ja-JP" altLang="en-US" sz="1800" dirty="0">
                <a:solidFill>
                  <a:prstClr val="black"/>
                </a:solidFill>
                <a:latin typeface="Meiryo UI" panose="020B0604030504040204" pitchFamily="50" charset="-128"/>
                <a:ea typeface="Meiryo UI" panose="020B0604030504040204" pitchFamily="50" charset="-128"/>
              </a:rPr>
              <a:t>要素のうちひとつがなければ、原則として爆発も起きない</a:t>
            </a:r>
            <a:r>
              <a:rPr lang="ja-JP" altLang="en-US" sz="1800" dirty="0" smtClean="0">
                <a:solidFill>
                  <a:prstClr val="black"/>
                </a:solidFill>
                <a:latin typeface="Meiryo UI" panose="020B0604030504040204" pitchFamily="50" charset="-128"/>
                <a:ea typeface="Meiryo UI" panose="020B0604030504040204" pitchFamily="50" charset="-128"/>
              </a:rPr>
              <a:t>。</a:t>
            </a:r>
            <a:endParaRPr lang="en-US" altLang="ja-JP" sz="1800" dirty="0" smtClean="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0712B29-8DFD-45C1-BE8F-2E7F44751CDC}" type="slidenum">
              <a:rPr kumimoji="1" lang="ja-JP" altLang="en-US" smtClean="0"/>
              <a:t>33</a:t>
            </a:fld>
            <a:endParaRPr kumimoji="1" lang="ja-JP" altLang="en-US"/>
          </a:p>
        </p:txBody>
      </p:sp>
    </p:spTree>
    <p:extLst>
      <p:ext uri="{BB962C8B-B14F-4D97-AF65-F5344CB8AC3E}">
        <p14:creationId xmlns:p14="http://schemas.microsoft.com/office/powerpoint/2010/main" val="28845827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a:normAutofit/>
          </a:bodyPr>
          <a:lstStyle/>
          <a:p>
            <a:r>
              <a:rPr lang="ja-JP" altLang="en-US" sz="2400" dirty="0" smtClean="0">
                <a:latin typeface="Meiryo UI" panose="020B0604030504040204" pitchFamily="50" charset="-128"/>
                <a:ea typeface="Meiryo UI" panose="020B0604030504040204" pitchFamily="50" charset="-128"/>
              </a:rPr>
              <a:t>可燃性ガス（</a:t>
            </a:r>
            <a:r>
              <a:rPr lang="ja-JP" altLang="en-US" sz="2400" dirty="0">
                <a:latin typeface="Meiryo UI" panose="020B0604030504040204" pitchFamily="50" charset="-128"/>
                <a:ea typeface="Meiryo UI" panose="020B0604030504040204" pitchFamily="50" charset="-128"/>
              </a:rPr>
              <a:t>２</a:t>
            </a:r>
            <a:r>
              <a:rPr lang="ja-JP" altLang="en-US" sz="2400" dirty="0" smtClean="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爆発下限界と爆発上限界</a:t>
            </a:r>
          </a:p>
        </p:txBody>
      </p:sp>
      <p:sp>
        <p:nvSpPr>
          <p:cNvPr id="7" name="テキスト ボックス 6"/>
          <p:cNvSpPr txBox="1"/>
          <p:nvPr/>
        </p:nvSpPr>
        <p:spPr>
          <a:xfrm>
            <a:off x="4828918" y="6445765"/>
            <a:ext cx="3340451"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テキスト６０ページ</a:t>
            </a:r>
            <a:r>
              <a:rPr lang="en-US" altLang="ja-JP" sz="1200" dirty="0" smtClean="0">
                <a:solidFill>
                  <a:prstClr val="black"/>
                </a:solidFill>
              </a:rPr>
              <a:t>/</a:t>
            </a:r>
            <a:r>
              <a:rPr lang="ja-JP" altLang="en-US" sz="1200" dirty="0" smtClean="0">
                <a:solidFill>
                  <a:prstClr val="black"/>
                </a:solidFill>
              </a:rPr>
              <a:t>補助テキスト</a:t>
            </a:r>
            <a:r>
              <a:rPr lang="ja-JP" altLang="en-US" sz="1200" dirty="0" smtClean="0">
                <a:solidFill>
                  <a:prstClr val="black"/>
                </a:solidFill>
              </a:rPr>
              <a:t>４４ページ</a:t>
            </a:r>
            <a:endParaRPr lang="ja-JP" altLang="en-US" sz="1200" dirty="0">
              <a:solidFill>
                <a:prstClr val="black"/>
              </a:solidFill>
            </a:endParaRPr>
          </a:p>
        </p:txBody>
      </p:sp>
      <p:sp>
        <p:nvSpPr>
          <p:cNvPr id="6" name="コンテンツ プレースホルダー 4"/>
          <p:cNvSpPr txBox="1">
            <a:spLocks/>
          </p:cNvSpPr>
          <p:nvPr/>
        </p:nvSpPr>
        <p:spPr>
          <a:xfrm>
            <a:off x="628650" y="1020298"/>
            <a:ext cx="7886700" cy="1377949"/>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n-US" altLang="ja-JP" sz="2000" dirty="0" smtClean="0">
                <a:solidFill>
                  <a:prstClr val="black"/>
                </a:solidFill>
                <a:latin typeface="Meiryo UI" panose="020B0604030504040204" pitchFamily="50" charset="-128"/>
                <a:ea typeface="Meiryo UI" panose="020B0604030504040204" pitchFamily="50" charset="-128"/>
              </a:rPr>
              <a:t>【</a:t>
            </a:r>
            <a:r>
              <a:rPr lang="ja-JP" altLang="en-US" sz="2000" dirty="0" smtClean="0">
                <a:solidFill>
                  <a:prstClr val="black"/>
                </a:solidFill>
                <a:latin typeface="Meiryo UI" panose="020B0604030504040204" pitchFamily="50" charset="-128"/>
                <a:ea typeface="Meiryo UI" panose="020B0604030504040204" pitchFamily="50" charset="-128"/>
              </a:rPr>
              <a:t>爆発下</a:t>
            </a:r>
            <a:r>
              <a:rPr lang="ja-JP" altLang="en-US" sz="2000" dirty="0">
                <a:solidFill>
                  <a:prstClr val="black"/>
                </a:solidFill>
                <a:latin typeface="Meiryo UI" panose="020B0604030504040204" pitchFamily="50" charset="-128"/>
                <a:ea typeface="Meiryo UI" panose="020B0604030504040204" pitchFamily="50" charset="-128"/>
              </a:rPr>
              <a:t>限界と爆発上</a:t>
            </a:r>
            <a:r>
              <a:rPr lang="ja-JP" altLang="en-US" sz="2000" dirty="0" smtClean="0">
                <a:solidFill>
                  <a:prstClr val="black"/>
                </a:solidFill>
                <a:latin typeface="Meiryo UI" panose="020B0604030504040204" pitchFamily="50" charset="-128"/>
                <a:ea typeface="Meiryo UI" panose="020B0604030504040204" pitchFamily="50" charset="-128"/>
              </a:rPr>
              <a:t>限界</a:t>
            </a:r>
            <a:r>
              <a:rPr lang="en-US" altLang="ja-JP" sz="2000" dirty="0" smtClean="0">
                <a:solidFill>
                  <a:prstClr val="black"/>
                </a:solidFill>
                <a:latin typeface="Meiryo UI" panose="020B0604030504040204" pitchFamily="50" charset="-128"/>
                <a:ea typeface="Meiryo UI" panose="020B0604030504040204" pitchFamily="50" charset="-128"/>
              </a:rPr>
              <a:t>】</a:t>
            </a:r>
          </a:p>
          <a:p>
            <a:pPr marL="0" indent="180975">
              <a:lnSpc>
                <a:spcPct val="100000"/>
              </a:lnSpc>
              <a:spcBef>
                <a:spcPts val="0"/>
              </a:spcBef>
              <a:buFont typeface="Arial" panose="020B0604020202020204" pitchFamily="34" charset="0"/>
              <a:buNone/>
            </a:pPr>
            <a:r>
              <a:rPr lang="ja-JP" altLang="en-US" sz="1800" dirty="0">
                <a:solidFill>
                  <a:prstClr val="black"/>
                </a:solidFill>
                <a:latin typeface="Meiryo UI" panose="020B0604030504040204" pitchFamily="50" charset="-128"/>
                <a:ea typeface="Meiryo UI" panose="020B0604030504040204" pitchFamily="50" charset="-128"/>
              </a:rPr>
              <a:t>可燃性ガスが空気中に漏えいした場合、一定の濃度範囲になければ、爆発することはない。この範囲を燃焼（爆発）範囲などと呼ぶ。爆発下限値の小さなガスは、漏えいした場合に少ない量で爆発範囲に達するため、より危険であると言える。</a:t>
            </a:r>
          </a:p>
        </p:txBody>
      </p:sp>
      <p:sp>
        <p:nvSpPr>
          <p:cNvPr id="2" name="スライド番号プレースホルダー 1"/>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34</a:t>
            </a:fld>
            <a:endParaRPr lang="ja-JP" altLang="en-US">
              <a:solidFill>
                <a:prstClr val="black">
                  <a:tint val="75000"/>
                </a:prstClr>
              </a:solidFill>
            </a:endParaRPr>
          </a:p>
        </p:txBody>
      </p:sp>
    </p:spTree>
    <p:extLst>
      <p:ext uri="{BB962C8B-B14F-4D97-AF65-F5344CB8AC3E}">
        <p14:creationId xmlns:p14="http://schemas.microsoft.com/office/powerpoint/2010/main" val="30588731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a:normAutofit/>
          </a:bodyPr>
          <a:lstStyle/>
          <a:p>
            <a:r>
              <a:rPr lang="ja-JP" altLang="en-US" sz="2400" dirty="0" smtClean="0">
                <a:latin typeface="Meiryo UI" panose="020B0604030504040204" pitchFamily="50" charset="-128"/>
                <a:ea typeface="Meiryo UI" panose="020B0604030504040204" pitchFamily="50" charset="-128"/>
              </a:rPr>
              <a:t>可燃性</a:t>
            </a:r>
            <a:r>
              <a:rPr lang="ja-JP" altLang="en-US" sz="2400" dirty="0">
                <a:latin typeface="Meiryo UI" panose="020B0604030504040204" pitchFamily="50" charset="-128"/>
                <a:ea typeface="Meiryo UI" panose="020B0604030504040204" pitchFamily="50" charset="-128"/>
              </a:rPr>
              <a:t>ガス</a:t>
            </a:r>
            <a:r>
              <a:rPr lang="ja-JP" altLang="en-US" sz="2400" dirty="0" smtClean="0">
                <a:latin typeface="Meiryo UI" panose="020B0604030504040204" pitchFamily="50" charset="-128"/>
                <a:ea typeface="Meiryo UI" panose="020B0604030504040204" pitchFamily="50" charset="-128"/>
              </a:rPr>
              <a:t>の概要（３）燃焼速度</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34394" y="6444477"/>
            <a:ext cx="3340451"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テキスト６２ページ</a:t>
            </a:r>
            <a:r>
              <a:rPr lang="en-US" altLang="ja-JP" sz="1200" dirty="0" smtClean="0">
                <a:solidFill>
                  <a:prstClr val="black"/>
                </a:solidFill>
              </a:rPr>
              <a:t>/</a:t>
            </a:r>
            <a:r>
              <a:rPr lang="ja-JP" altLang="en-US" sz="1200" dirty="0" smtClean="0">
                <a:solidFill>
                  <a:prstClr val="black"/>
                </a:solidFill>
              </a:rPr>
              <a:t>補助テキスト</a:t>
            </a:r>
            <a:r>
              <a:rPr lang="ja-JP" altLang="en-US" sz="1200" dirty="0" smtClean="0">
                <a:solidFill>
                  <a:prstClr val="black"/>
                </a:solidFill>
              </a:rPr>
              <a:t>４５ページ</a:t>
            </a:r>
            <a:endParaRPr lang="ja-JP" altLang="en-US" sz="1200" dirty="0">
              <a:solidFill>
                <a:prstClr val="black"/>
              </a:solidFill>
            </a:endParaRPr>
          </a:p>
        </p:txBody>
      </p:sp>
      <p:sp>
        <p:nvSpPr>
          <p:cNvPr id="3" name="スライド番号プレースホルダー 2"/>
          <p:cNvSpPr>
            <a:spLocks noGrp="1"/>
          </p:cNvSpPr>
          <p:nvPr>
            <p:ph type="sldNum" sz="quarter" idx="12"/>
          </p:nvPr>
        </p:nvSpPr>
        <p:spPr/>
        <p:txBody>
          <a:bodyPr/>
          <a:lstStyle/>
          <a:p>
            <a:fld id="{10712B29-8DFD-45C1-BE8F-2E7F44751CDC}" type="slidenum">
              <a:rPr kumimoji="1" lang="ja-JP" altLang="en-US" smtClean="0"/>
              <a:t>35</a:t>
            </a:fld>
            <a:endParaRPr kumimoji="1" lang="ja-JP" altLang="en-US"/>
          </a:p>
        </p:txBody>
      </p:sp>
      <p:pic>
        <p:nvPicPr>
          <p:cNvPr id="5" name="図 4"/>
          <p:cNvPicPr>
            <a:picLocks noChangeAspect="1"/>
          </p:cNvPicPr>
          <p:nvPr/>
        </p:nvPicPr>
        <p:blipFill>
          <a:blip r:embed="rId3"/>
          <a:stretch>
            <a:fillRect/>
          </a:stretch>
        </p:blipFill>
        <p:spPr>
          <a:xfrm>
            <a:off x="628650" y="920520"/>
            <a:ext cx="4158848" cy="5362575"/>
          </a:xfrm>
          <a:prstGeom prst="rect">
            <a:avLst/>
          </a:prstGeom>
        </p:spPr>
      </p:pic>
      <p:sp>
        <p:nvSpPr>
          <p:cNvPr id="6" name="正方形/長方形 5"/>
          <p:cNvSpPr/>
          <p:nvPr/>
        </p:nvSpPr>
        <p:spPr>
          <a:xfrm>
            <a:off x="3161803" y="6181396"/>
            <a:ext cx="1795947"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a:latin typeface="Meiryo UI" panose="020B0604030504040204" pitchFamily="50" charset="-128"/>
                <a:ea typeface="Meiryo UI" panose="020B0604030504040204" pitchFamily="50" charset="-128"/>
              </a:rPr>
              <a:t>（小池酸素工業株式会社提供）</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642026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a:normAutofit/>
          </a:bodyPr>
          <a:lstStyle/>
          <a:p>
            <a:r>
              <a:rPr lang="ja-JP" altLang="en-US" sz="2400" dirty="0" smtClean="0">
                <a:latin typeface="Meiryo UI" panose="020B0604030504040204" pitchFamily="50" charset="-128"/>
                <a:ea typeface="Meiryo UI" panose="020B0604030504040204" pitchFamily="50" charset="-128"/>
              </a:rPr>
              <a:t>可燃性</a:t>
            </a:r>
            <a:r>
              <a:rPr lang="ja-JP" altLang="en-US" sz="2400" dirty="0">
                <a:latin typeface="Meiryo UI" panose="020B0604030504040204" pitchFamily="50" charset="-128"/>
                <a:ea typeface="Meiryo UI" panose="020B0604030504040204" pitchFamily="50" charset="-128"/>
              </a:rPr>
              <a:t>ガス</a:t>
            </a:r>
            <a:r>
              <a:rPr lang="ja-JP" altLang="en-US" sz="2400" dirty="0" smtClean="0">
                <a:latin typeface="Meiryo UI" panose="020B0604030504040204" pitchFamily="50" charset="-128"/>
                <a:ea typeface="Meiryo UI" panose="020B0604030504040204" pitchFamily="50" charset="-128"/>
              </a:rPr>
              <a:t>の概要（４）最小着火エネルギーと発火源</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787724" y="6462191"/>
            <a:ext cx="3340451"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テキスト６３ページ</a:t>
            </a:r>
            <a:r>
              <a:rPr lang="en-US" altLang="ja-JP" sz="1200" dirty="0" smtClean="0">
                <a:solidFill>
                  <a:prstClr val="black"/>
                </a:solidFill>
              </a:rPr>
              <a:t>/</a:t>
            </a:r>
            <a:r>
              <a:rPr lang="ja-JP" altLang="en-US" sz="1200" dirty="0" smtClean="0">
                <a:solidFill>
                  <a:prstClr val="black"/>
                </a:solidFill>
              </a:rPr>
              <a:t>補助テキスト</a:t>
            </a:r>
            <a:r>
              <a:rPr lang="ja-JP" altLang="en-US" sz="1200" dirty="0" smtClean="0">
                <a:solidFill>
                  <a:prstClr val="black"/>
                </a:solidFill>
              </a:rPr>
              <a:t>４６ページ</a:t>
            </a:r>
            <a:endParaRPr lang="ja-JP" altLang="en-US" sz="1200" dirty="0">
              <a:solidFill>
                <a:prstClr val="black"/>
              </a:solidFill>
            </a:endParaRPr>
          </a:p>
        </p:txBody>
      </p:sp>
      <p:sp>
        <p:nvSpPr>
          <p:cNvPr id="6" name="コンテンツ プレースホルダー 4"/>
          <p:cNvSpPr txBox="1">
            <a:spLocks/>
          </p:cNvSpPr>
          <p:nvPr/>
        </p:nvSpPr>
        <p:spPr>
          <a:xfrm>
            <a:off x="628650" y="1020298"/>
            <a:ext cx="7886700" cy="2007625"/>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最小着火エネルギー</a:t>
            </a:r>
            <a:r>
              <a:rPr lang="en-US" altLang="ja-JP" sz="1600" dirty="0" smtClean="0">
                <a:solidFill>
                  <a:prstClr val="black"/>
                </a:solidFill>
                <a:latin typeface="Meiryo UI" panose="020B0604030504040204" pitchFamily="50" charset="-128"/>
                <a:ea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endParaRPr>
          </a:p>
          <a:p>
            <a:pPr marL="0" indent="180975">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可燃性ガスの濃度が、爆発限界値になると、一定のエネルギーがあればそのガスは爆発する</a:t>
            </a:r>
            <a:r>
              <a:rPr lang="ja-JP" altLang="en-US" sz="1600" dirty="0" smtClean="0">
                <a:solidFill>
                  <a:prstClr val="black"/>
                </a:solidFill>
                <a:latin typeface="Meiryo UI" panose="020B0604030504040204" pitchFamily="50" charset="-128"/>
                <a:ea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180975">
              <a:lnSpc>
                <a:spcPct val="100000"/>
              </a:lnSpc>
              <a:spcBef>
                <a:spcPts val="0"/>
              </a:spcBef>
              <a:buNone/>
            </a:pPr>
            <a:endParaRPr lang="en-US" altLang="ja-JP"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発火源</a:t>
            </a:r>
            <a:r>
              <a:rPr lang="en-US" altLang="ja-JP" sz="1600" dirty="0" smtClean="0">
                <a:solidFill>
                  <a:prstClr val="black"/>
                </a:solidFill>
                <a:latin typeface="Meiryo UI" panose="020B0604030504040204" pitchFamily="50" charset="-128"/>
                <a:ea typeface="Meiryo UI" panose="020B0604030504040204" pitchFamily="50" charset="-128"/>
              </a:rPr>
              <a:t>】</a:t>
            </a:r>
          </a:p>
          <a:p>
            <a:pPr marL="0" indent="180975">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可燃性</a:t>
            </a:r>
            <a:r>
              <a:rPr lang="ja-JP" altLang="en-US" sz="1600" dirty="0">
                <a:solidFill>
                  <a:prstClr val="black"/>
                </a:solidFill>
                <a:latin typeface="Meiryo UI" panose="020B0604030504040204" pitchFamily="50" charset="-128"/>
                <a:ea typeface="Meiryo UI" panose="020B0604030504040204" pitchFamily="50" charset="-128"/>
              </a:rPr>
              <a:t>ガスの状況によっては、人体の静電気のエネルギーでもガス爆発は起きる。</a:t>
            </a:r>
          </a:p>
          <a:p>
            <a:pPr marL="0" indent="180975">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この他、電動機、ガス器具の種火、高温の物、摩擦熱、衝撃</a:t>
            </a:r>
            <a:r>
              <a:rPr lang="ja-JP" altLang="en-US" sz="1600" dirty="0" smtClean="0">
                <a:solidFill>
                  <a:prstClr val="black"/>
                </a:solidFill>
                <a:latin typeface="Meiryo UI" panose="020B0604030504040204" pitchFamily="50" charset="-128"/>
                <a:ea typeface="Meiryo UI" panose="020B0604030504040204" pitchFamily="50" charset="-128"/>
              </a:rPr>
              <a:t>火花など</a:t>
            </a:r>
            <a:r>
              <a:rPr lang="ja-JP" altLang="en-US" sz="1600" dirty="0">
                <a:solidFill>
                  <a:prstClr val="black"/>
                </a:solidFill>
                <a:latin typeface="Meiryo UI" panose="020B0604030504040204" pitchFamily="50" charset="-128"/>
                <a:ea typeface="Meiryo UI" panose="020B0604030504040204" pitchFamily="50" charset="-128"/>
              </a:rPr>
              <a:t>、作業場内に発火源となるものは多い</a:t>
            </a:r>
            <a:r>
              <a:rPr lang="ja-JP" altLang="en-US" sz="1600" dirty="0" smtClean="0">
                <a:solidFill>
                  <a:prstClr val="black"/>
                </a:solidFill>
                <a:latin typeface="Meiryo UI" panose="020B0604030504040204" pitchFamily="50" charset="-128"/>
                <a:ea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180975">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溶接</a:t>
            </a:r>
            <a:r>
              <a:rPr lang="ja-JP" altLang="en-US" sz="1600" dirty="0">
                <a:solidFill>
                  <a:prstClr val="black"/>
                </a:solidFill>
                <a:latin typeface="Meiryo UI" panose="020B0604030504040204" pitchFamily="50" charset="-128"/>
                <a:ea typeface="Meiryo UI" panose="020B0604030504040204" pitchFamily="50" charset="-128"/>
              </a:rPr>
              <a:t>作業において爆発事故を防止するためには、可燃性ガスの漏えいを防止する必要がある</a:t>
            </a:r>
            <a:r>
              <a:rPr lang="ja-JP" altLang="en-US" sz="1600" dirty="0" smtClean="0">
                <a:solidFill>
                  <a:prstClr val="black"/>
                </a:solidFill>
                <a:latin typeface="Meiryo UI" panose="020B0604030504040204" pitchFamily="50" charset="-128"/>
                <a:ea typeface="Meiryo UI" panose="020B0604030504040204" pitchFamily="50" charset="-128"/>
              </a:rPr>
              <a:t>。</a:t>
            </a:r>
            <a:endParaRPr lang="ja-JP" altLang="en-US" sz="16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0712B29-8DFD-45C1-BE8F-2E7F44751CDC}" type="slidenum">
              <a:rPr kumimoji="1" lang="ja-JP" altLang="en-US" smtClean="0"/>
              <a:t>36</a:t>
            </a:fld>
            <a:endParaRPr kumimoji="1" lang="ja-JP" altLang="en-US"/>
          </a:p>
        </p:txBody>
      </p:sp>
    </p:spTree>
    <p:extLst>
      <p:ext uri="{BB962C8B-B14F-4D97-AF65-F5344CB8AC3E}">
        <p14:creationId xmlns:p14="http://schemas.microsoft.com/office/powerpoint/2010/main" val="30774970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a:normAutofit/>
          </a:bodyPr>
          <a:lstStyle/>
          <a:p>
            <a:r>
              <a:rPr lang="ja-JP" altLang="en-US" sz="2400" dirty="0" smtClean="0">
                <a:latin typeface="Meiryo UI" panose="020B0604030504040204" pitchFamily="50" charset="-128"/>
                <a:ea typeface="Meiryo UI" panose="020B0604030504040204" pitchFamily="50" charset="-128"/>
              </a:rPr>
              <a:t>溶接等に用いられる可燃性ガス（</a:t>
            </a:r>
            <a:r>
              <a:rPr lang="ja-JP" altLang="en-US" sz="2400" dirty="0">
                <a:latin typeface="Meiryo UI" panose="020B0604030504040204" pitchFamily="50" charset="-128"/>
                <a:ea typeface="Meiryo UI" panose="020B0604030504040204" pitchFamily="50" charset="-128"/>
              </a:rPr>
              <a:t>１</a:t>
            </a:r>
            <a:r>
              <a:rPr lang="ja-JP" altLang="en-US" sz="2400" dirty="0" smtClean="0">
                <a:latin typeface="Meiryo UI" panose="020B0604030504040204" pitchFamily="50" charset="-128"/>
                <a:ea typeface="Meiryo UI" panose="020B0604030504040204" pitchFamily="50" charset="-128"/>
              </a:rPr>
              <a:t>）物理的性質等</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741311" y="6507343"/>
            <a:ext cx="3340451"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テキスト６５ページ</a:t>
            </a:r>
            <a:r>
              <a:rPr lang="en-US" altLang="ja-JP" sz="1200" dirty="0" smtClean="0">
                <a:solidFill>
                  <a:prstClr val="black"/>
                </a:solidFill>
              </a:rPr>
              <a:t>/</a:t>
            </a:r>
            <a:r>
              <a:rPr lang="ja-JP" altLang="en-US" sz="1200" dirty="0" smtClean="0">
                <a:solidFill>
                  <a:prstClr val="black"/>
                </a:solidFill>
              </a:rPr>
              <a:t>補助テキスト</a:t>
            </a:r>
            <a:r>
              <a:rPr lang="ja-JP" altLang="en-US" sz="1200" dirty="0" smtClean="0">
                <a:solidFill>
                  <a:prstClr val="black"/>
                </a:solidFill>
              </a:rPr>
              <a:t>４７ページ</a:t>
            </a:r>
            <a:endParaRPr lang="ja-JP" altLang="en-US" sz="1200" dirty="0">
              <a:solidFill>
                <a:prstClr val="black"/>
              </a:solidFill>
            </a:endParaRPr>
          </a:p>
        </p:txBody>
      </p:sp>
      <p:pic>
        <p:nvPicPr>
          <p:cNvPr id="2" name="図 1"/>
          <p:cNvPicPr>
            <a:picLocks noChangeAspect="1"/>
          </p:cNvPicPr>
          <p:nvPr/>
        </p:nvPicPr>
        <p:blipFill>
          <a:blip r:embed="rId3"/>
          <a:stretch>
            <a:fillRect/>
          </a:stretch>
        </p:blipFill>
        <p:spPr>
          <a:xfrm>
            <a:off x="628650" y="928404"/>
            <a:ext cx="4900883" cy="5503443"/>
          </a:xfrm>
          <a:prstGeom prst="rect">
            <a:avLst/>
          </a:prstGeom>
        </p:spPr>
      </p:pic>
      <p:sp>
        <p:nvSpPr>
          <p:cNvPr id="3" name="スライド番号プレースホルダー 2"/>
          <p:cNvSpPr>
            <a:spLocks noGrp="1"/>
          </p:cNvSpPr>
          <p:nvPr>
            <p:ph type="sldNum" sz="quarter" idx="12"/>
          </p:nvPr>
        </p:nvSpPr>
        <p:spPr/>
        <p:txBody>
          <a:bodyPr/>
          <a:lstStyle/>
          <a:p>
            <a:fld id="{10712B29-8DFD-45C1-BE8F-2E7F44751CDC}" type="slidenum">
              <a:rPr kumimoji="1" lang="ja-JP" altLang="en-US" smtClean="0"/>
              <a:t>37</a:t>
            </a:fld>
            <a:endParaRPr kumimoji="1" lang="ja-JP" altLang="en-US"/>
          </a:p>
        </p:txBody>
      </p:sp>
    </p:spTree>
    <p:extLst>
      <p:ext uri="{BB962C8B-B14F-4D97-AF65-F5344CB8AC3E}">
        <p14:creationId xmlns:p14="http://schemas.microsoft.com/office/powerpoint/2010/main" val="16684900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839869" y="6456715"/>
            <a:ext cx="3340451"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テキスト６６ページ</a:t>
            </a:r>
            <a:r>
              <a:rPr lang="en-US" altLang="ja-JP" sz="1200" dirty="0" smtClean="0">
                <a:solidFill>
                  <a:prstClr val="black"/>
                </a:solidFill>
              </a:rPr>
              <a:t>/</a:t>
            </a:r>
            <a:r>
              <a:rPr lang="ja-JP" altLang="en-US" sz="1200" dirty="0" smtClean="0">
                <a:solidFill>
                  <a:prstClr val="black"/>
                </a:solidFill>
              </a:rPr>
              <a:t>補助テキスト</a:t>
            </a:r>
            <a:r>
              <a:rPr lang="ja-JP" altLang="en-US" sz="1200" dirty="0" smtClean="0">
                <a:solidFill>
                  <a:prstClr val="black"/>
                </a:solidFill>
              </a:rPr>
              <a:t>４８ページ</a:t>
            </a:r>
            <a:endParaRPr lang="ja-JP" altLang="en-US" sz="1200" dirty="0">
              <a:solidFill>
                <a:prstClr val="black"/>
              </a:solidFill>
            </a:endParaRPr>
          </a:p>
        </p:txBody>
      </p:sp>
      <p:sp>
        <p:nvSpPr>
          <p:cNvPr id="6" name="コンテンツ プレースホルダー 4"/>
          <p:cNvSpPr txBox="1">
            <a:spLocks/>
          </p:cNvSpPr>
          <p:nvPr/>
        </p:nvSpPr>
        <p:spPr>
          <a:xfrm>
            <a:off x="628650" y="967808"/>
            <a:ext cx="7886700" cy="3310782"/>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危険性</a:t>
            </a:r>
            <a:r>
              <a:rPr lang="en-US" altLang="ja-JP" sz="1600" dirty="0" smtClean="0">
                <a:solidFill>
                  <a:prstClr val="black"/>
                </a:solidFill>
                <a:latin typeface="Meiryo UI" panose="020B0604030504040204" pitchFamily="50" charset="-128"/>
                <a:ea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endParaRPr>
          </a:p>
          <a:p>
            <a:pPr marL="0" indent="180975">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アセチレンガス</a:t>
            </a:r>
            <a:r>
              <a:rPr lang="ja-JP" altLang="en-US" sz="1600" dirty="0">
                <a:solidFill>
                  <a:prstClr val="black"/>
                </a:solidFill>
                <a:latin typeface="Meiryo UI" panose="020B0604030504040204" pitchFamily="50" charset="-128"/>
                <a:ea typeface="Meiryo UI" panose="020B0604030504040204" pitchFamily="50" charset="-128"/>
              </a:rPr>
              <a:t>、プロパンガス及び水素は、可燃性・引火性の高いガスであり、ガスの容器は熱すると爆発するおそれがある。水素は、容易に発火し、火炎は見えにくい。</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180975">
              <a:lnSpc>
                <a:spcPct val="100000"/>
              </a:lnSpc>
              <a:spcBef>
                <a:spcPts val="0"/>
              </a:spcBef>
              <a:buFont typeface="Arial" panose="020B0604020202020204" pitchFamily="34" charset="0"/>
              <a:buNone/>
            </a:pPr>
            <a:endParaRPr lang="en-US" altLang="ja-JP" sz="10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有害性</a:t>
            </a:r>
            <a:r>
              <a:rPr lang="en-US" altLang="ja-JP" sz="1600" dirty="0" smtClean="0">
                <a:solidFill>
                  <a:prstClr val="black"/>
                </a:solidFill>
                <a:latin typeface="Meiryo UI" panose="020B0604030504040204" pitchFamily="50" charset="-128"/>
                <a:ea typeface="Meiryo UI" panose="020B0604030504040204" pitchFamily="50" charset="-128"/>
              </a:rPr>
              <a:t>】</a:t>
            </a:r>
          </a:p>
          <a:p>
            <a:pPr marL="0" indent="180975">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アセチレンガス、プロパンガス及び水素は、いずれも高濃度で吸入すると、酸素欠乏となるおそれがあり、きわめて危険である。また、アセチレンガス吸入によって肺水腫になることがあるといわれている。この他、アセチレンガス及びプロパンガスは吸入すると眠気又はめまい、感覚鈍麻、頭痛のおそれがある</a:t>
            </a:r>
            <a:r>
              <a:rPr lang="ja-JP" altLang="en-US" sz="1600" dirty="0" smtClean="0">
                <a:solidFill>
                  <a:prstClr val="black"/>
                </a:solidFill>
                <a:latin typeface="Meiryo UI" panose="020B0604030504040204" pitchFamily="50" charset="-128"/>
                <a:ea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180975">
              <a:lnSpc>
                <a:spcPct val="100000"/>
              </a:lnSpc>
              <a:spcBef>
                <a:spcPts val="0"/>
              </a:spcBef>
              <a:buNone/>
            </a:pPr>
            <a:endParaRPr lang="en-US" altLang="ja-JP" sz="10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火災の場合の注意事項</a:t>
            </a:r>
            <a:r>
              <a:rPr lang="en-US" altLang="ja-JP" sz="1600" dirty="0" smtClean="0">
                <a:solidFill>
                  <a:prstClr val="black"/>
                </a:solidFill>
                <a:latin typeface="Meiryo UI" panose="020B0604030504040204" pitchFamily="50" charset="-128"/>
                <a:ea typeface="Meiryo UI" panose="020B0604030504040204" pitchFamily="50" charset="-128"/>
              </a:rPr>
              <a:t>】</a:t>
            </a:r>
          </a:p>
          <a:p>
            <a:pPr marL="0" indent="180975">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アセチレンガス、プロパンガス及び水素による火災の消火には、粉末消火剤又は不活性ガス（</a:t>
            </a:r>
            <a:r>
              <a:rPr lang="en-US" altLang="ja-JP" sz="1600" dirty="0">
                <a:solidFill>
                  <a:prstClr val="black"/>
                </a:solidFill>
                <a:latin typeface="Meiryo UI" panose="020B0604030504040204" pitchFamily="50" charset="-128"/>
                <a:ea typeface="Meiryo UI" panose="020B0604030504040204" pitchFamily="50" charset="-128"/>
              </a:rPr>
              <a:t>N2</a:t>
            </a:r>
            <a:r>
              <a:rPr lang="ja-JP" altLang="en-US" sz="1600" dirty="0" err="1">
                <a:solidFill>
                  <a:prstClr val="black"/>
                </a:solidFill>
                <a:latin typeface="Meiryo UI" panose="020B0604030504040204" pitchFamily="50" charset="-128"/>
                <a:ea typeface="Meiryo UI" panose="020B0604030504040204" pitchFamily="50" charset="-128"/>
              </a:rPr>
              <a:t>、</a:t>
            </a:r>
            <a:r>
              <a:rPr lang="en-US" altLang="ja-JP" sz="1600" dirty="0" err="1">
                <a:solidFill>
                  <a:prstClr val="black"/>
                </a:solidFill>
                <a:latin typeface="Meiryo UI" panose="020B0604030504040204" pitchFamily="50" charset="-128"/>
                <a:ea typeface="Meiryo UI" panose="020B0604030504040204" pitchFamily="50" charset="-128"/>
              </a:rPr>
              <a:t>Ar</a:t>
            </a:r>
            <a:r>
              <a:rPr lang="ja-JP" altLang="en-US" sz="1600" dirty="0" err="1">
                <a:solidFill>
                  <a:prstClr val="black"/>
                </a:solidFill>
                <a:latin typeface="Meiryo UI" panose="020B0604030504040204" pitchFamily="50" charset="-128"/>
                <a:ea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rPr>
              <a:t>CO2</a:t>
            </a:r>
            <a:r>
              <a:rPr lang="ja-JP" altLang="en-US" sz="1600" dirty="0">
                <a:solidFill>
                  <a:prstClr val="black"/>
                </a:solidFill>
                <a:latin typeface="Meiryo UI" panose="020B0604030504040204" pitchFamily="50" charset="-128"/>
                <a:ea typeface="Meiryo UI" panose="020B0604030504040204" pitchFamily="50" charset="-128"/>
              </a:rPr>
              <a:t>など）を使用する。大火災の場合は散水、噴霧水を使用する。棒状注水は行ってはならない。</a:t>
            </a:r>
          </a:p>
        </p:txBody>
      </p:sp>
      <p:sp>
        <p:nvSpPr>
          <p:cNvPr id="5" name="タイトル 3"/>
          <p:cNvSpPr txBox="1">
            <a:spLocks/>
          </p:cNvSpPr>
          <p:nvPr/>
        </p:nvSpPr>
        <p:spPr>
          <a:xfrm>
            <a:off x="628650" y="385305"/>
            <a:ext cx="7886700" cy="482139"/>
          </a:xfrm>
          <a:prstGeom prst="rect">
            <a:avLst/>
          </a:prstGeom>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smtClean="0">
                <a:latin typeface="Meiryo UI" panose="020B0604030504040204" pitchFamily="50" charset="-128"/>
                <a:ea typeface="Meiryo UI" panose="020B0604030504040204" pitchFamily="50" charset="-128"/>
              </a:rPr>
              <a:t>溶接等に用いられる可燃性ガス（２）危険有害性</a:t>
            </a:r>
            <a:endParaRPr lang="ja-JP" altLang="en-US" sz="24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0712B29-8DFD-45C1-BE8F-2E7F44751CDC}" type="slidenum">
              <a:rPr kumimoji="1" lang="ja-JP" altLang="en-US" smtClean="0"/>
              <a:t>38</a:t>
            </a:fld>
            <a:endParaRPr kumimoji="1" lang="ja-JP" altLang="en-US"/>
          </a:p>
        </p:txBody>
      </p:sp>
    </p:spTree>
    <p:extLst>
      <p:ext uri="{BB962C8B-B14F-4D97-AF65-F5344CB8AC3E}">
        <p14:creationId xmlns:p14="http://schemas.microsoft.com/office/powerpoint/2010/main" val="31055753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a:normAutofit/>
          </a:bodyPr>
          <a:lstStyle/>
          <a:p>
            <a:r>
              <a:rPr lang="ja-JP" altLang="en-US" sz="2400" dirty="0" smtClean="0">
                <a:latin typeface="Meiryo UI" panose="020B0604030504040204" pitchFamily="50" charset="-128"/>
                <a:ea typeface="Meiryo UI" panose="020B0604030504040204" pitchFamily="50" charset="-128"/>
              </a:rPr>
              <a:t>高圧ガス（１）高圧ガスの種類</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39869" y="6444477"/>
            <a:ext cx="3340451"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テキスト６７ページ</a:t>
            </a:r>
            <a:r>
              <a:rPr lang="en-US" altLang="ja-JP" sz="1200" dirty="0" smtClean="0">
                <a:solidFill>
                  <a:prstClr val="black"/>
                </a:solidFill>
              </a:rPr>
              <a:t>/</a:t>
            </a:r>
            <a:r>
              <a:rPr lang="ja-JP" altLang="en-US" sz="1200" dirty="0" smtClean="0">
                <a:solidFill>
                  <a:prstClr val="black"/>
                </a:solidFill>
              </a:rPr>
              <a:t>補助テキスト</a:t>
            </a:r>
            <a:r>
              <a:rPr lang="ja-JP" altLang="en-US" sz="1200" dirty="0" smtClean="0">
                <a:solidFill>
                  <a:prstClr val="black"/>
                </a:solidFill>
              </a:rPr>
              <a:t>４９ページ</a:t>
            </a:r>
            <a:endParaRPr lang="ja-JP" altLang="en-US" sz="1200" dirty="0">
              <a:solidFill>
                <a:prstClr val="black"/>
              </a:solidFill>
            </a:endParaRPr>
          </a:p>
        </p:txBody>
      </p:sp>
      <p:sp>
        <p:nvSpPr>
          <p:cNvPr id="6" name="コンテンツ プレースホルダー 4"/>
          <p:cNvSpPr txBox="1">
            <a:spLocks/>
          </p:cNvSpPr>
          <p:nvPr/>
        </p:nvSpPr>
        <p:spPr>
          <a:xfrm>
            <a:off x="628650" y="935391"/>
            <a:ext cx="8022560" cy="2932976"/>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n-US" altLang="ja-JP" sz="1600" dirty="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高圧ガスの種類</a:t>
            </a:r>
            <a:r>
              <a:rPr lang="en-US" altLang="ja-JP" sz="1600" dirty="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（高圧ガス保安法より）</a:t>
            </a:r>
          </a:p>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①　圧縮ガス</a:t>
            </a:r>
          </a:p>
          <a:p>
            <a:pPr marL="0" indent="180975">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常用の温度において圧力（ゲージ圧力をいう。以下同じ。）が</a:t>
            </a:r>
            <a:r>
              <a:rPr lang="en-US" altLang="ja-JP" sz="1600" dirty="0">
                <a:solidFill>
                  <a:prstClr val="black"/>
                </a:solidFill>
                <a:latin typeface="Meiryo UI" panose="020B0604030504040204" pitchFamily="50" charset="-128"/>
                <a:ea typeface="Meiryo UI" panose="020B0604030504040204" pitchFamily="50" charset="-128"/>
              </a:rPr>
              <a:t>1MPa</a:t>
            </a:r>
            <a:r>
              <a:rPr lang="ja-JP" altLang="en-US" sz="1600" dirty="0">
                <a:solidFill>
                  <a:prstClr val="black"/>
                </a:solidFill>
                <a:latin typeface="Meiryo UI" panose="020B0604030504040204" pitchFamily="50" charset="-128"/>
                <a:ea typeface="Meiryo UI" panose="020B0604030504040204" pitchFamily="50" charset="-128"/>
              </a:rPr>
              <a:t>以上となる圧縮ガスであって、現にその圧力が</a:t>
            </a:r>
            <a:r>
              <a:rPr lang="en-US" altLang="ja-JP" sz="1600" dirty="0">
                <a:solidFill>
                  <a:prstClr val="black"/>
                </a:solidFill>
                <a:latin typeface="Meiryo UI" panose="020B0604030504040204" pitchFamily="50" charset="-128"/>
                <a:ea typeface="Meiryo UI" panose="020B0604030504040204" pitchFamily="50" charset="-128"/>
              </a:rPr>
              <a:t>1MPa</a:t>
            </a:r>
            <a:r>
              <a:rPr lang="ja-JP" altLang="en-US" sz="1600" dirty="0">
                <a:solidFill>
                  <a:prstClr val="black"/>
                </a:solidFill>
                <a:latin typeface="Meiryo UI" panose="020B0604030504040204" pitchFamily="50" charset="-128"/>
                <a:ea typeface="Meiryo UI" panose="020B0604030504040204" pitchFamily="50" charset="-128"/>
              </a:rPr>
              <a:t>以上であるもの又は温度</a:t>
            </a:r>
            <a:r>
              <a:rPr lang="en-US" altLang="ja-JP" sz="1600" dirty="0">
                <a:solidFill>
                  <a:prstClr val="black"/>
                </a:solidFill>
                <a:latin typeface="Meiryo UI" panose="020B0604030504040204" pitchFamily="50" charset="-128"/>
                <a:ea typeface="Meiryo UI" panose="020B0604030504040204" pitchFamily="50" charset="-128"/>
              </a:rPr>
              <a:t>35℃</a:t>
            </a:r>
            <a:r>
              <a:rPr lang="ja-JP" altLang="en-US" sz="1600" dirty="0">
                <a:solidFill>
                  <a:prstClr val="black"/>
                </a:solidFill>
                <a:latin typeface="Meiryo UI" panose="020B0604030504040204" pitchFamily="50" charset="-128"/>
                <a:ea typeface="Meiryo UI" panose="020B0604030504040204" pitchFamily="50" charset="-128"/>
              </a:rPr>
              <a:t>において圧力が</a:t>
            </a:r>
            <a:r>
              <a:rPr lang="en-US" altLang="ja-JP" sz="1600" dirty="0">
                <a:solidFill>
                  <a:prstClr val="black"/>
                </a:solidFill>
                <a:latin typeface="Meiryo UI" panose="020B0604030504040204" pitchFamily="50" charset="-128"/>
                <a:ea typeface="Meiryo UI" panose="020B0604030504040204" pitchFamily="50" charset="-128"/>
              </a:rPr>
              <a:t>1MPa</a:t>
            </a:r>
            <a:r>
              <a:rPr lang="ja-JP" altLang="en-US" sz="1600" dirty="0">
                <a:solidFill>
                  <a:prstClr val="black"/>
                </a:solidFill>
                <a:latin typeface="Meiryo UI" panose="020B0604030504040204" pitchFamily="50" charset="-128"/>
                <a:ea typeface="Meiryo UI" panose="020B0604030504040204" pitchFamily="50" charset="-128"/>
              </a:rPr>
              <a:t>以上となるもの（圧縮アセチレンガスを除く。</a:t>
            </a:r>
            <a:r>
              <a:rPr lang="ja-JP" altLang="en-US" sz="1600" dirty="0" smtClean="0">
                <a:solidFill>
                  <a:prstClr val="black"/>
                </a:solidFill>
                <a:latin typeface="Meiryo UI" panose="020B0604030504040204" pitchFamily="50" charset="-128"/>
                <a:ea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600"/>
              </a:spcBef>
              <a:buNone/>
            </a:pPr>
            <a:r>
              <a:rPr lang="ja-JP" altLang="en-US" sz="1600" dirty="0" smtClean="0">
                <a:solidFill>
                  <a:prstClr val="black"/>
                </a:solidFill>
                <a:latin typeface="Meiryo UI" panose="020B0604030504040204" pitchFamily="50" charset="-128"/>
                <a:ea typeface="Meiryo UI" panose="020B0604030504040204" pitchFamily="50" charset="-128"/>
              </a:rPr>
              <a:t>②</a:t>
            </a:r>
            <a:r>
              <a:rPr lang="ja-JP" altLang="en-US" sz="1600" dirty="0">
                <a:solidFill>
                  <a:prstClr val="black"/>
                </a:solidFill>
                <a:latin typeface="Meiryo UI" panose="020B0604030504040204" pitchFamily="50" charset="-128"/>
                <a:ea typeface="Meiryo UI" panose="020B0604030504040204" pitchFamily="50" charset="-128"/>
              </a:rPr>
              <a:t>　圧縮アセチレンガス</a:t>
            </a:r>
          </a:p>
          <a:p>
            <a:pPr marL="0" indent="180975">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常用の温度において圧力が</a:t>
            </a:r>
            <a:r>
              <a:rPr lang="en-US" altLang="ja-JP" sz="1600" dirty="0">
                <a:solidFill>
                  <a:prstClr val="black"/>
                </a:solidFill>
                <a:latin typeface="Meiryo UI" panose="020B0604030504040204" pitchFamily="50" charset="-128"/>
                <a:ea typeface="Meiryo UI" panose="020B0604030504040204" pitchFamily="50" charset="-128"/>
              </a:rPr>
              <a:t>0.2MPa</a:t>
            </a:r>
            <a:r>
              <a:rPr lang="ja-JP" altLang="en-US" sz="1600" dirty="0">
                <a:solidFill>
                  <a:prstClr val="black"/>
                </a:solidFill>
                <a:latin typeface="Meiryo UI" panose="020B0604030504040204" pitchFamily="50" charset="-128"/>
                <a:ea typeface="Meiryo UI" panose="020B0604030504040204" pitchFamily="50" charset="-128"/>
              </a:rPr>
              <a:t>以上となる圧縮アセチレンガスであって現にその圧力が</a:t>
            </a:r>
            <a:r>
              <a:rPr lang="en-US" altLang="ja-JP" sz="1600" dirty="0">
                <a:solidFill>
                  <a:prstClr val="black"/>
                </a:solidFill>
                <a:latin typeface="Meiryo UI" panose="020B0604030504040204" pitchFamily="50" charset="-128"/>
                <a:ea typeface="Meiryo UI" panose="020B0604030504040204" pitchFamily="50" charset="-128"/>
              </a:rPr>
              <a:t>0.2MPa</a:t>
            </a:r>
            <a:r>
              <a:rPr lang="ja-JP" altLang="en-US" sz="1600" dirty="0">
                <a:solidFill>
                  <a:prstClr val="black"/>
                </a:solidFill>
                <a:latin typeface="Meiryo UI" panose="020B0604030504040204" pitchFamily="50" charset="-128"/>
                <a:ea typeface="Meiryo UI" panose="020B0604030504040204" pitchFamily="50" charset="-128"/>
              </a:rPr>
              <a:t>以上であるもの又は温度</a:t>
            </a:r>
            <a:r>
              <a:rPr lang="en-US" altLang="ja-JP" sz="1600" dirty="0">
                <a:solidFill>
                  <a:prstClr val="black"/>
                </a:solidFill>
                <a:latin typeface="Meiryo UI" panose="020B0604030504040204" pitchFamily="50" charset="-128"/>
                <a:ea typeface="Meiryo UI" panose="020B0604030504040204" pitchFamily="50" charset="-128"/>
              </a:rPr>
              <a:t>15℃</a:t>
            </a:r>
            <a:r>
              <a:rPr lang="ja-JP" altLang="en-US" sz="1600" dirty="0">
                <a:solidFill>
                  <a:prstClr val="black"/>
                </a:solidFill>
                <a:latin typeface="Meiryo UI" panose="020B0604030504040204" pitchFamily="50" charset="-128"/>
                <a:ea typeface="Meiryo UI" panose="020B0604030504040204" pitchFamily="50" charset="-128"/>
              </a:rPr>
              <a:t>において圧力が</a:t>
            </a:r>
            <a:r>
              <a:rPr lang="en-US" altLang="ja-JP" sz="1600" dirty="0">
                <a:solidFill>
                  <a:prstClr val="black"/>
                </a:solidFill>
                <a:latin typeface="Meiryo UI" panose="020B0604030504040204" pitchFamily="50" charset="-128"/>
                <a:ea typeface="Meiryo UI" panose="020B0604030504040204" pitchFamily="50" charset="-128"/>
              </a:rPr>
              <a:t>0.2MPa</a:t>
            </a:r>
            <a:r>
              <a:rPr lang="ja-JP" altLang="en-US" sz="1600" dirty="0">
                <a:solidFill>
                  <a:prstClr val="black"/>
                </a:solidFill>
                <a:latin typeface="Meiryo UI" panose="020B0604030504040204" pitchFamily="50" charset="-128"/>
                <a:ea typeface="Meiryo UI" panose="020B0604030504040204" pitchFamily="50" charset="-128"/>
              </a:rPr>
              <a:t>以上となる</a:t>
            </a:r>
            <a:r>
              <a:rPr lang="ja-JP" altLang="en-US" sz="1600" dirty="0" smtClean="0">
                <a:solidFill>
                  <a:prstClr val="black"/>
                </a:solidFill>
                <a:latin typeface="Meiryo UI" panose="020B0604030504040204" pitchFamily="50" charset="-128"/>
                <a:ea typeface="Meiryo UI" panose="020B0604030504040204" pitchFamily="50" charset="-128"/>
              </a:rPr>
              <a:t>もの</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600"/>
              </a:spcBef>
              <a:buNone/>
            </a:pPr>
            <a:r>
              <a:rPr lang="ja-JP" altLang="en-US" sz="1600" dirty="0" smtClean="0">
                <a:solidFill>
                  <a:prstClr val="black"/>
                </a:solidFill>
                <a:latin typeface="Meiryo UI" panose="020B0604030504040204" pitchFamily="50" charset="-128"/>
                <a:ea typeface="Meiryo UI" panose="020B0604030504040204" pitchFamily="50" charset="-128"/>
              </a:rPr>
              <a:t>③</a:t>
            </a:r>
            <a:r>
              <a:rPr lang="ja-JP" altLang="en-US" sz="1600" dirty="0">
                <a:solidFill>
                  <a:prstClr val="black"/>
                </a:solidFill>
                <a:latin typeface="Meiryo UI" panose="020B0604030504040204" pitchFamily="50" charset="-128"/>
                <a:ea typeface="Meiryo UI" panose="020B0604030504040204" pitchFamily="50" charset="-128"/>
              </a:rPr>
              <a:t>　液化ガス</a:t>
            </a:r>
          </a:p>
          <a:p>
            <a:pPr marL="0" indent="180975">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常用の温度において圧力が</a:t>
            </a:r>
            <a:r>
              <a:rPr lang="en-US" altLang="ja-JP" sz="1600" dirty="0">
                <a:solidFill>
                  <a:prstClr val="black"/>
                </a:solidFill>
                <a:latin typeface="Meiryo UI" panose="020B0604030504040204" pitchFamily="50" charset="-128"/>
                <a:ea typeface="Meiryo UI" panose="020B0604030504040204" pitchFamily="50" charset="-128"/>
              </a:rPr>
              <a:t>0.2MPa</a:t>
            </a:r>
            <a:r>
              <a:rPr lang="ja-JP" altLang="en-US" sz="1600" dirty="0">
                <a:solidFill>
                  <a:prstClr val="black"/>
                </a:solidFill>
                <a:latin typeface="Meiryo UI" panose="020B0604030504040204" pitchFamily="50" charset="-128"/>
                <a:ea typeface="Meiryo UI" panose="020B0604030504040204" pitchFamily="50" charset="-128"/>
              </a:rPr>
              <a:t>以上となる液化ガスであって現にその圧力が</a:t>
            </a:r>
            <a:r>
              <a:rPr lang="en-US" altLang="ja-JP" sz="1600" dirty="0">
                <a:solidFill>
                  <a:prstClr val="black"/>
                </a:solidFill>
                <a:latin typeface="Meiryo UI" panose="020B0604030504040204" pitchFamily="50" charset="-128"/>
                <a:ea typeface="Meiryo UI" panose="020B0604030504040204" pitchFamily="50" charset="-128"/>
              </a:rPr>
              <a:t>0.2MPa</a:t>
            </a:r>
            <a:r>
              <a:rPr lang="ja-JP" altLang="en-US" sz="1600" dirty="0">
                <a:solidFill>
                  <a:prstClr val="black"/>
                </a:solidFill>
                <a:latin typeface="Meiryo UI" panose="020B0604030504040204" pitchFamily="50" charset="-128"/>
                <a:ea typeface="Meiryo UI" panose="020B0604030504040204" pitchFamily="50" charset="-128"/>
              </a:rPr>
              <a:t>以上であるもの又は圧力が</a:t>
            </a:r>
            <a:r>
              <a:rPr lang="en-US" altLang="ja-JP" sz="1600" dirty="0">
                <a:solidFill>
                  <a:prstClr val="black"/>
                </a:solidFill>
                <a:latin typeface="Meiryo UI" panose="020B0604030504040204" pitchFamily="50" charset="-128"/>
                <a:ea typeface="Meiryo UI" panose="020B0604030504040204" pitchFamily="50" charset="-128"/>
              </a:rPr>
              <a:t>0.2MPa</a:t>
            </a:r>
            <a:r>
              <a:rPr lang="ja-JP" altLang="en-US" sz="1600" dirty="0">
                <a:solidFill>
                  <a:prstClr val="black"/>
                </a:solidFill>
                <a:latin typeface="Meiryo UI" panose="020B0604030504040204" pitchFamily="50" charset="-128"/>
                <a:ea typeface="Meiryo UI" panose="020B0604030504040204" pitchFamily="50" charset="-128"/>
              </a:rPr>
              <a:t>となる場合の温度が</a:t>
            </a:r>
            <a:r>
              <a:rPr lang="en-US" altLang="ja-JP" sz="1600" dirty="0">
                <a:solidFill>
                  <a:prstClr val="black"/>
                </a:solidFill>
                <a:latin typeface="Meiryo UI" panose="020B0604030504040204" pitchFamily="50" charset="-128"/>
                <a:ea typeface="Meiryo UI" panose="020B0604030504040204" pitchFamily="50" charset="-128"/>
              </a:rPr>
              <a:t>35℃</a:t>
            </a:r>
            <a:r>
              <a:rPr lang="ja-JP" altLang="en-US" sz="1600" dirty="0">
                <a:solidFill>
                  <a:prstClr val="black"/>
                </a:solidFill>
                <a:latin typeface="Meiryo UI" panose="020B0604030504040204" pitchFamily="50" charset="-128"/>
                <a:ea typeface="Meiryo UI" panose="020B0604030504040204" pitchFamily="50" charset="-128"/>
              </a:rPr>
              <a:t>以下であるもの</a:t>
            </a:r>
          </a:p>
        </p:txBody>
      </p:sp>
      <p:sp>
        <p:nvSpPr>
          <p:cNvPr id="2" name="スライド番号プレースホルダー 1"/>
          <p:cNvSpPr>
            <a:spLocks noGrp="1"/>
          </p:cNvSpPr>
          <p:nvPr>
            <p:ph type="sldNum" sz="quarter" idx="12"/>
          </p:nvPr>
        </p:nvSpPr>
        <p:spPr/>
        <p:txBody>
          <a:bodyPr/>
          <a:lstStyle/>
          <a:p>
            <a:fld id="{10712B29-8DFD-45C1-BE8F-2E7F44751CDC}" type="slidenum">
              <a:rPr kumimoji="1" lang="ja-JP" altLang="en-US" smtClean="0"/>
              <a:t>39</a:t>
            </a:fld>
            <a:endParaRPr kumimoji="1" lang="ja-JP" altLang="en-US"/>
          </a:p>
        </p:txBody>
      </p:sp>
    </p:spTree>
    <p:extLst>
      <p:ext uri="{BB962C8B-B14F-4D97-AF65-F5344CB8AC3E}">
        <p14:creationId xmlns:p14="http://schemas.microsoft.com/office/powerpoint/2010/main" val="2079825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60418"/>
          </a:xfrm>
          <a:ln>
            <a:solidFill>
              <a:schemeClr val="tx1"/>
            </a:solidFill>
          </a:ln>
        </p:spPr>
        <p:txBody>
          <a:bodyPr>
            <a:noAutofit/>
          </a:bodyPr>
          <a:lstStyle/>
          <a:p>
            <a:r>
              <a:rPr lang="ja-JP" altLang="en-US" sz="2400" dirty="0">
                <a:latin typeface="Meiryo UI" panose="020B0604030504040204" pitchFamily="50" charset="-128"/>
                <a:ea typeface="Meiryo UI" panose="020B0604030504040204" pitchFamily="50" charset="-128"/>
              </a:rPr>
              <a:t>ガス溶接・切断に用いられる機器</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5163235" y="6437234"/>
            <a:ext cx="303351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a:t>
            </a:r>
            <a:r>
              <a:rPr lang="ja-JP" altLang="en-US" sz="1200" dirty="0">
                <a:solidFill>
                  <a:prstClr val="black"/>
                </a:solidFill>
              </a:rPr>
              <a:t>６</a:t>
            </a:r>
            <a:r>
              <a:rPr lang="ja-JP" altLang="en-US" sz="1200" dirty="0" smtClean="0">
                <a:solidFill>
                  <a:prstClr val="black"/>
                </a:solidFill>
              </a:rPr>
              <a:t>ページ</a:t>
            </a:r>
            <a:r>
              <a:rPr lang="en-US" altLang="ja-JP" sz="1200" dirty="0" smtClean="0">
                <a:solidFill>
                  <a:prstClr val="black"/>
                </a:solidFill>
              </a:rPr>
              <a:t>/</a:t>
            </a:r>
            <a:r>
              <a:rPr lang="ja-JP" altLang="en-US" sz="1200" dirty="0" smtClean="0">
                <a:solidFill>
                  <a:prstClr val="black"/>
                </a:solidFill>
              </a:rPr>
              <a:t>補助</a:t>
            </a:r>
            <a:r>
              <a:rPr lang="ja-JP" altLang="en-US" sz="1200" dirty="0" smtClean="0">
                <a:solidFill>
                  <a:prstClr val="black"/>
                </a:solidFill>
              </a:rPr>
              <a:t>テキスト</a:t>
            </a:r>
            <a:r>
              <a:rPr lang="ja-JP" altLang="en-US" sz="1200" dirty="0">
                <a:solidFill>
                  <a:prstClr val="black"/>
                </a:solidFill>
              </a:rPr>
              <a:t>９</a:t>
            </a:r>
            <a:r>
              <a:rPr lang="ja-JP" altLang="en-US" sz="1200" dirty="0" smtClean="0">
                <a:solidFill>
                  <a:prstClr val="black"/>
                </a:solidFill>
              </a:rPr>
              <a:t>ページ</a:t>
            </a:r>
            <a:endParaRPr lang="ja-JP" altLang="en-US" sz="1200" dirty="0">
              <a:solidFill>
                <a:prstClr val="black"/>
              </a:solidFill>
            </a:endParaRPr>
          </a:p>
        </p:txBody>
      </p:sp>
      <p:sp>
        <p:nvSpPr>
          <p:cNvPr id="3" name="スライド番号プレースホルダー 2"/>
          <p:cNvSpPr>
            <a:spLocks noGrp="1"/>
          </p:cNvSpPr>
          <p:nvPr>
            <p:ph type="sldNum" sz="quarter" idx="12"/>
          </p:nvPr>
        </p:nvSpPr>
        <p:spPr/>
        <p:txBody>
          <a:bodyPr/>
          <a:lstStyle/>
          <a:p>
            <a:fld id="{10712B29-8DFD-45C1-BE8F-2E7F44751CDC}" type="slidenum">
              <a:rPr kumimoji="1" lang="ja-JP" altLang="en-US" smtClean="0"/>
              <a:t>4</a:t>
            </a:fld>
            <a:endParaRPr kumimoji="1" lang="ja-JP" altLang="en-US"/>
          </a:p>
        </p:txBody>
      </p:sp>
      <p:pic>
        <p:nvPicPr>
          <p:cNvPr id="5" name="図 4"/>
          <p:cNvPicPr>
            <a:picLocks noChangeAspect="1"/>
          </p:cNvPicPr>
          <p:nvPr/>
        </p:nvPicPr>
        <p:blipFill>
          <a:blip r:embed="rId3"/>
          <a:stretch>
            <a:fillRect/>
          </a:stretch>
        </p:blipFill>
        <p:spPr>
          <a:xfrm>
            <a:off x="628650" y="980946"/>
            <a:ext cx="7881149" cy="3667709"/>
          </a:xfrm>
          <a:prstGeom prst="rect">
            <a:avLst/>
          </a:prstGeom>
        </p:spPr>
      </p:pic>
    </p:spTree>
    <p:extLst>
      <p:ext uri="{BB962C8B-B14F-4D97-AF65-F5344CB8AC3E}">
        <p14:creationId xmlns:p14="http://schemas.microsoft.com/office/powerpoint/2010/main" val="8017652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a:normAutofit/>
          </a:bodyPr>
          <a:lstStyle/>
          <a:p>
            <a:r>
              <a:rPr lang="ja-JP" altLang="en-US" sz="2400" dirty="0" smtClean="0">
                <a:latin typeface="Meiryo UI" panose="020B0604030504040204" pitchFamily="50" charset="-128"/>
                <a:ea typeface="Meiryo UI" panose="020B0604030504040204" pitchFamily="50" charset="-128"/>
              </a:rPr>
              <a:t>高圧ガス（２）高圧ガスの危険性</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266783" y="6444477"/>
            <a:ext cx="389711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テキスト６７</a:t>
            </a:r>
            <a:r>
              <a:rPr lang="en-US" altLang="ja-JP" sz="1200" dirty="0" smtClean="0">
                <a:solidFill>
                  <a:prstClr val="black"/>
                </a:solidFill>
              </a:rPr>
              <a:t>, </a:t>
            </a:r>
            <a:r>
              <a:rPr lang="ja-JP" altLang="en-US" sz="1200" dirty="0" smtClean="0">
                <a:solidFill>
                  <a:prstClr val="black"/>
                </a:solidFill>
              </a:rPr>
              <a:t>６９ページ</a:t>
            </a:r>
            <a:r>
              <a:rPr lang="en-US" altLang="ja-JP" sz="1200" dirty="0" smtClean="0">
                <a:solidFill>
                  <a:prstClr val="black"/>
                </a:solidFill>
              </a:rPr>
              <a:t>/</a:t>
            </a:r>
            <a:r>
              <a:rPr lang="ja-JP" altLang="en-US" sz="1200" dirty="0" smtClean="0">
                <a:solidFill>
                  <a:prstClr val="black"/>
                </a:solidFill>
              </a:rPr>
              <a:t>補助</a:t>
            </a:r>
            <a:r>
              <a:rPr lang="ja-JP" altLang="en-US" sz="1200" dirty="0" smtClean="0">
                <a:solidFill>
                  <a:prstClr val="black"/>
                </a:solidFill>
              </a:rPr>
              <a:t>テキスト５０ページ</a:t>
            </a:r>
            <a:endParaRPr lang="ja-JP" altLang="en-US" sz="1200" dirty="0">
              <a:solidFill>
                <a:prstClr val="black"/>
              </a:solidFill>
            </a:endParaRPr>
          </a:p>
        </p:txBody>
      </p:sp>
      <p:sp>
        <p:nvSpPr>
          <p:cNvPr id="6" name="コンテンツ プレースホルダー 4"/>
          <p:cNvSpPr txBox="1">
            <a:spLocks/>
          </p:cNvSpPr>
          <p:nvPr/>
        </p:nvSpPr>
        <p:spPr>
          <a:xfrm>
            <a:off x="628650" y="905314"/>
            <a:ext cx="8022560" cy="1701000"/>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600"/>
              </a:spcAft>
              <a:buNone/>
            </a:pPr>
            <a:r>
              <a:rPr lang="en-US" altLang="ja-JP" sz="2000" dirty="0">
                <a:solidFill>
                  <a:prstClr val="black"/>
                </a:solidFill>
                <a:latin typeface="Meiryo UI" panose="020B0604030504040204" pitchFamily="50" charset="-128"/>
                <a:ea typeface="Meiryo UI" panose="020B0604030504040204" pitchFamily="50" charset="-128"/>
              </a:rPr>
              <a:t>【</a:t>
            </a:r>
            <a:r>
              <a:rPr lang="ja-JP" altLang="en-US" sz="1800" dirty="0" smtClean="0">
                <a:solidFill>
                  <a:prstClr val="black"/>
                </a:solidFill>
                <a:latin typeface="Meiryo UI" panose="020B0604030504040204" pitchFamily="50" charset="-128"/>
                <a:ea typeface="Meiryo UI" panose="020B0604030504040204" pitchFamily="50" charset="-128"/>
              </a:rPr>
              <a:t>圧縮されていることによる危険性</a:t>
            </a:r>
            <a:r>
              <a:rPr lang="en-US" altLang="ja-JP" sz="1800" dirty="0" smtClean="0">
                <a:solidFill>
                  <a:prstClr val="black"/>
                </a:solidFill>
                <a:latin typeface="Meiryo UI" panose="020B0604030504040204" pitchFamily="50" charset="-128"/>
                <a:ea typeface="Meiryo UI" panose="020B0604030504040204" pitchFamily="50" charset="-128"/>
              </a:rPr>
              <a:t>】</a:t>
            </a:r>
            <a:endParaRPr lang="ja-JP" altLang="en-US" sz="18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800" dirty="0" smtClean="0">
                <a:solidFill>
                  <a:prstClr val="black"/>
                </a:solidFill>
                <a:latin typeface="Meiryo UI" panose="020B0604030504040204" pitchFamily="50" charset="-128"/>
                <a:ea typeface="Meiryo UI" panose="020B0604030504040204" pitchFamily="50" charset="-128"/>
              </a:rPr>
              <a:t>　①</a:t>
            </a:r>
            <a:r>
              <a:rPr lang="ja-JP" altLang="en-US" sz="1800" dirty="0">
                <a:solidFill>
                  <a:prstClr val="black"/>
                </a:solidFill>
                <a:latin typeface="Meiryo UI" panose="020B0604030504040204" pitchFamily="50" charset="-128"/>
                <a:ea typeface="Meiryo UI" panose="020B0604030504040204" pitchFamily="50" charset="-128"/>
              </a:rPr>
              <a:t>　破裂事故の発生</a:t>
            </a:r>
          </a:p>
          <a:p>
            <a:pPr marL="0" indent="0">
              <a:lnSpc>
                <a:spcPct val="100000"/>
              </a:lnSpc>
              <a:spcBef>
                <a:spcPts val="0"/>
              </a:spcBef>
              <a:buFont typeface="Arial" panose="020B0604020202020204" pitchFamily="34" charset="0"/>
              <a:buNone/>
            </a:pPr>
            <a:r>
              <a:rPr lang="ja-JP" altLang="en-US" sz="1800" dirty="0" smtClean="0">
                <a:solidFill>
                  <a:prstClr val="black"/>
                </a:solidFill>
                <a:latin typeface="Meiryo UI" panose="020B0604030504040204" pitchFamily="50" charset="-128"/>
                <a:ea typeface="Meiryo UI" panose="020B0604030504040204" pitchFamily="50" charset="-128"/>
              </a:rPr>
              <a:t>　②</a:t>
            </a:r>
            <a:r>
              <a:rPr lang="ja-JP" altLang="en-US" sz="1800" dirty="0">
                <a:solidFill>
                  <a:prstClr val="black"/>
                </a:solidFill>
                <a:latin typeface="Meiryo UI" panose="020B0604030504040204" pitchFamily="50" charset="-128"/>
                <a:ea typeface="Meiryo UI" panose="020B0604030504040204" pitchFamily="50" charset="-128"/>
              </a:rPr>
              <a:t>　</a:t>
            </a:r>
            <a:r>
              <a:rPr lang="ja-JP" altLang="en-US" sz="1800" dirty="0" smtClean="0">
                <a:solidFill>
                  <a:prstClr val="black"/>
                </a:solidFill>
                <a:latin typeface="Meiryo UI" panose="020B0604030504040204" pitchFamily="50" charset="-128"/>
                <a:ea typeface="Meiryo UI" panose="020B0604030504040204" pitchFamily="50" charset="-128"/>
              </a:rPr>
              <a:t>ボンベの飛翔事故</a:t>
            </a:r>
            <a:endParaRPr lang="ja-JP" altLang="en-US" sz="1800" dirty="0">
              <a:solidFill>
                <a:prstClr val="black"/>
              </a:solidFill>
              <a:latin typeface="Meiryo UI" panose="020B0604030504040204" pitchFamily="50" charset="-128"/>
              <a:ea typeface="Meiryo UI" panose="020B0604030504040204" pitchFamily="50" charset="-128"/>
            </a:endParaRPr>
          </a:p>
          <a:p>
            <a:pPr marL="0" indent="180975">
              <a:lnSpc>
                <a:spcPct val="100000"/>
              </a:lnSpc>
              <a:spcBef>
                <a:spcPts val="0"/>
              </a:spcBef>
              <a:buNone/>
            </a:pPr>
            <a:endParaRPr lang="en-US" altLang="ja-JP" sz="10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en-US" altLang="ja-JP" sz="1800" dirty="0">
                <a:solidFill>
                  <a:prstClr val="black"/>
                </a:solidFill>
                <a:latin typeface="Meiryo UI" panose="020B0604030504040204" pitchFamily="50" charset="-128"/>
                <a:ea typeface="Meiryo UI" panose="020B0604030504040204" pitchFamily="50" charset="-128"/>
              </a:rPr>
              <a:t>【</a:t>
            </a:r>
            <a:r>
              <a:rPr lang="ja-JP" altLang="en-US" sz="1800" dirty="0" smtClean="0">
                <a:solidFill>
                  <a:prstClr val="black"/>
                </a:solidFill>
                <a:latin typeface="Meiryo UI" panose="020B0604030504040204" pitchFamily="50" charset="-128"/>
                <a:ea typeface="Meiryo UI" panose="020B0604030504040204" pitchFamily="50" charset="-128"/>
              </a:rPr>
              <a:t>高圧</a:t>
            </a:r>
            <a:r>
              <a:rPr lang="ja-JP" altLang="en-US" sz="1800" dirty="0">
                <a:solidFill>
                  <a:prstClr val="black"/>
                </a:solidFill>
                <a:latin typeface="Meiryo UI" panose="020B0604030504040204" pitchFamily="50" charset="-128"/>
                <a:ea typeface="Meiryo UI" panose="020B0604030504040204" pitchFamily="50" charset="-128"/>
              </a:rPr>
              <a:t>ガス取扱い上の留意</a:t>
            </a:r>
            <a:r>
              <a:rPr lang="ja-JP" altLang="en-US" sz="1800" dirty="0" smtClean="0">
                <a:solidFill>
                  <a:prstClr val="black"/>
                </a:solidFill>
                <a:latin typeface="Meiryo UI" panose="020B0604030504040204" pitchFamily="50" charset="-128"/>
                <a:ea typeface="Meiryo UI" panose="020B0604030504040204" pitchFamily="50" charset="-128"/>
              </a:rPr>
              <a:t>事項</a:t>
            </a:r>
            <a:r>
              <a:rPr lang="en-US" altLang="ja-JP" sz="1800" dirty="0" smtClean="0">
                <a:solidFill>
                  <a:prstClr val="black"/>
                </a:solidFill>
                <a:latin typeface="Meiryo UI" panose="020B0604030504040204" pitchFamily="50" charset="-128"/>
                <a:ea typeface="Meiryo UI" panose="020B0604030504040204" pitchFamily="50" charset="-128"/>
              </a:rPr>
              <a:t>】</a:t>
            </a:r>
            <a:endParaRPr lang="ja-JP" altLang="en-US" sz="1800" dirty="0">
              <a:solidFill>
                <a:prstClr val="black"/>
              </a:solidFill>
              <a:latin typeface="Meiryo UI" panose="020B0604030504040204" pitchFamily="50" charset="-128"/>
              <a:ea typeface="Meiryo UI" panose="020B0604030504040204" pitchFamily="50" charset="-128"/>
            </a:endParaRPr>
          </a:p>
          <a:p>
            <a:pPr marL="0" indent="180975">
              <a:lnSpc>
                <a:spcPct val="100000"/>
              </a:lnSpc>
              <a:spcBef>
                <a:spcPts val="0"/>
              </a:spcBef>
              <a:buNone/>
            </a:pPr>
            <a:r>
              <a:rPr lang="ja-JP" altLang="en-US" sz="1800" dirty="0">
                <a:solidFill>
                  <a:prstClr val="black"/>
                </a:solidFill>
                <a:latin typeface="Meiryo UI" panose="020B0604030504040204" pitchFamily="50" charset="-128"/>
                <a:ea typeface="Meiryo UI" panose="020B0604030504040204" pitchFamily="50" charset="-128"/>
              </a:rPr>
              <a:t>高圧ガス</a:t>
            </a:r>
            <a:r>
              <a:rPr lang="ja-JP" altLang="en-US" sz="1800" dirty="0" smtClean="0">
                <a:solidFill>
                  <a:prstClr val="black"/>
                </a:solidFill>
                <a:latin typeface="Meiryo UI" panose="020B0604030504040204" pitchFamily="50" charset="-128"/>
                <a:ea typeface="Meiryo UI" panose="020B0604030504040204" pitchFamily="50" charset="-128"/>
              </a:rPr>
              <a:t>保安法：高圧</a:t>
            </a:r>
            <a:r>
              <a:rPr lang="ja-JP" altLang="en-US" sz="1800" dirty="0">
                <a:solidFill>
                  <a:prstClr val="black"/>
                </a:solidFill>
                <a:latin typeface="Meiryo UI" panose="020B0604030504040204" pitchFamily="50" charset="-128"/>
                <a:ea typeface="Meiryo UI" panose="020B0604030504040204" pitchFamily="50" charset="-128"/>
              </a:rPr>
              <a:t>ガスは</a:t>
            </a:r>
            <a:r>
              <a:rPr lang="en-US" altLang="ja-JP" sz="1800" dirty="0">
                <a:solidFill>
                  <a:prstClr val="black"/>
                </a:solidFill>
                <a:latin typeface="Meiryo UI" panose="020B0604030504040204" pitchFamily="50" charset="-128"/>
                <a:ea typeface="Meiryo UI" panose="020B0604030504040204" pitchFamily="50" charset="-128"/>
              </a:rPr>
              <a:t>40℃</a:t>
            </a:r>
            <a:r>
              <a:rPr lang="ja-JP" altLang="en-US" sz="1800" dirty="0">
                <a:solidFill>
                  <a:prstClr val="black"/>
                </a:solidFill>
                <a:latin typeface="Meiryo UI" panose="020B0604030504040204" pitchFamily="50" charset="-128"/>
                <a:ea typeface="Meiryo UI" panose="020B0604030504040204" pitchFamily="50" charset="-128"/>
              </a:rPr>
              <a:t>以下の場所で保管しなければ</a:t>
            </a:r>
            <a:r>
              <a:rPr lang="ja-JP" altLang="en-US" sz="1800" dirty="0" smtClean="0">
                <a:solidFill>
                  <a:prstClr val="black"/>
                </a:solidFill>
                <a:latin typeface="Meiryo UI" panose="020B0604030504040204" pitchFamily="50" charset="-128"/>
                <a:ea typeface="Meiryo UI" panose="020B0604030504040204" pitchFamily="50" charset="-128"/>
              </a:rPr>
              <a:t>ならない</a:t>
            </a:r>
            <a:endParaRPr lang="en-US" altLang="ja-JP" sz="1800" dirty="0" smtClean="0">
              <a:solidFill>
                <a:prstClr val="black"/>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stretch>
            <a:fillRect/>
          </a:stretch>
        </p:blipFill>
        <p:spPr>
          <a:xfrm>
            <a:off x="628650" y="2694440"/>
            <a:ext cx="4275788" cy="2653500"/>
          </a:xfrm>
          <a:prstGeom prst="rect">
            <a:avLst/>
          </a:prstGeom>
        </p:spPr>
      </p:pic>
      <p:sp>
        <p:nvSpPr>
          <p:cNvPr id="3" name="スライド番号プレースホルダー 2"/>
          <p:cNvSpPr>
            <a:spLocks noGrp="1"/>
          </p:cNvSpPr>
          <p:nvPr>
            <p:ph type="sldNum" sz="quarter" idx="12"/>
          </p:nvPr>
        </p:nvSpPr>
        <p:spPr/>
        <p:txBody>
          <a:bodyPr/>
          <a:lstStyle/>
          <a:p>
            <a:fld id="{10712B29-8DFD-45C1-BE8F-2E7F44751CDC}" type="slidenum">
              <a:rPr kumimoji="1" lang="ja-JP" altLang="en-US" smtClean="0"/>
              <a:t>40</a:t>
            </a:fld>
            <a:endParaRPr kumimoji="1" lang="ja-JP" altLang="en-US"/>
          </a:p>
        </p:txBody>
      </p:sp>
    </p:spTree>
    <p:extLst>
      <p:ext uri="{BB962C8B-B14F-4D97-AF65-F5344CB8AC3E}">
        <p14:creationId xmlns:p14="http://schemas.microsoft.com/office/powerpoint/2010/main" val="14926976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a:normAutofit/>
          </a:bodyPr>
          <a:lstStyle/>
          <a:p>
            <a:r>
              <a:rPr lang="ja-JP" altLang="en-US" sz="2400" dirty="0">
                <a:latin typeface="Meiryo UI" panose="020B0604030504040204" pitchFamily="50" charset="-128"/>
                <a:ea typeface="Meiryo UI" panose="020B0604030504040204" pitchFamily="50" charset="-128"/>
              </a:rPr>
              <a:t>ガス溶接による災害発生状況</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787724" y="6445765"/>
            <a:ext cx="3340451"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テキスト７</a:t>
            </a:r>
            <a:r>
              <a:rPr lang="ja-JP" altLang="en-US" sz="1200" dirty="0">
                <a:solidFill>
                  <a:prstClr val="black"/>
                </a:solidFill>
              </a:rPr>
              <a:t>４</a:t>
            </a:r>
            <a:r>
              <a:rPr lang="ja-JP" altLang="en-US" sz="1200" dirty="0" smtClean="0">
                <a:solidFill>
                  <a:prstClr val="black"/>
                </a:solidFill>
              </a:rPr>
              <a:t>ページ</a:t>
            </a:r>
            <a:r>
              <a:rPr lang="en-US" altLang="ja-JP" sz="1200" dirty="0" smtClean="0">
                <a:solidFill>
                  <a:prstClr val="black"/>
                </a:solidFill>
              </a:rPr>
              <a:t>/</a:t>
            </a:r>
            <a:r>
              <a:rPr lang="ja-JP" altLang="en-US" sz="1200" dirty="0" smtClean="0">
                <a:solidFill>
                  <a:prstClr val="black"/>
                </a:solidFill>
              </a:rPr>
              <a:t>補助</a:t>
            </a:r>
            <a:r>
              <a:rPr lang="ja-JP" altLang="en-US" sz="1200" dirty="0" smtClean="0">
                <a:solidFill>
                  <a:prstClr val="black"/>
                </a:solidFill>
              </a:rPr>
              <a:t>テキスト５１ページ</a:t>
            </a:r>
            <a:endParaRPr lang="ja-JP" altLang="en-US" sz="1200" dirty="0">
              <a:solidFill>
                <a:prstClr val="black"/>
              </a:solidFill>
            </a:endParaRPr>
          </a:p>
        </p:txBody>
      </p:sp>
      <p:sp>
        <p:nvSpPr>
          <p:cNvPr id="6" name="コンテンツ プレースホルダー 4"/>
          <p:cNvSpPr txBox="1">
            <a:spLocks/>
          </p:cNvSpPr>
          <p:nvPr/>
        </p:nvSpPr>
        <p:spPr>
          <a:xfrm>
            <a:off x="628650" y="1009347"/>
            <a:ext cx="8022560" cy="1471031"/>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600"/>
              </a:spcAft>
              <a:buNone/>
            </a:pP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ヒューム</a:t>
            </a:r>
            <a:r>
              <a:rPr lang="ja-JP" altLang="en-US" sz="1600" dirty="0">
                <a:solidFill>
                  <a:prstClr val="black"/>
                </a:solidFill>
                <a:latin typeface="Meiryo UI" panose="020B0604030504040204" pitchFamily="50" charset="-128"/>
                <a:ea typeface="Meiryo UI" panose="020B0604030504040204" pitchFamily="50" charset="-128"/>
              </a:rPr>
              <a:t>による健康</a:t>
            </a:r>
            <a:r>
              <a:rPr lang="ja-JP" altLang="en-US" sz="1600" dirty="0" smtClean="0">
                <a:solidFill>
                  <a:prstClr val="black"/>
                </a:solidFill>
                <a:latin typeface="Meiryo UI" panose="020B0604030504040204" pitchFamily="50" charset="-128"/>
                <a:ea typeface="Meiryo UI" panose="020B0604030504040204" pitchFamily="50" charset="-128"/>
              </a:rPr>
              <a:t>障害</a:t>
            </a:r>
            <a:r>
              <a:rPr lang="en-US" altLang="ja-JP" sz="1600" dirty="0" smtClean="0">
                <a:solidFill>
                  <a:prstClr val="black"/>
                </a:solidFill>
                <a:latin typeface="Meiryo UI" panose="020B0604030504040204" pitchFamily="50" charset="-128"/>
                <a:ea typeface="Meiryo UI" panose="020B0604030504040204" pitchFamily="50" charset="-128"/>
              </a:rPr>
              <a:t>】</a:t>
            </a:r>
            <a:endParaRPr lang="ja-JP" altLang="en-US" sz="1600" dirty="0" smtClean="0">
              <a:solidFill>
                <a:prstClr val="black"/>
              </a:solidFill>
              <a:latin typeface="Meiryo UI" panose="020B0604030504040204" pitchFamily="50" charset="-128"/>
              <a:ea typeface="Meiryo UI" panose="020B0604030504040204" pitchFamily="50" charset="-128"/>
            </a:endParaRPr>
          </a:p>
          <a:p>
            <a:pPr marL="0" indent="180975">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ガス溶接により発生するヒュームの量は、アーク溶接ほどではないが、亜鉛メッキの母材の溶接・切断による肺水腫、ステンレス切断による肺がんや喘息の発生が危惧されている。</a:t>
            </a:r>
          </a:p>
          <a:p>
            <a:pPr marL="0" indent="180975">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また</a:t>
            </a:r>
            <a:r>
              <a:rPr lang="ja-JP" altLang="en-US" sz="1600" dirty="0">
                <a:solidFill>
                  <a:prstClr val="black"/>
                </a:solidFill>
                <a:latin typeface="Meiryo UI" panose="020B0604030504040204" pitchFamily="50" charset="-128"/>
                <a:ea typeface="Meiryo UI" panose="020B0604030504040204" pitchFamily="50" charset="-128"/>
              </a:rPr>
              <a:t>、近年ではマンガンを含む銅材の溶接・切断による中枢神経系への健康影響が問題となりつつある。</a:t>
            </a:r>
          </a:p>
        </p:txBody>
      </p:sp>
      <p:sp>
        <p:nvSpPr>
          <p:cNvPr id="2" name="スライド番号プレースホルダー 1"/>
          <p:cNvSpPr>
            <a:spLocks noGrp="1"/>
          </p:cNvSpPr>
          <p:nvPr>
            <p:ph type="sldNum" sz="quarter" idx="12"/>
          </p:nvPr>
        </p:nvSpPr>
        <p:spPr/>
        <p:txBody>
          <a:bodyPr/>
          <a:lstStyle/>
          <a:p>
            <a:fld id="{10712B29-8DFD-45C1-BE8F-2E7F44751CDC}" type="slidenum">
              <a:rPr kumimoji="1" lang="ja-JP" altLang="en-US" smtClean="0"/>
              <a:t>41</a:t>
            </a:fld>
            <a:endParaRPr kumimoji="1" lang="ja-JP" altLang="en-US"/>
          </a:p>
        </p:txBody>
      </p:sp>
    </p:spTree>
    <p:extLst>
      <p:ext uri="{BB962C8B-B14F-4D97-AF65-F5344CB8AC3E}">
        <p14:creationId xmlns:p14="http://schemas.microsoft.com/office/powerpoint/2010/main" val="5919994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a:normAutofit/>
          </a:bodyPr>
          <a:lstStyle/>
          <a:p>
            <a:r>
              <a:rPr lang="ja-JP" altLang="en-US" sz="2400" dirty="0">
                <a:latin typeface="Meiryo UI" panose="020B0604030504040204" pitchFamily="50" charset="-128"/>
                <a:ea typeface="Meiryo UI" panose="020B0604030504040204" pitchFamily="50" charset="-128"/>
              </a:rPr>
              <a:t>ガス溶接による災害の</a:t>
            </a:r>
            <a:r>
              <a:rPr lang="ja-JP" altLang="en-US" sz="2400" dirty="0" smtClean="0">
                <a:latin typeface="Meiryo UI" panose="020B0604030504040204" pitchFamily="50" charset="-128"/>
                <a:ea typeface="Meiryo UI" panose="020B0604030504040204" pitchFamily="50" charset="-128"/>
              </a:rPr>
              <a:t>防止（１）火傷の防止</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22316" y="6444477"/>
            <a:ext cx="3340451"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テキスト７５ページ</a:t>
            </a:r>
            <a:r>
              <a:rPr lang="en-US" altLang="ja-JP" sz="1200" dirty="0" smtClean="0">
                <a:solidFill>
                  <a:prstClr val="black"/>
                </a:solidFill>
              </a:rPr>
              <a:t>/</a:t>
            </a:r>
            <a:r>
              <a:rPr lang="ja-JP" altLang="en-US" sz="1200" dirty="0" smtClean="0">
                <a:solidFill>
                  <a:prstClr val="black"/>
                </a:solidFill>
              </a:rPr>
              <a:t>補助</a:t>
            </a:r>
            <a:r>
              <a:rPr lang="ja-JP" altLang="en-US" sz="1200" dirty="0" smtClean="0">
                <a:solidFill>
                  <a:prstClr val="black"/>
                </a:solidFill>
              </a:rPr>
              <a:t>テキスト５２ページ</a:t>
            </a:r>
            <a:endParaRPr lang="ja-JP" altLang="en-US" sz="1200" dirty="0">
              <a:solidFill>
                <a:prstClr val="black"/>
              </a:solidFill>
            </a:endParaRPr>
          </a:p>
        </p:txBody>
      </p:sp>
      <p:sp>
        <p:nvSpPr>
          <p:cNvPr id="8" name="コンテンツ プレースホルダー 4"/>
          <p:cNvSpPr txBox="1">
            <a:spLocks/>
          </p:cNvSpPr>
          <p:nvPr/>
        </p:nvSpPr>
        <p:spPr>
          <a:xfrm>
            <a:off x="628650" y="886786"/>
            <a:ext cx="4239024" cy="1476375"/>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800" dirty="0" smtClean="0">
                <a:solidFill>
                  <a:prstClr val="black"/>
                </a:solidFill>
                <a:latin typeface="Meiryo UI" panose="020B0604030504040204" pitchFamily="50" charset="-128"/>
                <a:ea typeface="Meiryo UI" panose="020B0604030504040204" pitchFamily="50" charset="-128"/>
              </a:rPr>
              <a:t>労働安全衛生規則では、アセチレン</a:t>
            </a:r>
            <a:r>
              <a:rPr lang="ja-JP" altLang="en-US" sz="1800" dirty="0">
                <a:solidFill>
                  <a:prstClr val="black"/>
                </a:solidFill>
                <a:latin typeface="Meiryo UI" panose="020B0604030504040204" pitchFamily="50" charset="-128"/>
                <a:ea typeface="Meiryo UI" panose="020B0604030504040204" pitchFamily="50" charset="-128"/>
              </a:rPr>
              <a:t>溶接</a:t>
            </a:r>
            <a:r>
              <a:rPr lang="ja-JP" altLang="en-US" sz="1800" dirty="0" smtClean="0">
                <a:solidFill>
                  <a:prstClr val="black"/>
                </a:solidFill>
                <a:latin typeface="Meiryo UI" panose="020B0604030504040204" pitchFamily="50" charset="-128"/>
                <a:ea typeface="Meiryo UI" panose="020B0604030504040204" pitchFamily="50" charset="-128"/>
              </a:rPr>
              <a:t>装置</a:t>
            </a:r>
            <a:r>
              <a:rPr lang="ja-JP" altLang="en-US" sz="1800" dirty="0">
                <a:solidFill>
                  <a:prstClr val="black"/>
                </a:solidFill>
                <a:latin typeface="Meiryo UI" panose="020B0604030504040204" pitchFamily="50" charset="-128"/>
                <a:ea typeface="Meiryo UI" panose="020B0604030504040204" pitchFamily="50" charset="-128"/>
              </a:rPr>
              <a:t>及</a:t>
            </a:r>
            <a:r>
              <a:rPr lang="ja-JP" altLang="en-US" sz="1800" dirty="0" smtClean="0">
                <a:solidFill>
                  <a:prstClr val="black"/>
                </a:solidFill>
                <a:latin typeface="Meiryo UI" panose="020B0604030504040204" pitchFamily="50" charset="-128"/>
                <a:ea typeface="Meiryo UI" panose="020B0604030504040204" pitchFamily="50" charset="-128"/>
              </a:rPr>
              <a:t>びガス</a:t>
            </a:r>
            <a:r>
              <a:rPr lang="ja-JP" altLang="en-US" sz="1800" dirty="0">
                <a:solidFill>
                  <a:prstClr val="black"/>
                </a:solidFill>
                <a:latin typeface="Meiryo UI" panose="020B0604030504040204" pitchFamily="50" charset="-128"/>
                <a:ea typeface="Meiryo UI" panose="020B0604030504040204" pitchFamily="50" charset="-128"/>
              </a:rPr>
              <a:t>集合溶接装置を用いた溶接</a:t>
            </a:r>
            <a:r>
              <a:rPr lang="ja-JP" altLang="en-US" sz="1800" dirty="0" smtClean="0">
                <a:solidFill>
                  <a:prstClr val="black"/>
                </a:solidFill>
                <a:latin typeface="Meiryo UI" panose="020B0604030504040204" pitchFamily="50" charset="-128"/>
                <a:ea typeface="Meiryo UI" panose="020B0604030504040204" pitchFamily="50" charset="-128"/>
              </a:rPr>
              <a:t>作業等について、作業者に</a:t>
            </a:r>
            <a:r>
              <a:rPr lang="ja-JP" altLang="en-US" sz="1800" dirty="0">
                <a:solidFill>
                  <a:prstClr val="black"/>
                </a:solidFill>
                <a:latin typeface="Meiryo UI" panose="020B0604030504040204" pitchFamily="50" charset="-128"/>
                <a:ea typeface="Meiryo UI" panose="020B0604030504040204" pitchFamily="50" charset="-128"/>
              </a:rPr>
              <a:t>、保護眼鏡及び保護手袋を着用させることを義務付けている。</a:t>
            </a:r>
            <a:endParaRPr lang="ja-JP" altLang="en-US" sz="1800" dirty="0" smtClean="0">
              <a:solidFill>
                <a:prstClr val="black"/>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10712B29-8DFD-45C1-BE8F-2E7F44751CDC}" type="slidenum">
              <a:rPr kumimoji="1" lang="ja-JP" altLang="en-US" smtClean="0"/>
              <a:t>42</a:t>
            </a:fld>
            <a:endParaRPr kumimoji="1" lang="ja-JP" altLang="en-US"/>
          </a:p>
        </p:txBody>
      </p:sp>
      <p:pic>
        <p:nvPicPr>
          <p:cNvPr id="5" name="図 4"/>
          <p:cNvPicPr>
            <a:picLocks noChangeAspect="1"/>
          </p:cNvPicPr>
          <p:nvPr/>
        </p:nvPicPr>
        <p:blipFill>
          <a:blip r:embed="rId3"/>
          <a:stretch>
            <a:fillRect/>
          </a:stretch>
        </p:blipFill>
        <p:spPr>
          <a:xfrm>
            <a:off x="4960364" y="886786"/>
            <a:ext cx="3690846" cy="4996049"/>
          </a:xfrm>
          <a:prstGeom prst="rect">
            <a:avLst/>
          </a:prstGeom>
          <a:ln>
            <a:solidFill>
              <a:schemeClr val="tx1"/>
            </a:solidFill>
          </a:ln>
        </p:spPr>
      </p:pic>
      <p:sp>
        <p:nvSpPr>
          <p:cNvPr id="9" name="正方形/長方形 8"/>
          <p:cNvSpPr/>
          <p:nvPr/>
        </p:nvSpPr>
        <p:spPr>
          <a:xfrm>
            <a:off x="6729327" y="5807689"/>
            <a:ext cx="2248176"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smtClean="0">
                <a:latin typeface="Meiryo UI" panose="020B0604030504040204" pitchFamily="50" charset="-128"/>
                <a:ea typeface="Meiryo UI" panose="020B0604030504040204" pitchFamily="50" charset="-128"/>
              </a:rPr>
              <a:t>（キャタピラー教習所株式会社提供）</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905502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a:normAutofit/>
          </a:bodyPr>
          <a:lstStyle/>
          <a:p>
            <a:r>
              <a:rPr lang="ja-JP" altLang="en-US" sz="2400" dirty="0">
                <a:latin typeface="Meiryo UI" panose="020B0604030504040204" pitchFamily="50" charset="-128"/>
                <a:ea typeface="Meiryo UI" panose="020B0604030504040204" pitchFamily="50" charset="-128"/>
              </a:rPr>
              <a:t>ガス溶接による災害の</a:t>
            </a:r>
            <a:r>
              <a:rPr lang="ja-JP" altLang="en-US" sz="2400" dirty="0" smtClean="0">
                <a:latin typeface="Meiryo UI" panose="020B0604030504040204" pitchFamily="50" charset="-128"/>
                <a:ea typeface="Meiryo UI" panose="020B0604030504040204" pitchFamily="50" charset="-128"/>
              </a:rPr>
              <a:t>防止（２）爆発・火災災害の状況</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403859" y="6444477"/>
            <a:ext cx="377646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テキスト７５</a:t>
            </a:r>
            <a:r>
              <a:rPr lang="en-US" altLang="ja-JP" sz="1200" dirty="0" smtClean="0">
                <a:solidFill>
                  <a:prstClr val="black"/>
                </a:solidFill>
              </a:rPr>
              <a:t>, </a:t>
            </a:r>
            <a:r>
              <a:rPr lang="ja-JP" altLang="en-US" sz="1200" dirty="0" smtClean="0">
                <a:solidFill>
                  <a:prstClr val="black"/>
                </a:solidFill>
              </a:rPr>
              <a:t>７７ページ</a:t>
            </a:r>
            <a:r>
              <a:rPr lang="en-US" altLang="ja-JP" sz="1200" dirty="0" smtClean="0">
                <a:solidFill>
                  <a:prstClr val="black"/>
                </a:solidFill>
              </a:rPr>
              <a:t>/</a:t>
            </a:r>
            <a:r>
              <a:rPr lang="ja-JP" altLang="en-US" sz="1200" dirty="0" smtClean="0">
                <a:solidFill>
                  <a:prstClr val="black"/>
                </a:solidFill>
              </a:rPr>
              <a:t>補助</a:t>
            </a:r>
            <a:r>
              <a:rPr lang="ja-JP" altLang="en-US" sz="1200" dirty="0" smtClean="0">
                <a:solidFill>
                  <a:prstClr val="black"/>
                </a:solidFill>
              </a:rPr>
              <a:t>テキスト５３ページ</a:t>
            </a:r>
            <a:endParaRPr lang="ja-JP" altLang="en-US" sz="1200" dirty="0">
              <a:solidFill>
                <a:prstClr val="black"/>
              </a:solidFill>
            </a:endParaRPr>
          </a:p>
        </p:txBody>
      </p:sp>
      <p:sp>
        <p:nvSpPr>
          <p:cNvPr id="6" name="コンテンツ プレースホルダー 4"/>
          <p:cNvSpPr txBox="1">
            <a:spLocks/>
          </p:cNvSpPr>
          <p:nvPr/>
        </p:nvSpPr>
        <p:spPr>
          <a:xfrm>
            <a:off x="626996" y="982558"/>
            <a:ext cx="8024214" cy="1098113"/>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爆発</a:t>
            </a:r>
            <a:r>
              <a:rPr lang="ja-JP" altLang="en-US" sz="1600" dirty="0">
                <a:solidFill>
                  <a:prstClr val="black"/>
                </a:solidFill>
                <a:latin typeface="Meiryo UI" panose="020B0604030504040204" pitchFamily="50" charset="-128"/>
                <a:ea typeface="Meiryo UI" panose="020B0604030504040204" pitchFamily="50" charset="-128"/>
              </a:rPr>
              <a:t>・火災事故の</a:t>
            </a:r>
            <a:r>
              <a:rPr lang="ja-JP" altLang="en-US" sz="1600" dirty="0" smtClean="0">
                <a:solidFill>
                  <a:prstClr val="black"/>
                </a:solidFill>
                <a:latin typeface="Meiryo UI" panose="020B0604030504040204" pitchFamily="50" charset="-128"/>
                <a:ea typeface="Meiryo UI" panose="020B0604030504040204" pitchFamily="50" charset="-128"/>
              </a:rPr>
              <a:t>状況と原因</a:t>
            </a:r>
            <a:r>
              <a:rPr lang="en-US" altLang="ja-JP" sz="1600" dirty="0" smtClean="0">
                <a:solidFill>
                  <a:prstClr val="black"/>
                </a:solidFill>
                <a:latin typeface="Meiryo UI" panose="020B0604030504040204" pitchFamily="50" charset="-128"/>
                <a:ea typeface="Meiryo UI" panose="020B0604030504040204" pitchFamily="50" charset="-128"/>
              </a:rPr>
              <a:t>】</a:t>
            </a:r>
            <a:endParaRPr lang="ja-JP" altLang="en-US" sz="1600" dirty="0" smtClean="0">
              <a:solidFill>
                <a:prstClr val="black"/>
              </a:solidFill>
              <a:latin typeface="Meiryo UI" panose="020B0604030504040204" pitchFamily="50" charset="-128"/>
              <a:ea typeface="Meiryo UI" panose="020B0604030504040204" pitchFamily="50" charset="-128"/>
            </a:endParaRPr>
          </a:p>
          <a:p>
            <a:pPr marL="0" indent="180975">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ガス</a:t>
            </a:r>
            <a:r>
              <a:rPr lang="ja-JP" altLang="en-US" sz="1600" dirty="0">
                <a:solidFill>
                  <a:prstClr val="black"/>
                </a:solidFill>
                <a:latin typeface="Meiryo UI" panose="020B0604030504040204" pitchFamily="50" charset="-128"/>
                <a:ea typeface="Meiryo UI" panose="020B0604030504040204" pitchFamily="50" charset="-128"/>
              </a:rPr>
              <a:t>溶接作業中の爆発・火災事故では、ほとんどの場合、溶接用の可燃性ガスが爆発・炎上している。その原因は、器具やホースの取付け不良による漏えい、老朽化した施設からの漏えいの他、逆火によるものなどがある</a:t>
            </a:r>
            <a:r>
              <a:rPr lang="ja-JP" altLang="en-US" sz="1600" dirty="0" smtClean="0">
                <a:solidFill>
                  <a:prstClr val="black"/>
                </a:solidFill>
                <a:latin typeface="Meiryo UI" panose="020B0604030504040204" pitchFamily="50" charset="-128"/>
                <a:ea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endParaRPr>
          </a:p>
        </p:txBody>
      </p:sp>
      <p:sp>
        <p:nvSpPr>
          <p:cNvPr id="8" name="コンテンツ プレースホルダー 4"/>
          <p:cNvSpPr txBox="1">
            <a:spLocks/>
          </p:cNvSpPr>
          <p:nvPr/>
        </p:nvSpPr>
        <p:spPr>
          <a:xfrm>
            <a:off x="626996" y="2168797"/>
            <a:ext cx="8024214" cy="1346441"/>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粉</a:t>
            </a:r>
            <a:r>
              <a:rPr lang="ja-JP" altLang="en-US" sz="1600" dirty="0" err="1">
                <a:solidFill>
                  <a:prstClr val="black"/>
                </a:solidFill>
                <a:latin typeface="Meiryo UI" panose="020B0604030504040204" pitchFamily="50" charset="-128"/>
                <a:ea typeface="Meiryo UI" panose="020B0604030504040204" pitchFamily="50" charset="-128"/>
              </a:rPr>
              <a:t>じん</a:t>
            </a:r>
            <a:r>
              <a:rPr lang="ja-JP" altLang="en-US" sz="1600" dirty="0" smtClean="0">
                <a:solidFill>
                  <a:prstClr val="black"/>
                </a:solidFill>
                <a:latin typeface="Meiryo UI" panose="020B0604030504040204" pitchFamily="50" charset="-128"/>
                <a:ea typeface="Meiryo UI" panose="020B0604030504040204" pitchFamily="50" charset="-128"/>
              </a:rPr>
              <a:t>爆発</a:t>
            </a:r>
            <a:r>
              <a:rPr lang="en-US" altLang="ja-JP" sz="1600" dirty="0" smtClean="0">
                <a:solidFill>
                  <a:prstClr val="black"/>
                </a:solidFill>
                <a:latin typeface="Meiryo UI" panose="020B0604030504040204" pitchFamily="50" charset="-128"/>
                <a:ea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endParaRPr>
          </a:p>
          <a:p>
            <a:pPr marL="0" indent="180975">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可燃性の物が細かな粒子（粉じん）となって多量に空中に浮遊している場所でガス溶接を行うと、これが発火源となって激しく爆発することがある。</a:t>
            </a:r>
          </a:p>
          <a:p>
            <a:pPr marL="0" indent="180975">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粉</a:t>
            </a:r>
            <a:r>
              <a:rPr lang="ja-JP" altLang="en-US" sz="1600" dirty="0" err="1">
                <a:solidFill>
                  <a:prstClr val="black"/>
                </a:solidFill>
                <a:latin typeface="Meiryo UI" panose="020B0604030504040204" pitchFamily="50" charset="-128"/>
                <a:ea typeface="Meiryo UI" panose="020B0604030504040204" pitchFamily="50" charset="-128"/>
              </a:rPr>
              <a:t>じんは</a:t>
            </a:r>
            <a:r>
              <a:rPr lang="ja-JP" altLang="en-US" sz="1600" dirty="0">
                <a:solidFill>
                  <a:prstClr val="black"/>
                </a:solidFill>
                <a:latin typeface="Meiryo UI" panose="020B0604030504040204" pitchFamily="50" charset="-128"/>
                <a:ea typeface="Meiryo UI" panose="020B0604030504040204" pitchFamily="50" charset="-128"/>
              </a:rPr>
              <a:t>、燃える物であれば、石炭のようなものでなくとも、小麦粉、砂糖、プラスチックばかりか、塊状では燃えることのないアルミニウムや鉄のような金属でも起きるので注意が必要である</a:t>
            </a:r>
            <a:r>
              <a:rPr lang="ja-JP" altLang="en-US" sz="1600" dirty="0" smtClean="0">
                <a:solidFill>
                  <a:prstClr val="black"/>
                </a:solidFill>
                <a:latin typeface="Meiryo UI" panose="020B0604030504040204" pitchFamily="50" charset="-128"/>
                <a:ea typeface="Meiryo UI" panose="020B0604030504040204" pitchFamily="50" charset="-128"/>
              </a:rPr>
              <a:t>。</a:t>
            </a:r>
            <a:endParaRPr lang="ja-JP" altLang="en-US" sz="16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0712B29-8DFD-45C1-BE8F-2E7F44751CDC}" type="slidenum">
              <a:rPr kumimoji="1" lang="ja-JP" altLang="en-US" smtClean="0"/>
              <a:t>43</a:t>
            </a:fld>
            <a:endParaRPr kumimoji="1" lang="ja-JP" altLang="en-US"/>
          </a:p>
        </p:txBody>
      </p:sp>
    </p:spTree>
    <p:extLst>
      <p:ext uri="{BB962C8B-B14F-4D97-AF65-F5344CB8AC3E}">
        <p14:creationId xmlns:p14="http://schemas.microsoft.com/office/powerpoint/2010/main" val="35259754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a:normAutofit/>
          </a:bodyPr>
          <a:lstStyle/>
          <a:p>
            <a:r>
              <a:rPr lang="ja-JP" altLang="en-US" sz="2400" dirty="0">
                <a:latin typeface="Meiryo UI" panose="020B0604030504040204" pitchFamily="50" charset="-128"/>
                <a:ea typeface="Meiryo UI" panose="020B0604030504040204" pitchFamily="50" charset="-128"/>
              </a:rPr>
              <a:t>ガス溶接による災害の</a:t>
            </a:r>
            <a:r>
              <a:rPr lang="ja-JP" altLang="en-US" sz="2400" dirty="0" smtClean="0">
                <a:latin typeface="Meiryo UI" panose="020B0604030504040204" pitchFamily="50" charset="-128"/>
                <a:ea typeface="Meiryo UI" panose="020B0604030504040204" pitchFamily="50" charset="-128"/>
              </a:rPr>
              <a:t>防止（３）爆発・火災の防止</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197662" y="6444477"/>
            <a:ext cx="5012659"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テキスト７７</a:t>
            </a:r>
            <a:r>
              <a:rPr lang="en-US" altLang="ja-JP" sz="1200" dirty="0" smtClean="0">
                <a:solidFill>
                  <a:prstClr val="black"/>
                </a:solidFill>
              </a:rPr>
              <a:t>, </a:t>
            </a:r>
            <a:r>
              <a:rPr lang="ja-JP" altLang="en-US" sz="1200" dirty="0" smtClean="0">
                <a:solidFill>
                  <a:prstClr val="black"/>
                </a:solidFill>
              </a:rPr>
              <a:t>７９</a:t>
            </a:r>
            <a:r>
              <a:rPr lang="en-US" altLang="ja-JP" sz="1200" dirty="0" smtClean="0">
                <a:solidFill>
                  <a:prstClr val="black"/>
                </a:solidFill>
              </a:rPr>
              <a:t>, </a:t>
            </a:r>
            <a:r>
              <a:rPr lang="ja-JP" altLang="en-US" sz="1200" dirty="0" smtClean="0">
                <a:solidFill>
                  <a:prstClr val="black"/>
                </a:solidFill>
              </a:rPr>
              <a:t>８１ページ</a:t>
            </a:r>
            <a:r>
              <a:rPr lang="en-US" altLang="ja-JP" sz="1200" dirty="0" smtClean="0">
                <a:solidFill>
                  <a:prstClr val="black"/>
                </a:solidFill>
              </a:rPr>
              <a:t>/</a:t>
            </a:r>
            <a:r>
              <a:rPr lang="ja-JP" altLang="en-US" sz="1200" dirty="0" smtClean="0">
                <a:solidFill>
                  <a:prstClr val="black"/>
                </a:solidFill>
              </a:rPr>
              <a:t>補助テキスト</a:t>
            </a:r>
            <a:r>
              <a:rPr lang="ja-JP" altLang="en-US" sz="1200" dirty="0" smtClean="0">
                <a:solidFill>
                  <a:prstClr val="black"/>
                </a:solidFill>
              </a:rPr>
              <a:t>５５</a:t>
            </a:r>
            <a:r>
              <a:rPr lang="en-US" altLang="ja-JP" sz="1200" dirty="0" smtClean="0">
                <a:solidFill>
                  <a:prstClr val="black"/>
                </a:solidFill>
              </a:rPr>
              <a:t>, </a:t>
            </a:r>
            <a:r>
              <a:rPr lang="ja-JP" altLang="en-US" sz="1200" dirty="0" smtClean="0">
                <a:solidFill>
                  <a:prstClr val="black"/>
                </a:solidFill>
              </a:rPr>
              <a:t>５６</a:t>
            </a:r>
            <a:r>
              <a:rPr lang="en-US" altLang="ja-JP" sz="1200" dirty="0" smtClean="0">
                <a:solidFill>
                  <a:prstClr val="black"/>
                </a:solidFill>
              </a:rPr>
              <a:t>, </a:t>
            </a:r>
            <a:r>
              <a:rPr lang="ja-JP" altLang="en-US" sz="1200" dirty="0" smtClean="0">
                <a:solidFill>
                  <a:prstClr val="black"/>
                </a:solidFill>
              </a:rPr>
              <a:t>５６ページ</a:t>
            </a:r>
            <a:endParaRPr lang="ja-JP" altLang="en-US" sz="1200" dirty="0">
              <a:solidFill>
                <a:prstClr val="black"/>
              </a:solidFill>
            </a:endParaRPr>
          </a:p>
        </p:txBody>
      </p:sp>
      <p:sp>
        <p:nvSpPr>
          <p:cNvPr id="5" name="コンテンツ プレースホルダー 4"/>
          <p:cNvSpPr txBox="1">
            <a:spLocks/>
          </p:cNvSpPr>
          <p:nvPr/>
        </p:nvSpPr>
        <p:spPr>
          <a:xfrm>
            <a:off x="628650" y="935391"/>
            <a:ext cx="8022560" cy="856128"/>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燃料</a:t>
            </a:r>
            <a:r>
              <a:rPr lang="ja-JP" altLang="en-US" sz="1600" dirty="0">
                <a:solidFill>
                  <a:prstClr val="black"/>
                </a:solidFill>
                <a:latin typeface="Meiryo UI" panose="020B0604030504040204" pitchFamily="50" charset="-128"/>
                <a:ea typeface="Meiryo UI" panose="020B0604030504040204" pitchFamily="50" charset="-128"/>
              </a:rPr>
              <a:t>ガスによる爆発災害の</a:t>
            </a:r>
            <a:r>
              <a:rPr lang="ja-JP" altLang="en-US" sz="1600" dirty="0" smtClean="0">
                <a:solidFill>
                  <a:prstClr val="black"/>
                </a:solidFill>
                <a:latin typeface="Meiryo UI" panose="020B0604030504040204" pitchFamily="50" charset="-128"/>
                <a:ea typeface="Meiryo UI" panose="020B0604030504040204" pitchFamily="50" charset="-128"/>
              </a:rPr>
              <a:t>防止</a:t>
            </a:r>
            <a:r>
              <a:rPr lang="en-US" altLang="ja-JP" sz="1600" dirty="0" smtClean="0">
                <a:solidFill>
                  <a:prstClr val="black"/>
                </a:solidFill>
                <a:latin typeface="Meiryo UI" panose="020B0604030504040204" pitchFamily="50" charset="-128"/>
                <a:ea typeface="Meiryo UI" panose="020B0604030504040204" pitchFamily="50" charset="-128"/>
              </a:rPr>
              <a:t>】</a:t>
            </a:r>
            <a:endParaRPr lang="ja-JP" altLang="en-US" sz="1600" dirty="0" smtClean="0">
              <a:solidFill>
                <a:prstClr val="black"/>
              </a:solidFill>
              <a:latin typeface="Meiryo UI" panose="020B0604030504040204" pitchFamily="50" charset="-128"/>
              <a:ea typeface="Meiryo UI" panose="020B0604030504040204" pitchFamily="50" charset="-128"/>
            </a:endParaRPr>
          </a:p>
          <a:p>
            <a:pPr marL="0" indent="180975">
              <a:lnSpc>
                <a:spcPct val="100000"/>
              </a:lnSpc>
              <a:spcBef>
                <a:spcPts val="0"/>
              </a:spcBef>
              <a:buFont typeface="Arial" panose="020B0604020202020204" pitchFamily="34" charset="0"/>
              <a:buNone/>
            </a:pPr>
            <a:r>
              <a:rPr lang="ja-JP" altLang="en-US" sz="1600" dirty="0" smtClean="0">
                <a:solidFill>
                  <a:prstClr val="black"/>
                </a:solidFill>
                <a:latin typeface="Meiryo UI" panose="020B0604030504040204" pitchFamily="50" charset="-128"/>
                <a:ea typeface="Meiryo UI" panose="020B0604030504040204" pitchFamily="50" charset="-128"/>
              </a:rPr>
              <a:t>・爆発</a:t>
            </a:r>
            <a:r>
              <a:rPr lang="ja-JP" altLang="en-US" sz="1600" dirty="0">
                <a:solidFill>
                  <a:prstClr val="black"/>
                </a:solidFill>
                <a:latin typeface="Meiryo UI" panose="020B0604030504040204" pitchFamily="50" charset="-128"/>
                <a:ea typeface="Meiryo UI" panose="020B0604030504040204" pitchFamily="50" charset="-128"/>
              </a:rPr>
              <a:t>事故を防止するには、燃料ガスの漏えいをなくすことが</a:t>
            </a:r>
            <a:r>
              <a:rPr lang="ja-JP" altLang="en-US" sz="1600" dirty="0" smtClean="0">
                <a:solidFill>
                  <a:prstClr val="black"/>
                </a:solidFill>
                <a:latin typeface="Meiryo UI" panose="020B0604030504040204" pitchFamily="50" charset="-128"/>
                <a:ea typeface="Meiryo UI" panose="020B0604030504040204" pitchFamily="50" charset="-128"/>
              </a:rPr>
              <a:t>基本</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180975">
              <a:lnSpc>
                <a:spcPct val="100000"/>
              </a:lnSpc>
              <a:spcBef>
                <a:spcPts val="0"/>
              </a:spcBef>
              <a:buFont typeface="Arial" panose="020B0604020202020204" pitchFamily="34" charset="0"/>
              <a:buNone/>
            </a:pPr>
            <a:r>
              <a:rPr lang="ja-JP" altLang="en-US" sz="1600" dirty="0" smtClean="0">
                <a:solidFill>
                  <a:prstClr val="black"/>
                </a:solidFill>
                <a:latin typeface="Meiryo UI" panose="020B0604030504040204" pitchFamily="50" charset="-128"/>
                <a:ea typeface="Meiryo UI" panose="020B0604030504040204" pitchFamily="50" charset="-128"/>
              </a:rPr>
              <a:t>・日頃からの作業場</a:t>
            </a:r>
            <a:r>
              <a:rPr lang="ja-JP" altLang="en-US" sz="1600" dirty="0">
                <a:solidFill>
                  <a:prstClr val="black"/>
                </a:solidFill>
                <a:latin typeface="Meiryo UI" panose="020B0604030504040204" pitchFamily="50" charset="-128"/>
                <a:ea typeface="Meiryo UI" panose="020B0604030504040204" pitchFamily="50" charset="-128"/>
              </a:rPr>
              <a:t>の十分な</a:t>
            </a:r>
            <a:r>
              <a:rPr lang="ja-JP" altLang="en-US" sz="1600" dirty="0" smtClean="0">
                <a:solidFill>
                  <a:prstClr val="black"/>
                </a:solidFill>
                <a:latin typeface="Meiryo UI" panose="020B0604030504040204" pitchFamily="50" charset="-128"/>
                <a:ea typeface="Meiryo UI" panose="020B0604030504040204" pitchFamily="50" charset="-128"/>
              </a:rPr>
              <a:t>換気</a:t>
            </a:r>
            <a:endParaRPr lang="ja-JP" altLang="en-US" sz="1600" dirty="0">
              <a:solidFill>
                <a:prstClr val="black"/>
              </a:solidFill>
              <a:latin typeface="Meiryo UI" panose="020B0604030504040204" pitchFamily="50" charset="-128"/>
              <a:ea typeface="Meiryo UI" panose="020B0604030504040204" pitchFamily="50" charset="-128"/>
            </a:endParaRPr>
          </a:p>
        </p:txBody>
      </p:sp>
      <p:sp>
        <p:nvSpPr>
          <p:cNvPr id="10" name="コンテンツ プレースホルダー 4"/>
          <p:cNvSpPr txBox="1">
            <a:spLocks/>
          </p:cNvSpPr>
          <p:nvPr/>
        </p:nvSpPr>
        <p:spPr>
          <a:xfrm>
            <a:off x="628650" y="1879645"/>
            <a:ext cx="8022560" cy="1353133"/>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逆火</a:t>
            </a:r>
            <a:r>
              <a:rPr lang="ja-JP" altLang="en-US" sz="1600" dirty="0">
                <a:solidFill>
                  <a:prstClr val="black"/>
                </a:solidFill>
                <a:latin typeface="Meiryo UI" panose="020B0604030504040204" pitchFamily="50" charset="-128"/>
                <a:ea typeface="Meiryo UI" panose="020B0604030504040204" pitchFamily="50" charset="-128"/>
              </a:rPr>
              <a:t>による災害の</a:t>
            </a:r>
            <a:r>
              <a:rPr lang="ja-JP" altLang="en-US" sz="1600" dirty="0" smtClean="0">
                <a:solidFill>
                  <a:prstClr val="black"/>
                </a:solidFill>
                <a:latin typeface="Meiryo UI" panose="020B0604030504040204" pitchFamily="50" charset="-128"/>
                <a:ea typeface="Meiryo UI" panose="020B0604030504040204" pitchFamily="50" charset="-128"/>
              </a:rPr>
              <a:t>防止</a:t>
            </a:r>
            <a:r>
              <a:rPr lang="en-US" altLang="ja-JP" sz="1600" dirty="0" smtClean="0">
                <a:solidFill>
                  <a:prstClr val="black"/>
                </a:solidFill>
                <a:latin typeface="Meiryo UI" panose="020B0604030504040204" pitchFamily="50" charset="-128"/>
                <a:ea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endParaRPr>
          </a:p>
          <a:p>
            <a:pPr marL="0" indent="180975">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・作業開始前のガスパージを確実に行うこと</a:t>
            </a:r>
            <a:endParaRPr lang="en-US" altLang="ja-JP" sz="1600" dirty="0">
              <a:solidFill>
                <a:prstClr val="black"/>
              </a:solidFill>
              <a:latin typeface="Meiryo UI" panose="020B0604030504040204" pitchFamily="50" charset="-128"/>
              <a:ea typeface="Meiryo UI" panose="020B0604030504040204" pitchFamily="50" charset="-128"/>
            </a:endParaRPr>
          </a:p>
          <a:p>
            <a:pPr marL="0" indent="180975">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・機器類の確実な点検整備</a:t>
            </a:r>
            <a:endParaRPr lang="en-US" altLang="ja-JP" sz="1600" dirty="0">
              <a:solidFill>
                <a:prstClr val="black"/>
              </a:solidFill>
              <a:latin typeface="Meiryo UI" panose="020B0604030504040204" pitchFamily="50" charset="-128"/>
              <a:ea typeface="Meiryo UI" panose="020B0604030504040204" pitchFamily="50" charset="-128"/>
            </a:endParaRPr>
          </a:p>
          <a:p>
            <a:pPr marL="0" indent="180975">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・可燃性ガスと酸素の基準に沿った取扱い</a:t>
            </a:r>
          </a:p>
          <a:p>
            <a:pPr marL="0" indent="180975">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・安全器の確実な</a:t>
            </a:r>
            <a:r>
              <a:rPr lang="ja-JP" altLang="en-US" sz="1600" dirty="0" smtClean="0">
                <a:solidFill>
                  <a:prstClr val="black"/>
                </a:solidFill>
                <a:latin typeface="Meiryo UI" panose="020B0604030504040204" pitchFamily="50" charset="-128"/>
                <a:ea typeface="Meiryo UI" panose="020B0604030504040204" pitchFamily="50" charset="-128"/>
              </a:rPr>
              <a:t>取付け</a:t>
            </a:r>
            <a:endParaRPr lang="ja-JP" altLang="en-US" sz="1600" dirty="0">
              <a:solidFill>
                <a:prstClr val="black"/>
              </a:solidFill>
              <a:latin typeface="Meiryo UI" panose="020B0604030504040204" pitchFamily="50" charset="-128"/>
              <a:ea typeface="Meiryo UI" panose="020B0604030504040204" pitchFamily="50" charset="-128"/>
            </a:endParaRPr>
          </a:p>
        </p:txBody>
      </p:sp>
      <p:sp>
        <p:nvSpPr>
          <p:cNvPr id="11" name="コンテンツ プレースホルダー 4"/>
          <p:cNvSpPr txBox="1">
            <a:spLocks/>
          </p:cNvSpPr>
          <p:nvPr/>
        </p:nvSpPr>
        <p:spPr>
          <a:xfrm>
            <a:off x="628650" y="3320904"/>
            <a:ext cx="8022560" cy="906073"/>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燃料</a:t>
            </a:r>
            <a:r>
              <a:rPr lang="ja-JP" altLang="en-US" sz="1600" dirty="0">
                <a:solidFill>
                  <a:prstClr val="black"/>
                </a:solidFill>
                <a:latin typeface="Meiryo UI" panose="020B0604030504040204" pitchFamily="50" charset="-128"/>
                <a:ea typeface="Meiryo UI" panose="020B0604030504040204" pitchFamily="50" charset="-128"/>
              </a:rPr>
              <a:t>ガス以外の火災事故の</a:t>
            </a:r>
            <a:r>
              <a:rPr lang="ja-JP" altLang="en-US" sz="1600" dirty="0" smtClean="0">
                <a:solidFill>
                  <a:prstClr val="black"/>
                </a:solidFill>
                <a:latin typeface="Meiryo UI" panose="020B0604030504040204" pitchFamily="50" charset="-128"/>
                <a:ea typeface="Meiryo UI" panose="020B0604030504040204" pitchFamily="50" charset="-128"/>
              </a:rPr>
              <a:t>防止</a:t>
            </a:r>
            <a:r>
              <a:rPr lang="en-US" altLang="ja-JP" sz="1600" dirty="0" smtClean="0">
                <a:solidFill>
                  <a:prstClr val="black"/>
                </a:solidFill>
                <a:latin typeface="Meiryo UI" panose="020B0604030504040204" pitchFamily="50" charset="-128"/>
                <a:ea typeface="Meiryo UI" panose="020B0604030504040204" pitchFamily="50" charset="-128"/>
              </a:rPr>
              <a:t>】</a:t>
            </a:r>
            <a:endParaRPr lang="ja-JP" altLang="en-US" sz="1600" dirty="0" smtClean="0">
              <a:solidFill>
                <a:prstClr val="black"/>
              </a:solidFill>
              <a:latin typeface="Meiryo UI" panose="020B0604030504040204" pitchFamily="50" charset="-128"/>
              <a:ea typeface="Meiryo UI" panose="020B0604030504040204" pitchFamily="50" charset="-128"/>
            </a:endParaRPr>
          </a:p>
          <a:p>
            <a:pPr marL="180975"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・可燃性</a:t>
            </a:r>
            <a:r>
              <a:rPr lang="ja-JP" altLang="en-US" sz="1600" dirty="0">
                <a:solidFill>
                  <a:prstClr val="black"/>
                </a:solidFill>
                <a:latin typeface="Meiryo UI" panose="020B0604030504040204" pitchFamily="50" charset="-128"/>
                <a:ea typeface="Meiryo UI" panose="020B0604030504040204" pitchFamily="50" charset="-128"/>
              </a:rPr>
              <a:t>の物の除去</a:t>
            </a:r>
            <a:r>
              <a:rPr lang="ja-JP" altLang="en-US" sz="1600" dirty="0" smtClean="0">
                <a:solidFill>
                  <a:prstClr val="black"/>
                </a:solidFill>
                <a:latin typeface="Meiryo UI" panose="020B0604030504040204" pitchFamily="50" charset="-128"/>
                <a:ea typeface="Meiryo UI" panose="020B0604030504040204" pitchFamily="50" charset="-128"/>
              </a:rPr>
              <a:t>等</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180975"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・混在</a:t>
            </a:r>
            <a:r>
              <a:rPr lang="ja-JP" altLang="en-US" sz="1600" dirty="0">
                <a:solidFill>
                  <a:prstClr val="black"/>
                </a:solidFill>
                <a:latin typeface="Meiryo UI" panose="020B0604030504040204" pitchFamily="50" charset="-128"/>
                <a:ea typeface="Meiryo UI" panose="020B0604030504040204" pitchFamily="50" charset="-128"/>
              </a:rPr>
              <a:t>作業又は近接（上下を含む）作業</a:t>
            </a:r>
            <a:r>
              <a:rPr lang="ja-JP" altLang="en-US" sz="1600" dirty="0" smtClean="0">
                <a:solidFill>
                  <a:prstClr val="black"/>
                </a:solidFill>
                <a:latin typeface="Meiryo UI" panose="020B0604030504040204" pitchFamily="50" charset="-128"/>
                <a:ea typeface="Meiryo UI" panose="020B0604030504040204" pitchFamily="50" charset="-128"/>
              </a:rPr>
              <a:t>等の注意</a:t>
            </a:r>
            <a:endParaRPr lang="en-US" altLang="ja-JP" sz="16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0712B29-8DFD-45C1-BE8F-2E7F44751CDC}" type="slidenum">
              <a:rPr kumimoji="1" lang="ja-JP" altLang="en-US" smtClean="0"/>
              <a:t>44</a:t>
            </a:fld>
            <a:endParaRPr kumimoji="1" lang="ja-JP" altLang="en-US" dirty="0"/>
          </a:p>
        </p:txBody>
      </p:sp>
    </p:spTree>
    <p:extLst>
      <p:ext uri="{BB962C8B-B14F-4D97-AF65-F5344CB8AC3E}">
        <p14:creationId xmlns:p14="http://schemas.microsoft.com/office/powerpoint/2010/main" val="39843278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a:normAutofit/>
          </a:bodyPr>
          <a:lstStyle/>
          <a:p>
            <a:r>
              <a:rPr lang="ja-JP" altLang="en-US" sz="2400" dirty="0">
                <a:latin typeface="Meiryo UI" panose="020B0604030504040204" pitchFamily="50" charset="-128"/>
                <a:ea typeface="Meiryo UI" panose="020B0604030504040204" pitchFamily="50" charset="-128"/>
              </a:rPr>
              <a:t>ガス溶接による災害の</a:t>
            </a:r>
            <a:r>
              <a:rPr lang="ja-JP" altLang="en-US" sz="2400" dirty="0" smtClean="0">
                <a:latin typeface="Meiryo UI" panose="020B0604030504040204" pitchFamily="50" charset="-128"/>
                <a:ea typeface="Meiryo UI" panose="020B0604030504040204" pitchFamily="50" charset="-128"/>
              </a:rPr>
              <a:t>防止（４）有害光線と酸素欠乏</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440856" y="6456715"/>
            <a:ext cx="370661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テキスト８２</a:t>
            </a:r>
            <a:r>
              <a:rPr lang="en-US" altLang="ja-JP" sz="1200" dirty="0" smtClean="0">
                <a:solidFill>
                  <a:prstClr val="black"/>
                </a:solidFill>
              </a:rPr>
              <a:t>, </a:t>
            </a:r>
            <a:r>
              <a:rPr lang="ja-JP" altLang="en-US" sz="1200" dirty="0" smtClean="0">
                <a:solidFill>
                  <a:prstClr val="black"/>
                </a:solidFill>
              </a:rPr>
              <a:t>８６ページ</a:t>
            </a:r>
            <a:r>
              <a:rPr lang="en-US" altLang="ja-JP" sz="1200" dirty="0" smtClean="0">
                <a:solidFill>
                  <a:prstClr val="black"/>
                </a:solidFill>
              </a:rPr>
              <a:t>/</a:t>
            </a:r>
            <a:r>
              <a:rPr lang="ja-JP" altLang="en-US" sz="1200" dirty="0" smtClean="0">
                <a:solidFill>
                  <a:prstClr val="black"/>
                </a:solidFill>
              </a:rPr>
              <a:t>補助テキスト</a:t>
            </a:r>
            <a:r>
              <a:rPr lang="ja-JP" altLang="en-US" sz="1200" dirty="0" smtClean="0">
                <a:solidFill>
                  <a:prstClr val="black"/>
                </a:solidFill>
              </a:rPr>
              <a:t>５７ページ</a:t>
            </a:r>
            <a:endParaRPr lang="ja-JP" altLang="en-US" sz="1200" dirty="0">
              <a:solidFill>
                <a:prstClr val="black"/>
              </a:solidFill>
            </a:endParaRPr>
          </a:p>
        </p:txBody>
      </p:sp>
      <p:sp>
        <p:nvSpPr>
          <p:cNvPr id="6" name="コンテンツ プレースホルダー 4"/>
          <p:cNvSpPr txBox="1">
            <a:spLocks/>
          </p:cNvSpPr>
          <p:nvPr/>
        </p:nvSpPr>
        <p:spPr>
          <a:xfrm>
            <a:off x="628650" y="947424"/>
            <a:ext cx="8022560" cy="812249"/>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ガス溶接</a:t>
            </a:r>
            <a:r>
              <a:rPr lang="ja-JP" altLang="en-US" sz="1600" dirty="0">
                <a:solidFill>
                  <a:prstClr val="black"/>
                </a:solidFill>
                <a:latin typeface="Meiryo UI" panose="020B0604030504040204" pitchFamily="50" charset="-128"/>
                <a:ea typeface="Meiryo UI" panose="020B0604030504040204" pitchFamily="50" charset="-128"/>
              </a:rPr>
              <a:t>時に発生する有害な</a:t>
            </a:r>
            <a:r>
              <a:rPr lang="ja-JP" altLang="en-US" sz="1600" dirty="0" smtClean="0">
                <a:solidFill>
                  <a:prstClr val="black"/>
                </a:solidFill>
                <a:latin typeface="Meiryo UI" panose="020B0604030504040204" pitchFamily="50" charset="-128"/>
                <a:ea typeface="Meiryo UI" panose="020B0604030504040204" pitchFamily="50" charset="-128"/>
              </a:rPr>
              <a:t>光線</a:t>
            </a:r>
            <a:r>
              <a:rPr lang="en-US" altLang="ja-JP" sz="1600" dirty="0" smtClean="0">
                <a:solidFill>
                  <a:prstClr val="black"/>
                </a:solidFill>
                <a:latin typeface="Meiryo UI" panose="020B0604030504040204" pitchFamily="50" charset="-128"/>
                <a:ea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ガス</a:t>
            </a:r>
            <a:r>
              <a:rPr lang="ja-JP" altLang="en-US" sz="1600" dirty="0">
                <a:solidFill>
                  <a:prstClr val="black"/>
                </a:solidFill>
                <a:latin typeface="Meiryo UI" panose="020B0604030504040204" pitchFamily="50" charset="-128"/>
                <a:ea typeface="Meiryo UI" panose="020B0604030504040204" pitchFamily="50" charset="-128"/>
              </a:rPr>
              <a:t>溶接作業時には、母材や炎などの高温部分から強い赤外線が発生している</a:t>
            </a:r>
            <a:r>
              <a:rPr lang="ja-JP" altLang="en-US" sz="1600" dirty="0" smtClean="0">
                <a:solidFill>
                  <a:prstClr val="black"/>
                </a:solidFill>
                <a:latin typeface="Meiryo UI" panose="020B0604030504040204" pitchFamily="50" charset="-128"/>
                <a:ea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赤外線</a:t>
            </a:r>
            <a:r>
              <a:rPr lang="ja-JP" altLang="en-US" sz="1600" dirty="0">
                <a:solidFill>
                  <a:prstClr val="black"/>
                </a:solidFill>
                <a:latin typeface="Meiryo UI" panose="020B0604030504040204" pitchFamily="50" charset="-128"/>
                <a:ea typeface="Meiryo UI" panose="020B0604030504040204" pitchFamily="50" charset="-128"/>
              </a:rPr>
              <a:t>による</a:t>
            </a:r>
            <a:r>
              <a:rPr lang="ja-JP" altLang="en-US" sz="1600" dirty="0" smtClean="0">
                <a:solidFill>
                  <a:prstClr val="black"/>
                </a:solidFill>
                <a:latin typeface="Meiryo UI" panose="020B0604030504040204" pitchFamily="50" charset="-128"/>
                <a:ea typeface="Meiryo UI" panose="020B0604030504040204" pitchFamily="50" charset="-128"/>
              </a:rPr>
              <a:t>職業病：網膜火傷や白内障</a:t>
            </a:r>
            <a:r>
              <a:rPr lang="ja-JP" altLang="en-US" sz="1600" dirty="0">
                <a:solidFill>
                  <a:prstClr val="black"/>
                </a:solidFill>
                <a:latin typeface="Meiryo UI" panose="020B0604030504040204" pitchFamily="50" charset="-128"/>
                <a:ea typeface="Meiryo UI" panose="020B0604030504040204" pitchFamily="50" charset="-128"/>
              </a:rPr>
              <a:t>等の眼</a:t>
            </a:r>
            <a:r>
              <a:rPr lang="ja-JP" altLang="en-US" sz="1600" dirty="0" smtClean="0">
                <a:solidFill>
                  <a:prstClr val="black"/>
                </a:solidFill>
                <a:latin typeface="Meiryo UI" panose="020B0604030504040204" pitchFamily="50" charset="-128"/>
                <a:ea typeface="Meiryo UI" panose="020B0604030504040204" pitchFamily="50" charset="-128"/>
              </a:rPr>
              <a:t>疾患、皮膚疾患</a:t>
            </a:r>
            <a:endParaRPr lang="en-US" altLang="ja-JP" sz="1600" dirty="0" smtClean="0">
              <a:solidFill>
                <a:prstClr val="black"/>
              </a:solidFill>
              <a:latin typeface="Meiryo UI" panose="020B0604030504040204" pitchFamily="50" charset="-128"/>
              <a:ea typeface="Meiryo UI" panose="020B0604030504040204" pitchFamily="50" charset="-128"/>
            </a:endParaRPr>
          </a:p>
        </p:txBody>
      </p:sp>
      <p:sp>
        <p:nvSpPr>
          <p:cNvPr id="5" name="コンテンツ プレースホルダー 4"/>
          <p:cNvSpPr txBox="1">
            <a:spLocks/>
          </p:cNvSpPr>
          <p:nvPr/>
        </p:nvSpPr>
        <p:spPr>
          <a:xfrm>
            <a:off x="628650" y="1859832"/>
            <a:ext cx="8022560" cy="1102387"/>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酸素欠乏症</a:t>
            </a:r>
            <a:r>
              <a:rPr lang="en-US" altLang="ja-JP" sz="1600" dirty="0" smtClean="0">
                <a:solidFill>
                  <a:prstClr val="black"/>
                </a:solidFill>
                <a:latin typeface="Meiryo UI" panose="020B0604030504040204" pitchFamily="50" charset="-128"/>
                <a:ea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換気</a:t>
            </a:r>
            <a:r>
              <a:rPr lang="ja-JP" altLang="en-US" sz="1600" dirty="0">
                <a:solidFill>
                  <a:prstClr val="black"/>
                </a:solidFill>
                <a:latin typeface="Meiryo UI" panose="020B0604030504040204" pitchFamily="50" charset="-128"/>
                <a:ea typeface="Meiryo UI" panose="020B0604030504040204" pitchFamily="50" charset="-128"/>
              </a:rPr>
              <a:t>の不十分な場所でガス溶接・溶断を行う場合は、ポータブル換気装置等で強制換気を行うとともに、状況によっては適切な呼吸用保護具を使用するようにする</a:t>
            </a:r>
            <a:r>
              <a:rPr lang="ja-JP" altLang="en-US" sz="1600" dirty="0" smtClean="0">
                <a:solidFill>
                  <a:prstClr val="black"/>
                </a:solidFill>
                <a:latin typeface="Meiryo UI" panose="020B0604030504040204" pitchFamily="50" charset="-128"/>
                <a:ea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酸素欠乏：空気中</a:t>
            </a:r>
            <a:r>
              <a:rPr lang="ja-JP" altLang="en-US" sz="1600" dirty="0">
                <a:solidFill>
                  <a:prstClr val="black"/>
                </a:solidFill>
                <a:latin typeface="Meiryo UI" panose="020B0604030504040204" pitchFamily="50" charset="-128"/>
                <a:ea typeface="Meiryo UI" panose="020B0604030504040204" pitchFamily="50" charset="-128"/>
              </a:rPr>
              <a:t>の酸素の濃度が</a:t>
            </a:r>
            <a:r>
              <a:rPr lang="en-US" altLang="ja-JP" sz="1600" dirty="0">
                <a:solidFill>
                  <a:prstClr val="black"/>
                </a:solidFill>
                <a:latin typeface="Meiryo UI" panose="020B0604030504040204" pitchFamily="50" charset="-128"/>
                <a:ea typeface="Meiryo UI" panose="020B0604030504040204" pitchFamily="50" charset="-128"/>
              </a:rPr>
              <a:t>18</a:t>
            </a:r>
            <a:r>
              <a:rPr lang="ja-JP" altLang="en-US" sz="1600" dirty="0">
                <a:solidFill>
                  <a:prstClr val="black"/>
                </a:solidFill>
                <a:latin typeface="Meiryo UI" panose="020B0604030504040204" pitchFamily="50" charset="-128"/>
                <a:ea typeface="Meiryo UI" panose="020B0604030504040204" pitchFamily="50" charset="-128"/>
              </a:rPr>
              <a:t>％未満である状態と定義</a:t>
            </a:r>
            <a:r>
              <a:rPr lang="ja-JP" altLang="en-US" sz="1600" dirty="0" smtClean="0">
                <a:solidFill>
                  <a:prstClr val="black"/>
                </a:solidFill>
                <a:latin typeface="Meiryo UI" panose="020B0604030504040204" pitchFamily="50" charset="-128"/>
                <a:ea typeface="Meiryo UI" panose="020B0604030504040204" pitchFamily="50" charset="-128"/>
              </a:rPr>
              <a:t>される</a:t>
            </a:r>
            <a:endParaRPr lang="ja-JP" altLang="en-US" sz="16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0712B29-8DFD-45C1-BE8F-2E7F44751CDC}" type="slidenum">
              <a:rPr kumimoji="1" lang="ja-JP" altLang="en-US" smtClean="0"/>
              <a:t>45</a:t>
            </a:fld>
            <a:endParaRPr kumimoji="1" lang="ja-JP" altLang="en-US"/>
          </a:p>
        </p:txBody>
      </p:sp>
    </p:spTree>
    <p:extLst>
      <p:ext uri="{BB962C8B-B14F-4D97-AF65-F5344CB8AC3E}">
        <p14:creationId xmlns:p14="http://schemas.microsoft.com/office/powerpoint/2010/main" val="1985154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a:normAutofit/>
          </a:bodyPr>
          <a:lstStyle/>
          <a:p>
            <a:r>
              <a:rPr lang="ja-JP" altLang="en-US" sz="2400" dirty="0">
                <a:latin typeface="Meiryo UI" panose="020B0604030504040204" pitchFamily="50" charset="-128"/>
                <a:ea typeface="Meiryo UI" panose="020B0604030504040204" pitchFamily="50" charset="-128"/>
              </a:rPr>
              <a:t>ガス溶接による災害の</a:t>
            </a:r>
            <a:r>
              <a:rPr lang="ja-JP" altLang="en-US" sz="2400" dirty="0" smtClean="0">
                <a:latin typeface="Meiryo UI" panose="020B0604030504040204" pitchFamily="50" charset="-128"/>
                <a:ea typeface="Meiryo UI" panose="020B0604030504040204" pitchFamily="50" charset="-128"/>
              </a:rPr>
              <a:t>防止（５）金属ヒュームによる災害</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029931" y="6444477"/>
            <a:ext cx="4133964"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テキスト８６</a:t>
            </a:r>
            <a:r>
              <a:rPr lang="en-US" altLang="ja-JP" sz="1200" dirty="0" smtClean="0">
                <a:solidFill>
                  <a:prstClr val="black"/>
                </a:solidFill>
              </a:rPr>
              <a:t>, </a:t>
            </a:r>
            <a:r>
              <a:rPr lang="ja-JP" altLang="en-US" sz="1200" dirty="0" smtClean="0">
                <a:solidFill>
                  <a:prstClr val="black"/>
                </a:solidFill>
              </a:rPr>
              <a:t>８８ページ</a:t>
            </a:r>
            <a:r>
              <a:rPr lang="en-US" altLang="ja-JP" sz="1200" dirty="0" smtClean="0">
                <a:solidFill>
                  <a:prstClr val="black"/>
                </a:solidFill>
              </a:rPr>
              <a:t>/</a:t>
            </a:r>
            <a:r>
              <a:rPr lang="ja-JP" altLang="en-US" sz="1200" dirty="0" smtClean="0">
                <a:solidFill>
                  <a:prstClr val="black"/>
                </a:solidFill>
              </a:rPr>
              <a:t>補助テキスト</a:t>
            </a:r>
            <a:r>
              <a:rPr lang="ja-JP" altLang="en-US" sz="1200" dirty="0" smtClean="0">
                <a:solidFill>
                  <a:prstClr val="black"/>
                </a:solidFill>
              </a:rPr>
              <a:t>５８</a:t>
            </a:r>
            <a:r>
              <a:rPr lang="en-US" altLang="ja-JP" sz="1200" dirty="0" smtClean="0">
                <a:solidFill>
                  <a:prstClr val="black"/>
                </a:solidFill>
              </a:rPr>
              <a:t>, </a:t>
            </a:r>
            <a:r>
              <a:rPr lang="ja-JP" altLang="en-US" sz="1200" dirty="0" smtClean="0">
                <a:solidFill>
                  <a:prstClr val="black"/>
                </a:solidFill>
              </a:rPr>
              <a:t>５９ページ</a:t>
            </a:r>
            <a:endParaRPr lang="ja-JP" altLang="en-US" sz="1200" dirty="0">
              <a:solidFill>
                <a:prstClr val="black"/>
              </a:solidFill>
            </a:endParaRPr>
          </a:p>
        </p:txBody>
      </p:sp>
      <p:sp>
        <p:nvSpPr>
          <p:cNvPr id="6" name="コンテンツ プレースホルダー 4"/>
          <p:cNvSpPr txBox="1">
            <a:spLocks/>
          </p:cNvSpPr>
          <p:nvPr/>
        </p:nvSpPr>
        <p:spPr>
          <a:xfrm>
            <a:off x="606008" y="2155343"/>
            <a:ext cx="8045202" cy="1321568"/>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600"/>
              </a:spcBef>
              <a:buNone/>
            </a:pPr>
            <a:r>
              <a:rPr lang="en-US" altLang="ja-JP" sz="1800" dirty="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じん肺と合併症</a:t>
            </a:r>
            <a:r>
              <a:rPr lang="en-US" altLang="ja-JP" sz="1600" dirty="0" smtClean="0">
                <a:solidFill>
                  <a:prstClr val="black"/>
                </a:solidFill>
                <a:latin typeface="Meiryo UI" panose="020B0604030504040204" pitchFamily="50" charset="-128"/>
                <a:ea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金属</a:t>
            </a:r>
            <a:r>
              <a:rPr lang="ja-JP" altLang="en-US" sz="1600" dirty="0">
                <a:solidFill>
                  <a:prstClr val="black"/>
                </a:solidFill>
                <a:latin typeface="Meiryo UI" panose="020B0604030504040204" pitchFamily="50" charset="-128"/>
                <a:ea typeface="Meiryo UI" panose="020B0604030504040204" pitchFamily="50" charset="-128"/>
              </a:rPr>
              <a:t>ヒュームによる慢性傷害として、もっとも重篤なものがじん肺とその合併症である</a:t>
            </a:r>
            <a:r>
              <a:rPr lang="ja-JP" altLang="en-US" sz="1600" dirty="0" smtClean="0">
                <a:solidFill>
                  <a:prstClr val="black"/>
                </a:solidFill>
                <a:latin typeface="Meiryo UI" panose="020B0604030504040204" pitchFamily="50" charset="-128"/>
                <a:ea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じん肺</a:t>
            </a:r>
            <a:r>
              <a:rPr lang="ja-JP" altLang="en-US" sz="1600" dirty="0">
                <a:solidFill>
                  <a:prstClr val="black"/>
                </a:solidFill>
                <a:latin typeface="Meiryo UI" panose="020B0604030504040204" pitchFamily="50" charset="-128"/>
                <a:ea typeface="Meiryo UI" panose="020B0604030504040204" pitchFamily="50" charset="-128"/>
              </a:rPr>
              <a:t>と特に関係の深い</a:t>
            </a:r>
            <a:r>
              <a:rPr lang="ja-JP" altLang="en-US" sz="1600" dirty="0" smtClean="0">
                <a:solidFill>
                  <a:prstClr val="black"/>
                </a:solidFill>
                <a:latin typeface="Meiryo UI" panose="020B0604030504040204" pitchFamily="50" charset="-128"/>
                <a:ea typeface="Meiryo UI" panose="020B0604030504040204" pitchFamily="50" charset="-128"/>
              </a:rPr>
              <a:t>合併症</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180975" indent="268288">
              <a:lnSpc>
                <a:spcPct val="100000"/>
              </a:lnSpc>
              <a:spcBef>
                <a:spcPts val="0"/>
              </a:spcBef>
              <a:buNone/>
              <a:tabLst>
                <a:tab pos="2781300" algn="l"/>
                <a:tab pos="5562600" algn="l"/>
              </a:tabLst>
            </a:pP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　肺</a:t>
            </a:r>
            <a:r>
              <a:rPr lang="ja-JP" altLang="en-US" sz="1600" dirty="0" smtClean="0">
                <a:solidFill>
                  <a:prstClr val="black"/>
                </a:solidFill>
                <a:latin typeface="Meiryo UI" panose="020B0604030504040204" pitchFamily="50" charset="-128"/>
                <a:ea typeface="Meiryo UI" panose="020B0604030504040204" pitchFamily="50" charset="-128"/>
              </a:rPr>
              <a:t>結核</a:t>
            </a:r>
            <a:r>
              <a:rPr lang="en-US" altLang="ja-JP" sz="1600" dirty="0" smtClean="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　結核性</a:t>
            </a:r>
            <a:r>
              <a:rPr lang="ja-JP" altLang="en-US" sz="1600" dirty="0" smtClean="0">
                <a:solidFill>
                  <a:prstClr val="black"/>
                </a:solidFill>
                <a:latin typeface="Meiryo UI" panose="020B0604030504040204" pitchFamily="50" charset="-128"/>
                <a:ea typeface="Meiryo UI" panose="020B0604030504040204" pitchFamily="50" charset="-128"/>
              </a:rPr>
              <a:t>胸膜炎</a:t>
            </a:r>
            <a:r>
              <a:rPr lang="en-US" altLang="ja-JP" sz="1600" dirty="0" smtClean="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　続発性</a:t>
            </a:r>
            <a:r>
              <a:rPr lang="ja-JP" altLang="en-US" sz="1600" dirty="0" smtClean="0">
                <a:solidFill>
                  <a:prstClr val="black"/>
                </a:solidFill>
                <a:latin typeface="Meiryo UI" panose="020B0604030504040204" pitchFamily="50" charset="-128"/>
                <a:ea typeface="Meiryo UI" panose="020B0604030504040204" pitchFamily="50" charset="-128"/>
              </a:rPr>
              <a:t>気管支炎</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180975" indent="268288">
              <a:lnSpc>
                <a:spcPct val="100000"/>
              </a:lnSpc>
              <a:spcBef>
                <a:spcPts val="0"/>
              </a:spcBef>
              <a:buNone/>
              <a:tabLst>
                <a:tab pos="2781300" algn="l"/>
                <a:tab pos="5562600" algn="l"/>
              </a:tabLst>
            </a:pPr>
            <a:r>
              <a:rPr lang="ja-JP" altLang="en-US" sz="1600" dirty="0" smtClean="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　続発性気管支</a:t>
            </a:r>
            <a:r>
              <a:rPr lang="ja-JP" altLang="en-US" sz="1600" dirty="0" smtClean="0">
                <a:solidFill>
                  <a:prstClr val="black"/>
                </a:solidFill>
                <a:latin typeface="Meiryo UI" panose="020B0604030504040204" pitchFamily="50" charset="-128"/>
                <a:ea typeface="Meiryo UI" panose="020B0604030504040204" pitchFamily="50" charset="-128"/>
              </a:rPr>
              <a:t>拡張症</a:t>
            </a:r>
            <a:r>
              <a:rPr lang="en-US" altLang="ja-JP" sz="1600" dirty="0" smtClean="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　続発性</a:t>
            </a:r>
            <a:r>
              <a:rPr lang="ja-JP" altLang="en-US" sz="1600" dirty="0" smtClean="0">
                <a:solidFill>
                  <a:prstClr val="black"/>
                </a:solidFill>
                <a:latin typeface="Meiryo UI" panose="020B0604030504040204" pitchFamily="50" charset="-128"/>
                <a:ea typeface="Meiryo UI" panose="020B0604030504040204" pitchFamily="50" charset="-128"/>
              </a:rPr>
              <a:t>気胸</a:t>
            </a:r>
            <a:r>
              <a:rPr lang="en-US" altLang="ja-JP" sz="1600" dirty="0" smtClean="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　原発性</a:t>
            </a:r>
            <a:r>
              <a:rPr lang="ja-JP" altLang="en-US" sz="1600" dirty="0" smtClean="0">
                <a:solidFill>
                  <a:prstClr val="black"/>
                </a:solidFill>
                <a:latin typeface="Meiryo UI" panose="020B0604030504040204" pitchFamily="50" charset="-128"/>
                <a:ea typeface="Meiryo UI" panose="020B0604030504040204" pitchFamily="50" charset="-128"/>
              </a:rPr>
              <a:t>肺がん</a:t>
            </a:r>
            <a:endParaRPr lang="ja-JP" altLang="en-US" sz="1600" dirty="0">
              <a:solidFill>
                <a:prstClr val="black"/>
              </a:solidFill>
              <a:latin typeface="Meiryo UI" panose="020B0604030504040204" pitchFamily="50" charset="-128"/>
              <a:ea typeface="Meiryo UI" panose="020B0604030504040204" pitchFamily="50" charset="-128"/>
            </a:endParaRPr>
          </a:p>
        </p:txBody>
      </p:sp>
      <p:sp>
        <p:nvSpPr>
          <p:cNvPr id="8" name="コンテンツ プレースホルダー 4"/>
          <p:cNvSpPr txBox="1">
            <a:spLocks/>
          </p:cNvSpPr>
          <p:nvPr/>
        </p:nvSpPr>
        <p:spPr>
          <a:xfrm>
            <a:off x="628650" y="955518"/>
            <a:ext cx="8022560" cy="1085245"/>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600"/>
              </a:spcBef>
              <a:buNone/>
            </a:pPr>
            <a:r>
              <a:rPr lang="en-US" altLang="ja-JP" sz="1800" dirty="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金属ヒュームの発生</a:t>
            </a:r>
            <a:r>
              <a:rPr lang="en-US" altLang="ja-JP" sz="1600" dirty="0" smtClean="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ヒューム</a:t>
            </a:r>
            <a:r>
              <a:rPr lang="ja-JP" altLang="en-US" sz="1600" dirty="0">
                <a:solidFill>
                  <a:prstClr val="black"/>
                </a:solidFill>
                <a:latin typeface="Meiryo UI" panose="020B0604030504040204" pitchFamily="50" charset="-128"/>
                <a:ea typeface="Meiryo UI" panose="020B0604030504040204" pitchFamily="50" charset="-128"/>
              </a:rPr>
              <a:t>とは、高温の金属が蒸気になって作業環境に放出され、空気中で冷却されて凝固したものである。ガス溶接やガス切断では、母材ばかりでなく、表面のメッキに含まれる金属もヒュームとなることに留意する必要がある</a:t>
            </a:r>
            <a:r>
              <a:rPr lang="ja-JP" altLang="en-US" sz="1600" dirty="0" smtClean="0">
                <a:solidFill>
                  <a:prstClr val="black"/>
                </a:solidFill>
                <a:latin typeface="Meiryo UI" panose="020B0604030504040204" pitchFamily="50" charset="-128"/>
                <a:ea typeface="Meiryo UI" panose="020B0604030504040204" pitchFamily="50" charset="-128"/>
              </a:rPr>
              <a:t>。　</a:t>
            </a:r>
            <a:endParaRPr lang="ja-JP" altLang="en-US" sz="1600" dirty="0">
              <a:solidFill>
                <a:prstClr val="black"/>
              </a:solidFill>
              <a:latin typeface="Meiryo UI" panose="020B0604030504040204" pitchFamily="50" charset="-128"/>
              <a:ea typeface="Meiryo UI" panose="020B0604030504040204" pitchFamily="50" charset="-128"/>
            </a:endParaRPr>
          </a:p>
        </p:txBody>
      </p:sp>
      <p:sp>
        <p:nvSpPr>
          <p:cNvPr id="9" name="コンテンツ プレースホルダー 4"/>
          <p:cNvSpPr txBox="1">
            <a:spLocks/>
          </p:cNvSpPr>
          <p:nvPr/>
        </p:nvSpPr>
        <p:spPr>
          <a:xfrm>
            <a:off x="606008" y="3591491"/>
            <a:ext cx="8045202" cy="1276183"/>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n-US" altLang="ja-JP" sz="1600" dirty="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金属</a:t>
            </a:r>
            <a:r>
              <a:rPr lang="ja-JP" altLang="en-US" sz="1600" dirty="0">
                <a:solidFill>
                  <a:prstClr val="black"/>
                </a:solidFill>
                <a:latin typeface="Meiryo UI" panose="020B0604030504040204" pitchFamily="50" charset="-128"/>
                <a:ea typeface="Meiryo UI" panose="020B0604030504040204" pitchFamily="50" charset="-128"/>
              </a:rPr>
              <a:t>ヒュームに対する</a:t>
            </a:r>
            <a:r>
              <a:rPr lang="ja-JP" altLang="en-US" sz="1600" dirty="0" smtClean="0">
                <a:solidFill>
                  <a:prstClr val="black"/>
                </a:solidFill>
                <a:latin typeface="Meiryo UI" panose="020B0604030504040204" pitchFamily="50" charset="-128"/>
                <a:ea typeface="Meiryo UI" panose="020B0604030504040204" pitchFamily="50" charset="-128"/>
              </a:rPr>
              <a:t>対策</a:t>
            </a:r>
            <a:r>
              <a:rPr lang="en-US" altLang="ja-JP" sz="1600" dirty="0" smtClean="0">
                <a:solidFill>
                  <a:prstClr val="black"/>
                </a:solidFill>
                <a:latin typeface="Meiryo UI" panose="020B0604030504040204" pitchFamily="50" charset="-128"/>
                <a:ea typeface="Meiryo UI" panose="020B0604030504040204" pitchFamily="50" charset="-128"/>
              </a:rPr>
              <a:t>】</a:t>
            </a:r>
            <a:endParaRPr lang="ja-JP" altLang="en-US" sz="1600" dirty="0" smtClean="0">
              <a:solidFill>
                <a:prstClr val="black"/>
              </a:solidFill>
              <a:latin typeface="Meiryo UI" panose="020B0604030504040204" pitchFamily="50" charset="-128"/>
              <a:ea typeface="Meiryo UI" panose="020B0604030504040204" pitchFamily="50" charset="-128"/>
            </a:endParaRPr>
          </a:p>
          <a:p>
            <a:pPr marL="0" indent="180975">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・低ヒューム</a:t>
            </a:r>
            <a:r>
              <a:rPr lang="ja-JP" altLang="en-US" sz="1600" dirty="0">
                <a:solidFill>
                  <a:prstClr val="black"/>
                </a:solidFill>
                <a:latin typeface="Meiryo UI" panose="020B0604030504040204" pitchFamily="50" charset="-128"/>
                <a:ea typeface="Meiryo UI" panose="020B0604030504040204" pitchFamily="50" charset="-128"/>
              </a:rPr>
              <a:t>溶材の</a:t>
            </a:r>
            <a:r>
              <a:rPr lang="ja-JP" altLang="en-US" sz="1600" dirty="0" smtClean="0">
                <a:solidFill>
                  <a:prstClr val="black"/>
                </a:solidFill>
                <a:latin typeface="Meiryo UI" panose="020B0604030504040204" pitchFamily="50" charset="-128"/>
                <a:ea typeface="Meiryo UI" panose="020B0604030504040204" pitchFamily="50" charset="-128"/>
              </a:rPr>
              <a:t>採用</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180975">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工学的対策</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180975">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管理的対策</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180975">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・個人用</a:t>
            </a:r>
            <a:r>
              <a:rPr lang="ja-JP" altLang="en-US" sz="1600" dirty="0">
                <a:solidFill>
                  <a:prstClr val="black"/>
                </a:solidFill>
                <a:latin typeface="Meiryo UI" panose="020B0604030504040204" pitchFamily="50" charset="-128"/>
                <a:ea typeface="Meiryo UI" panose="020B0604030504040204" pitchFamily="50" charset="-128"/>
              </a:rPr>
              <a:t>保護</a:t>
            </a:r>
            <a:r>
              <a:rPr lang="ja-JP" altLang="en-US" sz="1600" dirty="0" smtClean="0">
                <a:solidFill>
                  <a:prstClr val="black"/>
                </a:solidFill>
                <a:latin typeface="Meiryo UI" panose="020B0604030504040204" pitchFamily="50" charset="-128"/>
                <a:ea typeface="Meiryo UI" panose="020B0604030504040204" pitchFamily="50" charset="-128"/>
              </a:rPr>
              <a:t>具</a:t>
            </a:r>
            <a:endParaRPr lang="ja-JP" altLang="en-US" sz="16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0712B29-8DFD-45C1-BE8F-2E7F44751CDC}" type="slidenum">
              <a:rPr kumimoji="1" lang="ja-JP" altLang="en-US" smtClean="0"/>
              <a:t>46</a:t>
            </a:fld>
            <a:endParaRPr kumimoji="1" lang="ja-JP" altLang="en-US"/>
          </a:p>
        </p:txBody>
      </p:sp>
    </p:spTree>
    <p:extLst>
      <p:ext uri="{BB962C8B-B14F-4D97-AF65-F5344CB8AC3E}">
        <p14:creationId xmlns:p14="http://schemas.microsoft.com/office/powerpoint/2010/main" val="21539001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a:normAutofit/>
          </a:bodyPr>
          <a:lstStyle/>
          <a:p>
            <a:r>
              <a:rPr lang="ja-JP" altLang="en-US" sz="2400" dirty="0">
                <a:latin typeface="Meiryo UI" panose="020B0604030504040204" pitchFamily="50" charset="-128"/>
                <a:ea typeface="Meiryo UI" panose="020B0604030504040204" pitchFamily="50" charset="-128"/>
              </a:rPr>
              <a:t>ガス溶接による災害の</a:t>
            </a:r>
            <a:r>
              <a:rPr lang="ja-JP" altLang="en-US" sz="2400" dirty="0" smtClean="0">
                <a:latin typeface="Meiryo UI" panose="020B0604030504040204" pitchFamily="50" charset="-128"/>
                <a:ea typeface="Meiryo UI" panose="020B0604030504040204" pitchFamily="50" charset="-128"/>
              </a:rPr>
              <a:t>防止（</a:t>
            </a:r>
            <a:r>
              <a:rPr lang="ja-JP" altLang="en-US" sz="2400" dirty="0">
                <a:latin typeface="Meiryo UI" panose="020B0604030504040204" pitchFamily="50" charset="-128"/>
                <a:ea typeface="Meiryo UI" panose="020B0604030504040204" pitchFamily="50" charset="-128"/>
              </a:rPr>
              <a:t>６</a:t>
            </a:r>
            <a:r>
              <a:rPr lang="ja-JP" altLang="en-US" sz="2400" dirty="0" smtClean="0">
                <a:latin typeface="Meiryo UI" panose="020B0604030504040204" pitchFamily="50" charset="-128"/>
                <a:ea typeface="Meiryo UI" panose="020B0604030504040204" pitchFamily="50" charset="-128"/>
              </a:rPr>
              <a:t>）熱中症と墜落災害</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329865" y="6444477"/>
            <a:ext cx="382091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テキスト９２</a:t>
            </a:r>
            <a:r>
              <a:rPr lang="en-US" altLang="ja-JP" sz="1200" dirty="0" smtClean="0">
                <a:solidFill>
                  <a:prstClr val="black"/>
                </a:solidFill>
              </a:rPr>
              <a:t>, </a:t>
            </a:r>
            <a:r>
              <a:rPr lang="ja-JP" altLang="en-US" sz="1200" dirty="0" smtClean="0">
                <a:solidFill>
                  <a:prstClr val="black"/>
                </a:solidFill>
              </a:rPr>
              <a:t>９３ページ</a:t>
            </a:r>
            <a:r>
              <a:rPr lang="en-US" altLang="ja-JP" sz="1200" dirty="0" smtClean="0">
                <a:solidFill>
                  <a:prstClr val="black"/>
                </a:solidFill>
              </a:rPr>
              <a:t>/</a:t>
            </a:r>
            <a:r>
              <a:rPr lang="ja-JP" altLang="en-US" sz="1200" dirty="0" smtClean="0">
                <a:solidFill>
                  <a:prstClr val="black"/>
                </a:solidFill>
              </a:rPr>
              <a:t>補助</a:t>
            </a:r>
            <a:r>
              <a:rPr lang="ja-JP" altLang="en-US" sz="1200" dirty="0" smtClean="0">
                <a:solidFill>
                  <a:prstClr val="black"/>
                </a:solidFill>
              </a:rPr>
              <a:t>テキスト６０ページ</a:t>
            </a:r>
            <a:endParaRPr lang="ja-JP" altLang="en-US" sz="1200" dirty="0">
              <a:solidFill>
                <a:prstClr val="black"/>
              </a:solidFill>
            </a:endParaRPr>
          </a:p>
        </p:txBody>
      </p:sp>
      <p:sp>
        <p:nvSpPr>
          <p:cNvPr id="6" name="コンテンツ プレースホルダー 4"/>
          <p:cNvSpPr txBox="1">
            <a:spLocks/>
          </p:cNvSpPr>
          <p:nvPr/>
        </p:nvSpPr>
        <p:spPr>
          <a:xfrm>
            <a:off x="628650" y="935391"/>
            <a:ext cx="8022560" cy="1597290"/>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n-US" altLang="ja-JP" sz="1800" dirty="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熱中症</a:t>
            </a:r>
            <a:r>
              <a:rPr lang="ja-JP" altLang="en-US" sz="1600" dirty="0">
                <a:solidFill>
                  <a:prstClr val="black"/>
                </a:solidFill>
                <a:latin typeface="Meiryo UI" panose="020B0604030504040204" pitchFamily="50" charset="-128"/>
                <a:ea typeface="Meiryo UI" panose="020B0604030504040204" pitchFamily="50" charset="-128"/>
              </a:rPr>
              <a:t>の防止</a:t>
            </a:r>
            <a:r>
              <a:rPr lang="ja-JP" altLang="en-US" sz="1600" dirty="0" smtClean="0">
                <a:solidFill>
                  <a:prstClr val="black"/>
                </a:solidFill>
                <a:latin typeface="Meiryo UI" panose="020B0604030504040204" pitchFamily="50" charset="-128"/>
                <a:ea typeface="Meiryo UI" panose="020B0604030504040204" pitchFamily="50" charset="-128"/>
              </a:rPr>
              <a:t>対策</a:t>
            </a:r>
            <a:r>
              <a:rPr lang="en-US" altLang="ja-JP" sz="1600" dirty="0" smtClean="0">
                <a:solidFill>
                  <a:prstClr val="black"/>
                </a:solidFill>
                <a:latin typeface="Meiryo UI" panose="020B0604030504040204" pitchFamily="50" charset="-128"/>
                <a:ea typeface="Meiryo UI" panose="020B0604030504040204" pitchFamily="50" charset="-128"/>
              </a:rPr>
              <a:t>】</a:t>
            </a:r>
            <a:endParaRPr lang="ja-JP" altLang="en-US" sz="1600" dirty="0" smtClean="0">
              <a:solidFill>
                <a:prstClr val="black"/>
              </a:solidFill>
              <a:latin typeface="Meiryo UI" panose="020B0604030504040204" pitchFamily="50" charset="-128"/>
              <a:ea typeface="Meiryo UI" panose="020B0604030504040204" pitchFamily="50" charset="-128"/>
            </a:endParaRPr>
          </a:p>
          <a:p>
            <a:pPr marL="0" indent="180975">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熱中症には日常の体調管理も重要であり、作業は連続して行わず、適度な休憩時間をとるようにする。とくに、狭い場所や夏期の屋外などでは、高温、多湿、炎天下の作業になる。このような場合は、</a:t>
            </a:r>
            <a:r>
              <a:rPr lang="en-US" altLang="ja-JP" sz="1600" dirty="0">
                <a:solidFill>
                  <a:prstClr val="black"/>
                </a:solidFill>
                <a:latin typeface="Meiryo UI" panose="020B0604030504040204" pitchFamily="50" charset="-128"/>
                <a:ea typeface="Meiryo UI" panose="020B0604030504040204" pitchFamily="50" charset="-128"/>
              </a:rPr>
              <a:t>WBGT</a:t>
            </a:r>
            <a:r>
              <a:rPr lang="ja-JP" altLang="en-US" sz="1600" dirty="0">
                <a:solidFill>
                  <a:prstClr val="black"/>
                </a:solidFill>
                <a:latin typeface="Meiryo UI" panose="020B0604030504040204" pitchFamily="50" charset="-128"/>
                <a:ea typeface="Meiryo UI" panose="020B0604030504040204" pitchFamily="50" charset="-128"/>
              </a:rPr>
              <a:t>（暑さ指数）に留意して作業を行うことや水分および塩分の補給を十分に行うことが重要である。なお、カフェインを含む日本茶等は利尿作用があり、熱中症対策には適さないことに留意する</a:t>
            </a:r>
            <a:r>
              <a:rPr lang="ja-JP" altLang="en-US" sz="1600" dirty="0" smtClean="0">
                <a:solidFill>
                  <a:prstClr val="black"/>
                </a:solidFill>
                <a:latin typeface="Meiryo UI" panose="020B0604030504040204" pitchFamily="50" charset="-128"/>
                <a:ea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endParaRPr>
          </a:p>
        </p:txBody>
      </p:sp>
      <p:sp>
        <p:nvSpPr>
          <p:cNvPr id="8" name="コンテンツ プレースホルダー 4"/>
          <p:cNvSpPr txBox="1">
            <a:spLocks/>
          </p:cNvSpPr>
          <p:nvPr/>
        </p:nvSpPr>
        <p:spPr>
          <a:xfrm>
            <a:off x="628650" y="2620807"/>
            <a:ext cx="8022560" cy="892048"/>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n-US" altLang="ja-JP" sz="1800" dirty="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墜落</a:t>
            </a:r>
            <a:r>
              <a:rPr lang="ja-JP" altLang="en-US" sz="1600" dirty="0">
                <a:solidFill>
                  <a:prstClr val="black"/>
                </a:solidFill>
                <a:latin typeface="Meiryo UI" panose="020B0604030504040204" pitchFamily="50" charset="-128"/>
                <a:ea typeface="Meiryo UI" panose="020B0604030504040204" pitchFamily="50" charset="-128"/>
              </a:rPr>
              <a:t>災害の</a:t>
            </a:r>
            <a:r>
              <a:rPr lang="ja-JP" altLang="en-US" sz="1600" dirty="0" smtClean="0">
                <a:solidFill>
                  <a:prstClr val="black"/>
                </a:solidFill>
                <a:latin typeface="Meiryo UI" panose="020B0604030504040204" pitchFamily="50" charset="-128"/>
                <a:ea typeface="Meiryo UI" panose="020B0604030504040204" pitchFamily="50" charset="-128"/>
              </a:rPr>
              <a:t>防止</a:t>
            </a:r>
            <a:r>
              <a:rPr lang="en-US" altLang="ja-JP" sz="1600" dirty="0" smtClean="0">
                <a:solidFill>
                  <a:prstClr val="black"/>
                </a:solidFill>
                <a:latin typeface="Meiryo UI" panose="020B0604030504040204" pitchFamily="50" charset="-128"/>
                <a:ea typeface="Meiryo UI" panose="020B0604030504040204" pitchFamily="50" charset="-128"/>
              </a:rPr>
              <a:t>】</a:t>
            </a:r>
          </a:p>
          <a:p>
            <a:pPr marL="0" indent="180975">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高所で溶接作業を行う場合、墜落災害を防止するため、墜落制止用器具を適切に使用するようにすること。</a:t>
            </a:r>
            <a:r>
              <a:rPr lang="ja-JP" altLang="en-US" sz="1600" dirty="0" smtClean="0">
                <a:solidFill>
                  <a:prstClr val="black"/>
                </a:solidFill>
                <a:latin typeface="Meiryo UI" panose="020B0604030504040204" pitchFamily="50" charset="-128"/>
                <a:ea typeface="Meiryo UI" panose="020B0604030504040204" pitchFamily="50" charset="-128"/>
              </a:rPr>
              <a:t>（フルハーネスの特別</a:t>
            </a:r>
            <a:r>
              <a:rPr lang="ja-JP" altLang="en-US" sz="1600" dirty="0">
                <a:solidFill>
                  <a:prstClr val="black"/>
                </a:solidFill>
                <a:latin typeface="Meiryo UI" panose="020B0604030504040204" pitchFamily="50" charset="-128"/>
                <a:ea typeface="Meiryo UI" panose="020B0604030504040204" pitchFamily="50" charset="-128"/>
              </a:rPr>
              <a:t>教育が必要である）</a:t>
            </a:r>
          </a:p>
        </p:txBody>
      </p:sp>
      <p:sp>
        <p:nvSpPr>
          <p:cNvPr id="2" name="スライド番号プレースホルダー 1"/>
          <p:cNvSpPr>
            <a:spLocks noGrp="1"/>
          </p:cNvSpPr>
          <p:nvPr>
            <p:ph type="sldNum" sz="quarter" idx="12"/>
          </p:nvPr>
        </p:nvSpPr>
        <p:spPr/>
        <p:txBody>
          <a:bodyPr/>
          <a:lstStyle/>
          <a:p>
            <a:fld id="{10712B29-8DFD-45C1-BE8F-2E7F44751CDC}" type="slidenum">
              <a:rPr kumimoji="1" lang="ja-JP" altLang="en-US" smtClean="0"/>
              <a:t>47</a:t>
            </a:fld>
            <a:endParaRPr kumimoji="1" lang="ja-JP" altLang="en-US"/>
          </a:p>
        </p:txBody>
      </p:sp>
    </p:spTree>
    <p:extLst>
      <p:ext uri="{BB962C8B-B14F-4D97-AF65-F5344CB8AC3E}">
        <p14:creationId xmlns:p14="http://schemas.microsoft.com/office/powerpoint/2010/main" val="39132829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908299"/>
            <a:ext cx="7772400" cy="601663"/>
          </a:xfrm>
        </p:spPr>
        <p:txBody>
          <a:bodyPr>
            <a:normAutofit/>
          </a:bodyPr>
          <a:lstStyle/>
          <a:p>
            <a:r>
              <a:rPr lang="zh-TW" altLang="en-US" sz="3200" dirty="0">
                <a:latin typeface="+mn-ea"/>
                <a:ea typeface="+mn-ea"/>
              </a:rPr>
              <a:t>第３章　関係法令</a:t>
            </a:r>
            <a:endParaRPr kumimoji="1" lang="ja-JP" altLang="en-US" sz="3200" dirty="0">
              <a:latin typeface="+mn-ea"/>
              <a:ea typeface="+mn-ea"/>
            </a:endParaRPr>
          </a:p>
        </p:txBody>
      </p:sp>
      <p:sp>
        <p:nvSpPr>
          <p:cNvPr id="3" name="スライド番号プレースホルダー 2"/>
          <p:cNvSpPr>
            <a:spLocks noGrp="1"/>
          </p:cNvSpPr>
          <p:nvPr>
            <p:ph type="sldNum" sz="quarter" idx="12"/>
          </p:nvPr>
        </p:nvSpPr>
        <p:spPr/>
        <p:txBody>
          <a:bodyPr/>
          <a:lstStyle/>
          <a:p>
            <a:fld id="{10712B29-8DFD-45C1-BE8F-2E7F44751CDC}" type="slidenum">
              <a:rPr kumimoji="1" lang="ja-JP" altLang="en-US" smtClean="0"/>
              <a:t>48</a:t>
            </a:fld>
            <a:endParaRPr kumimoji="1" lang="ja-JP" altLang="en-US"/>
          </a:p>
        </p:txBody>
      </p:sp>
    </p:spTree>
    <p:extLst>
      <p:ext uri="{BB962C8B-B14F-4D97-AF65-F5344CB8AC3E}">
        <p14:creationId xmlns:p14="http://schemas.microsoft.com/office/powerpoint/2010/main" val="22001620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a:normAutofit/>
          </a:bodyPr>
          <a:lstStyle/>
          <a:p>
            <a:r>
              <a:rPr lang="ja-JP" altLang="en-US" sz="2400" dirty="0">
                <a:latin typeface="Meiryo UI" panose="020B0604030504040204" pitchFamily="50" charset="-128"/>
                <a:ea typeface="Meiryo UI" panose="020B0604030504040204" pitchFamily="50" charset="-128"/>
              </a:rPr>
              <a:t>ガス溶接等に関する法体系</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354580" y="6462191"/>
            <a:ext cx="377646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テキスト１０１ページ</a:t>
            </a:r>
            <a:r>
              <a:rPr lang="en-US" altLang="ja-JP" sz="1200" dirty="0" smtClean="0">
                <a:solidFill>
                  <a:prstClr val="black"/>
                </a:solidFill>
              </a:rPr>
              <a:t>/</a:t>
            </a:r>
            <a:r>
              <a:rPr lang="ja-JP" altLang="en-US" sz="1200" dirty="0" smtClean="0">
                <a:solidFill>
                  <a:prstClr val="black"/>
                </a:solidFill>
              </a:rPr>
              <a:t>補助</a:t>
            </a:r>
            <a:r>
              <a:rPr lang="ja-JP" altLang="en-US" sz="1200" dirty="0" smtClean="0">
                <a:solidFill>
                  <a:prstClr val="black"/>
                </a:solidFill>
              </a:rPr>
              <a:t>テキスト６１ページ</a:t>
            </a:r>
            <a:endParaRPr lang="ja-JP" altLang="en-US" sz="1200" dirty="0">
              <a:solidFill>
                <a:prstClr val="black"/>
              </a:solidFill>
            </a:endParaRPr>
          </a:p>
        </p:txBody>
      </p:sp>
      <p:pic>
        <p:nvPicPr>
          <p:cNvPr id="2" name="図 1"/>
          <p:cNvPicPr>
            <a:picLocks noChangeAspect="1"/>
          </p:cNvPicPr>
          <p:nvPr/>
        </p:nvPicPr>
        <p:blipFill>
          <a:blip r:embed="rId3"/>
          <a:stretch>
            <a:fillRect/>
          </a:stretch>
        </p:blipFill>
        <p:spPr>
          <a:xfrm>
            <a:off x="628650" y="1029099"/>
            <a:ext cx="6038850" cy="5252419"/>
          </a:xfrm>
          <a:prstGeom prst="rect">
            <a:avLst/>
          </a:prstGeom>
        </p:spPr>
      </p:pic>
      <p:sp>
        <p:nvSpPr>
          <p:cNvPr id="3" name="スライド番号プレースホルダー 2"/>
          <p:cNvSpPr>
            <a:spLocks noGrp="1"/>
          </p:cNvSpPr>
          <p:nvPr>
            <p:ph type="sldNum" sz="quarter" idx="12"/>
          </p:nvPr>
        </p:nvSpPr>
        <p:spPr/>
        <p:txBody>
          <a:bodyPr/>
          <a:lstStyle/>
          <a:p>
            <a:fld id="{10712B29-8DFD-45C1-BE8F-2E7F44751CDC}" type="slidenum">
              <a:rPr kumimoji="1" lang="ja-JP" altLang="en-US" smtClean="0"/>
              <a:t>49</a:t>
            </a:fld>
            <a:endParaRPr kumimoji="1" lang="ja-JP" altLang="en-US"/>
          </a:p>
        </p:txBody>
      </p:sp>
    </p:spTree>
    <p:extLst>
      <p:ext uri="{BB962C8B-B14F-4D97-AF65-F5344CB8AC3E}">
        <p14:creationId xmlns:p14="http://schemas.microsoft.com/office/powerpoint/2010/main" val="3287489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dirty="0" smtClean="0">
                <a:latin typeface="Meiryo UI" panose="020B0604030504040204" pitchFamily="50" charset="-128"/>
                <a:ea typeface="Meiryo UI" panose="020B0604030504040204" pitchFamily="50" charset="-128"/>
              </a:rPr>
              <a:t>トーチ（溶接器と切断器）</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テキスト９</a:t>
            </a:r>
            <a:r>
              <a:rPr lang="en-US" altLang="ja-JP" sz="1200" dirty="0" smtClean="0">
                <a:solidFill>
                  <a:prstClr val="black"/>
                </a:solidFill>
              </a:rPr>
              <a:t>, </a:t>
            </a:r>
            <a:r>
              <a:rPr lang="ja-JP" altLang="en-US" sz="1200" dirty="0" smtClean="0">
                <a:solidFill>
                  <a:prstClr val="black"/>
                </a:solidFill>
              </a:rPr>
              <a:t>１０ページ</a:t>
            </a:r>
            <a:r>
              <a:rPr lang="en-US" altLang="ja-JP" sz="1200" dirty="0" smtClean="0">
                <a:solidFill>
                  <a:prstClr val="black"/>
                </a:solidFill>
              </a:rPr>
              <a:t>/</a:t>
            </a:r>
            <a:r>
              <a:rPr lang="ja-JP" altLang="en-US" sz="1200" dirty="0" smtClean="0">
                <a:solidFill>
                  <a:prstClr val="black"/>
                </a:solidFill>
              </a:rPr>
              <a:t>補助</a:t>
            </a:r>
            <a:r>
              <a:rPr lang="ja-JP" altLang="en-US" sz="1200" dirty="0" smtClean="0">
                <a:solidFill>
                  <a:prstClr val="black"/>
                </a:solidFill>
              </a:rPr>
              <a:t>テキスト１１ページ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kumimoji="1" lang="ja-JP" altLang="en-US" smtClean="0"/>
              <a:t>5</a:t>
            </a:fld>
            <a:endParaRPr kumimoji="1" lang="ja-JP" altLang="en-US"/>
          </a:p>
        </p:txBody>
      </p:sp>
      <p:pic>
        <p:nvPicPr>
          <p:cNvPr id="6" name="図 5"/>
          <p:cNvPicPr>
            <a:picLocks noChangeAspect="1"/>
          </p:cNvPicPr>
          <p:nvPr/>
        </p:nvPicPr>
        <p:blipFill>
          <a:blip r:embed="rId3"/>
          <a:stretch>
            <a:fillRect/>
          </a:stretch>
        </p:blipFill>
        <p:spPr>
          <a:xfrm>
            <a:off x="628650" y="794457"/>
            <a:ext cx="6508774" cy="2133788"/>
          </a:xfrm>
          <a:prstGeom prst="rect">
            <a:avLst/>
          </a:prstGeom>
        </p:spPr>
      </p:pic>
      <p:pic>
        <p:nvPicPr>
          <p:cNvPr id="8" name="図 7"/>
          <p:cNvPicPr>
            <a:picLocks noChangeAspect="1"/>
          </p:cNvPicPr>
          <p:nvPr/>
        </p:nvPicPr>
        <p:blipFill>
          <a:blip r:embed="rId4"/>
          <a:stretch>
            <a:fillRect/>
          </a:stretch>
        </p:blipFill>
        <p:spPr>
          <a:xfrm>
            <a:off x="628650" y="3221281"/>
            <a:ext cx="6508774" cy="2759789"/>
          </a:xfrm>
          <a:prstGeom prst="rect">
            <a:avLst/>
          </a:prstGeom>
        </p:spPr>
      </p:pic>
      <p:sp>
        <p:nvSpPr>
          <p:cNvPr id="9" name="正方形/長方形 8"/>
          <p:cNvSpPr/>
          <p:nvPr/>
        </p:nvSpPr>
        <p:spPr>
          <a:xfrm>
            <a:off x="5473357" y="2842389"/>
            <a:ext cx="1795947"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a:latin typeface="Meiryo UI" panose="020B0604030504040204" pitchFamily="50" charset="-128"/>
                <a:ea typeface="Meiryo UI" panose="020B0604030504040204" pitchFamily="50" charset="-128"/>
              </a:rPr>
              <a:t>（小池酸素工業株式会社提供）</a:t>
            </a:r>
            <a:endParaRPr kumimoji="1" lang="ja-JP" altLang="en-US" sz="900" dirty="0">
              <a:latin typeface="Meiryo UI" panose="020B0604030504040204" pitchFamily="50" charset="-128"/>
              <a:ea typeface="Meiryo UI" panose="020B0604030504040204" pitchFamily="50" charset="-128"/>
            </a:endParaRPr>
          </a:p>
        </p:txBody>
      </p:sp>
      <p:sp>
        <p:nvSpPr>
          <p:cNvPr id="10" name="正方形/長方形 9"/>
          <p:cNvSpPr/>
          <p:nvPr/>
        </p:nvSpPr>
        <p:spPr>
          <a:xfrm>
            <a:off x="5473357" y="5921926"/>
            <a:ext cx="1795947"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a:latin typeface="Meiryo UI" panose="020B0604030504040204" pitchFamily="50" charset="-128"/>
                <a:ea typeface="Meiryo UI" panose="020B0604030504040204" pitchFamily="50" charset="-128"/>
              </a:rPr>
              <a:t>（小池酸素工業株式会社提供）</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62751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416134"/>
            <a:ext cx="7886700" cy="418264"/>
          </a:xfrm>
          <a:ln>
            <a:solidFill>
              <a:schemeClr val="tx1"/>
            </a:solidFill>
          </a:ln>
        </p:spPr>
        <p:txBody>
          <a:bodyPr>
            <a:noAutofit/>
          </a:bodyPr>
          <a:lstStyle/>
          <a:p>
            <a:r>
              <a:rPr kumimoji="1" lang="ja-JP" altLang="en-US" sz="2400" dirty="0" smtClean="0">
                <a:latin typeface="Meiryo UI" panose="020B0604030504040204" pitchFamily="50" charset="-128"/>
                <a:ea typeface="Meiryo UI" panose="020B0604030504040204" pitchFamily="50" charset="-128"/>
              </a:rPr>
              <a:t>火口</a:t>
            </a:r>
            <a:endParaRPr kumimoji="1" lang="ja-JP" altLang="en-US" sz="2400" dirty="0">
              <a:latin typeface="Meiryo UI" panose="020B0604030504040204" pitchFamily="50" charset="-128"/>
              <a:ea typeface="Meiryo UI" panose="020B0604030504040204" pitchFamily="50" charset="-128"/>
            </a:endParaRPr>
          </a:p>
        </p:txBody>
      </p:sp>
      <p:sp>
        <p:nvSpPr>
          <p:cNvPr id="5" name="コンテンツ プレースホルダー 4"/>
          <p:cNvSpPr>
            <a:spLocks noGrp="1"/>
          </p:cNvSpPr>
          <p:nvPr>
            <p:ph idx="1"/>
          </p:nvPr>
        </p:nvSpPr>
        <p:spPr>
          <a:xfrm>
            <a:off x="628650" y="922950"/>
            <a:ext cx="7886700" cy="666222"/>
          </a:xfrm>
          <a:ln>
            <a:solidFill>
              <a:schemeClr val="tx1"/>
            </a:solidFill>
          </a:ln>
        </p:spPr>
        <p:txBody>
          <a:bodyPr anchor="ctr" anchorCtr="0">
            <a:normAutofit lnSpcReduction="10000"/>
          </a:bodyPr>
          <a:lstStyle/>
          <a:p>
            <a:r>
              <a:rPr lang="ja-JP" altLang="en-US" sz="1800" dirty="0" smtClean="0">
                <a:latin typeface="Meiryo UI" panose="020B0604030504040204" pitchFamily="50" charset="-128"/>
                <a:ea typeface="Meiryo UI" panose="020B0604030504040204" pitchFamily="50" charset="-128"/>
              </a:rPr>
              <a:t>可燃性</a:t>
            </a:r>
            <a:r>
              <a:rPr lang="ja-JP" altLang="en-US" sz="1800" dirty="0">
                <a:latin typeface="Meiryo UI" panose="020B0604030504040204" pitchFamily="50" charset="-128"/>
                <a:ea typeface="Meiryo UI" panose="020B0604030504040204" pitchFamily="50" charset="-128"/>
              </a:rPr>
              <a:t>ガス</a:t>
            </a:r>
            <a:r>
              <a:rPr lang="ja-JP" altLang="en-US" sz="1800" dirty="0" smtClean="0">
                <a:latin typeface="Meiryo UI" panose="020B0604030504040204" pitchFamily="50" charset="-128"/>
                <a:ea typeface="Meiryo UI" panose="020B0604030504040204" pitchFamily="50" charset="-128"/>
              </a:rPr>
              <a:t>の種類と火口</a:t>
            </a:r>
            <a:endParaRPr lang="en-US" altLang="ja-JP" sz="1800" dirty="0">
              <a:latin typeface="Meiryo UI" panose="020B0604030504040204" pitchFamily="50" charset="-128"/>
              <a:ea typeface="Meiryo UI" panose="020B0604030504040204" pitchFamily="50" charset="-128"/>
            </a:endParaRPr>
          </a:p>
          <a:p>
            <a:pPr marL="0" indent="0">
              <a:buNone/>
            </a:pPr>
            <a:r>
              <a:rPr lang="ja-JP" altLang="en-US" sz="1800" dirty="0">
                <a:latin typeface="Meiryo UI" panose="020B0604030504040204" pitchFamily="50" charset="-128"/>
                <a:ea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rPr>
              <a:t>火口の構造は、可燃性</a:t>
            </a:r>
            <a:r>
              <a:rPr lang="ja-JP" altLang="en-US" sz="1800" dirty="0">
                <a:latin typeface="Meiryo UI" panose="020B0604030504040204" pitchFamily="50" charset="-128"/>
                <a:ea typeface="Meiryo UI" panose="020B0604030504040204" pitchFamily="50" charset="-128"/>
              </a:rPr>
              <a:t>ガスごとに</a:t>
            </a:r>
            <a:r>
              <a:rPr lang="ja-JP" altLang="en-US" sz="1800" dirty="0" smtClean="0">
                <a:latin typeface="Meiryo UI" panose="020B0604030504040204" pitchFamily="50" charset="-128"/>
                <a:ea typeface="Meiryo UI" panose="020B0604030504040204" pitchFamily="50" charset="-128"/>
              </a:rPr>
              <a:t>異なる</a:t>
            </a:r>
            <a:endParaRPr lang="ja-JP" altLang="en-US" sz="1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796037" y="6444903"/>
            <a:ext cx="343356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テキスト１４ページ</a:t>
            </a:r>
            <a:r>
              <a:rPr lang="en-US" altLang="ja-JP" sz="1200" dirty="0" smtClean="0">
                <a:solidFill>
                  <a:prstClr val="black"/>
                </a:solidFill>
              </a:rPr>
              <a:t>/</a:t>
            </a:r>
            <a:r>
              <a:rPr lang="ja-JP" altLang="en-US" sz="1200" dirty="0" smtClean="0">
                <a:solidFill>
                  <a:prstClr val="black"/>
                </a:solidFill>
              </a:rPr>
              <a:t>補助</a:t>
            </a:r>
            <a:r>
              <a:rPr lang="ja-JP" altLang="en-US" sz="1200" dirty="0" smtClean="0">
                <a:solidFill>
                  <a:prstClr val="black"/>
                </a:solidFill>
              </a:rPr>
              <a:t>テキスト１２ページ</a:t>
            </a:r>
            <a:endParaRPr lang="ja-JP" altLang="en-US" sz="1200" dirty="0">
              <a:solidFill>
                <a:prstClr val="black"/>
              </a:solidFill>
            </a:endParaRPr>
          </a:p>
        </p:txBody>
      </p:sp>
      <p:pic>
        <p:nvPicPr>
          <p:cNvPr id="3" name="図 2"/>
          <p:cNvPicPr>
            <a:picLocks noChangeAspect="1"/>
          </p:cNvPicPr>
          <p:nvPr/>
        </p:nvPicPr>
        <p:blipFill>
          <a:blip r:embed="rId3"/>
          <a:stretch>
            <a:fillRect/>
          </a:stretch>
        </p:blipFill>
        <p:spPr>
          <a:xfrm>
            <a:off x="628650" y="2507027"/>
            <a:ext cx="4639635" cy="2119320"/>
          </a:xfrm>
          <a:prstGeom prst="rect">
            <a:avLst/>
          </a:prstGeom>
        </p:spPr>
      </p:pic>
      <p:sp>
        <p:nvSpPr>
          <p:cNvPr id="8" name="コンテンツ プレースホルダー 4"/>
          <p:cNvSpPr txBox="1">
            <a:spLocks/>
          </p:cNvSpPr>
          <p:nvPr/>
        </p:nvSpPr>
        <p:spPr>
          <a:xfrm>
            <a:off x="628650" y="1693631"/>
            <a:ext cx="7886700" cy="708936"/>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800" dirty="0" smtClean="0">
                <a:latin typeface="Meiryo UI" panose="020B0604030504040204" pitchFamily="50" charset="-128"/>
                <a:ea typeface="Meiryo UI" panose="020B0604030504040204" pitchFamily="50" charset="-128"/>
              </a:rPr>
              <a:t>可燃性ガスの種類を誤ったときの危険性</a:t>
            </a:r>
            <a:endParaRPr lang="en-US" altLang="ja-JP" sz="1800" dirty="0" smtClean="0">
              <a:latin typeface="Meiryo UI" panose="020B0604030504040204" pitchFamily="50" charset="-128"/>
              <a:ea typeface="Meiryo UI" panose="020B0604030504040204" pitchFamily="50" charset="-128"/>
            </a:endParaRPr>
          </a:p>
          <a:p>
            <a:pPr marL="0" indent="0">
              <a:spcBef>
                <a:spcPts val="600"/>
              </a:spcBef>
              <a:buNone/>
            </a:pPr>
            <a:r>
              <a:rPr lang="ja-JP" altLang="en-US" sz="1800" dirty="0" smtClean="0">
                <a:latin typeface="Meiryo UI" panose="020B0604030504040204" pitchFamily="50" charset="-128"/>
                <a:ea typeface="Meiryo UI" panose="020B0604030504040204" pitchFamily="50" charset="-128"/>
              </a:rPr>
              <a:t>　アセチレンガスを他の可燃性ガス用の火口で使用すると、逆火が起きてきわめて危険</a:t>
            </a:r>
            <a:endParaRPr lang="ja-JP" altLang="en-US" sz="18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0712B29-8DFD-45C1-BE8F-2E7F44751CDC}" type="slidenum">
              <a:rPr kumimoji="1" lang="ja-JP" altLang="en-US" smtClean="0"/>
              <a:t>6</a:t>
            </a:fld>
            <a:endParaRPr kumimoji="1" lang="ja-JP" altLang="en-US"/>
          </a:p>
        </p:txBody>
      </p:sp>
    </p:spTree>
    <p:extLst>
      <p:ext uri="{BB962C8B-B14F-4D97-AF65-F5344CB8AC3E}">
        <p14:creationId xmlns:p14="http://schemas.microsoft.com/office/powerpoint/2010/main" val="4364770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531120"/>
            <a:ext cx="7886700" cy="421610"/>
          </a:xfrm>
          <a:ln>
            <a:solidFill>
              <a:schemeClr val="tx1"/>
            </a:solidFill>
          </a:ln>
        </p:spPr>
        <p:txBody>
          <a:bodyPr>
            <a:noAutofit/>
          </a:bodyPr>
          <a:lstStyle/>
          <a:p>
            <a:r>
              <a:rPr lang="ja-JP" altLang="en-US" sz="2400" dirty="0" smtClean="0">
                <a:latin typeface="Meiryo UI" panose="020B0604030504040204" pitchFamily="50" charset="-128"/>
                <a:ea typeface="Meiryo UI" panose="020B0604030504040204" pitchFamily="50" charset="-128"/>
              </a:rPr>
              <a:t>圧力調整器</a:t>
            </a:r>
            <a:endParaRPr kumimoji="1" lang="ja-JP" altLang="en-US" sz="2400" dirty="0">
              <a:latin typeface="Meiryo UI" panose="020B0604030504040204" pitchFamily="50" charset="-128"/>
              <a:ea typeface="Meiryo UI" panose="020B0604030504040204" pitchFamily="50" charset="-128"/>
            </a:endParaRPr>
          </a:p>
        </p:txBody>
      </p:sp>
      <p:sp>
        <p:nvSpPr>
          <p:cNvPr id="5" name="コンテンツ プレースホルダー 4"/>
          <p:cNvSpPr>
            <a:spLocks noGrp="1"/>
          </p:cNvSpPr>
          <p:nvPr>
            <p:ph idx="1"/>
          </p:nvPr>
        </p:nvSpPr>
        <p:spPr>
          <a:xfrm>
            <a:off x="628650" y="1038917"/>
            <a:ext cx="3009899" cy="367256"/>
          </a:xfrm>
          <a:ln>
            <a:solidFill>
              <a:schemeClr val="tx1"/>
            </a:solidFill>
          </a:ln>
        </p:spPr>
        <p:txBody>
          <a:bodyPr anchor="ctr" anchorCtr="0">
            <a:noAutofit/>
          </a:bodyPr>
          <a:lstStyle/>
          <a:p>
            <a:r>
              <a:rPr lang="ja-JP" altLang="en-US" sz="1800" dirty="0">
                <a:latin typeface="Meiryo UI" panose="020B0604030504040204" pitchFamily="50" charset="-128"/>
                <a:ea typeface="Meiryo UI" panose="020B0604030504040204" pitchFamily="50" charset="-128"/>
              </a:rPr>
              <a:t>アセチレン用圧力</a:t>
            </a:r>
            <a:r>
              <a:rPr lang="ja-JP" altLang="en-US" sz="1800" dirty="0" smtClean="0">
                <a:latin typeface="Meiryo UI" panose="020B0604030504040204" pitchFamily="50" charset="-128"/>
                <a:ea typeface="Meiryo UI" panose="020B0604030504040204" pitchFamily="50" charset="-128"/>
              </a:rPr>
              <a:t>調整器</a:t>
            </a:r>
          </a:p>
        </p:txBody>
      </p:sp>
      <p:sp>
        <p:nvSpPr>
          <p:cNvPr id="7" name="テキスト ボックス 6"/>
          <p:cNvSpPr txBox="1"/>
          <p:nvPr/>
        </p:nvSpPr>
        <p:spPr>
          <a:xfrm>
            <a:off x="3783535" y="6442538"/>
            <a:ext cx="4391196"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テキスト１９</a:t>
            </a:r>
            <a:r>
              <a:rPr lang="en-US" altLang="ja-JP" sz="1200" dirty="0" smtClean="0">
                <a:solidFill>
                  <a:prstClr val="black"/>
                </a:solidFill>
              </a:rPr>
              <a:t>, </a:t>
            </a:r>
            <a:r>
              <a:rPr lang="ja-JP" altLang="en-US" sz="1200" dirty="0" smtClean="0">
                <a:solidFill>
                  <a:prstClr val="black"/>
                </a:solidFill>
              </a:rPr>
              <a:t>２０ページ</a:t>
            </a:r>
            <a:r>
              <a:rPr lang="en-US" altLang="ja-JP" sz="1200" dirty="0" smtClean="0">
                <a:solidFill>
                  <a:prstClr val="black"/>
                </a:solidFill>
              </a:rPr>
              <a:t>/</a:t>
            </a:r>
            <a:r>
              <a:rPr lang="ja-JP" altLang="en-US" sz="1200" dirty="0" smtClean="0">
                <a:solidFill>
                  <a:prstClr val="black"/>
                </a:solidFill>
              </a:rPr>
              <a:t>補助テキスト</a:t>
            </a:r>
            <a:r>
              <a:rPr lang="ja-JP" altLang="en-US" sz="1200" dirty="0" smtClean="0">
                <a:solidFill>
                  <a:prstClr val="black"/>
                </a:solidFill>
              </a:rPr>
              <a:t>１４</a:t>
            </a:r>
            <a:r>
              <a:rPr lang="en-US" altLang="ja-JP" sz="1200" dirty="0" smtClean="0">
                <a:solidFill>
                  <a:prstClr val="black"/>
                </a:solidFill>
              </a:rPr>
              <a:t>, </a:t>
            </a:r>
            <a:r>
              <a:rPr lang="ja-JP" altLang="en-US" sz="1200" dirty="0" smtClean="0">
                <a:solidFill>
                  <a:prstClr val="black"/>
                </a:solidFill>
              </a:rPr>
              <a:t>１５ページ</a:t>
            </a:r>
            <a:endParaRPr lang="ja-JP" altLang="en-US" sz="1200" dirty="0">
              <a:solidFill>
                <a:prstClr val="black"/>
              </a:solidFill>
            </a:endParaRPr>
          </a:p>
        </p:txBody>
      </p:sp>
      <p:sp>
        <p:nvSpPr>
          <p:cNvPr id="6" name="コンテンツ プレースホルダー 4"/>
          <p:cNvSpPr txBox="1">
            <a:spLocks/>
          </p:cNvSpPr>
          <p:nvPr/>
        </p:nvSpPr>
        <p:spPr>
          <a:xfrm>
            <a:off x="3648075" y="1038918"/>
            <a:ext cx="4867275" cy="367255"/>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zh-TW" altLang="en-US" sz="1800" dirty="0" smtClean="0">
                <a:latin typeface="Meiryo UI" panose="020B0604030504040204" pitchFamily="50" charset="-128"/>
                <a:ea typeface="Meiryo UI" panose="020B0604030504040204" pitchFamily="50" charset="-128"/>
              </a:rPr>
              <a:t>酸素用圧力調整器</a:t>
            </a:r>
            <a:endParaRPr lang="ja-JP" altLang="en-US" sz="1800" dirty="0" smtClean="0">
              <a:latin typeface="Meiryo UI" panose="020B0604030504040204" pitchFamily="50" charset="-128"/>
              <a:ea typeface="Meiryo UI" panose="020B0604030504040204" pitchFamily="50" charset="-128"/>
            </a:endParaRPr>
          </a:p>
        </p:txBody>
      </p:sp>
      <p:sp>
        <p:nvSpPr>
          <p:cNvPr id="8" name="スライド番号プレースホルダー 7"/>
          <p:cNvSpPr>
            <a:spLocks noGrp="1"/>
          </p:cNvSpPr>
          <p:nvPr>
            <p:ph type="sldNum" sz="quarter" idx="12"/>
          </p:nvPr>
        </p:nvSpPr>
        <p:spPr/>
        <p:txBody>
          <a:bodyPr/>
          <a:lstStyle/>
          <a:p>
            <a:fld id="{10712B29-8DFD-45C1-BE8F-2E7F44751CDC}" type="slidenum">
              <a:rPr kumimoji="1" lang="ja-JP" altLang="en-US" smtClean="0"/>
              <a:t>7</a:t>
            </a:fld>
            <a:endParaRPr kumimoji="1" lang="ja-JP" altLang="en-US" dirty="0"/>
          </a:p>
        </p:txBody>
      </p:sp>
      <p:pic>
        <p:nvPicPr>
          <p:cNvPr id="9" name="図 8"/>
          <p:cNvPicPr>
            <a:picLocks noChangeAspect="1"/>
          </p:cNvPicPr>
          <p:nvPr/>
        </p:nvPicPr>
        <p:blipFill>
          <a:blip r:embed="rId3"/>
          <a:stretch>
            <a:fillRect/>
          </a:stretch>
        </p:blipFill>
        <p:spPr>
          <a:xfrm>
            <a:off x="628650" y="1400433"/>
            <a:ext cx="3012712" cy="3511045"/>
          </a:xfrm>
          <a:prstGeom prst="rect">
            <a:avLst/>
          </a:prstGeom>
        </p:spPr>
      </p:pic>
      <p:pic>
        <p:nvPicPr>
          <p:cNvPr id="11" name="図 10"/>
          <p:cNvPicPr>
            <a:picLocks noChangeAspect="1"/>
          </p:cNvPicPr>
          <p:nvPr/>
        </p:nvPicPr>
        <p:blipFill>
          <a:blip r:embed="rId4"/>
          <a:stretch>
            <a:fillRect/>
          </a:stretch>
        </p:blipFill>
        <p:spPr>
          <a:xfrm>
            <a:off x="3644024" y="1398494"/>
            <a:ext cx="4876801" cy="2894252"/>
          </a:xfrm>
          <a:prstGeom prst="rect">
            <a:avLst/>
          </a:prstGeom>
        </p:spPr>
      </p:pic>
      <p:sp>
        <p:nvSpPr>
          <p:cNvPr id="10" name="正方形/長方形 9"/>
          <p:cNvSpPr/>
          <p:nvPr/>
        </p:nvSpPr>
        <p:spPr>
          <a:xfrm>
            <a:off x="6745753" y="4214286"/>
            <a:ext cx="2025916"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a:latin typeface="Meiryo UI" panose="020B0604030504040204" pitchFamily="50" charset="-128"/>
                <a:ea typeface="Meiryo UI" panose="020B0604030504040204" pitchFamily="50" charset="-128"/>
              </a:rPr>
              <a:t>（小池酸素工業株式会社提供）</a:t>
            </a:r>
            <a:endParaRPr kumimoji="1" lang="ja-JP" altLang="en-US" sz="900" dirty="0">
              <a:latin typeface="Meiryo UI" panose="020B0604030504040204" pitchFamily="50" charset="-128"/>
              <a:ea typeface="Meiryo UI" panose="020B0604030504040204" pitchFamily="50" charset="-128"/>
            </a:endParaRPr>
          </a:p>
        </p:txBody>
      </p:sp>
      <p:sp>
        <p:nvSpPr>
          <p:cNvPr id="12" name="正方形/長方形 11"/>
          <p:cNvSpPr/>
          <p:nvPr/>
        </p:nvSpPr>
        <p:spPr>
          <a:xfrm>
            <a:off x="1892885" y="4834957"/>
            <a:ext cx="2248176"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smtClean="0">
                <a:latin typeface="Meiryo UI" panose="020B0604030504040204" pitchFamily="50" charset="-128"/>
                <a:ea typeface="Meiryo UI" panose="020B0604030504040204" pitchFamily="50" charset="-128"/>
              </a:rPr>
              <a:t>（日酸</a:t>
            </a:r>
            <a:r>
              <a:rPr lang="en-US" altLang="ja-JP" sz="900" dirty="0" smtClean="0">
                <a:latin typeface="Meiryo UI" panose="020B0604030504040204" pitchFamily="50" charset="-128"/>
                <a:ea typeface="Meiryo UI" panose="020B0604030504040204" pitchFamily="50" charset="-128"/>
              </a:rPr>
              <a:t>TANAKA(</a:t>
            </a:r>
            <a:r>
              <a:rPr lang="ja-JP" altLang="en-US" sz="900" dirty="0" smtClean="0">
                <a:latin typeface="Meiryo UI" panose="020B0604030504040204" pitchFamily="50" charset="-128"/>
                <a:ea typeface="Meiryo UI" panose="020B0604030504040204" pitchFamily="50" charset="-128"/>
              </a:rPr>
              <a:t>株</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提供）</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60641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268298"/>
            <a:ext cx="7886700" cy="438036"/>
          </a:xfrm>
          <a:ln>
            <a:solidFill>
              <a:schemeClr val="tx1"/>
            </a:solidFill>
          </a:ln>
        </p:spPr>
        <p:txBody>
          <a:bodyPr>
            <a:noAutofit/>
          </a:bodyPr>
          <a:lstStyle/>
          <a:p>
            <a:r>
              <a:rPr lang="ja-JP" altLang="en-US" sz="2400" dirty="0" smtClean="0">
                <a:latin typeface="Meiryo UI" panose="020B0604030504040204" pitchFamily="50" charset="-128"/>
                <a:ea typeface="Meiryo UI" panose="020B0604030504040204" pitchFamily="50" charset="-128"/>
              </a:rPr>
              <a:t>溶接用ホース</a:t>
            </a:r>
            <a:endParaRPr kumimoji="1" lang="ja-JP" altLang="en-US" sz="2400" dirty="0">
              <a:latin typeface="Meiryo UI" panose="020B0604030504040204" pitchFamily="50" charset="-128"/>
              <a:ea typeface="Meiryo UI" panose="020B0604030504040204" pitchFamily="50" charset="-128"/>
            </a:endParaRPr>
          </a:p>
        </p:txBody>
      </p:sp>
      <p:sp>
        <p:nvSpPr>
          <p:cNvPr id="5" name="コンテンツ プレースホルダー 4"/>
          <p:cNvSpPr>
            <a:spLocks noGrp="1"/>
          </p:cNvSpPr>
          <p:nvPr>
            <p:ph idx="1"/>
          </p:nvPr>
        </p:nvSpPr>
        <p:spPr>
          <a:xfrm>
            <a:off x="628650" y="744604"/>
            <a:ext cx="4479944" cy="2052630"/>
          </a:xfrm>
          <a:ln>
            <a:solidFill>
              <a:schemeClr val="tx1"/>
            </a:solidFill>
          </a:ln>
        </p:spPr>
        <p:txBody>
          <a:bodyPr anchor="ctr" anchorCtr="0">
            <a:noAutofit/>
          </a:bodyPr>
          <a:lstStyle/>
          <a:p>
            <a:r>
              <a:rPr lang="ja-JP" altLang="en-US" sz="1600" dirty="0">
                <a:latin typeface="Meiryo UI" panose="020B0604030504040204" pitchFamily="50" charset="-128"/>
                <a:ea typeface="Meiryo UI" panose="020B0604030504040204" pitchFamily="50" charset="-128"/>
              </a:rPr>
              <a:t>溶接・切断用ゴムホースの表示</a:t>
            </a:r>
            <a:endParaRPr lang="ja-JP" altLang="en-US" sz="1600" dirty="0" smtClean="0">
              <a:latin typeface="Meiryo UI" panose="020B0604030504040204" pitchFamily="50" charset="-128"/>
              <a:ea typeface="Meiryo UI" panose="020B0604030504040204" pitchFamily="50" charset="-128"/>
            </a:endParaRPr>
          </a:p>
          <a:p>
            <a:pPr marL="268288" indent="-1588">
              <a:lnSpc>
                <a:spcPct val="100000"/>
              </a:lnSpc>
              <a:spcBef>
                <a:spcPts val="0"/>
              </a:spcBef>
              <a:buNone/>
            </a:pPr>
            <a:r>
              <a:rPr lang="ja-JP" altLang="en-US"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製造者又は供給者のマーク</a:t>
            </a:r>
          </a:p>
          <a:p>
            <a:pPr marL="268288" indent="-1588">
              <a:lnSpc>
                <a:spcPct val="100000"/>
              </a:lnSpc>
              <a:spcBef>
                <a:spcPts val="0"/>
              </a:spcBef>
              <a:buNone/>
            </a:pPr>
            <a:r>
              <a:rPr lang="ja-JP" altLang="en-US" sz="1600" dirty="0">
                <a:latin typeface="Meiryo UI" panose="020B0604030504040204" pitchFamily="50" charset="-128"/>
                <a:ea typeface="Meiryo UI" panose="020B0604030504040204" pitchFamily="50" charset="-128"/>
              </a:rPr>
              <a:t>・ホースの</a:t>
            </a:r>
            <a:r>
              <a:rPr lang="ja-JP" altLang="en-US" sz="1600" dirty="0" smtClean="0">
                <a:latin typeface="Meiryo UI" panose="020B0604030504040204" pitchFamily="50" charset="-128"/>
                <a:ea typeface="Meiryo UI" panose="020B0604030504040204" pitchFamily="50" charset="-128"/>
              </a:rPr>
              <a:t>種類番号</a:t>
            </a:r>
            <a:endParaRPr lang="ja-JP" altLang="en-US" sz="1600" dirty="0">
              <a:latin typeface="Meiryo UI" panose="020B0604030504040204" pitchFamily="50" charset="-128"/>
              <a:ea typeface="Meiryo UI" panose="020B0604030504040204" pitchFamily="50" charset="-128"/>
            </a:endParaRPr>
          </a:p>
          <a:p>
            <a:pPr marL="268288" indent="-1588">
              <a:lnSpc>
                <a:spcPct val="100000"/>
              </a:lnSpc>
              <a:spcBef>
                <a:spcPts val="0"/>
              </a:spcBef>
              <a:buNone/>
            </a:pPr>
            <a:r>
              <a:rPr lang="ja-JP" altLang="en-US" sz="1600" dirty="0" smtClean="0">
                <a:latin typeface="Meiryo UI" panose="020B0604030504040204" pitchFamily="50" charset="-128"/>
                <a:ea typeface="Meiryo UI" panose="020B0604030504040204" pitchFamily="50" charset="-128"/>
              </a:rPr>
              <a:t>・最高</a:t>
            </a:r>
            <a:r>
              <a:rPr lang="ja-JP" altLang="en-US" sz="1600" dirty="0">
                <a:latin typeface="Meiryo UI" panose="020B0604030504040204" pitchFamily="50" charset="-128"/>
                <a:ea typeface="Meiryo UI" panose="020B0604030504040204" pitchFamily="50" charset="-128"/>
              </a:rPr>
              <a:t>使用圧力</a:t>
            </a:r>
          </a:p>
          <a:p>
            <a:pPr marL="268288" indent="-1588">
              <a:lnSpc>
                <a:spcPct val="100000"/>
              </a:lnSpc>
              <a:spcBef>
                <a:spcPts val="0"/>
              </a:spcBef>
              <a:buNone/>
            </a:pPr>
            <a:r>
              <a:rPr lang="ja-JP" altLang="en-US" sz="1600" dirty="0" smtClean="0">
                <a:latin typeface="Meiryo UI" panose="020B0604030504040204" pitchFamily="50" charset="-128"/>
                <a:ea typeface="Meiryo UI" panose="020B0604030504040204" pitchFamily="50" charset="-128"/>
              </a:rPr>
              <a:t>・呼び</a:t>
            </a:r>
            <a:r>
              <a:rPr lang="ja-JP" altLang="en-US" sz="1600" dirty="0">
                <a:latin typeface="Meiryo UI" panose="020B0604030504040204" pitchFamily="50" charset="-128"/>
                <a:ea typeface="Meiryo UI" panose="020B0604030504040204" pitchFamily="50" charset="-128"/>
              </a:rPr>
              <a:t>径（内径）</a:t>
            </a:r>
          </a:p>
          <a:p>
            <a:pPr marL="268288" indent="-1588">
              <a:lnSpc>
                <a:spcPct val="100000"/>
              </a:lnSpc>
              <a:spcBef>
                <a:spcPts val="0"/>
              </a:spcBef>
              <a:buNone/>
            </a:pPr>
            <a:r>
              <a:rPr lang="ja-JP" altLang="en-US" sz="1600" dirty="0">
                <a:latin typeface="Meiryo UI" panose="020B0604030504040204" pitchFamily="50" charset="-128"/>
                <a:ea typeface="Meiryo UI" panose="020B0604030504040204" pitchFamily="50" charset="-128"/>
              </a:rPr>
              <a:t>・ガスの</a:t>
            </a:r>
            <a:r>
              <a:rPr lang="ja-JP" altLang="en-US" sz="1600" dirty="0" smtClean="0">
                <a:latin typeface="Meiryo UI" panose="020B0604030504040204" pitchFamily="50" charset="-128"/>
                <a:ea typeface="Meiryo UI" panose="020B0604030504040204" pitchFamily="50" charset="-128"/>
              </a:rPr>
              <a:t>種類（</a:t>
            </a:r>
            <a:r>
              <a:rPr lang="ja-JP" altLang="en-US" sz="1600" dirty="0">
                <a:latin typeface="Meiryo UI" panose="020B0604030504040204" pitchFamily="50" charset="-128"/>
                <a:ea typeface="Meiryo UI" panose="020B0604030504040204" pitchFamily="50" charset="-128"/>
              </a:rPr>
              <a:t>表</a:t>
            </a:r>
            <a:r>
              <a:rPr lang="en-US" altLang="ja-JP" sz="1600" dirty="0">
                <a:latin typeface="Meiryo UI" panose="020B0604030504040204" pitchFamily="50" charset="-128"/>
                <a:ea typeface="Meiryo UI" panose="020B0604030504040204" pitchFamily="50" charset="-128"/>
              </a:rPr>
              <a:t>1-5)</a:t>
            </a:r>
          </a:p>
          <a:p>
            <a:pPr marL="268288" indent="-1588">
              <a:lnSpc>
                <a:spcPct val="100000"/>
              </a:lnSpc>
              <a:spcBef>
                <a:spcPts val="0"/>
              </a:spcBef>
              <a:buNone/>
            </a:pPr>
            <a:r>
              <a:rPr lang="ja-JP" altLang="en-US" sz="1600" dirty="0">
                <a:latin typeface="Meiryo UI" panose="020B0604030504040204" pitchFamily="50" charset="-128"/>
                <a:ea typeface="Meiryo UI" panose="020B0604030504040204" pitchFamily="50" charset="-128"/>
              </a:rPr>
              <a:t>・製造年</a:t>
            </a:r>
          </a:p>
        </p:txBody>
      </p:sp>
      <p:sp>
        <p:nvSpPr>
          <p:cNvPr id="7" name="テキスト ボックス 6"/>
          <p:cNvSpPr txBox="1"/>
          <p:nvPr/>
        </p:nvSpPr>
        <p:spPr>
          <a:xfrm>
            <a:off x="4457016" y="6387948"/>
            <a:ext cx="3701146"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テキスト２４</a:t>
            </a:r>
            <a:r>
              <a:rPr lang="en-US" altLang="ja-JP" sz="1200" dirty="0" smtClean="0">
                <a:solidFill>
                  <a:prstClr val="black"/>
                </a:solidFill>
              </a:rPr>
              <a:t>, </a:t>
            </a:r>
            <a:r>
              <a:rPr lang="ja-JP" altLang="en-US" sz="1200" dirty="0" smtClean="0">
                <a:solidFill>
                  <a:prstClr val="black"/>
                </a:solidFill>
              </a:rPr>
              <a:t>２５ページ</a:t>
            </a:r>
            <a:r>
              <a:rPr lang="en-US" altLang="ja-JP" sz="1200" dirty="0" smtClean="0">
                <a:solidFill>
                  <a:prstClr val="black"/>
                </a:solidFill>
              </a:rPr>
              <a:t>/</a:t>
            </a:r>
            <a:r>
              <a:rPr lang="ja-JP" altLang="en-US" sz="1200" dirty="0" smtClean="0">
                <a:solidFill>
                  <a:prstClr val="black"/>
                </a:solidFill>
              </a:rPr>
              <a:t>補助テキスト</a:t>
            </a:r>
            <a:r>
              <a:rPr lang="ja-JP" altLang="en-US" sz="1200" dirty="0" smtClean="0">
                <a:solidFill>
                  <a:prstClr val="black"/>
                </a:solidFill>
              </a:rPr>
              <a:t>１７ページ</a:t>
            </a:r>
            <a:endParaRPr lang="ja-JP" altLang="en-US" sz="1200" dirty="0">
              <a:solidFill>
                <a:prstClr val="black"/>
              </a:solidFill>
            </a:endParaRPr>
          </a:p>
        </p:txBody>
      </p:sp>
      <p:pic>
        <p:nvPicPr>
          <p:cNvPr id="2" name="図 1"/>
          <p:cNvPicPr>
            <a:picLocks noChangeAspect="1"/>
          </p:cNvPicPr>
          <p:nvPr/>
        </p:nvPicPr>
        <p:blipFill>
          <a:blip r:embed="rId3"/>
          <a:stretch>
            <a:fillRect/>
          </a:stretch>
        </p:blipFill>
        <p:spPr>
          <a:xfrm>
            <a:off x="628650" y="2881398"/>
            <a:ext cx="5005586" cy="2450494"/>
          </a:xfrm>
          <a:prstGeom prst="rect">
            <a:avLst/>
          </a:prstGeom>
        </p:spPr>
      </p:pic>
      <p:sp>
        <p:nvSpPr>
          <p:cNvPr id="6" name="スライド番号プレースホルダー 5"/>
          <p:cNvSpPr>
            <a:spLocks noGrp="1"/>
          </p:cNvSpPr>
          <p:nvPr>
            <p:ph type="sldNum" sz="quarter" idx="12"/>
          </p:nvPr>
        </p:nvSpPr>
        <p:spPr/>
        <p:txBody>
          <a:bodyPr/>
          <a:lstStyle/>
          <a:p>
            <a:fld id="{10712B29-8DFD-45C1-BE8F-2E7F44751CDC}" type="slidenum">
              <a:rPr kumimoji="1" lang="ja-JP" altLang="en-US" smtClean="0"/>
              <a:t>8</a:t>
            </a:fld>
            <a:endParaRPr kumimoji="1" lang="ja-JP" altLang="en-US"/>
          </a:p>
        </p:txBody>
      </p:sp>
      <p:pic>
        <p:nvPicPr>
          <p:cNvPr id="8" name="図 7"/>
          <p:cNvPicPr>
            <a:picLocks noChangeAspect="1"/>
          </p:cNvPicPr>
          <p:nvPr/>
        </p:nvPicPr>
        <p:blipFill>
          <a:blip r:embed="rId4"/>
          <a:stretch>
            <a:fillRect/>
          </a:stretch>
        </p:blipFill>
        <p:spPr>
          <a:xfrm>
            <a:off x="5173926" y="744603"/>
            <a:ext cx="3341424" cy="2052631"/>
          </a:xfrm>
          <a:prstGeom prst="rect">
            <a:avLst/>
          </a:prstGeom>
        </p:spPr>
      </p:pic>
    </p:spTree>
    <p:extLst>
      <p:ext uri="{BB962C8B-B14F-4D97-AF65-F5344CB8AC3E}">
        <p14:creationId xmlns:p14="http://schemas.microsoft.com/office/powerpoint/2010/main" val="34323954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7"/>
            <a:ext cx="7886700" cy="489043"/>
          </a:xfrm>
          <a:ln>
            <a:solidFill>
              <a:schemeClr val="tx1"/>
            </a:solidFill>
          </a:ln>
        </p:spPr>
        <p:txBody>
          <a:bodyPr>
            <a:normAutofit/>
          </a:bodyPr>
          <a:lstStyle/>
          <a:p>
            <a:r>
              <a:rPr lang="ja-JP" altLang="en-US" sz="1800" dirty="0">
                <a:latin typeface="Meiryo UI" panose="020B0604030504040204" pitchFamily="50" charset="-128"/>
                <a:ea typeface="Meiryo UI" panose="020B0604030504040204" pitchFamily="50" charset="-128"/>
              </a:rPr>
              <a:t>各種ガス容器（ボンベ）及びアセチレンガス発生装置</a:t>
            </a:r>
            <a:r>
              <a:rPr lang="ja-JP" altLang="en-US" sz="1800" dirty="0" smtClean="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１</a:t>
            </a:r>
            <a:r>
              <a:rPr lang="ja-JP" altLang="en-US" sz="1800" dirty="0" smtClean="0">
                <a:latin typeface="Meiryo UI" panose="020B0604030504040204" pitchFamily="50" charset="-128"/>
                <a:ea typeface="Meiryo UI" panose="020B0604030504040204" pitchFamily="50" charset="-128"/>
              </a:rPr>
              <a:t>）ガス容器の表示と色</a:t>
            </a:r>
            <a:endParaRPr kumimoji="1" lang="ja-JP" altLang="en-US" sz="1800" dirty="0">
              <a:latin typeface="Meiryo UI" panose="020B0604030504040204" pitchFamily="50" charset="-128"/>
              <a:ea typeface="Meiryo UI" panose="020B0604030504040204" pitchFamily="50" charset="-128"/>
            </a:endParaRPr>
          </a:p>
        </p:txBody>
      </p:sp>
      <p:sp>
        <p:nvSpPr>
          <p:cNvPr id="5" name="コンテンツ プレースホルダー 4"/>
          <p:cNvSpPr>
            <a:spLocks noGrp="1"/>
          </p:cNvSpPr>
          <p:nvPr>
            <p:ph idx="1"/>
          </p:nvPr>
        </p:nvSpPr>
        <p:spPr>
          <a:xfrm>
            <a:off x="628650" y="1071856"/>
            <a:ext cx="5147948" cy="2253586"/>
          </a:xfrm>
          <a:ln>
            <a:solidFill>
              <a:schemeClr val="tx1"/>
            </a:solidFill>
          </a:ln>
        </p:spPr>
        <p:txBody>
          <a:bodyPr anchor="ctr" anchorCtr="0">
            <a:noAutofit/>
          </a:bodyPr>
          <a:lstStyle/>
          <a:p>
            <a:r>
              <a:rPr lang="ja-JP" altLang="en-US" sz="1600" dirty="0">
                <a:latin typeface="Meiryo UI" panose="020B0604030504040204" pitchFamily="50" charset="-128"/>
                <a:ea typeface="Meiryo UI" panose="020B0604030504040204" pitchFamily="50" charset="-128"/>
              </a:rPr>
              <a:t>ガス容器の充填ラベル</a:t>
            </a:r>
            <a:endParaRPr lang="ja-JP" altLang="en-US" sz="1600" dirty="0" smtClean="0">
              <a:latin typeface="Meiryo UI" panose="020B0604030504040204" pitchFamily="50" charset="-128"/>
              <a:ea typeface="Meiryo UI" panose="020B0604030504040204" pitchFamily="50" charset="-128"/>
            </a:endParaRPr>
          </a:p>
          <a:p>
            <a:pPr marL="268288" indent="-1588">
              <a:lnSpc>
                <a:spcPct val="100000"/>
              </a:lnSpc>
              <a:spcBef>
                <a:spcPts val="0"/>
              </a:spcBef>
              <a:buNone/>
            </a:pPr>
            <a:r>
              <a:rPr lang="ja-JP" altLang="en-US"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充填ガス名</a:t>
            </a:r>
          </a:p>
          <a:p>
            <a:pPr marL="268288" indent="-1588">
              <a:lnSpc>
                <a:spcPct val="100000"/>
              </a:lnSpc>
              <a:spcBef>
                <a:spcPts val="0"/>
              </a:spcBef>
              <a:buNone/>
            </a:pPr>
            <a:r>
              <a:rPr lang="ja-JP" altLang="en-US"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充填圧力又は充填時の内容質量</a:t>
            </a:r>
          </a:p>
          <a:p>
            <a:pPr marL="268288" indent="-1588">
              <a:lnSpc>
                <a:spcPct val="100000"/>
              </a:lnSpc>
              <a:spcBef>
                <a:spcPts val="0"/>
              </a:spcBef>
              <a:buNone/>
            </a:pPr>
            <a:r>
              <a:rPr lang="ja-JP" altLang="en-US"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充填</a:t>
            </a:r>
            <a:r>
              <a:rPr lang="ja-JP" altLang="en-US" sz="1600" dirty="0" smtClean="0">
                <a:latin typeface="Meiryo UI" panose="020B0604030504040204" pitchFamily="50" charset="-128"/>
                <a:ea typeface="Meiryo UI" panose="020B0604030504040204" pitchFamily="50" charset="-128"/>
              </a:rPr>
              <a:t>年月日</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製造</a:t>
            </a:r>
            <a:r>
              <a:rPr lang="ja-JP" altLang="en-US" sz="1600" dirty="0">
                <a:latin typeface="Meiryo UI" panose="020B0604030504040204" pitchFamily="50" charset="-128"/>
                <a:ea typeface="Meiryo UI" panose="020B0604030504040204" pitchFamily="50" charset="-128"/>
              </a:rPr>
              <a:t>ロット識別子</a:t>
            </a:r>
          </a:p>
          <a:p>
            <a:pPr marL="268288" indent="-1588">
              <a:lnSpc>
                <a:spcPct val="100000"/>
              </a:lnSpc>
              <a:spcBef>
                <a:spcPts val="0"/>
              </a:spcBef>
              <a:buNone/>
            </a:pPr>
            <a:r>
              <a:rPr lang="ja-JP" altLang="en-US" sz="1600" dirty="0" smtClean="0">
                <a:latin typeface="Meiryo UI" panose="020B0604030504040204" pitchFamily="50" charset="-128"/>
                <a:ea typeface="Meiryo UI" panose="020B0604030504040204" pitchFamily="50" charset="-128"/>
              </a:rPr>
              <a:t>・販売所</a:t>
            </a:r>
            <a:r>
              <a:rPr lang="ja-JP" altLang="en-US" sz="1600" dirty="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販売元</a:t>
            </a:r>
            <a:r>
              <a:rPr lang="ja-JP" altLang="en-US" sz="1600" dirty="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連絡先</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製造所</a:t>
            </a:r>
            <a:r>
              <a:rPr lang="ja-JP" altLang="en-US" sz="1600" dirty="0">
                <a:latin typeface="Meiryo UI" panose="020B0604030504040204" pitchFamily="50" charset="-128"/>
                <a:ea typeface="Meiryo UI" panose="020B0604030504040204" pitchFamily="50" charset="-128"/>
              </a:rPr>
              <a:t>（製造元）連絡先</a:t>
            </a:r>
          </a:p>
          <a:p>
            <a:pPr marL="268288" indent="-1588">
              <a:lnSpc>
                <a:spcPct val="100000"/>
              </a:lnSpc>
              <a:spcBef>
                <a:spcPts val="0"/>
              </a:spcBef>
              <a:buNone/>
            </a:pPr>
            <a:r>
              <a:rPr lang="ja-JP" altLang="en-US"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充填ガスの性質</a:t>
            </a:r>
          </a:p>
          <a:p>
            <a:pPr marL="268288" indent="-1588">
              <a:lnSpc>
                <a:spcPct val="100000"/>
              </a:lnSpc>
              <a:spcBef>
                <a:spcPts val="0"/>
              </a:spcBef>
              <a:buNone/>
            </a:pPr>
            <a:r>
              <a:rPr lang="ja-JP" altLang="en-US"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一般的な注意事項</a:t>
            </a:r>
          </a:p>
          <a:p>
            <a:pPr marL="268288" indent="-1588">
              <a:lnSpc>
                <a:spcPct val="100000"/>
              </a:lnSpc>
              <a:spcBef>
                <a:spcPts val="0"/>
              </a:spcBef>
              <a:buNone/>
            </a:pPr>
            <a:r>
              <a:rPr lang="ja-JP" altLang="en-US"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重点事項についての</a:t>
            </a:r>
            <a:r>
              <a:rPr lang="ja-JP" altLang="en-US" sz="1600" dirty="0" smtClean="0">
                <a:latin typeface="Meiryo UI" panose="020B0604030504040204" pitchFamily="50" charset="-128"/>
                <a:ea typeface="Meiryo UI" panose="020B0604030504040204" pitchFamily="50" charset="-128"/>
              </a:rPr>
              <a:t>説明　　</a:t>
            </a:r>
            <a:endParaRPr lang="en-US" altLang="ja-JP" sz="1600" dirty="0" smtClean="0">
              <a:latin typeface="Meiryo UI" panose="020B0604030504040204" pitchFamily="50" charset="-128"/>
              <a:ea typeface="Meiryo UI" panose="020B0604030504040204" pitchFamily="50" charset="-128"/>
            </a:endParaRPr>
          </a:p>
          <a:p>
            <a:pPr marL="268288" indent="-1588">
              <a:lnSpc>
                <a:spcPct val="100000"/>
              </a:lnSpc>
              <a:spcBef>
                <a:spcPts val="0"/>
              </a:spcBef>
              <a:buNone/>
            </a:pPr>
            <a:r>
              <a:rPr lang="ja-JP" altLang="en-US" sz="1600" dirty="0" smtClean="0">
                <a:latin typeface="Meiryo UI" panose="020B0604030504040204" pitchFamily="50" charset="-128"/>
                <a:ea typeface="Meiryo UI" panose="020B0604030504040204" pitchFamily="50" charset="-128"/>
              </a:rPr>
              <a:t>など</a:t>
            </a:r>
            <a:r>
              <a:rPr lang="ja-JP" altLang="en-US" sz="1600" dirty="0">
                <a:latin typeface="Meiryo UI" panose="020B0604030504040204" pitchFamily="50" charset="-128"/>
                <a:ea typeface="Meiryo UI" panose="020B0604030504040204" pitchFamily="50" charset="-128"/>
              </a:rPr>
              <a:t>が書かれている。</a:t>
            </a:r>
          </a:p>
        </p:txBody>
      </p:sp>
      <p:sp>
        <p:nvSpPr>
          <p:cNvPr id="7" name="テキスト ボックス 6"/>
          <p:cNvSpPr txBox="1"/>
          <p:nvPr/>
        </p:nvSpPr>
        <p:spPr>
          <a:xfrm>
            <a:off x="4572000" y="6426199"/>
            <a:ext cx="371931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テキスト２７</a:t>
            </a:r>
            <a:r>
              <a:rPr lang="en-US" altLang="ja-JP" sz="1200" dirty="0" smtClean="0">
                <a:solidFill>
                  <a:prstClr val="black"/>
                </a:solidFill>
              </a:rPr>
              <a:t>, </a:t>
            </a:r>
            <a:r>
              <a:rPr lang="ja-JP" altLang="en-US" sz="1200" dirty="0" smtClean="0">
                <a:solidFill>
                  <a:prstClr val="black"/>
                </a:solidFill>
              </a:rPr>
              <a:t>２８ページ</a:t>
            </a:r>
            <a:r>
              <a:rPr lang="en-US" altLang="ja-JP" sz="1200" dirty="0" smtClean="0">
                <a:solidFill>
                  <a:prstClr val="black"/>
                </a:solidFill>
              </a:rPr>
              <a:t>/</a:t>
            </a:r>
            <a:r>
              <a:rPr lang="ja-JP" altLang="en-US" sz="1200" dirty="0" smtClean="0">
                <a:solidFill>
                  <a:prstClr val="black"/>
                </a:solidFill>
              </a:rPr>
              <a:t>補助テキスト</a:t>
            </a:r>
            <a:r>
              <a:rPr lang="ja-JP" altLang="en-US" sz="1200" dirty="0" smtClean="0">
                <a:solidFill>
                  <a:prstClr val="black"/>
                </a:solidFill>
              </a:rPr>
              <a:t>１８ページ</a:t>
            </a:r>
            <a:endParaRPr lang="ja-JP" altLang="en-US" sz="1200" dirty="0">
              <a:solidFill>
                <a:prstClr val="black"/>
              </a:solidFill>
            </a:endParaRPr>
          </a:p>
        </p:txBody>
      </p:sp>
      <p:pic>
        <p:nvPicPr>
          <p:cNvPr id="2" name="図 1"/>
          <p:cNvPicPr>
            <a:picLocks noChangeAspect="1"/>
          </p:cNvPicPr>
          <p:nvPr/>
        </p:nvPicPr>
        <p:blipFill>
          <a:blip r:embed="rId3"/>
          <a:stretch>
            <a:fillRect/>
          </a:stretch>
        </p:blipFill>
        <p:spPr>
          <a:xfrm>
            <a:off x="5838391" y="1071856"/>
            <a:ext cx="2637494" cy="2795653"/>
          </a:xfrm>
          <a:prstGeom prst="rect">
            <a:avLst/>
          </a:prstGeom>
        </p:spPr>
      </p:pic>
      <p:sp>
        <p:nvSpPr>
          <p:cNvPr id="3" name="スライド番号プレースホルダー 2"/>
          <p:cNvSpPr>
            <a:spLocks noGrp="1"/>
          </p:cNvSpPr>
          <p:nvPr>
            <p:ph type="sldNum" sz="quarter" idx="12"/>
          </p:nvPr>
        </p:nvSpPr>
        <p:spPr/>
        <p:txBody>
          <a:bodyPr/>
          <a:lstStyle/>
          <a:p>
            <a:fld id="{10712B29-8DFD-45C1-BE8F-2E7F44751CDC}" type="slidenum">
              <a:rPr kumimoji="1" lang="ja-JP" altLang="en-US" smtClean="0"/>
              <a:t>9</a:t>
            </a:fld>
            <a:endParaRPr kumimoji="1" lang="ja-JP" altLang="en-US"/>
          </a:p>
        </p:txBody>
      </p:sp>
    </p:spTree>
    <p:extLst>
      <p:ext uri="{BB962C8B-B14F-4D97-AF65-F5344CB8AC3E}">
        <p14:creationId xmlns:p14="http://schemas.microsoft.com/office/powerpoint/2010/main" val="7582115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1285</TotalTime>
  <Words>2966</Words>
  <PresentationFormat>画面に合わせる (4:3)</PresentationFormat>
  <Paragraphs>425</Paragraphs>
  <Slides>49</Slides>
  <Notes>46</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49</vt:i4>
      </vt:variant>
    </vt:vector>
  </HeadingPairs>
  <TitlesOfParts>
    <vt:vector size="60" baseType="lpstr">
      <vt:lpstr>Meiryo UI</vt:lpstr>
      <vt:lpstr>ＭＳ Ｐゴシック</vt:lpstr>
      <vt:lpstr>新細明體</vt:lpstr>
      <vt:lpstr>游ゴシック</vt:lpstr>
      <vt:lpstr>游ゴシック Light</vt:lpstr>
      <vt:lpstr>Arial</vt:lpstr>
      <vt:lpstr>Calibri</vt:lpstr>
      <vt:lpstr>Calibri Light</vt:lpstr>
      <vt:lpstr>Wingdings</vt:lpstr>
      <vt:lpstr>Office テーマ</vt:lpstr>
      <vt:lpstr>Office Theme</vt:lpstr>
      <vt:lpstr>ガス溶接技能講習補助テキスト 講習用パワーポイント資料</vt:lpstr>
      <vt:lpstr>第1章　ガス溶接等に使用する設備</vt:lpstr>
      <vt:lpstr>ガス溶接の特性</vt:lpstr>
      <vt:lpstr>ガス溶接・切断に用いられる機器</vt:lpstr>
      <vt:lpstr>トーチ（溶接器と切断器）</vt:lpstr>
      <vt:lpstr>火口</vt:lpstr>
      <vt:lpstr>圧力調整器</vt:lpstr>
      <vt:lpstr>溶接用ホース</vt:lpstr>
      <vt:lpstr>各種ガス容器（ボンベ）及びアセチレンガス発生装置（１）ガス容器の表示と色</vt:lpstr>
      <vt:lpstr>各種ガス容器（ボンベ）及びアセチレンガス発生装置（２）アセチレンガスボンベ</vt:lpstr>
      <vt:lpstr>各種ガス容器（ボンベ）及びアセチレンガス発生装置（３）その他ボンベ</vt:lpstr>
      <vt:lpstr>各種ガス容器（ボンベ）及びアセチレンガス発生装置（４）ガス集合装置</vt:lpstr>
      <vt:lpstr>ボンベ及びアセチレン発生装置（１）ボンベ運搬と使用時の注意事項</vt:lpstr>
      <vt:lpstr>ボンベ及びアセチレン発生装置（２）ボンベ廃棄・返却時の注意事項</vt:lpstr>
      <vt:lpstr>圧力調整器（1）取付け手順</vt:lpstr>
      <vt:lpstr>圧力調整器（２）使用上の注意事項</vt:lpstr>
      <vt:lpstr>溶接器等（１）取付け</vt:lpstr>
      <vt:lpstr>溶接器等（２）圧力調整器の低圧側圧力の調整</vt:lpstr>
      <vt:lpstr>溶接器等（３）点火及び炎の調整</vt:lpstr>
      <vt:lpstr>溶接器等（３）溶接</vt:lpstr>
      <vt:lpstr>溶接器等（４）切断</vt:lpstr>
      <vt:lpstr>溶接器等（５）溶接・切断作業中の注意事項</vt:lpstr>
      <vt:lpstr>溶接器等（６）消火方法</vt:lpstr>
      <vt:lpstr>火口</vt:lpstr>
      <vt:lpstr>ホース（１）ワンタッチ継手の取付け</vt:lpstr>
      <vt:lpstr>ホース（２）ガスホースの目視点検</vt:lpstr>
      <vt:lpstr>ホース（２）ガスホースの取り扱いの注意</vt:lpstr>
      <vt:lpstr>ガス溶接に用いる機器の点検（１）点検の必要性</vt:lpstr>
      <vt:lpstr>ガス溶接に用いる機器の点検（２）吹管（トーチ）の点検</vt:lpstr>
      <vt:lpstr>ガス溶接に用いる機器の点検（３）圧力調整器の点検</vt:lpstr>
      <vt:lpstr>第２章　可燃性ガス・酸素に対する基礎知識</vt:lpstr>
      <vt:lpstr>酸素の危険性</vt:lpstr>
      <vt:lpstr>可燃性ガス（１）燃焼の３要素</vt:lpstr>
      <vt:lpstr>可燃性ガス（２）爆発下限界と爆発上限界</vt:lpstr>
      <vt:lpstr>可燃性ガスの概要（３）燃焼速度</vt:lpstr>
      <vt:lpstr>可燃性ガスの概要（４）最小着火エネルギーと発火源</vt:lpstr>
      <vt:lpstr>溶接等に用いられる可燃性ガス（１）物理的性質等</vt:lpstr>
      <vt:lpstr>PowerPoint プレゼンテーション</vt:lpstr>
      <vt:lpstr>高圧ガス（１）高圧ガスの種類</vt:lpstr>
      <vt:lpstr>高圧ガス（２）高圧ガスの危険性</vt:lpstr>
      <vt:lpstr>ガス溶接による災害発生状況</vt:lpstr>
      <vt:lpstr>ガス溶接による災害の防止（１）火傷の防止</vt:lpstr>
      <vt:lpstr>ガス溶接による災害の防止（２）爆発・火災災害の状況</vt:lpstr>
      <vt:lpstr>ガス溶接による災害の防止（３）爆発・火災の防止</vt:lpstr>
      <vt:lpstr>ガス溶接による災害の防止（４）有害光線と酸素欠乏</vt:lpstr>
      <vt:lpstr>ガス溶接による災害の防止（５）金属ヒュームによる災害</vt:lpstr>
      <vt:lpstr>ガス溶接による災害の防止（６）熱中症と墜落災害</vt:lpstr>
      <vt:lpstr>第３章　関係法令</vt:lpstr>
      <vt:lpstr>ガス溶接等に関する法体系</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2021-03-10T09:12:09Z</cp:lastPrinted>
  <dcterms:created xsi:type="dcterms:W3CDTF">2020-12-16T12:40:59Z</dcterms:created>
  <dcterms:modified xsi:type="dcterms:W3CDTF">2021-03-15T02:47:07Z</dcterms:modified>
</cp:coreProperties>
</file>