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59" r:id="rId3"/>
    <p:sldId id="306" r:id="rId4"/>
    <p:sldId id="307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6" r:id="rId20"/>
    <p:sldId id="274" r:id="rId21"/>
    <p:sldId id="275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  <p:sldId id="294" r:id="rId40"/>
    <p:sldId id="295" r:id="rId41"/>
    <p:sldId id="296" r:id="rId42"/>
    <p:sldId id="297" r:id="rId43"/>
    <p:sldId id="298" r:id="rId44"/>
    <p:sldId id="299" r:id="rId45"/>
    <p:sldId id="300" r:id="rId46"/>
    <p:sldId id="301" r:id="rId47"/>
    <p:sldId id="302" r:id="rId48"/>
    <p:sldId id="303" r:id="rId49"/>
    <p:sldId id="304" r:id="rId50"/>
    <p:sldId id="305" r:id="rId51"/>
  </p:sldIdLst>
  <p:sldSz cx="12192000" cy="6858000"/>
  <p:notesSz cx="6807200" cy="9939338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BE1F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96" y="71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kumimoji="1" lang="ja-JP" altLang="en-US"/>
              <a:t>マスター サブタイトルの書式設定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008215-75EA-4029-8F10-D1C3B5699D26}" type="datetimeFigureOut">
              <a:rPr kumimoji="1" lang="ja-JP" altLang="en-US" smtClean="0"/>
              <a:t>2021/2/19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2450CF-7DBF-4E22-9F1C-1360582FE61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6098749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008215-75EA-4029-8F10-D1C3B5699D26}" type="datetimeFigureOut">
              <a:rPr kumimoji="1" lang="ja-JP" altLang="en-US" smtClean="0"/>
              <a:t>2021/2/19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2450CF-7DBF-4E22-9F1C-1360582FE61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6362522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008215-75EA-4029-8F10-D1C3B5699D26}" type="datetimeFigureOut">
              <a:rPr kumimoji="1" lang="ja-JP" altLang="en-US" smtClean="0"/>
              <a:t>2021/2/19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2450CF-7DBF-4E22-9F1C-1360582FE61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022864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008215-75EA-4029-8F10-D1C3B5699D26}" type="datetimeFigureOut">
              <a:rPr kumimoji="1" lang="ja-JP" altLang="en-US" smtClean="0"/>
              <a:t>2021/2/19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2450CF-7DBF-4E22-9F1C-1360582FE61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4740597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008215-75EA-4029-8F10-D1C3B5699D26}" type="datetimeFigureOut">
              <a:rPr kumimoji="1" lang="ja-JP" altLang="en-US" smtClean="0"/>
              <a:t>2021/2/19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2450CF-7DBF-4E22-9F1C-1360582FE61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6772924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008215-75EA-4029-8F10-D1C3B5699D26}" type="datetimeFigureOut">
              <a:rPr kumimoji="1" lang="ja-JP" altLang="en-US" smtClean="0"/>
              <a:t>2021/2/19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2450CF-7DBF-4E22-9F1C-1360582FE61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8945680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7" name="日付プレースホルダー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008215-75EA-4029-8F10-D1C3B5699D26}" type="datetimeFigureOut">
              <a:rPr kumimoji="1" lang="ja-JP" altLang="en-US" smtClean="0"/>
              <a:t>2021/2/19</a:t>
            </a:fld>
            <a:endParaRPr kumimoji="1" lang="ja-JP" altLang="en-US"/>
          </a:p>
        </p:txBody>
      </p:sp>
      <p:sp>
        <p:nvSpPr>
          <p:cNvPr id="8" name="フッター プレースホルダー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ー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2450CF-7DBF-4E22-9F1C-1360582FE61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9516810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008215-75EA-4029-8F10-D1C3B5699D26}" type="datetimeFigureOut">
              <a:rPr kumimoji="1" lang="ja-JP" altLang="en-US" smtClean="0"/>
              <a:t>2021/2/19</a:t>
            </a:fld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2450CF-7DBF-4E22-9F1C-1360582FE61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193050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008215-75EA-4029-8F10-D1C3B5699D26}" type="datetimeFigureOut">
              <a:rPr kumimoji="1" lang="ja-JP" altLang="en-US" smtClean="0"/>
              <a:t>2021/2/19</a:t>
            </a:fld>
            <a:endParaRPr kumimoji="1" lang="ja-JP" altLang="en-US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2450CF-7DBF-4E22-9F1C-1360582FE61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5380990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008215-75EA-4029-8F10-D1C3B5699D26}" type="datetimeFigureOut">
              <a:rPr kumimoji="1" lang="ja-JP" altLang="en-US" smtClean="0"/>
              <a:t>2021/2/19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2450CF-7DBF-4E22-9F1C-1360582FE61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505738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008215-75EA-4029-8F10-D1C3B5699D26}" type="datetimeFigureOut">
              <a:rPr kumimoji="1" lang="ja-JP" altLang="en-US" smtClean="0"/>
              <a:t>2021/2/19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2450CF-7DBF-4E22-9F1C-1360582FE61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068181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0008215-75EA-4029-8F10-D1C3B5699D26}" type="datetimeFigureOut">
              <a:rPr kumimoji="1" lang="ja-JP" altLang="en-US" smtClean="0"/>
              <a:t>2021/2/19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B2450CF-7DBF-4E22-9F1C-1360582FE61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405803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emf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emf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emf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emf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emf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emf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em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emf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emf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emf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emf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emf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emf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emf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emf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emf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em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emf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emf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emf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emf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emf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emf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em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em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表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89793038"/>
              </p:ext>
            </p:extLst>
          </p:nvPr>
        </p:nvGraphicFramePr>
        <p:xfrm>
          <a:off x="1079500" y="1453091"/>
          <a:ext cx="10569573" cy="442581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492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955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8592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5257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1717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17157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343023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470959">
                <a:tc rowSpan="2" gridSpan="2">
                  <a:txBody>
                    <a:bodyPr/>
                    <a:lstStyle/>
                    <a:p>
                      <a:pPr algn="ctr"/>
                      <a:r>
                        <a:rPr kumimoji="1" lang="ko-KR" sz="1600" b="1" i="0" u="none" strike="noStrike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인양 하중 및 운전 유형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2" hMerge="1"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/>
                      <a:r>
                        <a:rPr kumimoji="1" lang="ko-KR" sz="1600" b="1" i="0" u="none" strike="noStrike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5톤 이상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kumimoji="1" lang="ko-KR" sz="1600" b="1" i="0" u="none" strike="noStrike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5톤 미만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50029">
                <a:tc gridSpan="2" vMerge="1"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ko-KR"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크레인(무선 포함)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ko-KR" altLang="en-US" sz="14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지상 조정</a:t>
                      </a:r>
                      <a:r>
                        <a:rPr kumimoji="1" lang="ko-KR" sz="14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크레인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ko-KR" altLang="en-US" sz="14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지상 조정</a:t>
                      </a:r>
                      <a:r>
                        <a:rPr kumimoji="1" lang="ko-KR" sz="14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크레인</a:t>
                      </a:r>
                      <a:br>
                        <a:rPr kumimoji="1" lang="en-US" altLang="ko-KR" sz="14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</a:br>
                      <a:r>
                        <a:rPr kumimoji="1" lang="ko-KR" sz="14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(화물을 따라 이동)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ko-KR"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텔퍼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endParaRPr kumimoji="1" lang="ja-JP" altLang="en-US" sz="16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26206">
                <a:tc rowSpan="4">
                  <a:txBody>
                    <a:bodyPr/>
                    <a:lstStyle/>
                    <a:p>
                      <a:pPr algn="ctr"/>
                      <a:r>
                        <a:rPr kumimoji="1" lang="ko-KR" sz="1600" b="0" i="0" u="none" strike="noStrike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인증 유형</a:t>
                      </a:r>
                    </a:p>
                  </a:txBody>
                  <a:tcPr vert="vert27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kumimoji="1" lang="ko-KR"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크레인/데릭 운전자 면허증(무제한)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ko-KR" sz="1800" b="0" i="0" u="none" strike="noStrike" baseline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○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ko-KR" sz="1800" b="0" i="0" u="none" strike="noStrike" baseline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○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ko-KR" sz="1800" b="0" i="0" u="none" strike="noStrike" baseline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○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ko-KR" sz="1800" b="0" i="0" u="none" strike="noStrike" baseline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○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ko-KR" sz="1800" b="0" i="0" u="none" strike="noStrike" baseline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○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26206">
                <a:tc vMerge="1"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ko-KR" altLang="en-US" sz="14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지상 조정</a:t>
                      </a:r>
                      <a:r>
                        <a:rPr kumimoji="1" lang="ko-KR" sz="14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크레인 운전자 면허증(제한됨)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rtl="0"/>
                      <a:endParaRPr kumimoji="1" lang="ja-JP" altLang="en-US" sz="16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ko-KR" sz="1800" b="0" i="0" u="none" strike="noStrike" baseline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○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ko-KR" sz="1800" b="0" i="0" u="none" strike="noStrike" baseline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○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ko-KR" sz="1800" b="0" i="0" u="none" strike="noStrike" baseline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○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ko-KR" sz="1800" b="0" i="0" u="none" strike="noStrike" baseline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○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826206">
                <a:tc vMerge="1"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ko-KR" altLang="en-US" sz="14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지상 조정</a:t>
                      </a:r>
                      <a:r>
                        <a:rPr kumimoji="1" lang="ko-KR" sz="14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크레인의 능력 교육 강좌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rtl="0"/>
                      <a:endParaRPr kumimoji="1" lang="ja-JP" altLang="en-US" sz="16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kumimoji="1" lang="ko-KR" sz="1800" b="0" i="0" u="none" strike="noStrike" baseline="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ko-KR" sz="1800" b="0" i="0" u="none" strike="noStrike" baseline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○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ko-KR" sz="1800" b="0" i="0" u="none" strike="noStrike" baseline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○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ko-KR" sz="1800" b="0" i="0" u="none" strike="noStrike" baseline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○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826206">
                <a:tc vMerge="1"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ko-KR"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크레인 운전 특별 교육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rtl="0"/>
                      <a:endParaRPr kumimoji="1" lang="ja-JP" altLang="en-US" sz="16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kumimoji="1" lang="ko-KR" sz="1800" b="0" i="0" u="none" strike="noStrike" baseline="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rtl="0"/>
                      <a:endParaRPr kumimoji="1" lang="ja-JP" altLang="en-US" sz="16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ko-KR" sz="1800" b="0" i="0" u="none" strike="noStrike" baseline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○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ko-KR" sz="1800" b="0" i="0" u="none" strike="noStrike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○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7" name="タイトル 1">
            <a:extLst>
              <a:ext uri="{FF2B5EF4-FFF2-40B4-BE49-F238E27FC236}">
                <a16:creationId xmlns:a16="http://schemas.microsoft.com/office/drawing/2014/main" id="{F2CE9F6B-CC11-49E3-A450-350C56A1F587}"/>
              </a:ext>
            </a:extLst>
          </p:cNvPr>
          <p:cNvSpPr txBox="1">
            <a:spLocks/>
          </p:cNvSpPr>
          <p:nvPr/>
        </p:nvSpPr>
        <p:spPr>
          <a:xfrm>
            <a:off x="838200" y="365125"/>
            <a:ext cx="10515600" cy="78076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ko-KR" altLang="ko-KR" sz="4000" dirty="0">
                <a:latin typeface="Arial" panose="020B0604020202020204" pitchFamily="34" charset="0"/>
                <a:cs typeface="Arial" panose="020B0604020202020204" pitchFamily="34" charset="0"/>
              </a:rPr>
              <a:t>크레인 운전자 자격</a:t>
            </a:r>
            <a:endParaRPr lang="ko-KR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8623709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コンテンツ プレースホルダー 3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96883" y="1690688"/>
            <a:ext cx="5503653" cy="490852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正方形/長方形 2"/>
          <p:cNvSpPr/>
          <p:nvPr/>
        </p:nvSpPr>
        <p:spPr>
          <a:xfrm>
            <a:off x="3468757" y="2156792"/>
            <a:ext cx="1689652" cy="958025"/>
          </a:xfrm>
          <a:prstGeom prst="rect">
            <a:avLst/>
          </a:prstGeom>
          <a:solidFill>
            <a:srgbClr val="ABE1FA"/>
          </a:solidFill>
          <a:ln>
            <a:solidFill>
              <a:srgbClr val="ABE1FA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endParaRPr kumimoji="1" lang="ja-JP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正方形/長方形 5"/>
          <p:cNvSpPr/>
          <p:nvPr/>
        </p:nvSpPr>
        <p:spPr>
          <a:xfrm>
            <a:off x="5705061" y="4611756"/>
            <a:ext cx="2266122" cy="1411357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テキスト ボックス 6"/>
          <p:cNvSpPr txBox="1"/>
          <p:nvPr/>
        </p:nvSpPr>
        <p:spPr>
          <a:xfrm>
            <a:off x="5705061" y="4840357"/>
            <a:ext cx="191122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ko-KR" sz="2800">
                <a:latin typeface="Arial" panose="020B0604020202020204" pitchFamily="34" charset="0"/>
                <a:cs typeface="Arial" panose="020B0604020202020204" pitchFamily="34" charset="0"/>
              </a:rPr>
              <a:t>점검!</a:t>
            </a:r>
          </a:p>
        </p:txBody>
      </p:sp>
      <p:sp>
        <p:nvSpPr>
          <p:cNvPr id="11" name="正方形/長方形 2">
            <a:extLst>
              <a:ext uri="{FF2B5EF4-FFF2-40B4-BE49-F238E27FC236}">
                <a16:creationId xmlns:a16="http://schemas.microsoft.com/office/drawing/2014/main" id="{AECC2642-5A27-48F2-8E2B-0FBE14AB0B32}"/>
              </a:ext>
            </a:extLst>
          </p:cNvPr>
          <p:cNvSpPr/>
          <p:nvPr/>
        </p:nvSpPr>
        <p:spPr>
          <a:xfrm>
            <a:off x="4386804" y="2246245"/>
            <a:ext cx="981877" cy="740024"/>
          </a:xfrm>
          <a:prstGeom prst="rect">
            <a:avLst/>
          </a:prstGeom>
          <a:solidFill>
            <a:srgbClr val="ABE1FA"/>
          </a:solidFill>
          <a:ln>
            <a:solidFill>
              <a:srgbClr val="ABE1FA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endParaRPr kumimoji="1" lang="ja-JP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タイトル 1">
            <a:extLst>
              <a:ext uri="{FF2B5EF4-FFF2-40B4-BE49-F238E27FC236}">
                <a16:creationId xmlns:a16="http://schemas.microsoft.com/office/drawing/2014/main" id="{1C7B0DE0-996A-45BD-AF9A-826B75CB3309}"/>
              </a:ext>
            </a:extLst>
          </p:cNvPr>
          <p:cNvSpPr txBox="1">
            <a:spLocks/>
          </p:cNvSpPr>
          <p:nvPr/>
        </p:nvSpPr>
        <p:spPr>
          <a:xfrm>
            <a:off x="838200" y="365125"/>
            <a:ext cx="10515600" cy="78076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kumimoji="1" lang="ko-KR" altLang="ko-KR" sz="4000" dirty="0">
                <a:latin typeface="Arial" panose="020B0604020202020204" pitchFamily="34" charset="0"/>
                <a:cs typeface="Arial" panose="020B0604020202020204" pitchFamily="34" charset="0"/>
              </a:rPr>
              <a:t>크레인 운전 방법 검사</a:t>
            </a:r>
            <a:endParaRPr lang="ko-KR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正方形/長方形 2">
            <a:extLst>
              <a:ext uri="{FF2B5EF4-FFF2-40B4-BE49-F238E27FC236}">
                <a16:creationId xmlns:a16="http://schemas.microsoft.com/office/drawing/2014/main" id="{D0A40778-D0CD-4664-8D12-98E75A561BBC}"/>
              </a:ext>
            </a:extLst>
          </p:cNvPr>
          <p:cNvSpPr/>
          <p:nvPr/>
        </p:nvSpPr>
        <p:spPr>
          <a:xfrm>
            <a:off x="3468757" y="2156792"/>
            <a:ext cx="1939584" cy="1043608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kumimoji="1" lang="ko-KR" altLang="ko-KR" sz="1600" dirty="0">
                <a:latin typeface="+mj-ea"/>
                <a:ea typeface="+mj-ea"/>
                <a:cs typeface="Arial" panose="020B0604020202020204" pitchFamily="34" charset="0"/>
              </a:rPr>
              <a:t>크레인이 </a:t>
            </a:r>
            <a:endParaRPr kumimoji="1" lang="en-US" altLang="ko-KR" sz="1600" dirty="0">
              <a:latin typeface="+mj-ea"/>
              <a:ea typeface="+mj-ea"/>
              <a:cs typeface="Arial" panose="020B0604020202020204" pitchFamily="34" charset="0"/>
            </a:endParaRPr>
          </a:p>
          <a:p>
            <a:r>
              <a:rPr kumimoji="1" lang="ko-KR" altLang="ko-KR" sz="1600" dirty="0">
                <a:latin typeface="+mj-ea"/>
                <a:ea typeface="+mj-ea"/>
                <a:cs typeface="Arial" panose="020B0604020202020204" pitchFamily="34" charset="0"/>
              </a:rPr>
              <a:t>지시대로 </a:t>
            </a:r>
            <a:endParaRPr kumimoji="1" lang="en-US" altLang="ko-KR" sz="1600" dirty="0">
              <a:latin typeface="+mj-ea"/>
              <a:ea typeface="+mj-ea"/>
              <a:cs typeface="Arial" panose="020B0604020202020204" pitchFamily="34" charset="0"/>
            </a:endParaRPr>
          </a:p>
          <a:p>
            <a:r>
              <a:rPr kumimoji="1" lang="ko-KR" altLang="ko-KR" sz="1600" dirty="0">
                <a:latin typeface="+mj-ea"/>
                <a:ea typeface="+mj-ea"/>
                <a:cs typeface="Arial" panose="020B0604020202020204" pitchFamily="34" charset="0"/>
              </a:rPr>
              <a:t>작동하는지 여부</a:t>
            </a:r>
          </a:p>
        </p:txBody>
      </p:sp>
    </p:spTree>
    <p:extLst>
      <p:ext uri="{BB962C8B-B14F-4D97-AF65-F5344CB8AC3E}">
        <p14:creationId xmlns:p14="http://schemas.microsoft.com/office/powerpoint/2010/main" val="154360641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コンテンツ プレースホルダー 3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4407" y="1949570"/>
            <a:ext cx="6107501" cy="3364302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正方形/長方形 2"/>
          <p:cNvSpPr/>
          <p:nvPr/>
        </p:nvSpPr>
        <p:spPr>
          <a:xfrm>
            <a:off x="2445518" y="5063346"/>
            <a:ext cx="6549887" cy="788754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テキスト ボックス 5"/>
          <p:cNvSpPr txBox="1"/>
          <p:nvPr/>
        </p:nvSpPr>
        <p:spPr>
          <a:xfrm>
            <a:off x="6000944" y="5277141"/>
            <a:ext cx="301039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dirty="0">
                <a:latin typeface="Arial" panose="020B0604020202020204" pitchFamily="34" charset="0"/>
                <a:cs typeface="Arial" panose="020B0604020202020204" pitchFamily="34" charset="0"/>
              </a:rPr>
              <a:t>b: 부적합한 상태</a:t>
            </a:r>
            <a:br>
              <a:rPr lang="en-US" altLang="ko-KR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altLang="ko-KR" dirty="0">
                <a:latin typeface="Arial" panose="020B0604020202020204" pitchFamily="34" charset="0"/>
                <a:cs typeface="Arial" panose="020B0604020202020204" pitchFamily="34" charset="0"/>
              </a:rPr>
              <a:t>    </a:t>
            </a:r>
            <a:r>
              <a:rPr lang="ko-KR" dirty="0">
                <a:latin typeface="Arial" panose="020B0604020202020204" pitchFamily="34" charset="0"/>
                <a:cs typeface="Arial" panose="020B0604020202020204" pitchFamily="34" charset="0"/>
              </a:rPr>
              <a:t>(랜덤 </a:t>
            </a:r>
            <a:r>
              <a:rPr lang="ko-KR" dirty="0" err="1">
                <a:latin typeface="Arial" panose="020B0604020202020204" pitchFamily="34" charset="0"/>
                <a:cs typeface="Arial" panose="020B0604020202020204" pitchFamily="34" charset="0"/>
              </a:rPr>
              <a:t>와인딩</a:t>
            </a:r>
            <a:r>
              <a:rPr lang="ko-KR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</p:txBody>
      </p:sp>
      <p:sp>
        <p:nvSpPr>
          <p:cNvPr id="7" name="テキスト ボックス 6"/>
          <p:cNvSpPr txBox="1"/>
          <p:nvPr/>
        </p:nvSpPr>
        <p:spPr>
          <a:xfrm>
            <a:off x="2354069" y="5286957"/>
            <a:ext cx="27426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>
                <a:latin typeface="Arial" panose="020B0604020202020204" pitchFamily="34" charset="0"/>
                <a:cs typeface="Arial" panose="020B0604020202020204" pitchFamily="34" charset="0"/>
              </a:rPr>
              <a:t>a: 적합한 상태</a:t>
            </a:r>
          </a:p>
        </p:txBody>
      </p:sp>
      <p:sp>
        <p:nvSpPr>
          <p:cNvPr id="5" name="タイトル 1">
            <a:extLst>
              <a:ext uri="{FF2B5EF4-FFF2-40B4-BE49-F238E27FC236}">
                <a16:creationId xmlns:a16="http://schemas.microsoft.com/office/drawing/2014/main" id="{306AF1E5-30E9-42DE-8389-5F4D0CC3B106}"/>
              </a:ext>
            </a:extLst>
          </p:cNvPr>
          <p:cNvSpPr txBox="1">
            <a:spLocks/>
          </p:cNvSpPr>
          <p:nvPr/>
        </p:nvSpPr>
        <p:spPr>
          <a:xfrm>
            <a:off x="838200" y="365125"/>
            <a:ext cx="10515600" cy="78076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kumimoji="1" lang="ko-KR" altLang="ko-KR" sz="4000" dirty="0">
                <a:latin typeface="Arial" panose="020B0604020202020204" pitchFamily="34" charset="0"/>
                <a:cs typeface="Arial" panose="020B0604020202020204" pitchFamily="34" charset="0"/>
              </a:rPr>
              <a:t>드럼 감기 상태</a:t>
            </a:r>
            <a:endParaRPr lang="ko-KR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3542308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コンテンツ プレースホルダー 3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1389" y="1690687"/>
            <a:ext cx="5607169" cy="4485825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タイトル 1">
            <a:extLst>
              <a:ext uri="{FF2B5EF4-FFF2-40B4-BE49-F238E27FC236}">
                <a16:creationId xmlns:a16="http://schemas.microsoft.com/office/drawing/2014/main" id="{B2CABD77-828D-4361-B14E-8F69F25CD2AD}"/>
              </a:ext>
            </a:extLst>
          </p:cNvPr>
          <p:cNvSpPr txBox="1">
            <a:spLocks/>
          </p:cNvSpPr>
          <p:nvPr/>
        </p:nvSpPr>
        <p:spPr>
          <a:xfrm>
            <a:off x="838200" y="365125"/>
            <a:ext cx="10515600" cy="78076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kumimoji="1" lang="ko-KR" altLang="ko-KR" sz="4000" dirty="0">
                <a:latin typeface="Arial" panose="020B0604020202020204" pitchFamily="34" charset="0"/>
                <a:cs typeface="Arial" panose="020B0604020202020204" pitchFamily="34" charset="0"/>
              </a:rPr>
              <a:t>과적 금지</a:t>
            </a:r>
            <a:endParaRPr lang="ko-KR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2252671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コンテンツ プレースホルダー 3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36498" y="1371600"/>
            <a:ext cx="5486400" cy="4994694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正方形/長方形 2"/>
          <p:cNvSpPr/>
          <p:nvPr/>
        </p:nvSpPr>
        <p:spPr>
          <a:xfrm>
            <a:off x="6301409" y="2882348"/>
            <a:ext cx="1719470" cy="1361661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テキスト ボックス 5"/>
          <p:cNvSpPr txBox="1"/>
          <p:nvPr/>
        </p:nvSpPr>
        <p:spPr>
          <a:xfrm>
            <a:off x="6764279" y="3101513"/>
            <a:ext cx="285253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>
                <a:latin typeface="Arial" panose="020B0604020202020204" pitchFamily="34" charset="0"/>
                <a:cs typeface="Arial" panose="020B0604020202020204" pitchFamily="34" charset="0"/>
              </a:rPr>
              <a:t>초과 와인딩 방지 리미트 스위치가 작동하지 않습니다.</a:t>
            </a:r>
          </a:p>
        </p:txBody>
      </p:sp>
      <p:sp>
        <p:nvSpPr>
          <p:cNvPr id="5" name="タイトル 1">
            <a:extLst>
              <a:ext uri="{FF2B5EF4-FFF2-40B4-BE49-F238E27FC236}">
                <a16:creationId xmlns:a16="http://schemas.microsoft.com/office/drawing/2014/main" id="{1F79406B-C7FB-4818-99B9-AD5EF818E792}"/>
              </a:ext>
            </a:extLst>
          </p:cNvPr>
          <p:cNvSpPr txBox="1">
            <a:spLocks/>
          </p:cNvSpPr>
          <p:nvPr/>
        </p:nvSpPr>
        <p:spPr>
          <a:xfrm>
            <a:off x="838200" y="365125"/>
            <a:ext cx="10515600" cy="78076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ko-KR" altLang="ko-KR" sz="4000" dirty="0">
                <a:latin typeface="Arial" panose="020B0604020202020204" pitchFamily="34" charset="0"/>
                <a:cs typeface="Arial" panose="020B0604020202020204" pitchFamily="34" charset="0"/>
              </a:rPr>
              <a:t>안전 장치 작동 유지(1)</a:t>
            </a:r>
            <a:endParaRPr lang="ko-KR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6781462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コンテンツ プレースホルダー 3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27540" y="1690688"/>
            <a:ext cx="6245524" cy="4960278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正方形/長方形 2"/>
          <p:cNvSpPr/>
          <p:nvPr/>
        </p:nvSpPr>
        <p:spPr>
          <a:xfrm>
            <a:off x="3498574" y="1977887"/>
            <a:ext cx="1341782" cy="1232452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正方形/長方形 4"/>
          <p:cNvSpPr/>
          <p:nvPr/>
        </p:nvSpPr>
        <p:spPr>
          <a:xfrm>
            <a:off x="6012764" y="1662779"/>
            <a:ext cx="2271403" cy="1232452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正方形/長方形 5"/>
          <p:cNvSpPr/>
          <p:nvPr/>
        </p:nvSpPr>
        <p:spPr>
          <a:xfrm>
            <a:off x="6964688" y="2861778"/>
            <a:ext cx="1341782" cy="1412047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テキスト ボックス 8"/>
          <p:cNvSpPr txBox="1"/>
          <p:nvPr/>
        </p:nvSpPr>
        <p:spPr>
          <a:xfrm>
            <a:off x="6188420" y="2058733"/>
            <a:ext cx="3512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dirty="0">
                <a:latin typeface="Arial" panose="020B0604020202020204" pitchFamily="34" charset="0"/>
                <a:cs typeface="Arial" panose="020B0604020202020204" pitchFamily="34" charset="0"/>
              </a:rPr>
              <a:t>일부 작업자가 테이프로 </a:t>
            </a:r>
            <a:endParaRPr lang="en-US" altLang="ko-KR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ko-KR" dirty="0" err="1">
                <a:latin typeface="Arial" panose="020B0604020202020204" pitchFamily="34" charset="0"/>
                <a:cs typeface="Arial" panose="020B0604020202020204" pitchFamily="34" charset="0"/>
              </a:rPr>
              <a:t>후크</a:t>
            </a:r>
            <a:r>
              <a:rPr lang="ko-KR" dirty="0">
                <a:latin typeface="Arial" panose="020B0604020202020204" pitchFamily="34" charset="0"/>
                <a:cs typeface="Arial" panose="020B0604020202020204" pitchFamily="34" charset="0"/>
              </a:rPr>
              <a:t> 고정</a:t>
            </a:r>
          </a:p>
        </p:txBody>
      </p:sp>
      <p:sp>
        <p:nvSpPr>
          <p:cNvPr id="11" name="テキスト ボックス 10"/>
          <p:cNvSpPr txBox="1"/>
          <p:nvPr/>
        </p:nvSpPr>
        <p:spPr>
          <a:xfrm>
            <a:off x="6679828" y="3849808"/>
            <a:ext cx="325328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>
                <a:latin typeface="Arial" panose="020B0604020202020204" pitchFamily="34" charset="0"/>
                <a:cs typeface="Arial" panose="020B0604020202020204" pitchFamily="34" charset="0"/>
              </a:rPr>
              <a:t>믿지 마십시오.</a:t>
            </a:r>
          </a:p>
        </p:txBody>
      </p:sp>
      <p:sp>
        <p:nvSpPr>
          <p:cNvPr id="7" name="タイトル 1">
            <a:extLst>
              <a:ext uri="{FF2B5EF4-FFF2-40B4-BE49-F238E27FC236}">
                <a16:creationId xmlns:a16="http://schemas.microsoft.com/office/drawing/2014/main" id="{7470396F-EB6A-44D8-B1FA-91305DC06C61}"/>
              </a:ext>
            </a:extLst>
          </p:cNvPr>
          <p:cNvSpPr txBox="1">
            <a:spLocks/>
          </p:cNvSpPr>
          <p:nvPr/>
        </p:nvSpPr>
        <p:spPr>
          <a:xfrm>
            <a:off x="838200" y="365125"/>
            <a:ext cx="10515600" cy="78076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ko-KR" altLang="ko-KR" sz="4000" dirty="0">
                <a:latin typeface="Arial" panose="020B0604020202020204" pitchFamily="34" charset="0"/>
                <a:cs typeface="Arial" panose="020B0604020202020204" pitchFamily="34" charset="0"/>
              </a:rPr>
              <a:t>안전 장치 작동 유지(2)</a:t>
            </a:r>
            <a:endParaRPr lang="ko-KR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6419512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コンテンツ プレースホルダー 3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91774" y="1690687"/>
            <a:ext cx="4779034" cy="4727365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タイトル 1">
            <a:extLst>
              <a:ext uri="{FF2B5EF4-FFF2-40B4-BE49-F238E27FC236}">
                <a16:creationId xmlns:a16="http://schemas.microsoft.com/office/drawing/2014/main" id="{C12046F3-7C70-4EFE-B743-2F76F42ADB73}"/>
              </a:ext>
            </a:extLst>
          </p:cNvPr>
          <p:cNvSpPr txBox="1">
            <a:spLocks/>
          </p:cNvSpPr>
          <p:nvPr/>
        </p:nvSpPr>
        <p:spPr>
          <a:xfrm>
            <a:off x="838200" y="365125"/>
            <a:ext cx="10515600" cy="78076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ko-KR" altLang="ko-KR" sz="4000" dirty="0" err="1">
                <a:latin typeface="Arial" panose="020B0604020202020204" pitchFamily="34" charset="0"/>
                <a:cs typeface="Arial" panose="020B0604020202020204" pitchFamily="34" charset="0"/>
              </a:rPr>
              <a:t>스토퍼</a:t>
            </a:r>
            <a:r>
              <a:rPr lang="ko-KR" altLang="ko-KR" sz="4000" dirty="0">
                <a:latin typeface="Arial" panose="020B0604020202020204" pitchFamily="34" charset="0"/>
                <a:cs typeface="Arial" panose="020B0604020202020204" pitchFamily="34" charset="0"/>
              </a:rPr>
              <a:t> 충돌 금지</a:t>
            </a:r>
            <a:endParaRPr lang="ko-KR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8716492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コンテンツ プレースホルダー 3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17321" y="1552755"/>
            <a:ext cx="5693434" cy="5115464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正方形/長方形 4"/>
          <p:cNvSpPr/>
          <p:nvPr/>
        </p:nvSpPr>
        <p:spPr>
          <a:xfrm>
            <a:off x="3219216" y="1828799"/>
            <a:ext cx="855827" cy="581439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正方形/長方形 5"/>
          <p:cNvSpPr/>
          <p:nvPr/>
        </p:nvSpPr>
        <p:spPr>
          <a:xfrm>
            <a:off x="4266138" y="3412434"/>
            <a:ext cx="951905" cy="581439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正方形/長方形 6"/>
          <p:cNvSpPr/>
          <p:nvPr/>
        </p:nvSpPr>
        <p:spPr>
          <a:xfrm>
            <a:off x="6525634" y="4856921"/>
            <a:ext cx="1157314" cy="581439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正方形/長方形 7"/>
          <p:cNvSpPr/>
          <p:nvPr/>
        </p:nvSpPr>
        <p:spPr>
          <a:xfrm>
            <a:off x="7303135" y="5337312"/>
            <a:ext cx="1363785" cy="685801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正方形/長方形 8"/>
          <p:cNvSpPr/>
          <p:nvPr/>
        </p:nvSpPr>
        <p:spPr>
          <a:xfrm>
            <a:off x="3149642" y="4131983"/>
            <a:ext cx="1988888" cy="290929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正方形/長方形 9"/>
          <p:cNvSpPr/>
          <p:nvPr/>
        </p:nvSpPr>
        <p:spPr>
          <a:xfrm>
            <a:off x="2893477" y="4422912"/>
            <a:ext cx="2513410" cy="283574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正方形/長方形 10"/>
          <p:cNvSpPr/>
          <p:nvPr/>
        </p:nvSpPr>
        <p:spPr>
          <a:xfrm>
            <a:off x="3858634" y="6321287"/>
            <a:ext cx="2591862" cy="330157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20" name="表 1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84024211"/>
              </p:ext>
            </p:extLst>
          </p:nvPr>
        </p:nvGraphicFramePr>
        <p:xfrm>
          <a:off x="8299142" y="2547181"/>
          <a:ext cx="3695883" cy="296863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6571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23016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54206">
                <a:tc>
                  <a:txBody>
                    <a:bodyPr/>
                    <a:lstStyle/>
                    <a:p>
                      <a:r>
                        <a:rPr kumimoji="1" lang="ko-KR" sz="1600" b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ko-KR" sz="16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명확하지 않은 신호</a:t>
                      </a: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46410">
                <a:tc>
                  <a:txBody>
                    <a:bodyPr/>
                    <a:lstStyle/>
                    <a:p>
                      <a:r>
                        <a:rPr lang="ko-KR" sz="16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2.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ko-KR" sz="16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신호수 두 명 이상이 제공하는 신호</a:t>
                      </a: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46431">
                <a:tc>
                  <a:txBody>
                    <a:bodyPr/>
                    <a:lstStyle/>
                    <a:p>
                      <a:r>
                        <a:rPr kumimoji="1" lang="ko-KR" sz="1600" b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3.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ko-KR" sz="16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자격이 없는 작업자의 </a:t>
                      </a:r>
                      <a:r>
                        <a:rPr kumimoji="1" lang="ko-KR" sz="1600" b="0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슬링</a:t>
                      </a:r>
                      <a:endParaRPr kumimoji="1" lang="ko-KR" sz="16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57404">
                <a:tc>
                  <a:txBody>
                    <a:bodyPr/>
                    <a:lstStyle/>
                    <a:p>
                      <a:endParaRPr kumimoji="1" lang="ja-JP" altLang="en-US" sz="16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sz="16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지정된 신호수 외</a:t>
                      </a:r>
                      <a:r>
                        <a:rPr lang="ko-KR" altLang="en-US" sz="16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의</a:t>
                      </a:r>
                      <a:r>
                        <a:rPr lang="ko-KR" sz="16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사람 신호</a:t>
                      </a: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68734">
                <a:tc>
                  <a:txBody>
                    <a:bodyPr/>
                    <a:lstStyle/>
                    <a:p>
                      <a:r>
                        <a:rPr kumimoji="1" lang="ko-KR" sz="1600" b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4.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ko-KR" sz="16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위험한 </a:t>
                      </a:r>
                      <a:r>
                        <a:rPr kumimoji="1" lang="ko-KR" sz="1600" b="0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슬링</a:t>
                      </a:r>
                      <a:endParaRPr kumimoji="1" lang="ko-KR" sz="16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83620">
                <a:tc>
                  <a:txBody>
                    <a:bodyPr/>
                    <a:lstStyle/>
                    <a:p>
                      <a:r>
                        <a:rPr kumimoji="1" lang="ko-KR" sz="1600" b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5.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ko-KR" sz="1600" b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정격 하중 초과</a:t>
                      </a: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35923">
                <a:tc>
                  <a:txBody>
                    <a:bodyPr/>
                    <a:lstStyle/>
                    <a:p>
                      <a:r>
                        <a:rPr kumimoji="1" lang="ko-KR" sz="1600" b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6.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ko-KR" sz="16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작업자가 화물에 걸릴 수 있는 경우</a:t>
                      </a: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13" name="タイトル 1">
            <a:extLst>
              <a:ext uri="{FF2B5EF4-FFF2-40B4-BE49-F238E27FC236}">
                <a16:creationId xmlns:a16="http://schemas.microsoft.com/office/drawing/2014/main" id="{E81284BF-806E-4A79-B63E-F4E621E0BC2C}"/>
              </a:ext>
            </a:extLst>
          </p:cNvPr>
          <p:cNvSpPr txBox="1">
            <a:spLocks/>
          </p:cNvSpPr>
          <p:nvPr/>
        </p:nvSpPr>
        <p:spPr>
          <a:xfrm>
            <a:off x="838200" y="365125"/>
            <a:ext cx="10515600" cy="78076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kumimoji="1" lang="ko-KR" altLang="ko-KR" sz="4000" dirty="0">
                <a:latin typeface="Arial" panose="020B0604020202020204" pitchFamily="34" charset="0"/>
                <a:cs typeface="Arial" panose="020B0604020202020204" pitchFamily="34" charset="0"/>
              </a:rPr>
              <a:t>금지된 운전</a:t>
            </a:r>
            <a:endParaRPr lang="ko-KR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正方形/長方形 2">
            <a:extLst>
              <a:ext uri="{FF2B5EF4-FFF2-40B4-BE49-F238E27FC236}">
                <a16:creationId xmlns:a16="http://schemas.microsoft.com/office/drawing/2014/main" id="{334FF577-9D84-467D-A3BB-65BBD84D92F2}"/>
              </a:ext>
            </a:extLst>
          </p:cNvPr>
          <p:cNvSpPr/>
          <p:nvPr/>
        </p:nvSpPr>
        <p:spPr>
          <a:xfrm>
            <a:off x="6162261" y="2067339"/>
            <a:ext cx="1858617" cy="685800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テキスト ボックス 11">
            <a:extLst>
              <a:ext uri="{FF2B5EF4-FFF2-40B4-BE49-F238E27FC236}">
                <a16:creationId xmlns:a16="http://schemas.microsoft.com/office/drawing/2014/main" id="{5E6138C4-E30C-457C-A24F-7C6C85B6B043}"/>
              </a:ext>
            </a:extLst>
          </p:cNvPr>
          <p:cNvSpPr txBox="1"/>
          <p:nvPr/>
        </p:nvSpPr>
        <p:spPr>
          <a:xfrm>
            <a:off x="6267747" y="2014475"/>
            <a:ext cx="1639956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ko-KR" sz="1400" dirty="0">
                <a:latin typeface="Arial" panose="020B0604020202020204" pitchFamily="34" charset="0"/>
                <a:cs typeface="Arial" panose="020B0604020202020204" pitchFamily="34" charset="0"/>
              </a:rPr>
              <a:t>다음과 같은 경우에는 운전을 정지하십시오.</a:t>
            </a:r>
          </a:p>
        </p:txBody>
      </p:sp>
    </p:spTree>
    <p:extLst>
      <p:ext uri="{BB962C8B-B14F-4D97-AF65-F5344CB8AC3E}">
        <p14:creationId xmlns:p14="http://schemas.microsoft.com/office/powerpoint/2010/main" val="25364429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コンテンツ プレースホルダー 3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95291" y="1414732"/>
            <a:ext cx="5331124" cy="5158596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四角形吹き出し 4"/>
          <p:cNvSpPr/>
          <p:nvPr/>
        </p:nvSpPr>
        <p:spPr>
          <a:xfrm>
            <a:off x="5943601" y="2695575"/>
            <a:ext cx="3162300" cy="2552699"/>
          </a:xfrm>
          <a:prstGeom prst="wedgeRectCallout">
            <a:avLst>
              <a:gd name="adj1" fmla="val -7399"/>
              <a:gd name="adj2" fmla="val 64783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正方形/長方形 2"/>
          <p:cNvSpPr/>
          <p:nvPr/>
        </p:nvSpPr>
        <p:spPr>
          <a:xfrm>
            <a:off x="6019799" y="3238084"/>
            <a:ext cx="2905125" cy="1467679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kumimoji="1" lang="ko-KR">
                <a:latin typeface="Arial" panose="020B0604020202020204" pitchFamily="34" charset="0"/>
                <a:cs typeface="Arial" panose="020B0604020202020204" pitchFamily="34" charset="0"/>
              </a:rPr>
              <a:t>크레인을 작업자 운송이나 인상에 사용하지 마십시오.</a:t>
            </a:r>
          </a:p>
        </p:txBody>
      </p:sp>
      <p:sp>
        <p:nvSpPr>
          <p:cNvPr id="7" name="タイトル 1">
            <a:extLst>
              <a:ext uri="{FF2B5EF4-FFF2-40B4-BE49-F238E27FC236}">
                <a16:creationId xmlns:a16="http://schemas.microsoft.com/office/drawing/2014/main" id="{EB34795C-5504-4B51-BB49-B1A95BBF664D}"/>
              </a:ext>
            </a:extLst>
          </p:cNvPr>
          <p:cNvSpPr txBox="1">
            <a:spLocks/>
          </p:cNvSpPr>
          <p:nvPr/>
        </p:nvSpPr>
        <p:spPr>
          <a:xfrm>
            <a:off x="838200" y="365125"/>
            <a:ext cx="10515600" cy="78076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kumimoji="1" lang="ko-KR" altLang="ko-KR" sz="4000" dirty="0">
                <a:latin typeface="Arial" panose="020B0604020202020204" pitchFamily="34" charset="0"/>
                <a:cs typeface="Arial" panose="020B0604020202020204" pitchFamily="34" charset="0"/>
              </a:rPr>
              <a:t>크레인으로 작업자 운송 금지</a:t>
            </a:r>
            <a:endParaRPr lang="ko-KR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9932047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コンテンツ プレースホルダー 3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2211" y="1544127"/>
            <a:ext cx="6116129" cy="5089585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正方形/長方形 2"/>
          <p:cNvSpPr/>
          <p:nvPr/>
        </p:nvSpPr>
        <p:spPr>
          <a:xfrm>
            <a:off x="5973418" y="3037062"/>
            <a:ext cx="2623930" cy="2206486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四角形吹き出し 4"/>
          <p:cNvSpPr/>
          <p:nvPr/>
        </p:nvSpPr>
        <p:spPr>
          <a:xfrm>
            <a:off x="5950225" y="3030401"/>
            <a:ext cx="2647123" cy="2117035"/>
          </a:xfrm>
          <a:prstGeom prst="wedgeRectCallout">
            <a:avLst>
              <a:gd name="adj1" fmla="val -34884"/>
              <a:gd name="adj2" fmla="val 63908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正方形/長方形 5"/>
          <p:cNvSpPr/>
          <p:nvPr/>
        </p:nvSpPr>
        <p:spPr>
          <a:xfrm>
            <a:off x="6285055" y="3183261"/>
            <a:ext cx="2068011" cy="1888434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kumimoji="1" lang="ko-KR" sz="2000" dirty="0">
                <a:latin typeface="Arial" panose="020B0604020202020204" pitchFamily="34" charset="0"/>
                <a:cs typeface="Arial" panose="020B0604020202020204" pitchFamily="34" charset="0"/>
              </a:rPr>
              <a:t>화물이 인상된 상태에서 작업 위치를 벗어나지 마십시오.</a:t>
            </a:r>
          </a:p>
        </p:txBody>
      </p:sp>
      <p:sp>
        <p:nvSpPr>
          <p:cNvPr id="8" name="正方形/長方形 7"/>
          <p:cNvSpPr/>
          <p:nvPr/>
        </p:nvSpPr>
        <p:spPr>
          <a:xfrm>
            <a:off x="2902226" y="3687417"/>
            <a:ext cx="1500809" cy="1460019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タイトル 1">
            <a:extLst>
              <a:ext uri="{FF2B5EF4-FFF2-40B4-BE49-F238E27FC236}">
                <a16:creationId xmlns:a16="http://schemas.microsoft.com/office/drawing/2014/main" id="{6B041CDC-A4C4-45E0-BF92-0EBE21C808BA}"/>
              </a:ext>
            </a:extLst>
          </p:cNvPr>
          <p:cNvSpPr txBox="1">
            <a:spLocks/>
          </p:cNvSpPr>
          <p:nvPr/>
        </p:nvSpPr>
        <p:spPr>
          <a:xfrm>
            <a:off x="838200" y="365125"/>
            <a:ext cx="10515600" cy="78076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kumimoji="1" lang="ko-KR" altLang="ko-KR" sz="4000" dirty="0">
                <a:latin typeface="Arial" panose="020B0604020202020204" pitchFamily="34" charset="0"/>
                <a:cs typeface="Arial" panose="020B0604020202020204" pitchFamily="34" charset="0"/>
              </a:rPr>
              <a:t>인상된 화물 방치 금지</a:t>
            </a:r>
            <a:endParaRPr lang="ko-KR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0787699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コンテンツ プレースホルダー 3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8369" y="1492370"/>
            <a:ext cx="4261449" cy="4986068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正方形/長方形 4"/>
          <p:cNvSpPr/>
          <p:nvPr/>
        </p:nvSpPr>
        <p:spPr>
          <a:xfrm>
            <a:off x="6072809" y="5834270"/>
            <a:ext cx="1480930" cy="536713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テキスト ボックス 2"/>
          <p:cNvSpPr txBox="1"/>
          <p:nvPr/>
        </p:nvSpPr>
        <p:spPr>
          <a:xfrm>
            <a:off x="5909093" y="5870713"/>
            <a:ext cx="34021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ko-KR">
                <a:latin typeface="Arial" panose="020B0604020202020204" pitchFamily="34" charset="0"/>
                <a:cs typeface="Arial" panose="020B0604020202020204" pitchFamily="34" charset="0"/>
              </a:rPr>
              <a:t>정비 감독관</a:t>
            </a:r>
          </a:p>
        </p:txBody>
      </p:sp>
      <p:sp>
        <p:nvSpPr>
          <p:cNvPr id="8" name="正方形/長方形 7"/>
          <p:cNvSpPr/>
          <p:nvPr/>
        </p:nvSpPr>
        <p:spPr>
          <a:xfrm>
            <a:off x="4770783" y="2266122"/>
            <a:ext cx="1779104" cy="1421295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四角形吹き出し 8"/>
          <p:cNvSpPr/>
          <p:nvPr/>
        </p:nvSpPr>
        <p:spPr>
          <a:xfrm>
            <a:off x="4870173" y="2276305"/>
            <a:ext cx="1441417" cy="611255"/>
          </a:xfrm>
          <a:prstGeom prst="wedgeRectCallout">
            <a:avLst>
              <a:gd name="adj1" fmla="val -15824"/>
              <a:gd name="adj2" fmla="val 195349"/>
            </a:avLst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4915018" y="2384479"/>
            <a:ext cx="135845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ko-KR" dirty="0">
                <a:latin typeface="Arial" panose="020B0604020202020204" pitchFamily="34" charset="0"/>
                <a:cs typeface="Arial" panose="020B0604020202020204" pitchFamily="34" charset="0"/>
              </a:rPr>
              <a:t>실패</a:t>
            </a:r>
          </a:p>
        </p:txBody>
      </p:sp>
      <p:sp>
        <p:nvSpPr>
          <p:cNvPr id="11" name="四角形吹き出し 10"/>
          <p:cNvSpPr/>
          <p:nvPr/>
        </p:nvSpPr>
        <p:spPr>
          <a:xfrm>
            <a:off x="5754757" y="2993315"/>
            <a:ext cx="1798982" cy="512502"/>
          </a:xfrm>
          <a:prstGeom prst="wedgeRectCallout">
            <a:avLst>
              <a:gd name="adj1" fmla="val -58302"/>
              <a:gd name="adj2" fmla="val 123235"/>
            </a:avLst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テキスト ボックス 11"/>
          <p:cNvSpPr txBox="1"/>
          <p:nvPr/>
        </p:nvSpPr>
        <p:spPr>
          <a:xfrm>
            <a:off x="5865783" y="3064900"/>
            <a:ext cx="157673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ko-KR" dirty="0">
                <a:latin typeface="Arial" panose="020B0604020202020204" pitchFamily="34" charset="0"/>
                <a:cs typeface="Arial" panose="020B0604020202020204" pitchFamily="34" charset="0"/>
              </a:rPr>
              <a:t>고장</a:t>
            </a:r>
          </a:p>
        </p:txBody>
      </p:sp>
      <p:sp>
        <p:nvSpPr>
          <p:cNvPr id="6" name="タイトル 1">
            <a:extLst>
              <a:ext uri="{FF2B5EF4-FFF2-40B4-BE49-F238E27FC236}">
                <a16:creationId xmlns:a16="http://schemas.microsoft.com/office/drawing/2014/main" id="{264A74E1-2EC5-472B-86EE-7516AA02BF3A}"/>
              </a:ext>
            </a:extLst>
          </p:cNvPr>
          <p:cNvSpPr txBox="1">
            <a:spLocks/>
          </p:cNvSpPr>
          <p:nvPr/>
        </p:nvSpPr>
        <p:spPr>
          <a:xfrm>
            <a:off x="838200" y="365125"/>
            <a:ext cx="10515600" cy="78076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kumimoji="1" lang="ko-KR" altLang="ko-KR" sz="4000" dirty="0">
                <a:latin typeface="Arial" panose="020B0604020202020204" pitchFamily="34" charset="0"/>
                <a:cs typeface="Arial" panose="020B0604020202020204" pitchFamily="34" charset="0"/>
              </a:rPr>
              <a:t>문제 발견 시 조치</a:t>
            </a:r>
            <a:endParaRPr lang="ko-KR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5275173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図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7404" y="1690688"/>
            <a:ext cx="7020377" cy="4316879"/>
          </a:xfrm>
          <a:prstGeom prst="rect">
            <a:avLst/>
          </a:prstGeom>
        </p:spPr>
      </p:pic>
      <p:sp>
        <p:nvSpPr>
          <p:cNvPr id="6" name="テキスト ボックス 5"/>
          <p:cNvSpPr txBox="1"/>
          <p:nvPr/>
        </p:nvSpPr>
        <p:spPr>
          <a:xfrm>
            <a:off x="7255892" y="3597786"/>
            <a:ext cx="27690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ko-KR">
                <a:latin typeface="Arial" panose="020B0604020202020204" pitchFamily="34" charset="0"/>
                <a:cs typeface="Arial" panose="020B0604020202020204" pitchFamily="34" charset="0"/>
              </a:rPr>
              <a:t>펜던트 스위치</a:t>
            </a:r>
          </a:p>
        </p:txBody>
      </p:sp>
      <p:sp>
        <p:nvSpPr>
          <p:cNvPr id="7" name="テキスト ボックス 6"/>
          <p:cNvSpPr txBox="1"/>
          <p:nvPr/>
        </p:nvSpPr>
        <p:spPr>
          <a:xfrm>
            <a:off x="2043022" y="3955161"/>
            <a:ext cx="27690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ko-KR">
                <a:latin typeface="Arial" panose="020B0604020202020204" pitchFamily="34" charset="0"/>
                <a:cs typeface="Arial" panose="020B0604020202020204" pitchFamily="34" charset="0"/>
              </a:rPr>
              <a:t>메신저 와이어</a:t>
            </a:r>
          </a:p>
        </p:txBody>
      </p:sp>
      <p:sp>
        <p:nvSpPr>
          <p:cNvPr id="8" name="テキスト ボックス 7"/>
          <p:cNvSpPr txBox="1"/>
          <p:nvPr/>
        </p:nvSpPr>
        <p:spPr>
          <a:xfrm>
            <a:off x="2387404" y="5257472"/>
            <a:ext cx="37792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ko-KR">
                <a:latin typeface="Arial" panose="020B0604020202020204" pitchFamily="34" charset="0"/>
                <a:cs typeface="Arial" panose="020B0604020202020204" pitchFamily="34" charset="0"/>
              </a:rPr>
              <a:t>운전자는 주행하는 동안 인상된 화물을 따라 이동해야 합니다.</a:t>
            </a:r>
          </a:p>
        </p:txBody>
      </p:sp>
      <p:sp>
        <p:nvSpPr>
          <p:cNvPr id="3" name="タイトル 1">
            <a:extLst>
              <a:ext uri="{FF2B5EF4-FFF2-40B4-BE49-F238E27FC236}">
                <a16:creationId xmlns:a16="http://schemas.microsoft.com/office/drawing/2014/main" id="{C6386EFD-0278-4FBF-BEAA-E67CD919229B}"/>
              </a:ext>
            </a:extLst>
          </p:cNvPr>
          <p:cNvSpPr txBox="1">
            <a:spLocks/>
          </p:cNvSpPr>
          <p:nvPr/>
        </p:nvSpPr>
        <p:spPr>
          <a:xfrm>
            <a:off x="838200" y="1729669"/>
            <a:ext cx="10515600" cy="78076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ko-KR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タイトル 1">
            <a:extLst>
              <a:ext uri="{FF2B5EF4-FFF2-40B4-BE49-F238E27FC236}">
                <a16:creationId xmlns:a16="http://schemas.microsoft.com/office/drawing/2014/main" id="{14E7D2F6-98F1-4A7F-87F4-6C78CD190A54}"/>
              </a:ext>
            </a:extLst>
          </p:cNvPr>
          <p:cNvSpPr txBox="1">
            <a:spLocks/>
          </p:cNvSpPr>
          <p:nvPr/>
        </p:nvSpPr>
        <p:spPr>
          <a:xfrm>
            <a:off x="990600" y="1781551"/>
            <a:ext cx="10515600" cy="78076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ko-KR" altLang="ko-KR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タイトル 1">
            <a:extLst>
              <a:ext uri="{FF2B5EF4-FFF2-40B4-BE49-F238E27FC236}">
                <a16:creationId xmlns:a16="http://schemas.microsoft.com/office/drawing/2014/main" id="{93310BC0-04B6-4D8E-8895-351A7B326C5F}"/>
              </a:ext>
            </a:extLst>
          </p:cNvPr>
          <p:cNvSpPr txBox="1">
            <a:spLocks/>
          </p:cNvSpPr>
          <p:nvPr/>
        </p:nvSpPr>
        <p:spPr>
          <a:xfrm>
            <a:off x="838200" y="365125"/>
            <a:ext cx="10515600" cy="78076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kumimoji="1" lang="ko-KR" altLang="ko-KR" sz="4000" dirty="0">
                <a:latin typeface="Arial" panose="020B0604020202020204" pitchFamily="34" charset="0"/>
                <a:cs typeface="Arial" panose="020B0604020202020204" pitchFamily="34" charset="0"/>
              </a:rPr>
              <a:t>메신저 와이어에 걸려 있는 펜던트 스위치</a:t>
            </a:r>
            <a:endParaRPr lang="ko-KR" altLang="ko-KR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4405332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コンテンツ プレースホルダー 3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13804" y="1751161"/>
            <a:ext cx="5986732" cy="4761781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正方形/長方形 4"/>
          <p:cNvSpPr/>
          <p:nvPr/>
        </p:nvSpPr>
        <p:spPr>
          <a:xfrm>
            <a:off x="2474844" y="2613990"/>
            <a:ext cx="1818860" cy="1779105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正方形/長方形 5"/>
          <p:cNvSpPr/>
          <p:nvPr/>
        </p:nvSpPr>
        <p:spPr>
          <a:xfrm>
            <a:off x="3985591" y="2613990"/>
            <a:ext cx="1321905" cy="626167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正方形/長方形 6"/>
          <p:cNvSpPr/>
          <p:nvPr/>
        </p:nvSpPr>
        <p:spPr>
          <a:xfrm>
            <a:off x="4293704" y="3091070"/>
            <a:ext cx="556592" cy="735495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正方形/長方形 8"/>
          <p:cNvSpPr/>
          <p:nvPr/>
        </p:nvSpPr>
        <p:spPr>
          <a:xfrm>
            <a:off x="3985591" y="3636686"/>
            <a:ext cx="536713" cy="586408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正方形/長方形 9"/>
          <p:cNvSpPr/>
          <p:nvPr/>
        </p:nvSpPr>
        <p:spPr>
          <a:xfrm>
            <a:off x="4452730" y="3826564"/>
            <a:ext cx="208534" cy="238539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四角形吹き出し 10"/>
          <p:cNvSpPr/>
          <p:nvPr/>
        </p:nvSpPr>
        <p:spPr>
          <a:xfrm rot="16200000">
            <a:off x="1675122" y="2619101"/>
            <a:ext cx="1609104" cy="1679431"/>
          </a:xfrm>
          <a:prstGeom prst="wedgeRectCallout">
            <a:avLst>
              <a:gd name="adj1" fmla="val 36660"/>
              <a:gd name="adj2" fmla="val 153957"/>
            </a:avLst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テキスト ボックス 11"/>
          <p:cNvSpPr txBox="1"/>
          <p:nvPr/>
        </p:nvSpPr>
        <p:spPr>
          <a:xfrm>
            <a:off x="1935074" y="2849911"/>
            <a:ext cx="144604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ko-KR" dirty="0">
                <a:latin typeface="Arial" panose="020B0604020202020204" pitchFamily="34" charset="0"/>
                <a:cs typeface="Arial" panose="020B0604020202020204" pitchFamily="34" charset="0"/>
              </a:rPr>
              <a:t>가이드 로프를 당기지 마십시오.</a:t>
            </a:r>
          </a:p>
        </p:txBody>
      </p:sp>
      <p:sp>
        <p:nvSpPr>
          <p:cNvPr id="3" name="タイトル 1">
            <a:extLst>
              <a:ext uri="{FF2B5EF4-FFF2-40B4-BE49-F238E27FC236}">
                <a16:creationId xmlns:a16="http://schemas.microsoft.com/office/drawing/2014/main" id="{A7FD93E3-02D2-47A3-97C8-6E4109089BC3}"/>
              </a:ext>
            </a:extLst>
          </p:cNvPr>
          <p:cNvSpPr txBox="1">
            <a:spLocks/>
          </p:cNvSpPr>
          <p:nvPr/>
        </p:nvSpPr>
        <p:spPr>
          <a:xfrm>
            <a:off x="838200" y="365125"/>
            <a:ext cx="10515600" cy="78076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kumimoji="1" lang="ko-KR" altLang="ko-KR" sz="4000" dirty="0">
                <a:latin typeface="Arial" panose="020B0604020202020204" pitchFamily="34" charset="0"/>
                <a:cs typeface="Arial" panose="020B0604020202020204" pitchFamily="34" charset="0"/>
              </a:rPr>
              <a:t>가이드 로프로 끌기</a:t>
            </a:r>
            <a:endParaRPr lang="ko-KR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369419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コンテンツ プレースホルダー 3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88518" y="1521316"/>
            <a:ext cx="5262113" cy="5236234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正方形/長方形 4"/>
          <p:cNvSpPr/>
          <p:nvPr/>
        </p:nvSpPr>
        <p:spPr>
          <a:xfrm>
            <a:off x="4066573" y="2811876"/>
            <a:ext cx="1264042" cy="460587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テキスト ボックス 5"/>
          <p:cNvSpPr txBox="1"/>
          <p:nvPr/>
        </p:nvSpPr>
        <p:spPr>
          <a:xfrm>
            <a:off x="4101296" y="2857797"/>
            <a:ext cx="119605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ko-KR" dirty="0">
                <a:latin typeface="Arial" panose="020B0604020202020204" pitchFamily="34" charset="0"/>
                <a:cs typeface="Arial" panose="020B0604020202020204" pitchFamily="34" charset="0"/>
              </a:rPr>
              <a:t>주행 방향</a:t>
            </a:r>
          </a:p>
        </p:txBody>
      </p:sp>
      <p:sp>
        <p:nvSpPr>
          <p:cNvPr id="7" name="正方形/長方形 6"/>
          <p:cNvSpPr/>
          <p:nvPr/>
        </p:nvSpPr>
        <p:spPr>
          <a:xfrm>
            <a:off x="6753013" y="5615093"/>
            <a:ext cx="1083733" cy="535093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正方形/長方形 7"/>
          <p:cNvSpPr/>
          <p:nvPr/>
        </p:nvSpPr>
        <p:spPr>
          <a:xfrm>
            <a:off x="6753013" y="5615093"/>
            <a:ext cx="1299110" cy="487680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テキスト ボックス 8"/>
          <p:cNvSpPr txBox="1"/>
          <p:nvPr/>
        </p:nvSpPr>
        <p:spPr>
          <a:xfrm>
            <a:off x="6779404" y="5674267"/>
            <a:ext cx="265452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ko-KR" dirty="0">
                <a:latin typeface="Arial" panose="020B0604020202020204" pitchFamily="34" charset="0"/>
                <a:cs typeface="Arial" panose="020B0604020202020204" pitchFamily="34" charset="0"/>
              </a:rPr>
              <a:t>횡행 방향</a:t>
            </a:r>
          </a:p>
        </p:txBody>
      </p:sp>
      <p:sp>
        <p:nvSpPr>
          <p:cNvPr id="10" name="正方形/長方形 9"/>
          <p:cNvSpPr/>
          <p:nvPr/>
        </p:nvSpPr>
        <p:spPr>
          <a:xfrm>
            <a:off x="3705013" y="5493173"/>
            <a:ext cx="968587" cy="772160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正方形/長方形 10"/>
          <p:cNvSpPr/>
          <p:nvPr/>
        </p:nvSpPr>
        <p:spPr>
          <a:xfrm>
            <a:off x="2553629" y="5445760"/>
            <a:ext cx="1984504" cy="819573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テキスト ボックス 11"/>
          <p:cNvSpPr txBox="1"/>
          <p:nvPr/>
        </p:nvSpPr>
        <p:spPr>
          <a:xfrm>
            <a:off x="2650934" y="5666415"/>
            <a:ext cx="186349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dirty="0">
                <a:latin typeface="Arial" panose="020B0604020202020204" pitchFamily="34" charset="0"/>
                <a:cs typeface="Arial" panose="020B0604020202020204" pitchFamily="34" charset="0"/>
              </a:rPr>
              <a:t>화물 이동 방향</a:t>
            </a:r>
          </a:p>
        </p:txBody>
      </p:sp>
      <p:sp>
        <p:nvSpPr>
          <p:cNvPr id="14" name="正方形/長方形 13"/>
          <p:cNvSpPr/>
          <p:nvPr/>
        </p:nvSpPr>
        <p:spPr>
          <a:xfrm>
            <a:off x="3914988" y="3786293"/>
            <a:ext cx="1198879" cy="426720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テキスト ボックス 14"/>
          <p:cNvSpPr txBox="1"/>
          <p:nvPr/>
        </p:nvSpPr>
        <p:spPr>
          <a:xfrm>
            <a:off x="3133492" y="3844242"/>
            <a:ext cx="221942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ko-KR">
                <a:latin typeface="Arial" panose="020B0604020202020204" pitchFamily="34" charset="0"/>
                <a:cs typeface="Arial" panose="020B0604020202020204" pitchFamily="34" charset="0"/>
              </a:rPr>
              <a:t>운전 경로</a:t>
            </a:r>
          </a:p>
        </p:txBody>
      </p:sp>
      <p:sp>
        <p:nvSpPr>
          <p:cNvPr id="3" name="タイトル 1">
            <a:extLst>
              <a:ext uri="{FF2B5EF4-FFF2-40B4-BE49-F238E27FC236}">
                <a16:creationId xmlns:a16="http://schemas.microsoft.com/office/drawing/2014/main" id="{9E2E0F16-6C0F-4F9E-A539-024C7D16A061}"/>
              </a:ext>
            </a:extLst>
          </p:cNvPr>
          <p:cNvSpPr txBox="1">
            <a:spLocks/>
          </p:cNvSpPr>
          <p:nvPr/>
        </p:nvSpPr>
        <p:spPr>
          <a:xfrm>
            <a:off x="838200" y="365125"/>
            <a:ext cx="10515600" cy="78076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kumimoji="1" lang="ko-KR" altLang="ko-KR" sz="4000" dirty="0">
                <a:latin typeface="Arial" panose="020B0604020202020204" pitchFamily="34" charset="0"/>
                <a:cs typeface="Arial" panose="020B0604020202020204" pitchFamily="34" charset="0"/>
              </a:rPr>
              <a:t>양방향 동시 운전 위험</a:t>
            </a:r>
            <a:endParaRPr lang="ko-KR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8631688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コンテンツ プレースホルダー 3"/>
          <p:cNvPicPr>
            <a:picLocks noGrp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436"/>
          <a:stretch/>
        </p:blipFill>
        <p:spPr bwMode="auto">
          <a:xfrm>
            <a:off x="4140679" y="1545342"/>
            <a:ext cx="3786996" cy="4977441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3" name="正方形/長方形 2"/>
          <p:cNvSpPr/>
          <p:nvPr/>
        </p:nvSpPr>
        <p:spPr>
          <a:xfrm>
            <a:off x="3928533" y="5869309"/>
            <a:ext cx="1679788" cy="422146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正方形/長方形 5"/>
          <p:cNvSpPr/>
          <p:nvPr/>
        </p:nvSpPr>
        <p:spPr>
          <a:xfrm>
            <a:off x="6232733" y="5858932"/>
            <a:ext cx="1425367" cy="565017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テキスト ボックス 6"/>
          <p:cNvSpPr txBox="1"/>
          <p:nvPr/>
        </p:nvSpPr>
        <p:spPr>
          <a:xfrm>
            <a:off x="4151458" y="5904031"/>
            <a:ext cx="13073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ko-KR" dirty="0">
                <a:latin typeface="Arial" panose="020B0604020202020204" pitchFamily="34" charset="0"/>
                <a:cs typeface="Arial" panose="020B0604020202020204" pitchFamily="34" charset="0"/>
              </a:rPr>
              <a:t>작업 현장</a:t>
            </a:r>
          </a:p>
        </p:txBody>
      </p:sp>
      <p:sp>
        <p:nvSpPr>
          <p:cNvPr id="5" name="テキスト ボックス 4"/>
          <p:cNvSpPr txBox="1"/>
          <p:nvPr/>
        </p:nvSpPr>
        <p:spPr>
          <a:xfrm>
            <a:off x="6359459" y="5949743"/>
            <a:ext cx="129864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ko-KR">
                <a:latin typeface="Arial" panose="020B0604020202020204" pitchFamily="34" charset="0"/>
                <a:cs typeface="Arial" panose="020B0604020202020204" pitchFamily="34" charset="0"/>
              </a:rPr>
              <a:t>안전 통로</a:t>
            </a:r>
          </a:p>
        </p:txBody>
      </p:sp>
      <p:sp>
        <p:nvSpPr>
          <p:cNvPr id="8" name="正方形/長方形 7"/>
          <p:cNvSpPr/>
          <p:nvPr/>
        </p:nvSpPr>
        <p:spPr>
          <a:xfrm>
            <a:off x="4246880" y="2397759"/>
            <a:ext cx="751839" cy="1070187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正方形/長方形 8"/>
          <p:cNvSpPr/>
          <p:nvPr/>
        </p:nvSpPr>
        <p:spPr>
          <a:xfrm>
            <a:off x="3928532" y="3251200"/>
            <a:ext cx="982133" cy="417333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2346505" y="3854025"/>
            <a:ext cx="2073093" cy="369332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r>
              <a:rPr kumimoji="1" lang="ko-KR" dirty="0">
                <a:latin typeface="Arial" panose="020B0604020202020204" pitchFamily="34" charset="0"/>
                <a:cs typeface="Arial" panose="020B0604020202020204" pitchFamily="34" charset="0"/>
              </a:rPr>
              <a:t>신호 대기</a:t>
            </a:r>
          </a:p>
        </p:txBody>
      </p:sp>
      <p:sp>
        <p:nvSpPr>
          <p:cNvPr id="11" name="正方形/長方形 10"/>
          <p:cNvSpPr/>
          <p:nvPr/>
        </p:nvSpPr>
        <p:spPr>
          <a:xfrm>
            <a:off x="6115619" y="2011678"/>
            <a:ext cx="1442720" cy="1842347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正方形/長方形 11"/>
          <p:cNvSpPr/>
          <p:nvPr/>
        </p:nvSpPr>
        <p:spPr>
          <a:xfrm>
            <a:off x="6034177" y="2106507"/>
            <a:ext cx="149876" cy="1562026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四角形吹き出し 12"/>
          <p:cNvSpPr/>
          <p:nvPr/>
        </p:nvSpPr>
        <p:spPr>
          <a:xfrm>
            <a:off x="6095998" y="2106507"/>
            <a:ext cx="2657709" cy="1562026"/>
          </a:xfrm>
          <a:prstGeom prst="wedgeRectCallout">
            <a:avLst>
              <a:gd name="adj1" fmla="val -31944"/>
              <a:gd name="adj2" fmla="val 62500"/>
            </a:avLst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テキスト ボックス 13"/>
          <p:cNvSpPr txBox="1"/>
          <p:nvPr/>
        </p:nvSpPr>
        <p:spPr>
          <a:xfrm>
            <a:off x="6402495" y="2169118"/>
            <a:ext cx="222812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ko-KR" dirty="0">
                <a:latin typeface="Arial" panose="020B0604020202020204" pitchFamily="34" charset="0"/>
                <a:cs typeface="Arial" panose="020B0604020202020204" pitchFamily="34" charset="0"/>
              </a:rPr>
              <a:t>안전 통로나 작업 현장 위에서 화물을 인상한 상태로 크레인을 정지하지 마십시오.</a:t>
            </a:r>
          </a:p>
        </p:txBody>
      </p:sp>
      <p:sp>
        <p:nvSpPr>
          <p:cNvPr id="16" name="タイトル 1">
            <a:extLst>
              <a:ext uri="{FF2B5EF4-FFF2-40B4-BE49-F238E27FC236}">
                <a16:creationId xmlns:a16="http://schemas.microsoft.com/office/drawing/2014/main" id="{EC54B222-A447-4EE4-9AE0-DB77FF48DBB6}"/>
              </a:ext>
            </a:extLst>
          </p:cNvPr>
          <p:cNvSpPr txBox="1">
            <a:spLocks/>
          </p:cNvSpPr>
          <p:nvPr/>
        </p:nvSpPr>
        <p:spPr>
          <a:xfrm>
            <a:off x="838200" y="365125"/>
            <a:ext cx="10515600" cy="78076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kumimoji="1" lang="ko-KR" altLang="ko-KR" sz="4000" dirty="0">
                <a:latin typeface="Arial" panose="020B0604020202020204" pitchFamily="34" charset="0"/>
                <a:cs typeface="Arial" panose="020B0604020202020204" pitchFamily="34" charset="0"/>
              </a:rPr>
              <a:t>화물이 인상된 상태로 대기</a:t>
            </a:r>
            <a:endParaRPr lang="ko-KR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0336798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コンテンツ プレースホルダー 3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40943" y="1690688"/>
            <a:ext cx="8082951" cy="4839508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正方形/長方形 2"/>
          <p:cNvSpPr/>
          <p:nvPr/>
        </p:nvSpPr>
        <p:spPr>
          <a:xfrm>
            <a:off x="8229599" y="1977813"/>
            <a:ext cx="535093" cy="1334347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正方形/長方形 4"/>
          <p:cNvSpPr/>
          <p:nvPr/>
        </p:nvSpPr>
        <p:spPr>
          <a:xfrm>
            <a:off x="8073813" y="2126827"/>
            <a:ext cx="155787" cy="772160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正方形/長方形 5"/>
          <p:cNvSpPr/>
          <p:nvPr/>
        </p:nvSpPr>
        <p:spPr>
          <a:xfrm>
            <a:off x="8575040" y="2126827"/>
            <a:ext cx="189653" cy="284480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テキスト ボックス 7"/>
          <p:cNvSpPr txBox="1"/>
          <p:nvPr/>
        </p:nvSpPr>
        <p:spPr>
          <a:xfrm>
            <a:off x="9656956" y="2629209"/>
            <a:ext cx="16279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ko-KR">
                <a:latin typeface="Arial" panose="020B0604020202020204" pitchFamily="34" charset="0"/>
                <a:cs typeface="Arial" panose="020B0604020202020204" pitchFamily="34" charset="0"/>
              </a:rPr>
              <a:t>반대 방향 운전</a:t>
            </a:r>
          </a:p>
        </p:txBody>
      </p:sp>
      <p:sp>
        <p:nvSpPr>
          <p:cNvPr id="7" name="タイトル 1">
            <a:extLst>
              <a:ext uri="{FF2B5EF4-FFF2-40B4-BE49-F238E27FC236}">
                <a16:creationId xmlns:a16="http://schemas.microsoft.com/office/drawing/2014/main" id="{41DD4647-29D2-46F8-9CE2-0AB38CD490B4}"/>
              </a:ext>
            </a:extLst>
          </p:cNvPr>
          <p:cNvSpPr txBox="1">
            <a:spLocks/>
          </p:cNvSpPr>
          <p:nvPr/>
        </p:nvSpPr>
        <p:spPr>
          <a:xfrm>
            <a:off x="838200" y="365125"/>
            <a:ext cx="10515600" cy="78076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kumimoji="1" lang="ko-KR" altLang="ko-KR" sz="4000" dirty="0">
                <a:latin typeface="Arial" panose="020B0604020202020204" pitchFamily="34" charset="0"/>
                <a:cs typeface="Arial" panose="020B0604020202020204" pitchFamily="34" charset="0"/>
              </a:rPr>
              <a:t>반대 방향 운전 금지</a:t>
            </a:r>
            <a:endParaRPr lang="ko-KR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3665097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コンテンツ プレースホルダー 3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4687" y="1518249"/>
            <a:ext cx="5262113" cy="5124091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タイトル 1">
            <a:extLst>
              <a:ext uri="{FF2B5EF4-FFF2-40B4-BE49-F238E27FC236}">
                <a16:creationId xmlns:a16="http://schemas.microsoft.com/office/drawing/2014/main" id="{752D0070-2177-4B20-AEE3-307BE56B53E0}"/>
              </a:ext>
            </a:extLst>
          </p:cNvPr>
          <p:cNvSpPr txBox="1">
            <a:spLocks/>
          </p:cNvSpPr>
          <p:nvPr/>
        </p:nvSpPr>
        <p:spPr>
          <a:xfrm>
            <a:off x="838200" y="365125"/>
            <a:ext cx="10515600" cy="78076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kumimoji="1" lang="ko-KR" altLang="ko-KR" sz="4000" dirty="0">
                <a:latin typeface="Arial" panose="020B0604020202020204" pitchFamily="34" charset="0"/>
                <a:cs typeface="Arial" panose="020B0604020202020204" pitchFamily="34" charset="0"/>
              </a:rPr>
              <a:t>검사 중 시작 금지</a:t>
            </a:r>
            <a:endParaRPr lang="ko-KR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3470523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図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93067" y="1242251"/>
            <a:ext cx="4740707" cy="4501536"/>
          </a:xfrm>
          <a:prstGeom prst="rect">
            <a:avLst/>
          </a:prstGeom>
        </p:spPr>
      </p:pic>
      <p:sp>
        <p:nvSpPr>
          <p:cNvPr id="7" name="テキスト ボックス 6"/>
          <p:cNvSpPr txBox="1"/>
          <p:nvPr/>
        </p:nvSpPr>
        <p:spPr>
          <a:xfrm>
            <a:off x="6902027" y="5526855"/>
            <a:ext cx="20609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ko-KR">
                <a:latin typeface="Arial" panose="020B0604020202020204" pitchFamily="34" charset="0"/>
                <a:cs typeface="Arial" panose="020B0604020202020204" pitchFamily="34" charset="0"/>
              </a:rPr>
              <a:t>역감기</a:t>
            </a:r>
          </a:p>
        </p:txBody>
      </p:sp>
      <p:sp>
        <p:nvSpPr>
          <p:cNvPr id="9" name="テキスト ボックス 8"/>
          <p:cNvSpPr txBox="1"/>
          <p:nvPr/>
        </p:nvSpPr>
        <p:spPr>
          <a:xfrm>
            <a:off x="4057227" y="5559121"/>
            <a:ext cx="96181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ko-KR">
                <a:latin typeface="Arial" panose="020B0604020202020204" pitchFamily="34" charset="0"/>
                <a:cs typeface="Arial" panose="020B0604020202020204" pitchFamily="34" charset="0"/>
              </a:rPr>
              <a:t>일반</a:t>
            </a:r>
          </a:p>
        </p:txBody>
      </p:sp>
      <p:sp>
        <p:nvSpPr>
          <p:cNvPr id="4" name="テキスト ボックス 3"/>
          <p:cNvSpPr txBox="1"/>
          <p:nvPr/>
        </p:nvSpPr>
        <p:spPr>
          <a:xfrm>
            <a:off x="441279" y="2657475"/>
            <a:ext cx="3351788" cy="1077218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r>
              <a:rPr lang="ko-KR" sz="1600">
                <a:latin typeface="Arial" panose="020B0604020202020204" pitchFamily="34" charset="0"/>
                <a:cs typeface="Arial" panose="020B0604020202020204" pitchFamily="34" charset="0"/>
              </a:rPr>
              <a:t>하강 리미트 스위치가 없는 크래브 트롤리의 경우 내리기 운전을 계속하면 호이스팅 와이어 로프가 역방향으로 감깁니다.</a:t>
            </a:r>
          </a:p>
        </p:txBody>
      </p:sp>
      <p:sp>
        <p:nvSpPr>
          <p:cNvPr id="3" name="タイトル 1">
            <a:extLst>
              <a:ext uri="{FF2B5EF4-FFF2-40B4-BE49-F238E27FC236}">
                <a16:creationId xmlns:a16="http://schemas.microsoft.com/office/drawing/2014/main" id="{F426BCA2-31AD-4612-8C15-68899394C21B}"/>
              </a:ext>
            </a:extLst>
          </p:cNvPr>
          <p:cNvSpPr txBox="1">
            <a:spLocks/>
          </p:cNvSpPr>
          <p:nvPr/>
        </p:nvSpPr>
        <p:spPr>
          <a:xfrm>
            <a:off x="838200" y="365125"/>
            <a:ext cx="10515600" cy="78076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ko-KR" altLang="ko-KR" sz="4000" dirty="0">
                <a:latin typeface="Arial" panose="020B0604020202020204" pitchFamily="34" charset="0"/>
                <a:cs typeface="Arial" panose="020B0604020202020204" pitchFamily="34" charset="0"/>
              </a:rPr>
              <a:t>인상 와이어 로프 </a:t>
            </a:r>
            <a:r>
              <a:rPr lang="ko-KR" altLang="ko-KR" sz="4000" dirty="0" err="1">
                <a:latin typeface="Arial" panose="020B0604020202020204" pitchFamily="34" charset="0"/>
                <a:cs typeface="Arial" panose="020B0604020202020204" pitchFamily="34" charset="0"/>
              </a:rPr>
              <a:t>역감기</a:t>
            </a:r>
            <a:endParaRPr lang="ko-KR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999413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コンテンツ プレースホルダー 3"/>
          <p:cNvPicPr>
            <a:picLocks noGrp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372"/>
          <a:stretch/>
        </p:blipFill>
        <p:spPr bwMode="auto">
          <a:xfrm>
            <a:off x="3250304" y="2013022"/>
            <a:ext cx="4459857" cy="4304581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正方形/長方形 2"/>
          <p:cNvSpPr/>
          <p:nvPr/>
        </p:nvSpPr>
        <p:spPr>
          <a:xfrm>
            <a:off x="5554133" y="2485813"/>
            <a:ext cx="765387" cy="541867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テキスト ボックス 4"/>
          <p:cNvSpPr txBox="1"/>
          <p:nvPr/>
        </p:nvSpPr>
        <p:spPr>
          <a:xfrm>
            <a:off x="5554133" y="2560320"/>
            <a:ext cx="7653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ko-KR">
                <a:latin typeface="Arial" panose="020B0604020202020204" pitchFamily="34" charset="0"/>
                <a:cs typeface="Arial" panose="020B0604020202020204" pitchFamily="34" charset="0"/>
              </a:rPr>
              <a:t>안전!</a:t>
            </a:r>
          </a:p>
        </p:txBody>
      </p:sp>
      <p:sp>
        <p:nvSpPr>
          <p:cNvPr id="6" name="正方形/長方形 5"/>
          <p:cNvSpPr/>
          <p:nvPr/>
        </p:nvSpPr>
        <p:spPr>
          <a:xfrm>
            <a:off x="1616927" y="2224138"/>
            <a:ext cx="3317405" cy="785285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テキスト ボックス 6"/>
          <p:cNvSpPr txBox="1"/>
          <p:nvPr/>
        </p:nvSpPr>
        <p:spPr>
          <a:xfrm>
            <a:off x="2062787" y="2312341"/>
            <a:ext cx="316694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dirty="0" err="1">
                <a:latin typeface="Arial" panose="020B0604020202020204" pitchFamily="34" charset="0"/>
                <a:cs typeface="Arial" panose="020B0604020202020204" pitchFamily="34" charset="0"/>
              </a:rPr>
              <a:t>슬링</a:t>
            </a:r>
            <a:r>
              <a:rPr lang="ko-KR" dirty="0">
                <a:latin typeface="Arial" panose="020B0604020202020204" pitchFamily="34" charset="0"/>
                <a:cs typeface="Arial" panose="020B0604020202020204" pitchFamily="34" charset="0"/>
              </a:rPr>
              <a:t> 능력 교육 강좌를 이수한 사람</a:t>
            </a:r>
          </a:p>
        </p:txBody>
      </p:sp>
      <p:sp>
        <p:nvSpPr>
          <p:cNvPr id="9" name="タイトル 1">
            <a:extLst>
              <a:ext uri="{FF2B5EF4-FFF2-40B4-BE49-F238E27FC236}">
                <a16:creationId xmlns:a16="http://schemas.microsoft.com/office/drawing/2014/main" id="{DF1801A9-977F-496F-A2EC-38EE182FEEE5}"/>
              </a:ext>
            </a:extLst>
          </p:cNvPr>
          <p:cNvSpPr txBox="1">
            <a:spLocks/>
          </p:cNvSpPr>
          <p:nvPr/>
        </p:nvSpPr>
        <p:spPr>
          <a:xfrm>
            <a:off x="838200" y="365125"/>
            <a:ext cx="10515600" cy="78076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kumimoji="1" lang="ko-KR" altLang="ko-KR" sz="4000" dirty="0" err="1">
                <a:latin typeface="Arial" panose="020B0604020202020204" pitchFamily="34" charset="0"/>
                <a:cs typeface="Arial" panose="020B0604020202020204" pitchFamily="34" charset="0"/>
              </a:rPr>
              <a:t>슬링</a:t>
            </a:r>
            <a:r>
              <a:rPr kumimoji="1" lang="ko-KR" altLang="ko-KR" sz="4000" dirty="0">
                <a:latin typeface="Arial" panose="020B0604020202020204" pitchFamily="34" charset="0"/>
                <a:cs typeface="Arial" panose="020B0604020202020204" pitchFamily="34" charset="0"/>
              </a:rPr>
              <a:t> 작업자 자격 취득</a:t>
            </a:r>
            <a:endParaRPr lang="ko-KR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7686986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コンテンツ プレースホルダー 3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05177" y="1690687"/>
            <a:ext cx="6072997" cy="4805003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正方形/長方形 2"/>
          <p:cNvSpPr/>
          <p:nvPr/>
        </p:nvSpPr>
        <p:spPr>
          <a:xfrm>
            <a:off x="4050453" y="2479040"/>
            <a:ext cx="2499360" cy="433493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正方形/長方形 4"/>
          <p:cNvSpPr/>
          <p:nvPr/>
        </p:nvSpPr>
        <p:spPr>
          <a:xfrm>
            <a:off x="4145280" y="2912533"/>
            <a:ext cx="1645920" cy="562187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テキスト ボックス 5"/>
          <p:cNvSpPr txBox="1"/>
          <p:nvPr/>
        </p:nvSpPr>
        <p:spPr>
          <a:xfrm>
            <a:off x="3891280" y="2453901"/>
            <a:ext cx="28177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ko-KR" dirty="0">
                <a:latin typeface="Arial" panose="020B0604020202020204" pitchFamily="34" charset="0"/>
                <a:cs typeface="Arial" panose="020B0604020202020204" pitchFamily="34" charset="0"/>
              </a:rPr>
              <a:t>60</a:t>
            </a:r>
            <a:r>
              <a:rPr kumimoji="1" lang="en-US" altLang="ko-KR" dirty="0">
                <a:latin typeface="Arial" panose="020B0604020202020204" pitchFamily="34" charset="0"/>
                <a:cs typeface="Arial" panose="020B0604020202020204" pitchFamily="34" charset="0"/>
              </a:rPr>
              <a:t>°</a:t>
            </a:r>
            <a:r>
              <a:rPr kumimoji="1" lang="ko-KR" dirty="0">
                <a:latin typeface="Arial" panose="020B0604020202020204" pitchFamily="34" charset="0"/>
                <a:cs typeface="Arial" panose="020B0604020202020204" pitchFamily="34" charset="0"/>
              </a:rPr>
              <a:t> 이내 권장</a:t>
            </a:r>
          </a:p>
        </p:txBody>
      </p:sp>
      <p:sp>
        <p:nvSpPr>
          <p:cNvPr id="7" name="テキスト ボックス 6"/>
          <p:cNvSpPr txBox="1"/>
          <p:nvPr/>
        </p:nvSpPr>
        <p:spPr>
          <a:xfrm>
            <a:off x="3847254" y="2736418"/>
            <a:ext cx="28177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ko-KR" dirty="0">
                <a:latin typeface="Arial" panose="020B0604020202020204" pitchFamily="34" charset="0"/>
                <a:cs typeface="Arial" panose="020B0604020202020204" pitchFamily="34" charset="0"/>
              </a:rPr>
              <a:t>(최대 90</a:t>
            </a:r>
            <a:r>
              <a:rPr kumimoji="1" lang="en-US" altLang="ko-KR" dirty="0">
                <a:latin typeface="Arial" panose="020B0604020202020204" pitchFamily="34" charset="0"/>
                <a:cs typeface="Arial" panose="020B0604020202020204" pitchFamily="34" charset="0"/>
              </a:rPr>
              <a:t> °</a:t>
            </a:r>
            <a:r>
              <a:rPr kumimoji="1" lang="ko-KR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</p:txBody>
      </p:sp>
      <p:sp>
        <p:nvSpPr>
          <p:cNvPr id="9" name="タイトル 1">
            <a:extLst>
              <a:ext uri="{FF2B5EF4-FFF2-40B4-BE49-F238E27FC236}">
                <a16:creationId xmlns:a16="http://schemas.microsoft.com/office/drawing/2014/main" id="{309B94CE-5105-4702-A9C0-71DFDECFBBE6}"/>
              </a:ext>
            </a:extLst>
          </p:cNvPr>
          <p:cNvSpPr txBox="1">
            <a:spLocks/>
          </p:cNvSpPr>
          <p:nvPr/>
        </p:nvSpPr>
        <p:spPr>
          <a:xfrm>
            <a:off x="838200" y="365125"/>
            <a:ext cx="10515600" cy="78076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kumimoji="1" lang="ko-KR" altLang="ko-KR" sz="4000" dirty="0" err="1">
                <a:latin typeface="Arial" panose="020B0604020202020204" pitchFamily="34" charset="0"/>
                <a:cs typeface="Arial" panose="020B0604020202020204" pitchFamily="34" charset="0"/>
              </a:rPr>
              <a:t>슬링</a:t>
            </a:r>
            <a:r>
              <a:rPr kumimoji="1" lang="ko-KR" altLang="ko-KR" sz="4000" dirty="0">
                <a:latin typeface="Arial" panose="020B0604020202020204" pitchFamily="34" charset="0"/>
                <a:cs typeface="Arial" panose="020B0604020202020204" pitchFamily="34" charset="0"/>
              </a:rPr>
              <a:t> 각도</a:t>
            </a:r>
            <a:endParaRPr lang="ko-KR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2173152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コンテンツ プレースホルダー 3"/>
          <p:cNvPicPr>
            <a:picLocks noGrp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02" r="50127" b="2490"/>
          <a:stretch/>
        </p:blipFill>
        <p:spPr bwMode="auto">
          <a:xfrm>
            <a:off x="2104846" y="1690688"/>
            <a:ext cx="6029864" cy="4649727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3" name="正方形/長方形 2"/>
          <p:cNvSpPr/>
          <p:nvPr/>
        </p:nvSpPr>
        <p:spPr>
          <a:xfrm>
            <a:off x="5391573" y="1747520"/>
            <a:ext cx="2221654" cy="1286933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テキスト ボックス 5"/>
          <p:cNvSpPr txBox="1"/>
          <p:nvPr/>
        </p:nvSpPr>
        <p:spPr>
          <a:xfrm>
            <a:off x="5479626" y="1910080"/>
            <a:ext cx="254925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ko-KR">
                <a:latin typeface="Arial" panose="020B0604020202020204" pitchFamily="34" charset="0"/>
                <a:cs typeface="Arial" panose="020B0604020202020204" pitchFamily="34" charset="0"/>
              </a:rPr>
              <a:t>회전하는 화물로부터 충분한 거리를 확보하십시오.</a:t>
            </a:r>
          </a:p>
        </p:txBody>
      </p:sp>
      <p:sp>
        <p:nvSpPr>
          <p:cNvPr id="5" name="タイトル 1">
            <a:extLst>
              <a:ext uri="{FF2B5EF4-FFF2-40B4-BE49-F238E27FC236}">
                <a16:creationId xmlns:a16="http://schemas.microsoft.com/office/drawing/2014/main" id="{4E1E6014-4A57-480E-A4C4-FD36F4FB94EE}"/>
              </a:ext>
            </a:extLst>
          </p:cNvPr>
          <p:cNvSpPr txBox="1">
            <a:spLocks/>
          </p:cNvSpPr>
          <p:nvPr/>
        </p:nvSpPr>
        <p:spPr>
          <a:xfrm>
            <a:off x="838200" y="365125"/>
            <a:ext cx="10515600" cy="78076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kumimoji="1" lang="ko-KR" altLang="ko-KR" sz="4000" dirty="0">
                <a:latin typeface="Arial" panose="020B0604020202020204" pitchFamily="34" charset="0"/>
                <a:cs typeface="Arial" panose="020B0604020202020204" pitchFamily="34" charset="0"/>
              </a:rPr>
              <a:t>대피할 수 있는 충분한 거리 확보</a:t>
            </a:r>
            <a:endParaRPr lang="ko-KR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7449854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コンテンツ プレースホルダー 3"/>
          <p:cNvPicPr>
            <a:picLocks noGrp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443" t="3802" b="2490"/>
          <a:stretch/>
        </p:blipFill>
        <p:spPr bwMode="auto">
          <a:xfrm>
            <a:off x="2794959" y="1457775"/>
            <a:ext cx="5745192" cy="4960278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3" name="タイトル 1">
            <a:extLst>
              <a:ext uri="{FF2B5EF4-FFF2-40B4-BE49-F238E27FC236}">
                <a16:creationId xmlns:a16="http://schemas.microsoft.com/office/drawing/2014/main" id="{6360AC1E-93CD-4C50-9989-39A625EC13A6}"/>
              </a:ext>
            </a:extLst>
          </p:cNvPr>
          <p:cNvSpPr txBox="1">
            <a:spLocks/>
          </p:cNvSpPr>
          <p:nvPr/>
        </p:nvSpPr>
        <p:spPr>
          <a:xfrm>
            <a:off x="838200" y="365125"/>
            <a:ext cx="10515600" cy="148296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kumimoji="1" lang="ko-KR" altLang="ko-KR" sz="4000" dirty="0">
                <a:latin typeface="Arial" panose="020B0604020202020204" pitchFamily="34" charset="0"/>
                <a:cs typeface="Arial" panose="020B0604020202020204" pitchFamily="34" charset="0"/>
              </a:rPr>
              <a:t>화물을 한쪽</a:t>
            </a:r>
            <a:r>
              <a:rPr kumimoji="1" lang="en-US" altLang="ko-KR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1" lang="ko-KR" altLang="en-US" sz="4000" dirty="0">
                <a:latin typeface="Arial" panose="020B0604020202020204" pitchFamily="34" charset="0"/>
                <a:cs typeface="Arial" panose="020B0604020202020204" pitchFamily="34" charset="0"/>
              </a:rPr>
              <a:t>방향</a:t>
            </a:r>
            <a:r>
              <a:rPr kumimoji="1" lang="ko-KR" altLang="ko-KR" sz="4000" dirty="0">
                <a:latin typeface="Arial" panose="020B0604020202020204" pitchFamily="34" charset="0"/>
                <a:cs typeface="Arial" panose="020B0604020202020204" pitchFamily="34" charset="0"/>
              </a:rPr>
              <a:t>으로 당</a:t>
            </a:r>
            <a:r>
              <a:rPr lang="ko-KR" altLang="en-US" sz="4000" dirty="0">
                <a:latin typeface="Arial" panose="020B0604020202020204" pitchFamily="34" charset="0"/>
                <a:cs typeface="Arial" panose="020B0604020202020204" pitchFamily="34" charset="0"/>
              </a:rPr>
              <a:t>기거나 </a:t>
            </a:r>
            <a:r>
              <a:rPr kumimoji="1" lang="ko-KR" altLang="ko-KR" sz="4000" dirty="0">
                <a:latin typeface="Arial" panose="020B0604020202020204" pitchFamily="34" charset="0"/>
                <a:cs typeface="Arial" panose="020B0604020202020204" pitchFamily="34" charset="0"/>
              </a:rPr>
              <a:t>비스듬히 인상</a:t>
            </a:r>
            <a:r>
              <a:rPr kumimoji="1" lang="ko-KR" altLang="en-US" sz="4000" dirty="0">
                <a:latin typeface="Arial" panose="020B0604020202020204" pitchFamily="34" charset="0"/>
                <a:cs typeface="Arial" panose="020B0604020202020204" pitchFamily="34" charset="0"/>
              </a:rPr>
              <a:t>하는 행위</a:t>
            </a:r>
            <a:r>
              <a:rPr kumimoji="1" lang="ko-KR" altLang="ko-KR" sz="4000" dirty="0">
                <a:latin typeface="Arial" panose="020B0604020202020204" pitchFamily="34" charset="0"/>
                <a:cs typeface="Arial" panose="020B0604020202020204" pitchFamily="34" charset="0"/>
              </a:rPr>
              <a:t> 금지</a:t>
            </a:r>
            <a:endParaRPr lang="ko-KR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5005202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図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36058" y="1344692"/>
            <a:ext cx="7056848" cy="4843960"/>
          </a:xfrm>
          <a:prstGeom prst="rect">
            <a:avLst/>
          </a:prstGeom>
        </p:spPr>
      </p:pic>
      <p:sp>
        <p:nvSpPr>
          <p:cNvPr id="6" name="テキスト ボックス 5"/>
          <p:cNvSpPr txBox="1"/>
          <p:nvPr/>
        </p:nvSpPr>
        <p:spPr>
          <a:xfrm>
            <a:off x="7634556" y="3518080"/>
            <a:ext cx="27690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ko-KR">
                <a:latin typeface="Arial" panose="020B0604020202020204" pitchFamily="34" charset="0"/>
                <a:cs typeface="Arial" panose="020B0604020202020204" pitchFamily="34" charset="0"/>
              </a:rPr>
              <a:t>펜던트 스위치</a:t>
            </a:r>
          </a:p>
        </p:txBody>
      </p:sp>
      <p:sp>
        <p:nvSpPr>
          <p:cNvPr id="7" name="テキスト ボックス 6"/>
          <p:cNvSpPr txBox="1"/>
          <p:nvPr/>
        </p:nvSpPr>
        <p:spPr>
          <a:xfrm>
            <a:off x="2973237" y="4998679"/>
            <a:ext cx="276907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ko-KR">
                <a:latin typeface="Arial" panose="020B0604020202020204" pitchFamily="34" charset="0"/>
                <a:cs typeface="Arial" panose="020B0604020202020204" pitchFamily="34" charset="0"/>
              </a:rPr>
              <a:t>운전자는 주행하는 동안 인상된 화물을 따라 이동해야 합니다.</a:t>
            </a:r>
          </a:p>
        </p:txBody>
      </p:sp>
      <p:sp>
        <p:nvSpPr>
          <p:cNvPr id="4" name="タイトル 1">
            <a:extLst>
              <a:ext uri="{FF2B5EF4-FFF2-40B4-BE49-F238E27FC236}">
                <a16:creationId xmlns:a16="http://schemas.microsoft.com/office/drawing/2014/main" id="{5DD35F43-5B32-46A9-8C8B-3FBF8AB38BA8}"/>
              </a:ext>
            </a:extLst>
          </p:cNvPr>
          <p:cNvSpPr txBox="1">
            <a:spLocks/>
          </p:cNvSpPr>
          <p:nvPr/>
        </p:nvSpPr>
        <p:spPr>
          <a:xfrm>
            <a:off x="838200" y="3038615"/>
            <a:ext cx="10515600" cy="78076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ko-KR" altLang="ko-KR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タイトル 1">
            <a:extLst>
              <a:ext uri="{FF2B5EF4-FFF2-40B4-BE49-F238E27FC236}">
                <a16:creationId xmlns:a16="http://schemas.microsoft.com/office/drawing/2014/main" id="{9E09954D-A7A1-46B3-A765-06230F33BC6A}"/>
              </a:ext>
            </a:extLst>
          </p:cNvPr>
          <p:cNvSpPr txBox="1">
            <a:spLocks/>
          </p:cNvSpPr>
          <p:nvPr/>
        </p:nvSpPr>
        <p:spPr>
          <a:xfrm>
            <a:off x="838200" y="365125"/>
            <a:ext cx="10515600" cy="78076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ko-KR" altLang="ko-KR" sz="4000" dirty="0" err="1">
                <a:latin typeface="Arial" panose="020B0604020202020204" pitchFamily="34" charset="0"/>
                <a:cs typeface="Arial" panose="020B0604020202020204" pitchFamily="34" charset="0"/>
              </a:rPr>
              <a:t>거더의</a:t>
            </a:r>
            <a:r>
              <a:rPr lang="ko-KR" altLang="ko-KR" sz="4000" dirty="0">
                <a:latin typeface="Arial" panose="020B0604020202020204" pitchFamily="34" charset="0"/>
                <a:cs typeface="Arial" panose="020B0604020202020204" pitchFamily="34" charset="0"/>
              </a:rPr>
              <a:t> 고정 장소에 걸려 있는 펜던트 스위치</a:t>
            </a:r>
          </a:p>
        </p:txBody>
      </p:sp>
    </p:spTree>
    <p:extLst>
      <p:ext uri="{BB962C8B-B14F-4D97-AF65-F5344CB8AC3E}">
        <p14:creationId xmlns:p14="http://schemas.microsoft.com/office/powerpoint/2010/main" val="152728800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コンテンツ プレースホルダー 3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46385" y="1690687"/>
            <a:ext cx="7418717" cy="4899893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正方形/長方形 2"/>
          <p:cNvSpPr/>
          <p:nvPr/>
        </p:nvSpPr>
        <p:spPr>
          <a:xfrm>
            <a:off x="4314613" y="2878667"/>
            <a:ext cx="1415627" cy="1266613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正方形/長方形 4"/>
          <p:cNvSpPr/>
          <p:nvPr/>
        </p:nvSpPr>
        <p:spPr>
          <a:xfrm>
            <a:off x="7643707" y="2120053"/>
            <a:ext cx="2001520" cy="1791547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正方形/長方形 5"/>
          <p:cNvSpPr/>
          <p:nvPr/>
        </p:nvSpPr>
        <p:spPr>
          <a:xfrm>
            <a:off x="7450667" y="2221653"/>
            <a:ext cx="331893" cy="1246294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四角形吹き出し 9"/>
          <p:cNvSpPr/>
          <p:nvPr/>
        </p:nvSpPr>
        <p:spPr>
          <a:xfrm>
            <a:off x="8260815" y="2120053"/>
            <a:ext cx="2522414" cy="1695028"/>
          </a:xfrm>
          <a:prstGeom prst="wedgeRectCallout">
            <a:avLst>
              <a:gd name="adj1" fmla="val -31272"/>
              <a:gd name="adj2" fmla="val 63026"/>
            </a:avLst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テキスト ボックス 10"/>
          <p:cNvSpPr txBox="1"/>
          <p:nvPr/>
        </p:nvSpPr>
        <p:spPr>
          <a:xfrm>
            <a:off x="8382089" y="2588643"/>
            <a:ext cx="227986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ko-KR">
                <a:latin typeface="Arial" panose="020B0604020202020204" pitchFamily="34" charset="0"/>
                <a:cs typeface="Arial" panose="020B0604020202020204" pitchFamily="34" charset="0"/>
              </a:rPr>
              <a:t>슬링 와이어 로프가 팽팽해지면 인상을 한 번 정지합니다.</a:t>
            </a:r>
          </a:p>
        </p:txBody>
      </p:sp>
      <p:sp>
        <p:nvSpPr>
          <p:cNvPr id="7" name="タイトル 1">
            <a:extLst>
              <a:ext uri="{FF2B5EF4-FFF2-40B4-BE49-F238E27FC236}">
                <a16:creationId xmlns:a16="http://schemas.microsoft.com/office/drawing/2014/main" id="{4C490D35-C3DB-4650-8998-8801AEF70127}"/>
              </a:ext>
            </a:extLst>
          </p:cNvPr>
          <p:cNvSpPr txBox="1">
            <a:spLocks/>
          </p:cNvSpPr>
          <p:nvPr/>
        </p:nvSpPr>
        <p:spPr>
          <a:xfrm>
            <a:off x="838200" y="365125"/>
            <a:ext cx="10515600" cy="78076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kumimoji="1" lang="ko-KR" altLang="ko-KR" sz="4000" dirty="0">
                <a:latin typeface="Arial" panose="020B0604020202020204" pitchFamily="34" charset="0"/>
                <a:cs typeface="Arial" panose="020B0604020202020204" pitchFamily="34" charset="0"/>
              </a:rPr>
              <a:t>화물 고속 인상 금지</a:t>
            </a:r>
            <a:endParaRPr lang="ko-KR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2660152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コンテンツ プレースホルダー 3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32317" y="1690688"/>
            <a:ext cx="8281358" cy="4917146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正方形/長方形 4"/>
          <p:cNvSpPr/>
          <p:nvPr/>
        </p:nvSpPr>
        <p:spPr>
          <a:xfrm>
            <a:off x="2201334" y="3034453"/>
            <a:ext cx="1165014" cy="1794934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正方形/長方形 5"/>
          <p:cNvSpPr/>
          <p:nvPr/>
        </p:nvSpPr>
        <p:spPr>
          <a:xfrm>
            <a:off x="3081866" y="3234860"/>
            <a:ext cx="474133" cy="1032339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正方形/長方形 6"/>
          <p:cNvSpPr/>
          <p:nvPr/>
        </p:nvSpPr>
        <p:spPr>
          <a:xfrm>
            <a:off x="5364479" y="2389005"/>
            <a:ext cx="1705394" cy="1184064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正方形/長方形 8"/>
          <p:cNvSpPr/>
          <p:nvPr/>
        </p:nvSpPr>
        <p:spPr>
          <a:xfrm>
            <a:off x="8293945" y="2810107"/>
            <a:ext cx="1473201" cy="785264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1728438" y="4165491"/>
            <a:ext cx="18944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ko-KR">
                <a:latin typeface="Arial" panose="020B0604020202020204" pitchFamily="34" charset="0"/>
                <a:cs typeface="Arial" panose="020B0604020202020204" pitchFamily="34" charset="0"/>
              </a:rPr>
              <a:t>화물 무너짐</a:t>
            </a:r>
          </a:p>
        </p:txBody>
      </p:sp>
      <p:sp>
        <p:nvSpPr>
          <p:cNvPr id="12" name="テキスト ボックス 11"/>
          <p:cNvSpPr txBox="1"/>
          <p:nvPr/>
        </p:nvSpPr>
        <p:spPr>
          <a:xfrm>
            <a:off x="5275270" y="2949040"/>
            <a:ext cx="179460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ko-KR">
                <a:latin typeface="Arial" panose="020B0604020202020204" pitchFamily="34" charset="0"/>
                <a:cs typeface="Arial" panose="020B0604020202020204" pitchFamily="34" charset="0"/>
              </a:rPr>
              <a:t>슬링 와이어 로프 올가미</a:t>
            </a:r>
          </a:p>
        </p:txBody>
      </p:sp>
      <p:sp>
        <p:nvSpPr>
          <p:cNvPr id="13" name="テキスト ボックス 12"/>
          <p:cNvSpPr txBox="1"/>
          <p:nvPr/>
        </p:nvSpPr>
        <p:spPr>
          <a:xfrm>
            <a:off x="8750380" y="3177024"/>
            <a:ext cx="136220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ko-KR">
                <a:latin typeface="Arial" panose="020B0604020202020204" pitchFamily="34" charset="0"/>
                <a:cs typeface="Arial" panose="020B0604020202020204" pitchFamily="34" charset="0"/>
              </a:rPr>
              <a:t>가이드 로프</a:t>
            </a:r>
          </a:p>
        </p:txBody>
      </p:sp>
      <p:sp>
        <p:nvSpPr>
          <p:cNvPr id="14" name="正方形/長方形 13"/>
          <p:cNvSpPr/>
          <p:nvPr/>
        </p:nvSpPr>
        <p:spPr>
          <a:xfrm>
            <a:off x="6945183" y="2761092"/>
            <a:ext cx="213900" cy="392632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タイトル 1">
            <a:extLst>
              <a:ext uri="{FF2B5EF4-FFF2-40B4-BE49-F238E27FC236}">
                <a16:creationId xmlns:a16="http://schemas.microsoft.com/office/drawing/2014/main" id="{88756B6C-0128-4406-AC43-F94B831EA502}"/>
              </a:ext>
            </a:extLst>
          </p:cNvPr>
          <p:cNvSpPr txBox="1">
            <a:spLocks/>
          </p:cNvSpPr>
          <p:nvPr/>
        </p:nvSpPr>
        <p:spPr>
          <a:xfrm>
            <a:off x="838200" y="365125"/>
            <a:ext cx="10515600" cy="78076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kumimoji="1" lang="ko-KR" altLang="ko-KR" sz="4000" dirty="0">
                <a:latin typeface="Arial" panose="020B0604020202020204" pitchFamily="34" charset="0"/>
                <a:cs typeface="Arial" panose="020B0604020202020204" pitchFamily="34" charset="0"/>
              </a:rPr>
              <a:t>로프 상태 점검</a:t>
            </a:r>
            <a:endParaRPr lang="ko-KR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40596165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コンテンツ プレースホルダー 3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13804" y="1475117"/>
            <a:ext cx="6400800" cy="514997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タイトル 1">
            <a:extLst>
              <a:ext uri="{FF2B5EF4-FFF2-40B4-BE49-F238E27FC236}">
                <a16:creationId xmlns:a16="http://schemas.microsoft.com/office/drawing/2014/main" id="{2CC50AA1-8850-4B4A-B03E-5A106F6CF362}"/>
              </a:ext>
            </a:extLst>
          </p:cNvPr>
          <p:cNvSpPr txBox="1">
            <a:spLocks/>
          </p:cNvSpPr>
          <p:nvPr/>
        </p:nvSpPr>
        <p:spPr>
          <a:xfrm>
            <a:off x="838200" y="365125"/>
            <a:ext cx="10515600" cy="78076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kumimoji="1" lang="ko-KR" altLang="ko-KR" sz="4000" dirty="0">
                <a:latin typeface="Arial" panose="020B0604020202020204" pitchFamily="34" charset="0"/>
                <a:cs typeface="Arial" panose="020B0604020202020204" pitchFamily="34" charset="0"/>
              </a:rPr>
              <a:t>하역 장소 점검</a:t>
            </a:r>
            <a:endParaRPr lang="ko-KR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52661038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コンテンツ プレースホルダー 3"/>
          <p:cNvPicPr>
            <a:picLocks noGrp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134"/>
          <a:stretch/>
        </p:blipFill>
        <p:spPr bwMode="auto">
          <a:xfrm>
            <a:off x="2096220" y="1690688"/>
            <a:ext cx="7487728" cy="4623848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正方形/長方形 2"/>
          <p:cNvSpPr/>
          <p:nvPr/>
        </p:nvSpPr>
        <p:spPr>
          <a:xfrm>
            <a:off x="5526708" y="1742148"/>
            <a:ext cx="3504623" cy="1617461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テキスト ボックス 4"/>
          <p:cNvSpPr txBox="1"/>
          <p:nvPr/>
        </p:nvSpPr>
        <p:spPr>
          <a:xfrm>
            <a:off x="6369411" y="1916941"/>
            <a:ext cx="266192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>
                <a:latin typeface="Arial" panose="020B0604020202020204" pitchFamily="34" charset="0"/>
                <a:cs typeface="Arial" panose="020B0604020202020204" pitchFamily="34" charset="0"/>
              </a:rPr>
              <a:t>절대로 크레인의 호이스트 작동으로 화물 아래에서 슬링 와이어 로프를 잡아당기지 마십시오.</a:t>
            </a:r>
          </a:p>
        </p:txBody>
      </p:sp>
      <p:sp>
        <p:nvSpPr>
          <p:cNvPr id="7" name="タイトル 1">
            <a:extLst>
              <a:ext uri="{FF2B5EF4-FFF2-40B4-BE49-F238E27FC236}">
                <a16:creationId xmlns:a16="http://schemas.microsoft.com/office/drawing/2014/main" id="{41EE0934-06A9-435B-83E3-84BE0106058B}"/>
              </a:ext>
            </a:extLst>
          </p:cNvPr>
          <p:cNvSpPr txBox="1">
            <a:spLocks/>
          </p:cNvSpPr>
          <p:nvPr/>
        </p:nvSpPr>
        <p:spPr>
          <a:xfrm>
            <a:off x="838200" y="365125"/>
            <a:ext cx="10515600" cy="780769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kumimoji="1" lang="ko-KR" altLang="ko-KR" sz="4000" dirty="0">
                <a:latin typeface="Arial" panose="020B0604020202020204" pitchFamily="34" charset="0"/>
                <a:cs typeface="Arial" panose="020B0604020202020204" pitchFamily="34" charset="0"/>
              </a:rPr>
              <a:t>크레인으로 </a:t>
            </a:r>
            <a:r>
              <a:rPr kumimoji="1" lang="ko-KR" altLang="ko-KR" sz="4000" dirty="0" err="1">
                <a:latin typeface="Arial" panose="020B0604020202020204" pitchFamily="34" charset="0"/>
                <a:cs typeface="Arial" panose="020B0604020202020204" pitchFamily="34" charset="0"/>
              </a:rPr>
              <a:t>슬링</a:t>
            </a:r>
            <a:r>
              <a:rPr kumimoji="1" lang="ko-KR" altLang="ko-KR" sz="4000" dirty="0">
                <a:latin typeface="Arial" panose="020B0604020202020204" pitchFamily="34" charset="0"/>
                <a:cs typeface="Arial" panose="020B0604020202020204" pitchFamily="34" charset="0"/>
              </a:rPr>
              <a:t> 와이어 로프 잡아당기기 금지</a:t>
            </a:r>
            <a:endParaRPr lang="ko-KR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80973540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コンテンツ プレースホルダー 3"/>
          <p:cNvPicPr>
            <a:picLocks noGrp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550"/>
          <a:stretch/>
        </p:blipFill>
        <p:spPr bwMode="auto">
          <a:xfrm>
            <a:off x="2432649" y="1285336"/>
            <a:ext cx="6047117" cy="5011947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正方形/長方形 2"/>
          <p:cNvSpPr/>
          <p:nvPr/>
        </p:nvSpPr>
        <p:spPr>
          <a:xfrm>
            <a:off x="5845387" y="1557867"/>
            <a:ext cx="1896533" cy="609600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正方形/長方形 4"/>
          <p:cNvSpPr/>
          <p:nvPr/>
        </p:nvSpPr>
        <p:spPr>
          <a:xfrm>
            <a:off x="2641599" y="3474720"/>
            <a:ext cx="2451947" cy="1625600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テキスト ボックス 5"/>
          <p:cNvSpPr txBox="1"/>
          <p:nvPr/>
        </p:nvSpPr>
        <p:spPr>
          <a:xfrm>
            <a:off x="5933440" y="1690688"/>
            <a:ext cx="1727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ko-KR">
                <a:latin typeface="Arial" panose="020B0604020202020204" pitchFamily="34" charset="0"/>
                <a:cs typeface="Arial" panose="020B0604020202020204" pitchFamily="34" charset="0"/>
              </a:rPr>
              <a:t>호이스트 드럼</a:t>
            </a:r>
          </a:p>
        </p:txBody>
      </p:sp>
      <p:sp>
        <p:nvSpPr>
          <p:cNvPr id="7" name="正方形/長方形 6"/>
          <p:cNvSpPr/>
          <p:nvPr/>
        </p:nvSpPr>
        <p:spPr>
          <a:xfrm>
            <a:off x="4409439" y="3725333"/>
            <a:ext cx="1022773" cy="955040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円形吹き出し 8"/>
          <p:cNvSpPr/>
          <p:nvPr/>
        </p:nvSpPr>
        <p:spPr>
          <a:xfrm>
            <a:off x="3136053" y="3637280"/>
            <a:ext cx="1815254" cy="1192107"/>
          </a:xfrm>
          <a:prstGeom prst="wedgeEllipseCallout">
            <a:avLst>
              <a:gd name="adj1" fmla="val 50536"/>
              <a:gd name="adj2" fmla="val 68635"/>
            </a:avLst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3539065" y="3910167"/>
            <a:ext cx="13817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ko-KR">
                <a:latin typeface="Arial" panose="020B0604020202020204" pitchFamily="34" charset="0"/>
                <a:cs typeface="Arial" panose="020B0604020202020204" pitchFamily="34" charset="0"/>
              </a:rPr>
              <a:t>랜덤 와인딩</a:t>
            </a:r>
          </a:p>
        </p:txBody>
      </p:sp>
      <p:sp>
        <p:nvSpPr>
          <p:cNvPr id="8" name="タイトル 1">
            <a:extLst>
              <a:ext uri="{FF2B5EF4-FFF2-40B4-BE49-F238E27FC236}">
                <a16:creationId xmlns:a16="http://schemas.microsoft.com/office/drawing/2014/main" id="{B62EE22C-91AD-4C24-9102-AF567B2A5983}"/>
              </a:ext>
            </a:extLst>
          </p:cNvPr>
          <p:cNvSpPr txBox="1">
            <a:spLocks/>
          </p:cNvSpPr>
          <p:nvPr/>
        </p:nvSpPr>
        <p:spPr>
          <a:xfrm>
            <a:off x="838200" y="365125"/>
            <a:ext cx="10515600" cy="78076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kumimoji="1" lang="ko-KR" altLang="ko-KR" sz="4000" dirty="0">
                <a:latin typeface="Arial" panose="020B0604020202020204" pitchFamily="34" charset="0"/>
                <a:cs typeface="Arial" panose="020B0604020202020204" pitchFamily="34" charset="0"/>
              </a:rPr>
              <a:t>회전하는 </a:t>
            </a:r>
            <a:r>
              <a:rPr kumimoji="1" lang="ko-KR" altLang="ko-KR" sz="4000" dirty="0" err="1">
                <a:latin typeface="Arial" panose="020B0604020202020204" pitchFamily="34" charset="0"/>
                <a:cs typeface="Arial" panose="020B0604020202020204" pitchFamily="34" charset="0"/>
              </a:rPr>
              <a:t>후크</a:t>
            </a:r>
            <a:r>
              <a:rPr kumimoji="1" lang="ko-KR" altLang="ko-KR" sz="4000" dirty="0">
                <a:latin typeface="Arial" panose="020B0604020202020204" pitchFamily="34" charset="0"/>
                <a:cs typeface="Arial" panose="020B0604020202020204" pitchFamily="34" charset="0"/>
              </a:rPr>
              <a:t> 인상 금지</a:t>
            </a:r>
            <a:endParaRPr lang="ko-KR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79935361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コンテンツ プレースホルダー 3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7487" y="1690688"/>
            <a:ext cx="5719313" cy="4968904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正方形/長方形 2"/>
          <p:cNvSpPr/>
          <p:nvPr/>
        </p:nvSpPr>
        <p:spPr>
          <a:xfrm>
            <a:off x="3674853" y="1837426"/>
            <a:ext cx="4546121" cy="638355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正方形/長方形 4"/>
          <p:cNvSpPr/>
          <p:nvPr/>
        </p:nvSpPr>
        <p:spPr>
          <a:xfrm>
            <a:off x="2967488" y="1610264"/>
            <a:ext cx="5719312" cy="609600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テキスト ボックス 5"/>
          <p:cNvSpPr txBox="1"/>
          <p:nvPr/>
        </p:nvSpPr>
        <p:spPr>
          <a:xfrm>
            <a:off x="3090969" y="1743085"/>
            <a:ext cx="64412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ko-KR">
                <a:latin typeface="Arial" panose="020B0604020202020204" pitchFamily="34" charset="0"/>
                <a:cs typeface="Arial" panose="020B0604020202020204" pitchFamily="34" charset="0"/>
              </a:rPr>
              <a:t>당기는 동안 펜던트 스위치에서 손을 떼지 마십시오.</a:t>
            </a:r>
          </a:p>
        </p:txBody>
      </p:sp>
      <p:sp>
        <p:nvSpPr>
          <p:cNvPr id="8" name="タイトル 1">
            <a:extLst>
              <a:ext uri="{FF2B5EF4-FFF2-40B4-BE49-F238E27FC236}">
                <a16:creationId xmlns:a16="http://schemas.microsoft.com/office/drawing/2014/main" id="{7F8D49C8-E138-415A-9F48-5B9942730062}"/>
              </a:ext>
            </a:extLst>
          </p:cNvPr>
          <p:cNvSpPr txBox="1">
            <a:spLocks/>
          </p:cNvSpPr>
          <p:nvPr/>
        </p:nvSpPr>
        <p:spPr>
          <a:xfrm>
            <a:off x="838200" y="365125"/>
            <a:ext cx="10515600" cy="78076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kumimoji="1" lang="ko-KR" altLang="ko-KR" sz="4000" dirty="0">
                <a:latin typeface="Arial" panose="020B0604020202020204" pitchFamily="34" charset="0"/>
                <a:cs typeface="Arial" panose="020B0604020202020204" pitchFamily="34" charset="0"/>
              </a:rPr>
              <a:t>펜던트 스위치 취급</a:t>
            </a:r>
            <a:endParaRPr lang="ko-KR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41524336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コンテンツ プレースホルダー 3"/>
          <p:cNvPicPr>
            <a:picLocks noGrp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5954"/>
          <a:stretch/>
        </p:blipFill>
        <p:spPr bwMode="auto">
          <a:xfrm>
            <a:off x="2622430" y="1613140"/>
            <a:ext cx="6745856" cy="4796286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正方形/長方形 2"/>
          <p:cNvSpPr/>
          <p:nvPr/>
        </p:nvSpPr>
        <p:spPr>
          <a:xfrm>
            <a:off x="6034896" y="2566313"/>
            <a:ext cx="2884098" cy="1565740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正方形/長方形 4"/>
          <p:cNvSpPr/>
          <p:nvPr/>
        </p:nvSpPr>
        <p:spPr>
          <a:xfrm>
            <a:off x="5857335" y="2938703"/>
            <a:ext cx="276045" cy="854015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正方形/長方形 5"/>
          <p:cNvSpPr/>
          <p:nvPr/>
        </p:nvSpPr>
        <p:spPr>
          <a:xfrm>
            <a:off x="6096000" y="3933645"/>
            <a:ext cx="2401019" cy="267419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正方形/長方形 6"/>
          <p:cNvSpPr/>
          <p:nvPr/>
        </p:nvSpPr>
        <p:spPr>
          <a:xfrm>
            <a:off x="6435306" y="4011283"/>
            <a:ext cx="1923690" cy="810883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四角形吹き出し 8"/>
          <p:cNvSpPr/>
          <p:nvPr/>
        </p:nvSpPr>
        <p:spPr>
          <a:xfrm>
            <a:off x="6303751" y="2847520"/>
            <a:ext cx="2482029" cy="1595886"/>
          </a:xfrm>
          <a:prstGeom prst="wedgeRectCallout">
            <a:avLst>
              <a:gd name="adj1" fmla="val -33206"/>
              <a:gd name="adj2" fmla="val 77636"/>
            </a:avLst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6489317" y="3752031"/>
            <a:ext cx="27525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dirty="0">
                <a:latin typeface="Arial" panose="020B0604020202020204" pitchFamily="34" charset="0"/>
                <a:cs typeface="Arial" panose="020B0604020202020204" pitchFamily="34" charset="0"/>
              </a:rPr>
              <a:t>화물이 회전합니다.</a:t>
            </a:r>
          </a:p>
        </p:txBody>
      </p:sp>
      <p:sp>
        <p:nvSpPr>
          <p:cNvPr id="11" name="テキスト ボックス 10"/>
          <p:cNvSpPr txBox="1"/>
          <p:nvPr/>
        </p:nvSpPr>
        <p:spPr>
          <a:xfrm>
            <a:off x="6482750" y="3181044"/>
            <a:ext cx="21055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ko-KR">
                <a:latin typeface="Arial" panose="020B0604020202020204" pitchFamily="34" charset="0"/>
                <a:cs typeface="Arial" panose="020B0604020202020204" pitchFamily="34" charset="0"/>
              </a:rPr>
              <a:t>COG가 맞지 않습니다.</a:t>
            </a:r>
          </a:p>
        </p:txBody>
      </p:sp>
      <p:sp>
        <p:nvSpPr>
          <p:cNvPr id="8" name="タイトル 1">
            <a:extLst>
              <a:ext uri="{FF2B5EF4-FFF2-40B4-BE49-F238E27FC236}">
                <a16:creationId xmlns:a16="http://schemas.microsoft.com/office/drawing/2014/main" id="{04E0796F-45A7-4A04-A2F9-0E5A9FEE6DEA}"/>
              </a:ext>
            </a:extLst>
          </p:cNvPr>
          <p:cNvSpPr txBox="1">
            <a:spLocks/>
          </p:cNvSpPr>
          <p:nvPr/>
        </p:nvSpPr>
        <p:spPr>
          <a:xfrm>
            <a:off x="838200" y="365125"/>
            <a:ext cx="10515600" cy="78076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kumimoji="1" lang="ko-KR" altLang="ko-KR" sz="4000" dirty="0" err="1">
                <a:latin typeface="Arial" panose="020B0604020202020204" pitchFamily="34" charset="0"/>
                <a:cs typeface="Arial" panose="020B0604020202020204" pitchFamily="34" charset="0"/>
              </a:rPr>
              <a:t>후크</a:t>
            </a:r>
            <a:r>
              <a:rPr kumimoji="1" lang="ko-KR" altLang="ko-KR" sz="4000" dirty="0">
                <a:latin typeface="Arial" panose="020B0604020202020204" pitchFamily="34" charset="0"/>
                <a:cs typeface="Arial" panose="020B0604020202020204" pitchFamily="34" charset="0"/>
              </a:rPr>
              <a:t> 위치</a:t>
            </a:r>
            <a:endParaRPr lang="ko-KR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13283495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コンテンツ プレースホルダー 3"/>
          <p:cNvPicPr>
            <a:picLocks noGrp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015"/>
          <a:stretch/>
        </p:blipFill>
        <p:spPr bwMode="auto">
          <a:xfrm>
            <a:off x="2544793" y="1423358"/>
            <a:ext cx="6832120" cy="5115464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正方形/長方形 2"/>
          <p:cNvSpPr/>
          <p:nvPr/>
        </p:nvSpPr>
        <p:spPr>
          <a:xfrm>
            <a:off x="2829464" y="2717321"/>
            <a:ext cx="2389517" cy="1561381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正方形/長方形 5"/>
          <p:cNvSpPr/>
          <p:nvPr/>
        </p:nvSpPr>
        <p:spPr>
          <a:xfrm>
            <a:off x="7113917" y="3498011"/>
            <a:ext cx="2389517" cy="1561381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正方形/長方形 6"/>
          <p:cNvSpPr/>
          <p:nvPr/>
        </p:nvSpPr>
        <p:spPr>
          <a:xfrm>
            <a:off x="7401465" y="4813539"/>
            <a:ext cx="595222" cy="370936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四角形吹き出し 7"/>
          <p:cNvSpPr/>
          <p:nvPr/>
        </p:nvSpPr>
        <p:spPr>
          <a:xfrm>
            <a:off x="3316856" y="3027827"/>
            <a:ext cx="1759789" cy="1086928"/>
          </a:xfrm>
          <a:prstGeom prst="wedgeRectCallout">
            <a:avLst>
              <a:gd name="adj1" fmla="val -10539"/>
              <a:gd name="adj2" fmla="val 66468"/>
            </a:avLst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テキスト ボックス 8"/>
          <p:cNvSpPr txBox="1"/>
          <p:nvPr/>
        </p:nvSpPr>
        <p:spPr>
          <a:xfrm>
            <a:off x="3647328" y="3254522"/>
            <a:ext cx="149237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dirty="0">
                <a:latin typeface="Arial" panose="020B0604020202020204" pitchFamily="34" charset="0"/>
                <a:cs typeface="Arial" panose="020B0604020202020204" pitchFamily="34" charset="0"/>
              </a:rPr>
              <a:t>회전 방지 운전</a:t>
            </a:r>
          </a:p>
        </p:txBody>
      </p:sp>
      <p:sp>
        <p:nvSpPr>
          <p:cNvPr id="5" name="タイトル 1">
            <a:extLst>
              <a:ext uri="{FF2B5EF4-FFF2-40B4-BE49-F238E27FC236}">
                <a16:creationId xmlns:a16="http://schemas.microsoft.com/office/drawing/2014/main" id="{AAC04088-AB7B-4633-A117-3752875F718F}"/>
              </a:ext>
            </a:extLst>
          </p:cNvPr>
          <p:cNvSpPr txBox="1">
            <a:spLocks/>
          </p:cNvSpPr>
          <p:nvPr/>
        </p:nvSpPr>
        <p:spPr>
          <a:xfrm>
            <a:off x="838200" y="365125"/>
            <a:ext cx="10515600" cy="78076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kumimoji="1" lang="ko-KR" altLang="ko-KR" sz="4000" dirty="0">
                <a:latin typeface="Arial" panose="020B0604020202020204" pitchFamily="34" charset="0"/>
                <a:cs typeface="Arial" panose="020B0604020202020204" pitchFamily="34" charset="0"/>
              </a:rPr>
              <a:t>회전 방지 운전</a:t>
            </a:r>
            <a:endParaRPr lang="ko-KR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25336692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コンテンツ プレースホルダー 3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47274" y="1423447"/>
            <a:ext cx="7297058" cy="5201639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正方形/長方形 2"/>
          <p:cNvSpPr/>
          <p:nvPr/>
        </p:nvSpPr>
        <p:spPr>
          <a:xfrm>
            <a:off x="3010893" y="2516957"/>
            <a:ext cx="1127473" cy="743941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正方形/長方形 4"/>
          <p:cNvSpPr/>
          <p:nvPr/>
        </p:nvSpPr>
        <p:spPr>
          <a:xfrm>
            <a:off x="5125286" y="2836269"/>
            <a:ext cx="914924" cy="793630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正方形/長方形 5"/>
          <p:cNvSpPr/>
          <p:nvPr/>
        </p:nvSpPr>
        <p:spPr>
          <a:xfrm>
            <a:off x="7942053" y="2596539"/>
            <a:ext cx="1201947" cy="894283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テキスト ボックス 6"/>
          <p:cNvSpPr txBox="1"/>
          <p:nvPr/>
        </p:nvSpPr>
        <p:spPr>
          <a:xfrm>
            <a:off x="2936921" y="2596539"/>
            <a:ext cx="131302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ko-KR" sz="2400" dirty="0">
                <a:latin typeface="Arial" panose="020B0604020202020204" pitchFamily="34" charset="0"/>
                <a:cs typeface="Arial" panose="020B0604020202020204" pitchFamily="34" charset="0"/>
              </a:rPr>
              <a:t>문제!</a:t>
            </a:r>
          </a:p>
        </p:txBody>
      </p:sp>
      <p:sp>
        <p:nvSpPr>
          <p:cNvPr id="8" name="テキスト ボックス 7"/>
          <p:cNvSpPr txBox="1"/>
          <p:nvPr/>
        </p:nvSpPr>
        <p:spPr>
          <a:xfrm>
            <a:off x="8048625" y="2605436"/>
            <a:ext cx="2238375" cy="369332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r>
              <a:rPr lang="ko-KR">
                <a:latin typeface="Arial" panose="020B0604020202020204" pitchFamily="34" charset="0"/>
                <a:cs typeface="Arial" panose="020B0604020202020204" pitchFamily="34" charset="0"/>
              </a:rPr>
              <a:t>실패 증상</a:t>
            </a:r>
          </a:p>
        </p:txBody>
      </p:sp>
      <p:sp>
        <p:nvSpPr>
          <p:cNvPr id="10" name="タイトル 1">
            <a:extLst>
              <a:ext uri="{FF2B5EF4-FFF2-40B4-BE49-F238E27FC236}">
                <a16:creationId xmlns:a16="http://schemas.microsoft.com/office/drawing/2014/main" id="{2DEFFAB1-6BD5-489B-B979-46B26BEB8313}"/>
              </a:ext>
            </a:extLst>
          </p:cNvPr>
          <p:cNvSpPr txBox="1">
            <a:spLocks/>
          </p:cNvSpPr>
          <p:nvPr/>
        </p:nvSpPr>
        <p:spPr>
          <a:xfrm>
            <a:off x="838200" y="365125"/>
            <a:ext cx="10515600" cy="78076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kumimoji="1" lang="ko-KR" altLang="ko-KR" sz="4000" dirty="0">
                <a:latin typeface="Arial" panose="020B0604020202020204" pitchFamily="34" charset="0"/>
                <a:cs typeface="Arial" panose="020B0604020202020204" pitchFamily="34" charset="0"/>
              </a:rPr>
              <a:t>일상 점검</a:t>
            </a:r>
            <a:endParaRPr lang="ko-KR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14347049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コンテンツ プレースホルダー 3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5502" y="1690687"/>
            <a:ext cx="8859328" cy="4986157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正方形/長方形 2"/>
          <p:cNvSpPr/>
          <p:nvPr/>
        </p:nvSpPr>
        <p:spPr>
          <a:xfrm>
            <a:off x="8201318" y="4530183"/>
            <a:ext cx="2593062" cy="1023123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ko-KR">
                <a:latin typeface="Arial" panose="020B0604020202020204" pitchFamily="34" charset="0"/>
                <a:cs typeface="Arial" panose="020B0604020202020204" pitchFamily="34" charset="0"/>
              </a:rPr>
              <a:t>전원 공급 장치 스위치를 끄십시오.</a:t>
            </a:r>
          </a:p>
        </p:txBody>
      </p:sp>
      <p:sp>
        <p:nvSpPr>
          <p:cNvPr id="6" name="タイトル 1">
            <a:extLst>
              <a:ext uri="{FF2B5EF4-FFF2-40B4-BE49-F238E27FC236}">
                <a16:creationId xmlns:a16="http://schemas.microsoft.com/office/drawing/2014/main" id="{7E9B766C-77A8-4255-B272-F38A3DBA016F}"/>
              </a:ext>
            </a:extLst>
          </p:cNvPr>
          <p:cNvSpPr txBox="1">
            <a:spLocks/>
          </p:cNvSpPr>
          <p:nvPr/>
        </p:nvSpPr>
        <p:spPr>
          <a:xfrm>
            <a:off x="838200" y="365125"/>
            <a:ext cx="10515600" cy="78076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kumimoji="1" lang="ko-KR" altLang="ko-KR" sz="4000" dirty="0">
                <a:latin typeface="Arial" panose="020B0604020202020204" pitchFamily="34" charset="0"/>
                <a:cs typeface="Arial" panose="020B0604020202020204" pitchFamily="34" charset="0"/>
              </a:rPr>
              <a:t>이상 시 정지</a:t>
            </a:r>
            <a:endParaRPr lang="ko-KR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0339494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図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97226" y="1526875"/>
            <a:ext cx="4209773" cy="5050622"/>
          </a:xfrm>
          <a:prstGeom prst="rect">
            <a:avLst/>
          </a:prstGeom>
        </p:spPr>
      </p:pic>
      <p:sp>
        <p:nvSpPr>
          <p:cNvPr id="6" name="テキスト ボックス 5"/>
          <p:cNvSpPr txBox="1"/>
          <p:nvPr/>
        </p:nvSpPr>
        <p:spPr>
          <a:xfrm>
            <a:off x="3819526" y="1690599"/>
            <a:ext cx="38719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ko-KR">
                <a:latin typeface="Arial" panose="020B0604020202020204" pitchFamily="34" charset="0"/>
                <a:cs typeface="Arial" panose="020B0604020202020204" pitchFamily="34" charset="0"/>
              </a:rPr>
              <a:t>동력으로 화물 인상</a:t>
            </a:r>
          </a:p>
        </p:txBody>
      </p:sp>
      <p:sp>
        <p:nvSpPr>
          <p:cNvPr id="7" name="テキスト ボックス 6"/>
          <p:cNvSpPr txBox="1"/>
          <p:nvPr/>
        </p:nvSpPr>
        <p:spPr>
          <a:xfrm>
            <a:off x="3698572" y="4050226"/>
            <a:ext cx="41138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ko-KR">
                <a:latin typeface="Arial" panose="020B0604020202020204" pitchFamily="34" charset="0"/>
                <a:cs typeface="Arial" panose="020B0604020202020204" pitchFamily="34" charset="0"/>
              </a:rPr>
              <a:t>인상한 화물을 수평으로 운송</a:t>
            </a:r>
          </a:p>
        </p:txBody>
      </p:sp>
      <p:sp>
        <p:nvSpPr>
          <p:cNvPr id="3" name="タイトル 1">
            <a:extLst>
              <a:ext uri="{FF2B5EF4-FFF2-40B4-BE49-F238E27FC236}">
                <a16:creationId xmlns:a16="http://schemas.microsoft.com/office/drawing/2014/main" id="{E4255EB0-3B79-4CB9-80ED-61D592588FAD}"/>
              </a:ext>
            </a:extLst>
          </p:cNvPr>
          <p:cNvSpPr txBox="1">
            <a:spLocks/>
          </p:cNvSpPr>
          <p:nvPr/>
        </p:nvSpPr>
        <p:spPr>
          <a:xfrm>
            <a:off x="838200" y="365125"/>
            <a:ext cx="10515600" cy="78076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kumimoji="1" lang="ko-KR" altLang="ko-KR" sz="4000" dirty="0">
                <a:latin typeface="Arial" panose="020B0604020202020204" pitchFamily="34" charset="0"/>
                <a:cs typeface="Arial" panose="020B0604020202020204" pitchFamily="34" charset="0"/>
              </a:rPr>
              <a:t>크레인 정의</a:t>
            </a:r>
            <a:endParaRPr lang="ko-KR" altLang="ko-KR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9456030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1389" y="1442256"/>
            <a:ext cx="5201728" cy="4953037"/>
          </a:xfrm>
          <a:prstGeom prst="rect">
            <a:avLst/>
          </a:prstGeom>
        </p:spPr>
      </p:pic>
      <p:sp>
        <p:nvSpPr>
          <p:cNvPr id="6" name="テキスト ボックス 5"/>
          <p:cNvSpPr txBox="1"/>
          <p:nvPr/>
        </p:nvSpPr>
        <p:spPr>
          <a:xfrm>
            <a:off x="4806176" y="4330460"/>
            <a:ext cx="207770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ko-KR" dirty="0">
                <a:latin typeface="Arial" panose="020B0604020202020204" pitchFamily="34" charset="0"/>
                <a:cs typeface="Arial" panose="020B0604020202020204" pitchFamily="34" charset="0"/>
              </a:rPr>
              <a:t>사전 준비</a:t>
            </a:r>
          </a:p>
        </p:txBody>
      </p:sp>
      <p:sp>
        <p:nvSpPr>
          <p:cNvPr id="7" name="テキスト ボックス 6"/>
          <p:cNvSpPr txBox="1"/>
          <p:nvPr/>
        </p:nvSpPr>
        <p:spPr>
          <a:xfrm>
            <a:off x="3122763" y="1548565"/>
            <a:ext cx="521035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ko-KR" sz="2000">
                <a:latin typeface="Arial" panose="020B0604020202020204" pitchFamily="34" charset="0"/>
                <a:cs typeface="Arial" panose="020B0604020202020204" pitchFamily="34" charset="0"/>
              </a:rPr>
              <a:t>검사 사전 준비</a:t>
            </a:r>
          </a:p>
        </p:txBody>
      </p:sp>
      <p:sp>
        <p:nvSpPr>
          <p:cNvPr id="4" name="タイトル 1">
            <a:extLst>
              <a:ext uri="{FF2B5EF4-FFF2-40B4-BE49-F238E27FC236}">
                <a16:creationId xmlns:a16="http://schemas.microsoft.com/office/drawing/2014/main" id="{AE56AB61-46BE-4474-8CDA-706859E11A7E}"/>
              </a:ext>
            </a:extLst>
          </p:cNvPr>
          <p:cNvSpPr txBox="1">
            <a:spLocks/>
          </p:cNvSpPr>
          <p:nvPr/>
        </p:nvSpPr>
        <p:spPr>
          <a:xfrm>
            <a:off x="838200" y="365125"/>
            <a:ext cx="10515600" cy="78076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kumimoji="1" lang="ko-KR" altLang="ko-KR" sz="4000" dirty="0">
                <a:latin typeface="Arial" panose="020B0604020202020204" pitchFamily="34" charset="0"/>
                <a:cs typeface="Arial" panose="020B0604020202020204" pitchFamily="34" charset="0"/>
              </a:rPr>
              <a:t>사전 준비</a:t>
            </a:r>
            <a:endParaRPr lang="ko-KR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67205324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コンテンツ プレースホルダー 3"/>
          <p:cNvPicPr>
            <a:picLocks noGrp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7271"/>
          <a:stretch/>
        </p:blipFill>
        <p:spPr bwMode="auto">
          <a:xfrm>
            <a:off x="2863971" y="1492370"/>
            <a:ext cx="6055742" cy="4830792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正方形/長方形 7"/>
          <p:cNvSpPr/>
          <p:nvPr/>
        </p:nvSpPr>
        <p:spPr>
          <a:xfrm>
            <a:off x="5589917" y="1777042"/>
            <a:ext cx="3122762" cy="1285335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正方形/長方形 8"/>
          <p:cNvSpPr/>
          <p:nvPr/>
        </p:nvSpPr>
        <p:spPr>
          <a:xfrm>
            <a:off x="5589917" y="3062377"/>
            <a:ext cx="396815" cy="258793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角丸四角形吹き出し 9"/>
          <p:cNvSpPr/>
          <p:nvPr/>
        </p:nvSpPr>
        <p:spPr>
          <a:xfrm>
            <a:off x="5788325" y="1777042"/>
            <a:ext cx="2734574" cy="1121344"/>
          </a:xfrm>
          <a:prstGeom prst="wedgeRoundRectCallout">
            <a:avLst>
              <a:gd name="adj1" fmla="val -52163"/>
              <a:gd name="adj2" fmla="val 67979"/>
              <a:gd name="adj3" fmla="val 16667"/>
            </a:avLst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テキスト ボックス 10"/>
          <p:cNvSpPr txBox="1"/>
          <p:nvPr/>
        </p:nvSpPr>
        <p:spPr>
          <a:xfrm>
            <a:off x="5908676" y="2046834"/>
            <a:ext cx="2479112" cy="6462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ko-KR" dirty="0">
                <a:latin typeface="Arial" panose="020B0604020202020204" pitchFamily="34" charset="0"/>
                <a:cs typeface="Arial" panose="020B0604020202020204" pitchFamily="34" charset="0"/>
              </a:rPr>
              <a:t>날씨 정보에 따라 강풍이 예상됨</a:t>
            </a:r>
          </a:p>
        </p:txBody>
      </p:sp>
      <p:sp>
        <p:nvSpPr>
          <p:cNvPr id="3" name="タイトル 1">
            <a:extLst>
              <a:ext uri="{FF2B5EF4-FFF2-40B4-BE49-F238E27FC236}">
                <a16:creationId xmlns:a16="http://schemas.microsoft.com/office/drawing/2014/main" id="{E32CAC5C-7DC1-48EF-B86D-0CAA76E0EFD2}"/>
              </a:ext>
            </a:extLst>
          </p:cNvPr>
          <p:cNvSpPr txBox="1">
            <a:spLocks/>
          </p:cNvSpPr>
          <p:nvPr/>
        </p:nvSpPr>
        <p:spPr>
          <a:xfrm>
            <a:off x="838200" y="365125"/>
            <a:ext cx="10515600" cy="78076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kumimoji="1" lang="ko-KR" altLang="ko-KR" sz="4000" dirty="0">
                <a:latin typeface="Arial" panose="020B0604020202020204" pitchFamily="34" charset="0"/>
                <a:cs typeface="Arial" panose="020B0604020202020204" pitchFamily="34" charset="0"/>
              </a:rPr>
              <a:t>날씨 정보 확인</a:t>
            </a:r>
            <a:endParaRPr lang="ko-KR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85955760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コンテンツ プレースホルダー 3"/>
          <p:cNvPicPr>
            <a:picLocks noGrp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165"/>
          <a:stretch/>
        </p:blipFill>
        <p:spPr bwMode="auto">
          <a:xfrm>
            <a:off x="2872596" y="1406105"/>
            <a:ext cx="6038490" cy="493431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正方形/長方形 2"/>
          <p:cNvSpPr/>
          <p:nvPr/>
        </p:nvSpPr>
        <p:spPr>
          <a:xfrm>
            <a:off x="5779698" y="3519577"/>
            <a:ext cx="2941608" cy="1164566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角丸四角形吹き出し 4"/>
          <p:cNvSpPr/>
          <p:nvPr/>
        </p:nvSpPr>
        <p:spPr>
          <a:xfrm>
            <a:off x="6167888" y="3562665"/>
            <a:ext cx="2553418" cy="905773"/>
          </a:xfrm>
          <a:prstGeom prst="wedgeRoundRectCallout">
            <a:avLst>
              <a:gd name="adj1" fmla="val -29955"/>
              <a:gd name="adj2" fmla="val 74881"/>
              <a:gd name="adj3" fmla="val 16667"/>
            </a:avLst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ko-KR">
                <a:latin typeface="Arial" panose="020B0604020202020204" pitchFamily="34" charset="0"/>
                <a:cs typeface="Arial" panose="020B0604020202020204" pitchFamily="34" charset="0"/>
              </a:rPr>
              <a:t>비가 내리기 시작합니다. 정지하십시오.</a:t>
            </a:r>
          </a:p>
        </p:txBody>
      </p:sp>
      <p:sp>
        <p:nvSpPr>
          <p:cNvPr id="7" name="タイトル 1">
            <a:extLst>
              <a:ext uri="{FF2B5EF4-FFF2-40B4-BE49-F238E27FC236}">
                <a16:creationId xmlns:a16="http://schemas.microsoft.com/office/drawing/2014/main" id="{02E5D8CC-9A71-4E7B-BC71-2343BDC4BA02}"/>
              </a:ext>
            </a:extLst>
          </p:cNvPr>
          <p:cNvSpPr txBox="1">
            <a:spLocks/>
          </p:cNvSpPr>
          <p:nvPr/>
        </p:nvSpPr>
        <p:spPr>
          <a:xfrm>
            <a:off x="838200" y="365125"/>
            <a:ext cx="10515600" cy="78076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kumimoji="1" lang="ko-KR" altLang="en-US" sz="4000" dirty="0">
                <a:latin typeface="Arial" panose="020B0604020202020204" pitchFamily="34" charset="0"/>
                <a:cs typeface="Arial" panose="020B0604020202020204" pitchFamily="34" charset="0"/>
              </a:rPr>
              <a:t>우천 시 </a:t>
            </a:r>
            <a:r>
              <a:rPr kumimoji="1" lang="ko-KR" altLang="ko-KR" sz="4000" dirty="0">
                <a:latin typeface="Arial" panose="020B0604020202020204" pitchFamily="34" charset="0"/>
                <a:cs typeface="Arial" panose="020B0604020202020204" pitchFamily="34" charset="0"/>
              </a:rPr>
              <a:t>운전 정지</a:t>
            </a:r>
            <a:endParaRPr lang="ko-KR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33150656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コンテンツ プレースホルダー 3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38091" y="1337094"/>
            <a:ext cx="6193766" cy="5520906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正方形/長方形 2"/>
          <p:cNvSpPr/>
          <p:nvPr/>
        </p:nvSpPr>
        <p:spPr>
          <a:xfrm>
            <a:off x="3105509" y="4813540"/>
            <a:ext cx="5805578" cy="1975449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テキスト ボックス 4"/>
          <p:cNvSpPr txBox="1"/>
          <p:nvPr/>
        </p:nvSpPr>
        <p:spPr>
          <a:xfrm>
            <a:off x="1072840" y="4829049"/>
            <a:ext cx="10900085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ko-KR" sz="1050">
                <a:latin typeface="Arial" panose="020B0604020202020204" pitchFamily="34" charset="0"/>
                <a:cs typeface="Arial" panose="020B0604020202020204" pitchFamily="34" charset="0"/>
              </a:rPr>
              <a:t>AC-1: 인식할 수 있지만 일반적으로 '놀라지' 않습니다.</a:t>
            </a:r>
          </a:p>
          <a:p>
            <a:r>
              <a:rPr kumimoji="1" lang="ko-KR" sz="1050">
                <a:latin typeface="Arial" panose="020B0604020202020204" pitchFamily="34" charset="0"/>
                <a:cs typeface="Arial" panose="020B0604020202020204" pitchFamily="34" charset="0"/>
              </a:rPr>
              <a:t>AC-2: 감지하고 무의식적인 근수축이 발생할 가능성이 있지만 일반적으로 유해한 전기 생리학적 영향은 없습니다.</a:t>
            </a:r>
          </a:p>
          <a:p>
            <a:r>
              <a:rPr lang="ko-KR" sz="1050">
                <a:latin typeface="Arial" panose="020B0604020202020204" pitchFamily="34" charset="0"/>
                <a:cs typeface="Arial" panose="020B0604020202020204" pitchFamily="34" charset="0"/>
              </a:rPr>
              <a:t>AC-3: 강한 무의식적인 근수축이 발생합니다. 호흡이 곤란해집니다. 심장 기능 장애를 되돌릴 수 있습니다. 일반적으로 장기는 손상되지 않습니다.</a:t>
            </a:r>
          </a:p>
          <a:p>
            <a:pPr indent="-360000"/>
            <a:r>
              <a:rPr lang="ko-KR" sz="1050">
                <a:latin typeface="Arial" panose="020B0604020202020204" pitchFamily="34" charset="0"/>
                <a:cs typeface="Arial" panose="020B0604020202020204" pitchFamily="34" charset="0"/>
              </a:rPr>
              <a:t>AC-4: 심장 마비, 호흡 마비, 화상 또는 기타 세포 손상과 같은 병태생리학적 영향이 발생할 수 있습니다.</a:t>
            </a:r>
          </a:p>
          <a:p>
            <a:pPr marL="360000"/>
            <a:r>
              <a:rPr lang="ko-KR" sz="1050">
                <a:latin typeface="Arial" panose="020B0604020202020204" pitchFamily="34" charset="0"/>
                <a:cs typeface="Arial" panose="020B0604020202020204" pitchFamily="34" charset="0"/>
              </a:rPr>
              <a:t>전류 크기와 시간이 증가하면 심실세동 가능성도 높아집니다.</a:t>
            </a:r>
          </a:p>
          <a:p>
            <a:r>
              <a:rPr lang="ko-KR" sz="1050">
                <a:latin typeface="Arial" panose="020B0604020202020204" pitchFamily="34" charset="0"/>
                <a:cs typeface="Arial" panose="020B0604020202020204" pitchFamily="34" charset="0"/>
              </a:rPr>
              <a:t>AC-4.1: 심실세동 가능성이 최대 5% 증가합니다.</a:t>
            </a:r>
          </a:p>
          <a:p>
            <a:r>
              <a:rPr kumimoji="1" lang="ko-KR" sz="1050">
                <a:latin typeface="Arial" panose="020B0604020202020204" pitchFamily="34" charset="0"/>
                <a:cs typeface="Arial" panose="020B0604020202020204" pitchFamily="34" charset="0"/>
              </a:rPr>
              <a:t>AC-4.2: </a:t>
            </a:r>
            <a:r>
              <a:rPr lang="ko-KR" sz="1050">
                <a:latin typeface="Arial" panose="020B0604020202020204" pitchFamily="34" charset="0"/>
                <a:cs typeface="Arial" panose="020B0604020202020204" pitchFamily="34" charset="0"/>
              </a:rPr>
              <a:t>심실세동 가능성이 최대 50% 증가합니다.</a:t>
            </a:r>
          </a:p>
          <a:p>
            <a:r>
              <a:rPr lang="ko-KR" sz="1050">
                <a:latin typeface="Arial" panose="020B0604020202020204" pitchFamily="34" charset="0"/>
                <a:cs typeface="Arial" panose="020B0604020202020204" pitchFamily="34" charset="0"/>
              </a:rPr>
              <a:t>AC-4.3: 심실세동 가능성이 50%를 초과합니다.</a:t>
            </a:r>
          </a:p>
        </p:txBody>
      </p:sp>
      <p:sp>
        <p:nvSpPr>
          <p:cNvPr id="7" name="テキスト ボックス 6"/>
          <p:cNvSpPr txBox="1"/>
          <p:nvPr/>
        </p:nvSpPr>
        <p:spPr>
          <a:xfrm>
            <a:off x="575992" y="4825508"/>
            <a:ext cx="601623" cy="253916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r>
              <a:rPr lang="ko-KR" sz="1050">
                <a:latin typeface="Arial" panose="020B0604020202020204" pitchFamily="34" charset="0"/>
                <a:cs typeface="Arial" panose="020B0604020202020204" pitchFamily="34" charset="0"/>
              </a:rPr>
              <a:t>참고</a:t>
            </a:r>
          </a:p>
        </p:txBody>
      </p:sp>
      <p:sp>
        <p:nvSpPr>
          <p:cNvPr id="6" name="テキスト ボックス 5"/>
          <p:cNvSpPr txBox="1"/>
          <p:nvPr/>
        </p:nvSpPr>
        <p:spPr>
          <a:xfrm>
            <a:off x="5346059" y="4613267"/>
            <a:ext cx="989428" cy="246221"/>
          </a:xfrm>
          <a:prstGeom prst="rect">
            <a:avLst/>
          </a:prstGeom>
          <a:solidFill>
            <a:schemeClr val="bg1"/>
          </a:solidFill>
        </p:spPr>
        <p:txBody>
          <a:bodyPr vert="horz" wrap="square" rtlCol="0">
            <a:spAutoFit/>
          </a:bodyPr>
          <a:lstStyle/>
          <a:p>
            <a:pPr algn="r"/>
            <a:r>
              <a:rPr lang="ko-KR" sz="1000" b="1">
                <a:latin typeface="Arial" panose="020B0604020202020204" pitchFamily="34" charset="0"/>
                <a:cs typeface="Arial" panose="020B0604020202020204" pitchFamily="34" charset="0"/>
              </a:rPr>
              <a:t>신체 전류</a:t>
            </a:r>
          </a:p>
        </p:txBody>
      </p:sp>
      <p:sp>
        <p:nvSpPr>
          <p:cNvPr id="8" name="テキスト ボックス 7"/>
          <p:cNvSpPr txBox="1"/>
          <p:nvPr/>
        </p:nvSpPr>
        <p:spPr>
          <a:xfrm>
            <a:off x="2787915" y="2781300"/>
            <a:ext cx="338554" cy="1758043"/>
          </a:xfrm>
          <a:prstGeom prst="rect">
            <a:avLst/>
          </a:prstGeom>
          <a:solidFill>
            <a:schemeClr val="bg1"/>
          </a:solidFill>
        </p:spPr>
        <p:txBody>
          <a:bodyPr vert="vert270" wrap="square" rtlCol="0">
            <a:spAutoFit/>
          </a:bodyPr>
          <a:lstStyle/>
          <a:p>
            <a:pPr algn="r"/>
            <a:r>
              <a:rPr lang="ko-KR" sz="1000" b="1"/>
              <a:t>전류 흐름 기간</a:t>
            </a:r>
          </a:p>
        </p:txBody>
      </p:sp>
      <p:sp>
        <p:nvSpPr>
          <p:cNvPr id="10" name="タイトル 1">
            <a:extLst>
              <a:ext uri="{FF2B5EF4-FFF2-40B4-BE49-F238E27FC236}">
                <a16:creationId xmlns:a16="http://schemas.microsoft.com/office/drawing/2014/main" id="{78168D81-B54C-4A7A-88F2-EA706109071C}"/>
              </a:ext>
            </a:extLst>
          </p:cNvPr>
          <p:cNvSpPr txBox="1">
            <a:spLocks/>
          </p:cNvSpPr>
          <p:nvPr/>
        </p:nvSpPr>
        <p:spPr>
          <a:xfrm>
            <a:off x="838200" y="365125"/>
            <a:ext cx="10515600" cy="78076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ko-KR" altLang="ko-KR" sz="4000" dirty="0">
                <a:latin typeface="Arial" panose="020B0604020202020204" pitchFamily="34" charset="0"/>
                <a:cs typeface="Arial" panose="020B0604020202020204" pitchFamily="34" charset="0"/>
              </a:rPr>
              <a:t>감전에 의한 위험</a:t>
            </a:r>
            <a:endParaRPr lang="ko-KR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01876513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コンテンツ プレースホルダー 3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13472" y="1466491"/>
            <a:ext cx="6944264" cy="524486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タイトル 1">
            <a:extLst>
              <a:ext uri="{FF2B5EF4-FFF2-40B4-BE49-F238E27FC236}">
                <a16:creationId xmlns:a16="http://schemas.microsoft.com/office/drawing/2014/main" id="{243442A8-EABB-4EF9-837E-39CE71ADFA0D}"/>
              </a:ext>
            </a:extLst>
          </p:cNvPr>
          <p:cNvSpPr txBox="1">
            <a:spLocks/>
          </p:cNvSpPr>
          <p:nvPr/>
        </p:nvSpPr>
        <p:spPr>
          <a:xfrm>
            <a:off x="838200" y="365125"/>
            <a:ext cx="10515600" cy="78076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kumimoji="1" lang="ko-KR" altLang="ko-KR" sz="4000" dirty="0">
                <a:latin typeface="Arial" panose="020B0604020202020204" pitchFamily="34" charset="0"/>
                <a:cs typeface="Arial" panose="020B0604020202020204" pitchFamily="34" charset="0"/>
              </a:rPr>
              <a:t>힘의 크기 및 암 간의 관계</a:t>
            </a:r>
            <a:endParaRPr lang="ko-KR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90412754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コンテンツ プレースホルダー 3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42868" y="1457864"/>
            <a:ext cx="7073660" cy="5072332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正方形/長方形 2"/>
          <p:cNvSpPr/>
          <p:nvPr/>
        </p:nvSpPr>
        <p:spPr>
          <a:xfrm>
            <a:off x="5093208" y="5239512"/>
            <a:ext cx="621792" cy="374904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テキスト ボックス 4"/>
          <p:cNvSpPr txBox="1"/>
          <p:nvPr/>
        </p:nvSpPr>
        <p:spPr>
          <a:xfrm>
            <a:off x="5157216" y="5239512"/>
            <a:ext cx="12101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ko-KR">
                <a:latin typeface="Arial" panose="020B0604020202020204" pitchFamily="34" charset="0"/>
                <a:cs typeface="Arial" panose="020B0604020202020204" pitchFamily="34" charset="0"/>
              </a:rPr>
              <a:t>받침점</a:t>
            </a:r>
          </a:p>
        </p:txBody>
      </p:sp>
      <p:sp>
        <p:nvSpPr>
          <p:cNvPr id="7" name="タイトル 1">
            <a:extLst>
              <a:ext uri="{FF2B5EF4-FFF2-40B4-BE49-F238E27FC236}">
                <a16:creationId xmlns:a16="http://schemas.microsoft.com/office/drawing/2014/main" id="{22FBDCBF-E02C-4B4E-9C41-812D4DEAB2ED}"/>
              </a:ext>
            </a:extLst>
          </p:cNvPr>
          <p:cNvSpPr txBox="1">
            <a:spLocks/>
          </p:cNvSpPr>
          <p:nvPr/>
        </p:nvSpPr>
        <p:spPr>
          <a:xfrm>
            <a:off x="838200" y="365125"/>
            <a:ext cx="10515600" cy="78076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kumimoji="1" lang="ko-KR" altLang="ko-KR" sz="4000" dirty="0">
                <a:latin typeface="Arial" panose="020B0604020202020204" pitchFamily="34" charset="0"/>
                <a:cs typeface="Arial" panose="020B0604020202020204" pitchFamily="34" charset="0"/>
              </a:rPr>
              <a:t>지렛대 모멘트</a:t>
            </a:r>
            <a:endParaRPr lang="ko-KR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22906554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図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41929" y="1690688"/>
            <a:ext cx="7955139" cy="3831336"/>
          </a:xfrm>
          <a:prstGeom prst="rect">
            <a:avLst/>
          </a:prstGeom>
        </p:spPr>
      </p:pic>
      <p:sp>
        <p:nvSpPr>
          <p:cNvPr id="3" name="タイトル 1">
            <a:extLst>
              <a:ext uri="{FF2B5EF4-FFF2-40B4-BE49-F238E27FC236}">
                <a16:creationId xmlns:a16="http://schemas.microsoft.com/office/drawing/2014/main" id="{FD36A21E-5C78-4BB9-ABB8-C7CF4EB8D9CD}"/>
              </a:ext>
            </a:extLst>
          </p:cNvPr>
          <p:cNvSpPr txBox="1">
            <a:spLocks/>
          </p:cNvSpPr>
          <p:nvPr/>
        </p:nvSpPr>
        <p:spPr>
          <a:xfrm>
            <a:off x="838200" y="365125"/>
            <a:ext cx="10515600" cy="78076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kumimoji="1" lang="ko-KR" altLang="ko-KR" sz="4000" dirty="0">
                <a:latin typeface="Arial" panose="020B0604020202020204" pitchFamily="34" charset="0"/>
                <a:cs typeface="Arial" panose="020B0604020202020204" pitchFamily="34" charset="0"/>
              </a:rPr>
              <a:t>관성</a:t>
            </a:r>
            <a:endParaRPr lang="ko-KR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35616229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図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0640" y="2016079"/>
            <a:ext cx="10150720" cy="3977985"/>
          </a:xfrm>
          <a:prstGeom prst="rect">
            <a:avLst/>
          </a:prstGeom>
        </p:spPr>
      </p:pic>
      <p:sp>
        <p:nvSpPr>
          <p:cNvPr id="4" name="テキスト ボックス 3"/>
          <p:cNvSpPr txBox="1"/>
          <p:nvPr/>
        </p:nvSpPr>
        <p:spPr>
          <a:xfrm>
            <a:off x="1210541" y="2400788"/>
            <a:ext cx="184317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ko-KR" sz="1600" dirty="0">
                <a:latin typeface="Arial" panose="020B0604020202020204" pitchFamily="34" charset="0"/>
                <a:cs typeface="Arial" panose="020B0604020202020204" pitchFamily="34" charset="0"/>
              </a:rPr>
              <a:t>원심력</a:t>
            </a:r>
          </a:p>
        </p:txBody>
      </p:sp>
      <p:sp>
        <p:nvSpPr>
          <p:cNvPr id="7" name="テキスト ボックス 6"/>
          <p:cNvSpPr txBox="1"/>
          <p:nvPr/>
        </p:nvSpPr>
        <p:spPr>
          <a:xfrm>
            <a:off x="1009490" y="3971618"/>
            <a:ext cx="194684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kumimoji="1" lang="ko-KR" sz="1600">
                <a:latin typeface="Arial" panose="020B0604020202020204" pitchFamily="34" charset="0"/>
                <a:cs typeface="Arial" panose="020B0604020202020204" pitchFamily="34" charset="0"/>
              </a:rPr>
              <a:t>접선 방향</a:t>
            </a:r>
          </a:p>
        </p:txBody>
      </p:sp>
      <p:sp>
        <p:nvSpPr>
          <p:cNvPr id="8" name="テキスト ボックス 7"/>
          <p:cNvSpPr txBox="1"/>
          <p:nvPr/>
        </p:nvSpPr>
        <p:spPr>
          <a:xfrm>
            <a:off x="3296785" y="2812497"/>
            <a:ext cx="209310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ko-KR" sz="1600">
                <a:latin typeface="Arial" panose="020B0604020202020204" pitchFamily="34" charset="0"/>
                <a:cs typeface="Arial" panose="020B0604020202020204" pitchFamily="34" charset="0"/>
              </a:rPr>
              <a:t>구심력</a:t>
            </a:r>
          </a:p>
        </p:txBody>
      </p:sp>
      <p:sp>
        <p:nvSpPr>
          <p:cNvPr id="9" name="テキスト ボックス 8"/>
          <p:cNvSpPr txBox="1"/>
          <p:nvPr/>
        </p:nvSpPr>
        <p:spPr>
          <a:xfrm>
            <a:off x="5200348" y="3705933"/>
            <a:ext cx="85539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ko-KR" sz="1600">
                <a:latin typeface="Arial" panose="020B0604020202020204" pitchFamily="34" charset="0"/>
                <a:cs typeface="Arial" panose="020B0604020202020204" pitchFamily="34" charset="0"/>
              </a:rPr>
              <a:t>중심</a:t>
            </a:r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7113518" y="2505769"/>
            <a:ext cx="180696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ko-KR" sz="1600">
                <a:latin typeface="Arial" panose="020B0604020202020204" pitchFamily="34" charset="0"/>
                <a:cs typeface="Arial" panose="020B0604020202020204" pitchFamily="34" charset="0"/>
              </a:rPr>
              <a:t>원심력</a:t>
            </a:r>
          </a:p>
        </p:txBody>
      </p:sp>
      <p:sp>
        <p:nvSpPr>
          <p:cNvPr id="11" name="テキスト ボックス 10"/>
          <p:cNvSpPr txBox="1"/>
          <p:nvPr/>
        </p:nvSpPr>
        <p:spPr>
          <a:xfrm>
            <a:off x="8608132" y="3044057"/>
            <a:ext cx="215279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ko-KR" sz="1600">
                <a:latin typeface="Arial" panose="020B0604020202020204" pitchFamily="34" charset="0"/>
                <a:cs typeface="Arial" panose="020B0604020202020204" pitchFamily="34" charset="0"/>
              </a:rPr>
              <a:t>구심력</a:t>
            </a:r>
          </a:p>
        </p:txBody>
      </p:sp>
      <p:sp>
        <p:nvSpPr>
          <p:cNvPr id="12" name="テキスト ボックス 11"/>
          <p:cNvSpPr txBox="1"/>
          <p:nvPr/>
        </p:nvSpPr>
        <p:spPr>
          <a:xfrm>
            <a:off x="6945758" y="4466736"/>
            <a:ext cx="2142486" cy="33855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kumimoji="1" lang="ko-KR" sz="1600" dirty="0">
                <a:latin typeface="Arial" panose="020B0604020202020204" pitchFamily="34" charset="0"/>
                <a:cs typeface="Arial" panose="020B0604020202020204" pitchFamily="34" charset="0"/>
              </a:rPr>
              <a:t>접선 방향</a:t>
            </a:r>
          </a:p>
        </p:txBody>
      </p:sp>
      <p:sp>
        <p:nvSpPr>
          <p:cNvPr id="3" name="タイトル 1">
            <a:extLst>
              <a:ext uri="{FF2B5EF4-FFF2-40B4-BE49-F238E27FC236}">
                <a16:creationId xmlns:a16="http://schemas.microsoft.com/office/drawing/2014/main" id="{662A5688-FDED-4272-A167-CECA24007BA7}"/>
              </a:ext>
            </a:extLst>
          </p:cNvPr>
          <p:cNvSpPr txBox="1">
            <a:spLocks/>
          </p:cNvSpPr>
          <p:nvPr/>
        </p:nvSpPr>
        <p:spPr>
          <a:xfrm>
            <a:off x="838200" y="365125"/>
            <a:ext cx="10515600" cy="78076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kumimoji="1" lang="ko-KR" altLang="ko-KR" sz="4000" dirty="0">
                <a:latin typeface="Arial" panose="020B0604020202020204" pitchFamily="34" charset="0"/>
                <a:cs typeface="Arial" panose="020B0604020202020204" pitchFamily="34" charset="0"/>
              </a:rPr>
              <a:t>구심력과 원심력</a:t>
            </a:r>
            <a:endParaRPr lang="ko-KR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36616976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コンテンツ プレースホルダー 3"/>
          <p:cNvPicPr>
            <a:picLocks noGrp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637"/>
          <a:stretch/>
        </p:blipFill>
        <p:spPr bwMode="auto">
          <a:xfrm>
            <a:off x="3295291" y="1475117"/>
            <a:ext cx="5091959" cy="4647221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3" name="正方形/長方形 2"/>
          <p:cNvSpPr/>
          <p:nvPr/>
        </p:nvSpPr>
        <p:spPr>
          <a:xfrm>
            <a:off x="5417389" y="5313872"/>
            <a:ext cx="1431985" cy="267419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正方形/長方形 4"/>
          <p:cNvSpPr/>
          <p:nvPr/>
        </p:nvSpPr>
        <p:spPr>
          <a:xfrm>
            <a:off x="5417389" y="5718105"/>
            <a:ext cx="1431985" cy="267419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テキスト ボックス 5"/>
          <p:cNvSpPr txBox="1"/>
          <p:nvPr/>
        </p:nvSpPr>
        <p:spPr>
          <a:xfrm>
            <a:off x="4849792" y="5318466"/>
            <a:ext cx="2372812" cy="29238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kumimoji="1" lang="ko-KR" sz="1300" dirty="0">
                <a:latin typeface="Arial" panose="020B0604020202020204" pitchFamily="34" charset="0"/>
                <a:cs typeface="Arial" panose="020B0604020202020204" pitchFamily="34" charset="0"/>
              </a:rPr>
              <a:t>회전 전 운전 반경</a:t>
            </a:r>
          </a:p>
        </p:txBody>
      </p:sp>
      <p:sp>
        <p:nvSpPr>
          <p:cNvPr id="7" name="テキスト ボックス 6"/>
          <p:cNvSpPr txBox="1"/>
          <p:nvPr/>
        </p:nvSpPr>
        <p:spPr>
          <a:xfrm>
            <a:off x="4772714" y="5726720"/>
            <a:ext cx="2704532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ko-KR" sz="1300" dirty="0">
                <a:latin typeface="Arial" panose="020B0604020202020204" pitchFamily="34" charset="0"/>
                <a:cs typeface="Arial" panose="020B0604020202020204" pitchFamily="34" charset="0"/>
              </a:rPr>
              <a:t>회전 후 운전 반경</a:t>
            </a:r>
          </a:p>
        </p:txBody>
      </p:sp>
      <p:sp>
        <p:nvSpPr>
          <p:cNvPr id="9" name="タイトル 1">
            <a:extLst>
              <a:ext uri="{FF2B5EF4-FFF2-40B4-BE49-F238E27FC236}">
                <a16:creationId xmlns:a16="http://schemas.microsoft.com/office/drawing/2014/main" id="{919A666B-D6C2-4BEA-B3DF-87D00214BF9B}"/>
              </a:ext>
            </a:extLst>
          </p:cNvPr>
          <p:cNvSpPr txBox="1">
            <a:spLocks/>
          </p:cNvSpPr>
          <p:nvPr/>
        </p:nvSpPr>
        <p:spPr>
          <a:xfrm>
            <a:off x="838200" y="365125"/>
            <a:ext cx="10515600" cy="121289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kumimoji="1" lang="ko-KR" altLang="ko-KR" sz="4000" dirty="0">
                <a:latin typeface="Arial" panose="020B0604020202020204" pitchFamily="34" charset="0"/>
                <a:cs typeface="Arial" panose="020B0604020202020204" pitchFamily="34" charset="0"/>
              </a:rPr>
              <a:t>원심력으로 인한 인상된 화물의 외부 이동 및 운전 반경 변화</a:t>
            </a:r>
            <a:endParaRPr lang="ko-KR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4791689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コンテンツ プレースホルダー 3"/>
          <p:cNvPicPr>
            <a:picLocks noGrp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017"/>
          <a:stretch/>
        </p:blipFill>
        <p:spPr bwMode="auto">
          <a:xfrm>
            <a:off x="3476444" y="1345721"/>
            <a:ext cx="5538160" cy="5158596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3" name="タイトル 1">
            <a:extLst>
              <a:ext uri="{FF2B5EF4-FFF2-40B4-BE49-F238E27FC236}">
                <a16:creationId xmlns:a16="http://schemas.microsoft.com/office/drawing/2014/main" id="{375ABB8A-3465-4A5B-B7C7-F997771CAF98}"/>
              </a:ext>
            </a:extLst>
          </p:cNvPr>
          <p:cNvSpPr txBox="1">
            <a:spLocks/>
          </p:cNvSpPr>
          <p:nvPr/>
        </p:nvSpPr>
        <p:spPr>
          <a:xfrm>
            <a:off x="838200" y="365125"/>
            <a:ext cx="10515600" cy="78076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kumimoji="1" lang="ko-KR" altLang="ko-KR" sz="4000" dirty="0" err="1">
                <a:latin typeface="Arial" panose="020B0604020202020204" pitchFamily="34" charset="0"/>
                <a:cs typeface="Arial" panose="020B0604020202020204" pitchFamily="34" charset="0"/>
              </a:rPr>
              <a:t>움직</a:t>
            </a:r>
            <a:r>
              <a:rPr kumimoji="1" lang="ko-KR" altLang="ko-KR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1" lang="ko-KR" altLang="ko-KR" sz="4000" dirty="0" err="1">
                <a:latin typeface="Arial" panose="020B0604020202020204" pitchFamily="34" charset="0"/>
                <a:cs typeface="Arial" panose="020B0604020202020204" pitchFamily="34" charset="0"/>
              </a:rPr>
              <a:t>풀리</a:t>
            </a:r>
            <a:r>
              <a:rPr kumimoji="1" lang="en-US" altLang="ko-KR" sz="4000" dirty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kumimoji="1" lang="ko-KR" altLang="en-US" sz="4000">
                <a:latin typeface="Arial" panose="020B0604020202020204" pitchFamily="34" charset="0"/>
                <a:cs typeface="Arial" panose="020B0604020202020204" pitchFamily="34" charset="0"/>
              </a:rPr>
              <a:t>움직</a:t>
            </a:r>
            <a:r>
              <a:rPr lang="ko-KR" altLang="en-US" sz="4000">
                <a:latin typeface="Arial" panose="020B0604020202020204" pitchFamily="34" charset="0"/>
                <a:cs typeface="Arial" panose="020B0604020202020204" pitchFamily="34" charset="0"/>
              </a:rPr>
              <a:t>도르래</a:t>
            </a:r>
            <a:r>
              <a:rPr lang="en-US" altLang="ko-KR" sz="400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ko-KR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3087645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図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29585" y="1690688"/>
            <a:ext cx="5541234" cy="4727365"/>
          </a:xfrm>
          <a:prstGeom prst="rect">
            <a:avLst/>
          </a:prstGeom>
        </p:spPr>
      </p:pic>
      <p:sp>
        <p:nvSpPr>
          <p:cNvPr id="6" name="テキスト ボックス 5"/>
          <p:cNvSpPr txBox="1"/>
          <p:nvPr/>
        </p:nvSpPr>
        <p:spPr>
          <a:xfrm>
            <a:off x="2527118" y="2846455"/>
            <a:ext cx="160493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kumimoji="1" lang="ko-KR" sz="2000">
                <a:latin typeface="Arial" panose="020B0604020202020204" pitchFamily="34" charset="0"/>
                <a:cs typeface="Arial" panose="020B0604020202020204" pitchFamily="34" charset="0"/>
              </a:rPr>
              <a:t>호이스팅 액세서리</a:t>
            </a:r>
          </a:p>
        </p:txBody>
      </p:sp>
      <p:sp>
        <p:nvSpPr>
          <p:cNvPr id="7" name="テキスト ボックス 6"/>
          <p:cNvSpPr txBox="1"/>
          <p:nvPr/>
        </p:nvSpPr>
        <p:spPr>
          <a:xfrm>
            <a:off x="7653056" y="3526124"/>
            <a:ext cx="243552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ko-KR" sz="2000">
                <a:latin typeface="Arial" panose="020B0604020202020204" pitchFamily="34" charset="0"/>
                <a:cs typeface="Arial" panose="020B0604020202020204" pitchFamily="34" charset="0"/>
              </a:rPr>
              <a:t>인양 하중</a:t>
            </a:r>
          </a:p>
        </p:txBody>
      </p:sp>
      <p:sp>
        <p:nvSpPr>
          <p:cNvPr id="8" name="テキスト ボックス 7"/>
          <p:cNvSpPr txBox="1"/>
          <p:nvPr/>
        </p:nvSpPr>
        <p:spPr>
          <a:xfrm>
            <a:off x="4514490" y="5388635"/>
            <a:ext cx="1581510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kumimoji="1" lang="ko-KR" sz="2000" dirty="0">
                <a:latin typeface="Arial" panose="020B0604020202020204" pitchFamily="34" charset="0"/>
                <a:cs typeface="Arial" panose="020B0604020202020204" pitchFamily="34" charset="0"/>
              </a:rPr>
              <a:t>정격 하중</a:t>
            </a:r>
          </a:p>
        </p:txBody>
      </p:sp>
      <p:sp>
        <p:nvSpPr>
          <p:cNvPr id="4" name="タイトル 1">
            <a:extLst>
              <a:ext uri="{FF2B5EF4-FFF2-40B4-BE49-F238E27FC236}">
                <a16:creationId xmlns:a16="http://schemas.microsoft.com/office/drawing/2014/main" id="{0AC1A9DC-9B86-4749-914D-D3137CD43094}"/>
              </a:ext>
            </a:extLst>
          </p:cNvPr>
          <p:cNvSpPr txBox="1">
            <a:spLocks/>
          </p:cNvSpPr>
          <p:nvPr/>
        </p:nvSpPr>
        <p:spPr>
          <a:xfrm>
            <a:off x="838200" y="365125"/>
            <a:ext cx="10515600" cy="78076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kumimoji="1" lang="ko-KR" altLang="ko-KR" sz="4000" dirty="0">
                <a:latin typeface="Arial" panose="020B0604020202020204" pitchFamily="34" charset="0"/>
                <a:cs typeface="Arial" panose="020B0604020202020204" pitchFamily="34" charset="0"/>
              </a:rPr>
              <a:t>인양 하중, 정격 하중</a:t>
            </a:r>
            <a:endParaRPr lang="ko-KR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09129529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コンテンツ プレースホルダー 3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73287" y="1582947"/>
            <a:ext cx="7677509" cy="5201728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正方形/長方形 2"/>
          <p:cNvSpPr/>
          <p:nvPr/>
        </p:nvSpPr>
        <p:spPr>
          <a:xfrm>
            <a:off x="4002657" y="3916392"/>
            <a:ext cx="241539" cy="871268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テキスト ボックス 4"/>
          <p:cNvSpPr txBox="1"/>
          <p:nvPr/>
        </p:nvSpPr>
        <p:spPr>
          <a:xfrm>
            <a:off x="3528621" y="4045303"/>
            <a:ext cx="1349508" cy="307777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pPr algn="ctr"/>
            <a:r>
              <a:rPr kumimoji="1" lang="ko-KR" sz="1400">
                <a:latin typeface="Arial" panose="020B0604020202020204" pitchFamily="34" charset="0"/>
                <a:cs typeface="Arial" panose="020B0604020202020204" pitchFamily="34" charset="0"/>
              </a:rPr>
              <a:t>슬링 각도</a:t>
            </a:r>
          </a:p>
        </p:txBody>
      </p:sp>
      <p:sp>
        <p:nvSpPr>
          <p:cNvPr id="6" name="正方形/長方形 5"/>
          <p:cNvSpPr/>
          <p:nvPr/>
        </p:nvSpPr>
        <p:spPr>
          <a:xfrm>
            <a:off x="5375920" y="4293097"/>
            <a:ext cx="1889185" cy="278904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テキスト ボックス 6"/>
          <p:cNvSpPr txBox="1"/>
          <p:nvPr/>
        </p:nvSpPr>
        <p:spPr>
          <a:xfrm>
            <a:off x="5375920" y="4278660"/>
            <a:ext cx="253616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ko-KR" sz="1400">
                <a:latin typeface="Arial" panose="020B0604020202020204" pitchFamily="34" charset="0"/>
                <a:cs typeface="Arial" panose="020B0604020202020204" pitchFamily="34" charset="0"/>
              </a:rPr>
              <a:t>슬링 와이어 로프</a:t>
            </a:r>
          </a:p>
        </p:txBody>
      </p:sp>
      <p:sp>
        <p:nvSpPr>
          <p:cNvPr id="8" name="正方形/長方形 7"/>
          <p:cNvSpPr/>
          <p:nvPr/>
        </p:nvSpPr>
        <p:spPr>
          <a:xfrm>
            <a:off x="5486400" y="1690688"/>
            <a:ext cx="4330460" cy="1854769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5486400" y="1582947"/>
            <a:ext cx="6099717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ko-KR">
                <a:latin typeface="Arial" panose="020B0604020202020204" pitchFamily="34" charset="0"/>
                <a:cs typeface="Arial" panose="020B0604020202020204" pitchFamily="34" charset="0"/>
              </a:rPr>
              <a:t>m: 화물 무게(t)</a:t>
            </a:r>
          </a:p>
          <a:p>
            <a:r>
              <a:rPr lang="ko-KR">
                <a:latin typeface="Arial" panose="020B0604020202020204" pitchFamily="34" charset="0"/>
                <a:cs typeface="Arial" panose="020B0604020202020204" pitchFamily="34" charset="0"/>
              </a:rPr>
              <a:t>Fw: 9.8 × m (kN)</a:t>
            </a:r>
          </a:p>
          <a:p>
            <a:r>
              <a:rPr kumimoji="1" lang="ko-KR">
                <a:latin typeface="Arial" panose="020B0604020202020204" pitchFamily="34" charset="0"/>
                <a:cs typeface="Arial" panose="020B0604020202020204" pitchFamily="34" charset="0"/>
              </a:rPr>
              <a:t>F</a:t>
            </a:r>
            <a:r>
              <a:rPr kumimoji="1" lang="ko-KR" baseline="-2500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kumimoji="1" lang="ko-KR">
                <a:latin typeface="Arial" panose="020B0604020202020204" pitchFamily="34" charset="0"/>
                <a:cs typeface="Arial" panose="020B0604020202020204" pitchFamily="34" charset="0"/>
              </a:rPr>
              <a:t>, F</a:t>
            </a:r>
            <a:r>
              <a:rPr kumimoji="1" lang="ko-KR" baseline="-2500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kumimoji="1" lang="ko-KR">
                <a:latin typeface="Arial" panose="020B0604020202020204" pitchFamily="34" charset="0"/>
                <a:cs typeface="Arial" panose="020B0604020202020204" pitchFamily="34" charset="0"/>
              </a:rPr>
              <a:t>: 슬링 와이어 로프 장력(kN) </a:t>
            </a:r>
          </a:p>
          <a:p>
            <a:r>
              <a:rPr lang="ko-KR">
                <a:latin typeface="Arial" panose="020B0604020202020204" pitchFamily="34" charset="0"/>
                <a:cs typeface="Arial" panose="020B0604020202020204" pitchFamily="34" charset="0"/>
              </a:rPr>
              <a:t>F: 합성력(kN) </a:t>
            </a:r>
          </a:p>
          <a:p>
            <a:pPr marL="288000"/>
            <a:r>
              <a:rPr kumimoji="1" lang="ko-KR">
                <a:latin typeface="Arial" panose="020B0604020202020204" pitchFamily="34" charset="0"/>
                <a:cs typeface="Arial" panose="020B0604020202020204" pitchFamily="34" charset="0"/>
              </a:rPr>
              <a:t>F = Fw</a:t>
            </a:r>
          </a:p>
          <a:p>
            <a:r>
              <a:rPr lang="ko-KR">
                <a:latin typeface="Arial" panose="020B0604020202020204" pitchFamily="34" charset="0"/>
                <a:cs typeface="Arial" panose="020B0604020202020204" pitchFamily="34" charset="0"/>
              </a:rPr>
              <a:t>P: 슬링 와이어 로프를 안쪽으로 당기는 힘(kN) </a:t>
            </a:r>
          </a:p>
        </p:txBody>
      </p:sp>
      <p:sp>
        <p:nvSpPr>
          <p:cNvPr id="9" name="タイトル 1">
            <a:extLst>
              <a:ext uri="{FF2B5EF4-FFF2-40B4-BE49-F238E27FC236}">
                <a16:creationId xmlns:a16="http://schemas.microsoft.com/office/drawing/2014/main" id="{C03CC8D3-0E2E-492D-9E5F-DCFD64764AC7}"/>
              </a:ext>
            </a:extLst>
          </p:cNvPr>
          <p:cNvSpPr txBox="1">
            <a:spLocks/>
          </p:cNvSpPr>
          <p:nvPr/>
        </p:nvSpPr>
        <p:spPr>
          <a:xfrm>
            <a:off x="838200" y="365125"/>
            <a:ext cx="10515600" cy="78076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kumimoji="1" lang="ko-KR" altLang="ko-KR" sz="4000" dirty="0" err="1">
                <a:latin typeface="Arial" panose="020B0604020202020204" pitchFamily="34" charset="0"/>
                <a:cs typeface="Arial" panose="020B0604020202020204" pitchFamily="34" charset="0"/>
              </a:rPr>
              <a:t>슬링</a:t>
            </a:r>
            <a:r>
              <a:rPr kumimoji="1" lang="ko-KR" altLang="ko-KR" sz="4000" dirty="0">
                <a:latin typeface="Arial" panose="020B0604020202020204" pitchFamily="34" charset="0"/>
                <a:cs typeface="Arial" panose="020B0604020202020204" pitchFamily="34" charset="0"/>
              </a:rPr>
              <a:t> 와이어 로프 장력</a:t>
            </a:r>
            <a:endParaRPr lang="ko-KR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9837782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テキスト ボックス 59"/>
          <p:cNvSpPr txBox="1"/>
          <p:nvPr/>
        </p:nvSpPr>
        <p:spPr>
          <a:xfrm>
            <a:off x="6344519" y="2022572"/>
            <a:ext cx="218660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kumimoji="1" lang="ja-JP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1" name="テキスト ボックス 60"/>
          <p:cNvSpPr txBox="1"/>
          <p:nvPr/>
        </p:nvSpPr>
        <p:spPr>
          <a:xfrm>
            <a:off x="6294823" y="2134325"/>
            <a:ext cx="2286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ko-KR">
                <a:latin typeface="Arial" panose="020B0604020202020204" pitchFamily="34" charset="0"/>
                <a:cs typeface="Arial" panose="020B0604020202020204" pitchFamily="34" charset="0"/>
              </a:rPr>
              <a:t>호이스팅 액세서리 무게</a:t>
            </a:r>
          </a:p>
        </p:txBody>
      </p:sp>
      <p:grpSp>
        <p:nvGrpSpPr>
          <p:cNvPr id="78" name="グループ化 77"/>
          <p:cNvGrpSpPr/>
          <p:nvPr/>
        </p:nvGrpSpPr>
        <p:grpSpPr>
          <a:xfrm>
            <a:off x="2892287" y="1706564"/>
            <a:ext cx="6092445" cy="3368154"/>
            <a:chOff x="0" y="0"/>
            <a:chExt cx="3170190" cy="1662289"/>
          </a:xfrm>
        </p:grpSpPr>
        <p:cxnSp>
          <p:nvCxnSpPr>
            <p:cNvPr id="79" name="直線コネクタ 78"/>
            <p:cNvCxnSpPr/>
            <p:nvPr/>
          </p:nvCxnSpPr>
          <p:spPr>
            <a:xfrm>
              <a:off x="2310895" y="937908"/>
              <a:ext cx="0" cy="301465"/>
            </a:xfrm>
            <a:prstGeom prst="line">
              <a:avLst/>
            </a:prstGeom>
            <a:ln w="9525" cap="flat" cmpd="sng" algn="ctr">
              <a:solidFill>
                <a:schemeClr val="dk1"/>
              </a:solidFill>
              <a:prstDash val="dash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</p:cxnSp>
        <p:grpSp>
          <p:nvGrpSpPr>
            <p:cNvPr id="80" name="グループ化 79"/>
            <p:cNvGrpSpPr/>
            <p:nvPr/>
          </p:nvGrpSpPr>
          <p:grpSpPr>
            <a:xfrm>
              <a:off x="0" y="0"/>
              <a:ext cx="3170190" cy="1662289"/>
              <a:chOff x="0" y="0"/>
              <a:chExt cx="3158163" cy="1673514"/>
            </a:xfrm>
          </p:grpSpPr>
          <p:cxnSp>
            <p:nvCxnSpPr>
              <p:cNvPr id="81" name="直線コネクタ 80"/>
              <p:cNvCxnSpPr/>
              <p:nvPr/>
            </p:nvCxnSpPr>
            <p:spPr>
              <a:xfrm>
                <a:off x="0" y="0"/>
                <a:ext cx="0" cy="1673514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82" name="直線コネクタ 81"/>
              <p:cNvCxnSpPr/>
              <p:nvPr/>
            </p:nvCxnSpPr>
            <p:spPr>
              <a:xfrm>
                <a:off x="8356" y="1671927"/>
                <a:ext cx="3149807" cy="0"/>
              </a:xfrm>
              <a:prstGeom prst="line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83" name="直線コネクタ 82"/>
              <p:cNvCxnSpPr/>
              <p:nvPr/>
            </p:nvCxnSpPr>
            <p:spPr>
              <a:xfrm>
                <a:off x="0" y="275648"/>
                <a:ext cx="839450" cy="7216"/>
              </a:xfrm>
              <a:prstGeom prst="line">
                <a:avLst/>
              </a:prstGeom>
              <a:ln w="9525" cap="flat" cmpd="sng" algn="ctr">
                <a:solidFill>
                  <a:schemeClr val="dk1"/>
                </a:solidFill>
                <a:prstDash val="dash"/>
                <a:round/>
                <a:headEnd type="none" w="med" len="med"/>
                <a:tailEnd type="none" w="med" len="med"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tx1"/>
              </a:fontRef>
            </p:style>
          </p:cxnSp>
          <p:cxnSp>
            <p:nvCxnSpPr>
              <p:cNvPr id="84" name="直線コネクタ 83"/>
              <p:cNvCxnSpPr/>
              <p:nvPr/>
            </p:nvCxnSpPr>
            <p:spPr>
              <a:xfrm>
                <a:off x="853882" y="282864"/>
                <a:ext cx="1433561" cy="635000"/>
              </a:xfrm>
              <a:prstGeom prst="line">
                <a:avLst/>
              </a:prstGeom>
              <a:ln w="9525" cap="flat" cmpd="sng" algn="ctr">
                <a:solidFill>
                  <a:schemeClr val="dk1"/>
                </a:solidFill>
                <a:prstDash val="dash"/>
                <a:round/>
                <a:headEnd type="none" w="med" len="med"/>
                <a:tailEnd type="none" w="med" len="med"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tx1"/>
              </a:fontRef>
            </p:style>
          </p:cxnSp>
          <p:cxnSp>
            <p:nvCxnSpPr>
              <p:cNvPr id="85" name="直線コネクタ 84"/>
              <p:cNvCxnSpPr/>
              <p:nvPr/>
            </p:nvCxnSpPr>
            <p:spPr>
              <a:xfrm>
                <a:off x="2300765" y="1262008"/>
                <a:ext cx="0" cy="403813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86" name="直線コネクタ 85"/>
              <p:cNvCxnSpPr/>
              <p:nvPr/>
            </p:nvCxnSpPr>
            <p:spPr>
              <a:xfrm>
                <a:off x="9621" y="624415"/>
                <a:ext cx="839450" cy="7216"/>
              </a:xfrm>
              <a:prstGeom prst="line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7" name="直線コネクタ 86"/>
              <p:cNvCxnSpPr/>
              <p:nvPr/>
            </p:nvCxnSpPr>
            <p:spPr>
              <a:xfrm>
                <a:off x="851477" y="634035"/>
                <a:ext cx="1433561" cy="635000"/>
              </a:xfrm>
              <a:prstGeom prst="line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8" name="直線矢印コネクタ 87"/>
              <p:cNvCxnSpPr/>
              <p:nvPr/>
            </p:nvCxnSpPr>
            <p:spPr>
              <a:xfrm>
                <a:off x="360796" y="273243"/>
                <a:ext cx="0" cy="1399886"/>
              </a:xfrm>
              <a:prstGeom prst="straightConnector1">
                <a:avLst/>
              </a:prstGeom>
              <a:ln>
                <a:prstDash val="dashDot"/>
                <a:headEnd type="triangle"/>
                <a:tailEnd type="triangle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89" name="直線矢印コネクタ 88"/>
              <p:cNvCxnSpPr/>
              <p:nvPr/>
            </p:nvCxnSpPr>
            <p:spPr>
              <a:xfrm flipH="1">
                <a:off x="1245947" y="460856"/>
                <a:ext cx="9621" cy="336743"/>
              </a:xfrm>
              <a:prstGeom prst="straightConnector1">
                <a:avLst/>
              </a:prstGeom>
              <a:ln>
                <a:headEnd type="triangle"/>
                <a:tailEnd type="triangle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90" name="直線矢印コネクタ 89"/>
              <p:cNvCxnSpPr/>
              <p:nvPr/>
            </p:nvCxnSpPr>
            <p:spPr>
              <a:xfrm>
                <a:off x="1241136" y="826462"/>
                <a:ext cx="0" cy="841857"/>
              </a:xfrm>
              <a:prstGeom prst="straightConnector1">
                <a:avLst/>
              </a:prstGeom>
              <a:ln>
                <a:headEnd type="triangle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1" name="直線コネクタ 90"/>
              <p:cNvCxnSpPr/>
              <p:nvPr/>
            </p:nvCxnSpPr>
            <p:spPr>
              <a:xfrm flipV="1">
                <a:off x="1294053" y="350212"/>
                <a:ext cx="457008" cy="303069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</p:grpSp>
      <p:sp>
        <p:nvSpPr>
          <p:cNvPr id="92" name="テキスト ボックス 91"/>
          <p:cNvSpPr txBox="1"/>
          <p:nvPr/>
        </p:nvSpPr>
        <p:spPr>
          <a:xfrm>
            <a:off x="4715433" y="4238059"/>
            <a:ext cx="2286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ko-KR" dirty="0">
                <a:latin typeface="Arial" panose="020B0604020202020204" pitchFamily="34" charset="0"/>
                <a:cs typeface="Arial" panose="020B0604020202020204" pitchFamily="34" charset="0"/>
              </a:rPr>
              <a:t>정격 하중</a:t>
            </a:r>
          </a:p>
        </p:txBody>
      </p:sp>
      <p:sp>
        <p:nvSpPr>
          <p:cNvPr id="93" name="テキスト ボックス 92"/>
          <p:cNvSpPr txBox="1"/>
          <p:nvPr/>
        </p:nvSpPr>
        <p:spPr>
          <a:xfrm>
            <a:off x="3006509" y="3527150"/>
            <a:ext cx="2286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ko-KR" dirty="0">
                <a:latin typeface="Arial" panose="020B0604020202020204" pitchFamily="34" charset="0"/>
                <a:cs typeface="Arial" panose="020B0604020202020204" pitchFamily="34" charset="0"/>
              </a:rPr>
              <a:t>인양 하중</a:t>
            </a:r>
          </a:p>
        </p:txBody>
      </p:sp>
      <p:sp>
        <p:nvSpPr>
          <p:cNvPr id="94" name="テキスト ボックス 93"/>
          <p:cNvSpPr txBox="1"/>
          <p:nvPr/>
        </p:nvSpPr>
        <p:spPr>
          <a:xfrm>
            <a:off x="3509408" y="5203500"/>
            <a:ext cx="2286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ko-KR">
                <a:latin typeface="Arial" panose="020B0604020202020204" pitchFamily="34" charset="0"/>
                <a:cs typeface="Arial" panose="020B0604020202020204" pitchFamily="34" charset="0"/>
              </a:rPr>
              <a:t>운전 반경</a:t>
            </a:r>
          </a:p>
        </p:txBody>
      </p:sp>
      <p:sp>
        <p:nvSpPr>
          <p:cNvPr id="95" name="テキスト ボックス 94"/>
          <p:cNvSpPr txBox="1"/>
          <p:nvPr/>
        </p:nvSpPr>
        <p:spPr>
          <a:xfrm>
            <a:off x="2247654" y="1828230"/>
            <a:ext cx="461665" cy="3232711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r>
              <a:rPr lang="ko-KR">
                <a:latin typeface="Arial" panose="020B0604020202020204" pitchFamily="34" charset="0"/>
                <a:cs typeface="Arial" panose="020B0604020202020204" pitchFamily="34" charset="0"/>
              </a:rPr>
              <a:t>인상할 수 있는 하중</a:t>
            </a:r>
          </a:p>
        </p:txBody>
      </p:sp>
      <p:sp>
        <p:nvSpPr>
          <p:cNvPr id="4" name="タイトル 1">
            <a:extLst>
              <a:ext uri="{FF2B5EF4-FFF2-40B4-BE49-F238E27FC236}">
                <a16:creationId xmlns:a16="http://schemas.microsoft.com/office/drawing/2014/main" id="{5C8D0368-0FAE-479A-A5D3-9624ECA0EE2F}"/>
              </a:ext>
            </a:extLst>
          </p:cNvPr>
          <p:cNvSpPr txBox="1">
            <a:spLocks/>
          </p:cNvSpPr>
          <p:nvPr/>
        </p:nvSpPr>
        <p:spPr>
          <a:xfrm>
            <a:off x="838200" y="365125"/>
            <a:ext cx="10515600" cy="78076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kumimoji="1" lang="ko-KR" altLang="ko-KR" sz="4000" dirty="0">
                <a:latin typeface="Arial" panose="020B0604020202020204" pitchFamily="34" charset="0"/>
                <a:cs typeface="Arial" panose="020B0604020202020204" pitchFamily="34" charset="0"/>
              </a:rPr>
              <a:t>정격 하중</a:t>
            </a:r>
            <a:endParaRPr lang="ko-KR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7957911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図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5860" y="888758"/>
            <a:ext cx="4120280" cy="5080484"/>
          </a:xfrm>
          <a:prstGeom prst="rect">
            <a:avLst/>
          </a:prstGeom>
        </p:spPr>
      </p:pic>
      <p:sp>
        <p:nvSpPr>
          <p:cNvPr id="6" name="テキスト ボックス 5"/>
          <p:cNvSpPr txBox="1"/>
          <p:nvPr/>
        </p:nvSpPr>
        <p:spPr>
          <a:xfrm>
            <a:off x="6609482" y="1088813"/>
            <a:ext cx="2286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ko-KR" sz="2000">
                <a:latin typeface="Arial" panose="020B0604020202020204" pitchFamily="34" charset="0"/>
                <a:cs typeface="Arial" panose="020B0604020202020204" pitchFamily="34" charset="0"/>
              </a:rPr>
              <a:t>안전모</a:t>
            </a:r>
          </a:p>
        </p:txBody>
      </p:sp>
      <p:sp>
        <p:nvSpPr>
          <p:cNvPr id="7" name="テキスト ボックス 6"/>
          <p:cNvSpPr txBox="1"/>
          <p:nvPr/>
        </p:nvSpPr>
        <p:spPr>
          <a:xfrm>
            <a:off x="7321866" y="1924543"/>
            <a:ext cx="2286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ko-KR" sz="2000">
                <a:latin typeface="Arial" panose="020B0604020202020204" pitchFamily="34" charset="0"/>
                <a:cs typeface="Arial" panose="020B0604020202020204" pitchFamily="34" charset="0"/>
              </a:rPr>
              <a:t>작업 장갑</a:t>
            </a:r>
          </a:p>
        </p:txBody>
      </p:sp>
      <p:sp>
        <p:nvSpPr>
          <p:cNvPr id="8" name="テキスト ボックス 7"/>
          <p:cNvSpPr txBox="1"/>
          <p:nvPr/>
        </p:nvSpPr>
        <p:spPr>
          <a:xfrm>
            <a:off x="6957431" y="3713253"/>
            <a:ext cx="2286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ko-KR" sz="2000" dirty="0">
                <a:latin typeface="Arial" panose="020B0604020202020204" pitchFamily="34" charset="0"/>
                <a:cs typeface="Arial" panose="020B0604020202020204" pitchFamily="34" charset="0"/>
              </a:rPr>
              <a:t>바지 끝단을 고정된 상태로 유지</a:t>
            </a:r>
          </a:p>
        </p:txBody>
      </p:sp>
      <p:sp>
        <p:nvSpPr>
          <p:cNvPr id="9" name="テキスト ボックス 8"/>
          <p:cNvSpPr txBox="1"/>
          <p:nvPr/>
        </p:nvSpPr>
        <p:spPr>
          <a:xfrm rot="10800000" flipV="1">
            <a:off x="6866342" y="4830669"/>
            <a:ext cx="319704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ko-KR" sz="2000" dirty="0">
                <a:latin typeface="Arial" panose="020B0604020202020204" pitchFamily="34" charset="0"/>
                <a:cs typeface="Arial" panose="020B0604020202020204" pitchFamily="34" charset="0"/>
              </a:rPr>
              <a:t>바지 끝단을 고정</a:t>
            </a:r>
          </a:p>
        </p:txBody>
      </p:sp>
      <p:sp>
        <p:nvSpPr>
          <p:cNvPr id="10" name="テキスト ボックス 9"/>
          <p:cNvSpPr txBox="1"/>
          <p:nvPr/>
        </p:nvSpPr>
        <p:spPr>
          <a:xfrm rot="10800000" flipV="1">
            <a:off x="2787810" y="5122975"/>
            <a:ext cx="226951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kumimoji="1" lang="ko-KR" sz="2000">
                <a:latin typeface="Arial" panose="020B0604020202020204" pitchFamily="34" charset="0"/>
                <a:cs typeface="Arial" panose="020B0604020202020204" pitchFamily="34" charset="0"/>
              </a:rPr>
              <a:t>안전화</a:t>
            </a:r>
          </a:p>
        </p:txBody>
      </p:sp>
      <p:sp>
        <p:nvSpPr>
          <p:cNvPr id="11" name="テキスト ボックス 10"/>
          <p:cNvSpPr txBox="1"/>
          <p:nvPr/>
        </p:nvSpPr>
        <p:spPr>
          <a:xfrm rot="10800000" flipV="1">
            <a:off x="2676299" y="1770655"/>
            <a:ext cx="238279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kumimoji="1" lang="ko-KR" sz="2000">
                <a:latin typeface="Arial" panose="020B0604020202020204" pitchFamily="34" charset="0"/>
                <a:cs typeface="Arial" panose="020B0604020202020204" pitchFamily="34" charset="0"/>
              </a:rPr>
              <a:t>소매가 긴 재킷 착용</a:t>
            </a:r>
          </a:p>
        </p:txBody>
      </p:sp>
      <p:sp>
        <p:nvSpPr>
          <p:cNvPr id="4" name="タイトル 1">
            <a:extLst>
              <a:ext uri="{FF2B5EF4-FFF2-40B4-BE49-F238E27FC236}">
                <a16:creationId xmlns:a16="http://schemas.microsoft.com/office/drawing/2014/main" id="{E14DCE8C-0BC1-438B-B935-3E10CC54F44A}"/>
              </a:ext>
            </a:extLst>
          </p:cNvPr>
          <p:cNvSpPr txBox="1">
            <a:spLocks/>
          </p:cNvSpPr>
          <p:nvPr/>
        </p:nvSpPr>
        <p:spPr>
          <a:xfrm>
            <a:off x="838200" y="365125"/>
            <a:ext cx="10515600" cy="78076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kumimoji="1" lang="ko-KR" altLang="ko-KR" sz="4000" dirty="0">
                <a:latin typeface="Arial" panose="020B0604020202020204" pitchFamily="34" charset="0"/>
                <a:cs typeface="Arial" panose="020B0604020202020204" pitchFamily="34" charset="0"/>
              </a:rPr>
              <a:t>작업복</a:t>
            </a:r>
            <a:endParaRPr lang="ko-KR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6994160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図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9349" y="1442369"/>
            <a:ext cx="7991498" cy="4978309"/>
          </a:xfrm>
          <a:prstGeom prst="rect">
            <a:avLst/>
          </a:prstGeom>
        </p:spPr>
      </p:pic>
      <p:sp>
        <p:nvSpPr>
          <p:cNvPr id="6" name="テキスト ボックス 5"/>
          <p:cNvSpPr txBox="1"/>
          <p:nvPr/>
        </p:nvSpPr>
        <p:spPr>
          <a:xfrm>
            <a:off x="4891057" y="3799846"/>
            <a:ext cx="248996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dirty="0">
                <a:latin typeface="Arial" panose="020B0604020202020204" pitchFamily="34" charset="0"/>
                <a:cs typeface="Arial" panose="020B0604020202020204" pitchFamily="34" charset="0"/>
              </a:rPr>
              <a:t>지상 조정</a:t>
            </a:r>
            <a:r>
              <a:rPr lang="ko-KR" dirty="0">
                <a:latin typeface="Arial" panose="020B0604020202020204" pitchFamily="34" charset="0"/>
                <a:cs typeface="Arial" panose="020B0604020202020204" pitchFamily="34" charset="0"/>
              </a:rPr>
              <a:t> 크레인 </a:t>
            </a:r>
            <a:br>
              <a:rPr lang="en-US" altLang="ko-KR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ko-KR" dirty="0">
                <a:latin typeface="Arial" panose="020B0604020202020204" pitchFamily="34" charset="0"/>
                <a:cs typeface="Arial" panose="020B0604020202020204" pitchFamily="34" charset="0"/>
              </a:rPr>
              <a:t>일일 작업 흐름</a:t>
            </a:r>
          </a:p>
        </p:txBody>
      </p:sp>
      <p:sp>
        <p:nvSpPr>
          <p:cNvPr id="8" name="テキスト ボックス 7"/>
          <p:cNvSpPr txBox="1"/>
          <p:nvPr/>
        </p:nvSpPr>
        <p:spPr>
          <a:xfrm>
            <a:off x="1163039" y="2442630"/>
            <a:ext cx="190500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ko-KR" sz="1600">
                <a:latin typeface="Arial" panose="020B0604020202020204" pitchFamily="34" charset="0"/>
                <a:cs typeface="Arial" panose="020B0604020202020204" pitchFamily="34" charset="0"/>
              </a:rPr>
              <a:t>시작 전 회의</a:t>
            </a:r>
          </a:p>
        </p:txBody>
      </p:sp>
      <p:sp>
        <p:nvSpPr>
          <p:cNvPr id="9" name="テキスト ボックス 8"/>
          <p:cNvSpPr txBox="1"/>
          <p:nvPr/>
        </p:nvSpPr>
        <p:spPr>
          <a:xfrm>
            <a:off x="3395199" y="1410046"/>
            <a:ext cx="190500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ko-KR" sz="1600">
                <a:latin typeface="Arial" panose="020B0604020202020204" pitchFamily="34" charset="0"/>
                <a:cs typeface="Arial" panose="020B0604020202020204" pitchFamily="34" charset="0"/>
              </a:rPr>
              <a:t>시작 전 검사</a:t>
            </a:r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3724509" y="2860747"/>
            <a:ext cx="254247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ko-KR" sz="1600">
                <a:latin typeface="Arial" panose="020B0604020202020204" pitchFamily="34" charset="0"/>
                <a:cs typeface="Arial" panose="020B0604020202020204" pitchFamily="34" charset="0"/>
              </a:rPr>
              <a:t>(고정 검사)</a:t>
            </a:r>
          </a:p>
        </p:txBody>
      </p:sp>
      <p:sp>
        <p:nvSpPr>
          <p:cNvPr id="11" name="テキスト ボックス 10"/>
          <p:cNvSpPr txBox="1"/>
          <p:nvPr/>
        </p:nvSpPr>
        <p:spPr>
          <a:xfrm>
            <a:off x="6069711" y="1400208"/>
            <a:ext cx="190500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sz="1600">
                <a:latin typeface="Arial" panose="020B0604020202020204" pitchFamily="34" charset="0"/>
                <a:cs typeface="Arial" panose="020B0604020202020204" pitchFamily="34" charset="0"/>
              </a:rPr>
              <a:t>전원 켜기</a:t>
            </a:r>
          </a:p>
        </p:txBody>
      </p:sp>
      <p:sp>
        <p:nvSpPr>
          <p:cNvPr id="12" name="テキスト ボックス 11"/>
          <p:cNvSpPr txBox="1"/>
          <p:nvPr/>
        </p:nvSpPr>
        <p:spPr>
          <a:xfrm>
            <a:off x="8484923" y="2041857"/>
            <a:ext cx="190500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ko-KR" sz="1600">
                <a:latin typeface="Arial" panose="020B0604020202020204" pitchFamily="34" charset="0"/>
                <a:cs typeface="Arial" panose="020B0604020202020204" pitchFamily="34" charset="0"/>
              </a:rPr>
              <a:t>시작 전 검사</a:t>
            </a:r>
          </a:p>
        </p:txBody>
      </p:sp>
      <p:sp>
        <p:nvSpPr>
          <p:cNvPr id="13" name="テキスト ボックス 12"/>
          <p:cNvSpPr txBox="1"/>
          <p:nvPr/>
        </p:nvSpPr>
        <p:spPr>
          <a:xfrm>
            <a:off x="8458905" y="2321475"/>
            <a:ext cx="335024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ko-KR" sz="1600">
                <a:latin typeface="Arial" panose="020B0604020202020204" pitchFamily="34" charset="0"/>
                <a:cs typeface="Arial" panose="020B0604020202020204" pitchFamily="34" charset="0"/>
              </a:rPr>
              <a:t>(크레인 작동 확인)</a:t>
            </a:r>
          </a:p>
        </p:txBody>
      </p:sp>
      <p:sp>
        <p:nvSpPr>
          <p:cNvPr id="14" name="テキスト ボックス 13"/>
          <p:cNvSpPr txBox="1"/>
          <p:nvPr/>
        </p:nvSpPr>
        <p:spPr>
          <a:xfrm>
            <a:off x="8929307" y="3488433"/>
            <a:ext cx="172010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ko-KR" sz="1600">
                <a:latin typeface="Arial" panose="020B0604020202020204" pitchFamily="34" charset="0"/>
                <a:cs typeface="Arial" panose="020B0604020202020204" pitchFamily="34" charset="0"/>
              </a:rPr>
              <a:t>안전 운전</a:t>
            </a:r>
          </a:p>
        </p:txBody>
      </p:sp>
      <p:sp>
        <p:nvSpPr>
          <p:cNvPr id="15" name="テキスト ボックス 14"/>
          <p:cNvSpPr txBox="1"/>
          <p:nvPr/>
        </p:nvSpPr>
        <p:spPr>
          <a:xfrm>
            <a:off x="7022212" y="5912271"/>
            <a:ext cx="205488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ko-KR" sz="1600">
                <a:latin typeface="Arial" panose="020B0604020202020204" pitchFamily="34" charset="0"/>
                <a:cs typeface="Arial" panose="020B0604020202020204" pitchFamily="34" charset="0"/>
              </a:rPr>
              <a:t>작업 완료 후 검사</a:t>
            </a:r>
          </a:p>
        </p:txBody>
      </p:sp>
      <p:sp>
        <p:nvSpPr>
          <p:cNvPr id="16" name="テキスト ボックス 15"/>
          <p:cNvSpPr txBox="1"/>
          <p:nvPr/>
        </p:nvSpPr>
        <p:spPr>
          <a:xfrm>
            <a:off x="4931462" y="5920027"/>
            <a:ext cx="190500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sz="1600">
                <a:latin typeface="Arial" panose="020B0604020202020204" pitchFamily="34" charset="0"/>
                <a:cs typeface="Arial" panose="020B0604020202020204" pitchFamily="34" charset="0"/>
              </a:rPr>
              <a:t>전원 끄기</a:t>
            </a:r>
          </a:p>
        </p:txBody>
      </p:sp>
      <p:sp>
        <p:nvSpPr>
          <p:cNvPr id="4" name="タイトル 1">
            <a:extLst>
              <a:ext uri="{FF2B5EF4-FFF2-40B4-BE49-F238E27FC236}">
                <a16:creationId xmlns:a16="http://schemas.microsoft.com/office/drawing/2014/main" id="{DB57A8F5-0D09-46FA-A64F-BD4068851C79}"/>
              </a:ext>
            </a:extLst>
          </p:cNvPr>
          <p:cNvSpPr txBox="1">
            <a:spLocks/>
          </p:cNvSpPr>
          <p:nvPr/>
        </p:nvSpPr>
        <p:spPr>
          <a:xfrm>
            <a:off x="838200" y="365125"/>
            <a:ext cx="10515600" cy="78076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kumimoji="1" lang="ko-KR" altLang="ko-KR" sz="4000" dirty="0">
                <a:latin typeface="Arial" panose="020B0604020202020204" pitchFamily="34" charset="0"/>
                <a:cs typeface="Arial" panose="020B0604020202020204" pitchFamily="34" charset="0"/>
              </a:rPr>
              <a:t>일일 작업 흐름</a:t>
            </a:r>
            <a:endParaRPr lang="ko-KR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0922914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コンテンツ プレースホルダー 3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3638" y="1690687"/>
            <a:ext cx="7073660" cy="4597969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正方形/長方形 6"/>
          <p:cNvSpPr/>
          <p:nvPr/>
        </p:nvSpPr>
        <p:spPr>
          <a:xfrm>
            <a:off x="5426765" y="1690687"/>
            <a:ext cx="1480931" cy="585374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正方形/長方形 7"/>
          <p:cNvSpPr/>
          <p:nvPr/>
        </p:nvSpPr>
        <p:spPr>
          <a:xfrm>
            <a:off x="7432031" y="2171079"/>
            <a:ext cx="1480931" cy="585374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正方形/長方形 8"/>
          <p:cNvSpPr/>
          <p:nvPr/>
        </p:nvSpPr>
        <p:spPr>
          <a:xfrm>
            <a:off x="7141781" y="4562385"/>
            <a:ext cx="1957134" cy="1083672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正方形/長方形 9"/>
          <p:cNvSpPr/>
          <p:nvPr/>
        </p:nvSpPr>
        <p:spPr>
          <a:xfrm>
            <a:off x="2875722" y="3522800"/>
            <a:ext cx="1480931" cy="585374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正方形/長方形 10"/>
          <p:cNvSpPr/>
          <p:nvPr/>
        </p:nvSpPr>
        <p:spPr>
          <a:xfrm>
            <a:off x="2558825" y="5166069"/>
            <a:ext cx="1480931" cy="926618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正方形/長方形 11"/>
          <p:cNvSpPr/>
          <p:nvPr/>
        </p:nvSpPr>
        <p:spPr>
          <a:xfrm>
            <a:off x="5160002" y="5625548"/>
            <a:ext cx="1747694" cy="663108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正方形/長方形 12"/>
          <p:cNvSpPr/>
          <p:nvPr/>
        </p:nvSpPr>
        <p:spPr>
          <a:xfrm>
            <a:off x="2676438" y="1772788"/>
            <a:ext cx="1480931" cy="1636334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正方形/長方形 13"/>
          <p:cNvSpPr/>
          <p:nvPr/>
        </p:nvSpPr>
        <p:spPr>
          <a:xfrm>
            <a:off x="5827863" y="4187687"/>
            <a:ext cx="1224387" cy="702654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正方形/長方形 14"/>
          <p:cNvSpPr/>
          <p:nvPr/>
        </p:nvSpPr>
        <p:spPr>
          <a:xfrm>
            <a:off x="7052250" y="3771528"/>
            <a:ext cx="799569" cy="436288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正方形/長方形 15"/>
          <p:cNvSpPr/>
          <p:nvPr/>
        </p:nvSpPr>
        <p:spPr>
          <a:xfrm>
            <a:off x="5500683" y="2919329"/>
            <a:ext cx="1247987" cy="436288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テキスト ボックス 16"/>
          <p:cNvSpPr txBox="1"/>
          <p:nvPr/>
        </p:nvSpPr>
        <p:spPr>
          <a:xfrm>
            <a:off x="1661532" y="2459661"/>
            <a:ext cx="25806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ko-KR">
                <a:latin typeface="Arial" panose="020B0604020202020204" pitchFamily="34" charset="0"/>
                <a:cs typeface="Arial" panose="020B0604020202020204" pitchFamily="34" charset="0"/>
              </a:rPr>
              <a:t>시작 전 검사</a:t>
            </a:r>
          </a:p>
        </p:txBody>
      </p:sp>
      <p:sp>
        <p:nvSpPr>
          <p:cNvPr id="18" name="テキスト ボックス 17"/>
          <p:cNvSpPr txBox="1"/>
          <p:nvPr/>
        </p:nvSpPr>
        <p:spPr>
          <a:xfrm>
            <a:off x="5185428" y="1867472"/>
            <a:ext cx="248661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ko-KR">
                <a:latin typeface="Arial" panose="020B0604020202020204" pitchFamily="34" charset="0"/>
                <a:cs typeface="Arial" panose="020B0604020202020204" pitchFamily="34" charset="0"/>
              </a:rPr>
              <a:t>브레이크 성능</a:t>
            </a:r>
          </a:p>
        </p:txBody>
      </p:sp>
      <p:sp>
        <p:nvSpPr>
          <p:cNvPr id="20" name="テキスト ボックス 19"/>
          <p:cNvSpPr txBox="1"/>
          <p:nvPr/>
        </p:nvSpPr>
        <p:spPr>
          <a:xfrm>
            <a:off x="7432031" y="2202456"/>
            <a:ext cx="187849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ko-KR">
                <a:latin typeface="Arial" panose="020B0604020202020204" pitchFamily="34" charset="0"/>
                <a:cs typeface="Arial" panose="020B0604020202020204" pitchFamily="34" charset="0"/>
              </a:rPr>
              <a:t>레일 상태</a:t>
            </a:r>
          </a:p>
        </p:txBody>
      </p:sp>
      <p:sp>
        <p:nvSpPr>
          <p:cNvPr id="21" name="テキスト ボックス 20"/>
          <p:cNvSpPr txBox="1"/>
          <p:nvPr/>
        </p:nvSpPr>
        <p:spPr>
          <a:xfrm>
            <a:off x="3299290" y="2986286"/>
            <a:ext cx="35404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ko-KR">
                <a:latin typeface="Arial" panose="020B0604020202020204" pitchFamily="34" charset="0"/>
                <a:cs typeface="Arial" panose="020B0604020202020204" pitchFamily="34" charset="0"/>
              </a:rPr>
              <a:t>초과 와인딩 방지 장치</a:t>
            </a:r>
          </a:p>
        </p:txBody>
      </p:sp>
      <p:sp>
        <p:nvSpPr>
          <p:cNvPr id="22" name="テキスト ボックス 21"/>
          <p:cNvSpPr txBox="1"/>
          <p:nvPr/>
        </p:nvSpPr>
        <p:spPr>
          <a:xfrm>
            <a:off x="3074118" y="3522405"/>
            <a:ext cx="13112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kumimoji="1" lang="ko-KR">
                <a:latin typeface="Arial" panose="020B0604020202020204" pitchFamily="34" charset="0"/>
                <a:cs typeface="Arial" panose="020B0604020202020204" pitchFamily="34" charset="0"/>
              </a:rPr>
              <a:t>횡행</a:t>
            </a:r>
          </a:p>
        </p:txBody>
      </p:sp>
      <p:sp>
        <p:nvSpPr>
          <p:cNvPr id="23" name="テキスト ボックス 22"/>
          <p:cNvSpPr txBox="1"/>
          <p:nvPr/>
        </p:nvSpPr>
        <p:spPr>
          <a:xfrm>
            <a:off x="6919449" y="3765833"/>
            <a:ext cx="1251111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kumimoji="1" lang="ko-KR" dirty="0">
                <a:latin typeface="Arial" panose="020B0604020202020204" pitchFamily="34" charset="0"/>
                <a:cs typeface="Arial" panose="020B0604020202020204" pitchFamily="34" charset="0"/>
              </a:rPr>
              <a:t>주행</a:t>
            </a:r>
          </a:p>
        </p:txBody>
      </p:sp>
      <p:sp>
        <p:nvSpPr>
          <p:cNvPr id="24" name="テキスト ボックス 23"/>
          <p:cNvSpPr txBox="1"/>
          <p:nvPr/>
        </p:nvSpPr>
        <p:spPr>
          <a:xfrm>
            <a:off x="5872539" y="4289647"/>
            <a:ext cx="22999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>
                <a:latin typeface="Arial" panose="020B0604020202020204" pitchFamily="34" charset="0"/>
                <a:cs typeface="Arial" panose="020B0604020202020204" pitchFamily="34" charset="0"/>
              </a:rPr>
              <a:t>인상 및 내리기</a:t>
            </a:r>
          </a:p>
        </p:txBody>
      </p:sp>
      <p:sp>
        <p:nvSpPr>
          <p:cNvPr id="25" name="テキスト ボックス 24"/>
          <p:cNvSpPr txBox="1"/>
          <p:nvPr/>
        </p:nvSpPr>
        <p:spPr>
          <a:xfrm>
            <a:off x="8371278" y="4683725"/>
            <a:ext cx="273072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>
                <a:latin typeface="Arial" panose="020B0604020202020204" pitchFamily="34" charset="0"/>
                <a:cs typeface="Arial" panose="020B0604020202020204" pitchFamily="34" charset="0"/>
              </a:rPr>
              <a:t>호이스팅 와이어 로프와 체인의 경로 확인</a:t>
            </a:r>
          </a:p>
          <a:p>
            <a:endParaRPr kumimoji="1" lang="en-US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8" name="テキスト ボックス 27"/>
          <p:cNvSpPr txBox="1"/>
          <p:nvPr/>
        </p:nvSpPr>
        <p:spPr>
          <a:xfrm>
            <a:off x="5147076" y="5647479"/>
            <a:ext cx="251996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ko-KR">
                <a:latin typeface="Arial" panose="020B0604020202020204" pitchFamily="34" charset="0"/>
                <a:cs typeface="Arial" panose="020B0604020202020204" pitchFamily="34" charset="0"/>
              </a:rPr>
              <a:t>후크 안전 캐치 장치</a:t>
            </a:r>
          </a:p>
        </p:txBody>
      </p:sp>
      <p:sp>
        <p:nvSpPr>
          <p:cNvPr id="29" name="テキスト ボックス 28"/>
          <p:cNvSpPr txBox="1"/>
          <p:nvPr/>
        </p:nvSpPr>
        <p:spPr>
          <a:xfrm>
            <a:off x="1924139" y="5457988"/>
            <a:ext cx="229995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>
                <a:latin typeface="Arial" panose="020B0604020202020204" pitchFamily="34" charset="0"/>
                <a:cs typeface="Arial" panose="020B0604020202020204" pitchFamily="34" charset="0"/>
              </a:rPr>
              <a:t>푸시 버튼 스위치 확인</a:t>
            </a:r>
          </a:p>
        </p:txBody>
      </p:sp>
      <p:sp>
        <p:nvSpPr>
          <p:cNvPr id="3" name="タイトル 1">
            <a:extLst>
              <a:ext uri="{FF2B5EF4-FFF2-40B4-BE49-F238E27FC236}">
                <a16:creationId xmlns:a16="http://schemas.microsoft.com/office/drawing/2014/main" id="{CE952CAC-7CC6-4E8F-8AA4-832DDDF26EDE}"/>
              </a:ext>
            </a:extLst>
          </p:cNvPr>
          <p:cNvSpPr txBox="1">
            <a:spLocks/>
          </p:cNvSpPr>
          <p:nvPr/>
        </p:nvSpPr>
        <p:spPr>
          <a:xfrm>
            <a:off x="838200" y="365125"/>
            <a:ext cx="10515600" cy="78076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kumimoji="1" lang="ko-KR" altLang="ko-KR" sz="4000" dirty="0">
                <a:latin typeface="Arial" panose="020B0604020202020204" pitchFamily="34" charset="0"/>
                <a:cs typeface="Arial" panose="020B0604020202020204" pitchFamily="34" charset="0"/>
              </a:rPr>
              <a:t>시작 전 검사</a:t>
            </a:r>
            <a:endParaRPr lang="ko-KR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759732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vert="eaVert" wrap="square" rtlCol="0">
        <a:spAutoFit/>
      </a:bodyPr>
      <a:lstStyle>
        <a:defPPr>
          <a:defRPr kumimoji="1" sz="2400" dirty="0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1274</TotalTime>
  <Words>826</Words>
  <PresentationFormat>ワイド画面</PresentationFormat>
  <Paragraphs>211</Paragraphs>
  <Slides>50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4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50</vt:i4>
      </vt:variant>
    </vt:vector>
  </HeadingPairs>
  <TitlesOfParts>
    <vt:vector size="55" baseType="lpstr">
      <vt:lpstr>맑은 고딕</vt:lpstr>
      <vt:lpstr>游ゴシック</vt:lpstr>
      <vt:lpstr>游ゴシック Light</vt:lpstr>
      <vt:lpstr>Arial</vt:lpstr>
      <vt:lpstr>Office テーマ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cp:lastPrinted>2020-02-12T05:53:01Z</cp:lastPrinted>
  <dcterms:created xsi:type="dcterms:W3CDTF">2020-02-12T02:45:45Z</dcterms:created>
  <dcterms:modified xsi:type="dcterms:W3CDTF">2021-02-19T04:54:30Z</dcterms:modified>
</cp:coreProperties>
</file>