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14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30504040204" pitchFamily="34" charset="0"/>
                <a:cs typeface="Tahoma" panose="020B0604030504040204" pitchFamily="34" charset="0"/>
              </a:rPr>
              <a:t>คุณสมบัติของคนดูแลสลิง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986515"/>
              </p:ext>
            </p:extLst>
          </p:nvPr>
        </p:nvGraphicFramePr>
        <p:xfrm>
          <a:off x="902826" y="1250068"/>
          <a:ext cx="10370916" cy="31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th-TH" sz="1600" b="0" i="0" u="none" strike="noStrike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ea typeface="+mn-ea"/>
                          <a:cs typeface="Tahoma" panose="020B0604030504040204" pitchFamily="34" charset="0"/>
                        </a:rPr>
                        <a:t>ประเภทของเครื่องจักรและอุปกรณ์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th-TH" sz="1600" b="0" i="0" u="none" strike="noStrike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ea typeface="+mn-ea"/>
                          <a:cs typeface="Tahoma" panose="020B0604030504040204" pitchFamily="34" charset="0"/>
                        </a:rPr>
                        <a:t>น้ำหนักการยกหรือพิกัดน้ำหนัก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600" b="0" i="0" u="none" strike="noStrike" baseline="0">
                          <a:solidFill>
                            <a:schemeClr val="dk1"/>
                          </a:solidFill>
                          <a:latin typeface="Tahoma" panose="020B0604020202020204" pitchFamily="34" charset="0"/>
                          <a:ea typeface="+mn-ea"/>
                          <a:cs typeface="Tahoma" panose="020B0604030504040204" pitchFamily="34" charset="0"/>
                        </a:rPr>
                        <a:t>1 ตันขึ้นไป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600" b="0" i="0" u="none" strike="noStrike" baseline="0">
                          <a:solidFill>
                            <a:schemeClr val="dk1"/>
                          </a:solidFill>
                          <a:latin typeface="Tahoma" panose="020B0604020202020204" pitchFamily="34" charset="0"/>
                          <a:ea typeface="+mn-ea"/>
                          <a:cs typeface="Tahoma" panose="020B0604030504040204" pitchFamily="34" charset="0"/>
                        </a:rPr>
                        <a:t>ไม่ถึง 1 ตัน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th-TH" sz="160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เครน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th-TH" sz="160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โมบายเครน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th-TH" sz="160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เดอร์ริค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th-TH" sz="160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รอกส่งของ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b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ผู้ที่จบหลักสูตรการฝึกอบรมทักษะ</a:t>
                      </a:r>
                      <a:br>
                        <a:rPr kumimoji="1" lang="en-US" sz="1600" b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600" b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การขึงสลิง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b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ผู้ที่จบหลักสูตรการฝึกอบรมพิเศษ</a:t>
                      </a:r>
                      <a:r>
                        <a:rPr kumimoji="1" lang="th-TH" sz="1600" b="0" baseline="300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b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ผู้ที่ได้รับการอนุมัติจากกระทรวงสุขภาพ แรงงานและสวัสดิการ</a:t>
                      </a:r>
                      <a:r>
                        <a:rPr kumimoji="1" lang="th-TH" sz="1600" b="0" baseline="300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ผู้ที่จบหลักสูตรการฝึกอบรมทักษะ</a:t>
                      </a:r>
                      <a:br>
                        <a:rPr kumimoji="1" lang="en-US" sz="16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1" lang="th-TH" sz="16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การขึงสลิง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ผู้ที่จบหลักสูตรการฝึกอบรมพิเศษ</a:t>
                      </a:r>
                      <a:r>
                        <a:rPr kumimoji="1" lang="th-TH" sz="1600" baseline="300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ผู้ที่ได้รับการอนุมัติจากกระทรวงสุขภาพ แรงงานและสวัสดิการ</a:t>
                      </a:r>
                      <a:r>
                        <a:rPr kumimoji="1" lang="th-TH" sz="1600" baseline="300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th-TH" sz="160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ผู้ที่สำเร็จการศึกษาพิเศษด้านงานสลิง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30934"/>
              </p:ext>
            </p:extLst>
          </p:nvPr>
        </p:nvGraphicFramePr>
        <p:xfrm>
          <a:off x="897681" y="4759232"/>
          <a:ext cx="10403807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th-TH" sz="14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*1: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th-TH" sz="14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หลักสูตรการฝึกอบรมที่รวมอยู่ในรายการหลักสูตรการฝึกอบรมในตารางภาคผนวก 4 ของการบังคับใช้กฎระเบียบด้านการพัฒนาทรัพยากรบุคคลและการสนับสนุน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th-TH" sz="1400" b="0" baseline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*2: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th-TH" sz="1400" b="0" baseline="0" dirty="0">
                          <a:solidFill>
                            <a:schemeClr val="tx1"/>
                          </a:solidFill>
                          <a:latin typeface="Tahoma" panose="020B0604020202020204" pitchFamily="34" charset="0"/>
                          <a:cs typeface="Tahoma" panose="020B0604030504040204" pitchFamily="34" charset="0"/>
                        </a:rPr>
                        <a:t>บุคคลที่สำเร็จหลักสูตรการฝึกอบรมด้านการทำงานของเครนตามที่อธิบายไว้ในกฎระเบียบด้านการพัฒนาทรัพยากรบุคคลและการสนับสนุน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วิธีวัดเส้นผ่านศูนย์กลางของลวดสลิง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>
                <a:latin typeface="Tahoma" panose="020B0604030504040204" pitchFamily="34" charset="0"/>
                <a:cs typeface="Tahoma" panose="020B0604030504040204" pitchFamily="34" charset="0"/>
              </a:rPr>
              <a:t>ผิด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>
                <a:latin typeface="Tahoma" panose="020B0604030504040204" pitchFamily="34" charset="0"/>
                <a:cs typeface="Tahoma" panose="020B0604030504040204" pitchFamily="34" charset="0"/>
              </a:rPr>
              <a:t>ถูก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06885"/>
            <a:ext cx="10437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th-TH" sz="1400" dirty="0">
                <a:latin typeface="Tahoma" panose="020B0604030504040204" pitchFamily="34" charset="0"/>
                <a:cs typeface="Tahoma" panose="020B0604030504040204" pitchFamily="34" charset="0"/>
              </a:rPr>
              <a:t>เส้นผ่านศูนย์กลาง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1700" cy="1325563"/>
          </a:xfrm>
        </p:spPr>
        <p:txBody>
          <a:bodyPr>
            <a:normAutofit/>
          </a:bodyPr>
          <a:lstStyle/>
          <a:p>
            <a:r>
              <a:rPr kumimoji="1" lang="th-TH" sz="3700" dirty="0">
                <a:latin typeface="Tahoma" panose="020B0604030504040204" pitchFamily="34" charset="0"/>
                <a:cs typeface="Tahoma" panose="020B0604030504040204" pitchFamily="34" charset="0"/>
              </a:rPr>
              <a:t>จำนวนของลวดสลิงและมุมของสลิง (a = มุมของสลิง)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4251" y="5961654"/>
            <a:ext cx="2243608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วิธีการขึงสลิงโดยใช้ลวดสองเส้นและจุดสองจุด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53895" y="5961654"/>
            <a:ext cx="2187146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วิธีการขึงสลิงโดยใช้ลวดสามเส้นและจุดสามจุด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วิธีการขึงสลิงโดยใช้ลวดสี่เส้นและจุดสี่จุด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>
                <a:latin typeface="Tahoma" panose="020B0604030504040204" pitchFamily="34" charset="0"/>
                <a:cs typeface="Tahoma" panose="020B0604030504040204" pitchFamily="34" charset="0"/>
              </a:rPr>
              <a:t>ทะแยงมุม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ค่าสัดส่วนแรงดึงและมุมของสลิงสำหรับลวดสลิง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sz="1700">
                <a:latin typeface="Tahoma" panose="020B060402020202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sz="1700" dirty="0">
                <a:latin typeface="Tahoma" panose="020B0604020202020204" pitchFamily="34" charset="0"/>
                <a:cs typeface="Tahoma" panose="020B0604030504040204" pitchFamily="34" charset="0"/>
              </a:rPr>
              <a:t>ค่าสัดส่วนแรงดึง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258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บ่วงที่ปลายทั้งสองด้าน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ข้อสวมอัดที่ปลายทั้งสองด้าน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3749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ลวดสลิงชนิดถักเป็นวงกลม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ลวดสลิงพร้อมวงแหวน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ข้อสวมอัดพร้อมวงแหวนโลหะและสเก็นที่ปลายแต่ละด้าน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ข้อสวมอัดพร้อมวงแหวนโลหะและตะขอที่ปลายแต่ละด้าน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วิธีการทำข้อสวมอัด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ลวดสลิง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14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ปลอก (อลูมิเนียมอัลลอยด์พิเศษ)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ลวดสลิง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2040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วงแหวนโลหะ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30504040204" pitchFamily="34" charset="0"/>
                <a:cs typeface="Tahoma" panose="020B0604030504040204" pitchFamily="34" charset="0"/>
              </a:rPr>
              <a:t>ข้อควรระวังเมื่อใช้ลวดสลิง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15641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ตัวรองหนุน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เก็บให้เป็นระเบียบ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47668" y="6371493"/>
            <a:ext cx="288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การขึงสลิงด้วยเชือกเส้นเดียว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ข้อควรระวังเมื่อจัดเก็บ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ความชื้น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92222" y="4885855"/>
            <a:ext cx="1136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ความร้อน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ฝุ่น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20452" y="5383968"/>
            <a:ext cx="105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กรด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ประเภทของโซ่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โซ่สายโซ่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>
                <a:latin typeface="Tahoma" panose="020B0604020202020204" pitchFamily="34" charset="0"/>
                <a:cs typeface="Tahoma" panose="020B0604030504040204" pitchFamily="34" charset="0"/>
              </a:rPr>
              <a:t>โซ่สมอเรือ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20202020204" pitchFamily="34" charset="0"/>
                <a:cs typeface="Tahoma" panose="020B0604030504040204" pitchFamily="34" charset="0"/>
              </a:rPr>
              <a:t>เส้นผ่านศูนย์กลางปกติ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>
                <a:latin typeface="Tahoma" panose="020B0604020202020204" pitchFamily="34" charset="0"/>
                <a:cs typeface="Tahoma" panose="020B0604030504040204" pitchFamily="34" charset="0"/>
              </a:rPr>
              <a:t>เส้นผ่านศูนย์กลางปกติ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สลิงโซ่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400">
                <a:latin typeface="Tahoma" panose="020B0604030504040204" pitchFamily="34" charset="0"/>
                <a:cs typeface="Tahoma" panose="020B0604030504040204" pitchFamily="34" charset="0"/>
              </a:rPr>
              <a:t>วงแหวน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400">
                <a:latin typeface="Tahoma" panose="020B0604030504040204" pitchFamily="34" charset="0"/>
                <a:cs typeface="Tahoma" panose="020B0604030504040204" pitchFamily="34" charset="0"/>
              </a:rPr>
              <a:t>โซ่พร้อมวงแหวน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400">
                <a:latin typeface="Tahoma" panose="020B0604030504040204" pitchFamily="34" charset="0"/>
                <a:cs typeface="Tahoma" panose="020B0604030504040204" pitchFamily="34" charset="0"/>
              </a:rPr>
              <a:t>โซ่พร้อมตะขอ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ตำแหน่งของสเก็น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ตัวอย่างการใช้สเก็น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คุณสมบัติของคนดูแลสลิง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น้ำหนักการยก: 1 ตันหรือมากกว่า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393" y="4462134"/>
            <a:ext cx="376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น้ำหนักของน้ำหนักบรรทุก: 0.5 ตัน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ผู้ที่จบหลักสูตรการฝึกอบรมทักษะการขึงสลิง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22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ผู้ที่สำเร็จการศึกษาพิเศษด้านงานสลิง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อายโบลท์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อายนัท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30504040204" pitchFamily="34" charset="0"/>
                <a:cs typeface="Tahoma" panose="020B0604030504040204" pitchFamily="34" charset="0"/>
              </a:rPr>
              <a:t>ตัวอย่างการใช้อายโบลท์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ใช้แหวนรองเพื่อปรับ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คานยก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>
                <a:latin typeface="Tahoma" panose="020B0604030504040204" pitchFamily="34" charset="0"/>
                <a:cs typeface="Tahoma" panose="020B0604030504040204" pitchFamily="34" charset="0"/>
              </a:rPr>
              <a:t>คานยก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ตัวรองหนุน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ถุงผ้า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ผ้า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แผ่นยาง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500" y="5950061"/>
            <a:ext cx="25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ทองแดงหรือทองแดงผสมอัลลอย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โครงสร้างที่ผ่านการเชื่อมยึด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1893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แผ่นแม่เหล็ก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บล็อกหมอนรอง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3535" y="3500284"/>
            <a:ext cx="1917913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ใช้บล็อกที่มีขนาดเท่ากัน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0234" y="3505732"/>
            <a:ext cx="206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ใช้มือแต่ละข้างจับบล็อกแต่ละด้านไว้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จับด้านซ้ายและด้านขวาของบล็อก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3" y="5919480"/>
            <a:ext cx="19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น้ำหนักบรรทุกเริ่มไม่เสถียร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ห้ามวางมือไว้ด้านบนสุด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ลักษณะที่ผิดสัดส่วนของโซ่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ข้อลูกโซ่ที่ผิดรูป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ข้อลูกโซ่ที่โค้งงอ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ข้อลูกโซ่ที่บิด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>
                <a:latin typeface="Tahoma" panose="020B0604030504040204" pitchFamily="34" charset="0"/>
                <a:cs typeface="Tahoma" panose="020B0604030504040204" pitchFamily="34" charset="0"/>
              </a:rPr>
              <a:t>บุบ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>
                <a:latin typeface="Tahoma" panose="020B0604030504040204" pitchFamily="34" charset="0"/>
                <a:cs typeface="Tahoma" panose="020B0604030504040204" pitchFamily="34" charset="0"/>
              </a:rPr>
              <a:t>งอ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>
                <a:latin typeface="Tahoma" panose="020B0604030504040204" pitchFamily="34" charset="0"/>
                <a:cs typeface="Tahoma" panose="020B0604030504040204" pitchFamily="34" charset="0"/>
              </a:rPr>
              <a:t>บิด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การอ้าและการสึกของตะขอ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การสึกหรอของสเก็น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ชุดที่ใช้ทำงานการขึงสลิง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คำจำกัดความของเครน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ยกน้ำหนักด้วยกำลัง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20202020204" pitchFamily="34" charset="0"/>
                <a:cs typeface="Tahoma" panose="020B0604030504040204" pitchFamily="34" charset="0"/>
              </a:rPr>
              <a:t>บรรทุกน้ำหนักที่ยกขึ้นมาในแนวนอน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ตำแหน่งของการอพยพ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เครนเหนือศีรษะ, บริดจ์เครน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โมบายเครน, เครนแบบเสาตั้ง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ตำแหน่งของการอพยพ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49199" y="5058788"/>
            <a:ext cx="140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2 ม. หรือมากกว่า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ความยาวตามยาวของน้ำหนักบรรทุก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2 ม. หรือมากกว่า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334030"/>
            <a:ext cx="1006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การเคลื่อนที่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41422"/>
            <a:ext cx="1675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การทำวงรอบ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901447"/>
            <a:ext cx="680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>
                <a:latin typeface="Tahoma" panose="020B0604030504040204" pitchFamily="34" charset="0"/>
                <a:cs typeface="Tahoma" panose="020B0604030504040204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96273"/>
            <a:ext cx="1207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การแกว่ง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240489" y="3017784"/>
            <a:ext cx="101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การยกบูมขึ้นหรือลง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362300" y="2339792"/>
            <a:ext cx="168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2 ม. หรือมากกว่า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98732" y="2710827"/>
            <a:ext cx="17120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th-TH" sz="1200" dirty="0">
                <a:latin typeface="Tahoma" panose="020B0604030504040204" pitchFamily="34" charset="0"/>
                <a:cs typeface="Tahoma" panose="020B0604030504040204" pitchFamily="34" charset="0"/>
              </a:rPr>
              <a:t>ตำแหน่งของการอพยพ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วิธีแขวนบนตะขอ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การผูกบ่วงลวดสลิงเพื่อให้ลวดสลิงแน่น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8063" y="5488439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05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ภายใน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การขึงสลิงแบบหมุนครั้งเดียว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วิธีแขวนบนตะขอ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ภายใน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วิธีแขวนบนตะขอ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การขึงสลิงแบบหมุนหนึ่งรอบ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>
                <a:latin typeface="Tahoma" panose="020B0604030504040204" pitchFamily="34" charset="0"/>
                <a:cs typeface="Tahoma" panose="020B0604030504040204" pitchFamily="34" charset="0"/>
              </a:rPr>
              <a:t>ภายใน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วิธีแขวนบนตะขอ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การผูกเงื่อนหักคอขอ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เชือกบังเกิดผล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635961" y="4474399"/>
            <a:ext cx="492443" cy="1648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เชือกนำ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58896" y="2778983"/>
            <a:ext cx="492443" cy="1487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การวนลูป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วิธีแขวนบนตะขอ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การวนลูป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203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เมื่อลวดสลิงหลวม บ่วงอาจหลุดออก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การผูกบ่วงลวดสลิงเพื่อให้ลวดสลิงแน่น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26447" y="5928634"/>
            <a:ext cx="304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วิธีการขึงสลิงโดยใช้ลวดสองเส้นและจุดสี่จุด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2941" y="5907387"/>
            <a:ext cx="2805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วิธีการขึงสลิงโดยใช้ลวดสองเส้นและจุดสี่จุด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การขึงสลิงแบบหมุนครั้งเดียว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017233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วิธีการขึงสลิงโดยใช้ลวดสองเส้นและจุดสองจุด </a:t>
            </a:r>
            <a:br>
              <a:rPr lang="en-US" sz="3000" dirty="0">
                <a:latin typeface="Tahoma" panose="020B0604020202020204" pitchFamily="34" charset="0"/>
                <a:cs typeface="Tahoma" panose="020B0604030504040204" pitchFamily="34" charset="0"/>
              </a:rPr>
            </a:b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(การทำบ่วงด้วยสเก็น)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การแทงบ่วงในทิศทางเดียวกัน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การแทงบ่วงในทิศทางที่ต่างกัน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ahoma" panose="020B060403050404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วิธีการขึงสลิงโดยใช้ลวดสองเส้นและจุดสองจุด </a:t>
            </a:r>
            <a:br>
              <a:rPr lang="en-US" sz="30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(การยึดให้แน่นด้วยบ่วง)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ความสัมพันธ์ระหว่างขนาดและแขนของแรง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โบลท์หมุน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dirty="0">
                <a:latin typeface="Tahoma" panose="020B0604030504040204" pitchFamily="34" charset="0"/>
                <a:cs typeface="Tahoma" panose="020B0604030504040204" pitchFamily="34" charset="0"/>
              </a:rPr>
              <a:t>โบลท์ไม่หมุน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วิธีใช้สเก็น (ให้ความสำคัญกับตำแหน่งของโบลท์)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การผูกบ่วงลวดสลิงเพื่อให้ลวดสลิงแน่น (ให้ความสำคัญกับตำแหน่งของข้อสวมอัด)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การขึงสลิงแบบหมุนหนึ่งรอบโดยใช้ลวดสองเส้นและจุดสี่จุด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การขึงสลิงแบบหมุนหนึ่งรอบพร้อมกับลวดสองเส้นและจุดสองจุด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การขึงสลิงแบบหมุนครั้งเดียว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7" y="2276096"/>
            <a:ext cx="1921897" cy="65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การผูกบ่วงลวดสลิงเพื่อให้ลวดสลิงแน่น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7" y="5469775"/>
            <a:ext cx="2835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การสอดส่วนที่ทบผ่านห่วง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15665" y="5469775"/>
            <a:ext cx="293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การสอดบ่วงผ่านลวดสลิงที่ทบไว้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6148" y="5462860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ใช้ลวดสลิงชนิดถักเป็นวงกลม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การผูกเงื่อนแบบห่วง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>
                <a:latin typeface="Tahoma" panose="020B060403050404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3050404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30504040204" pitchFamily="34" charset="0"/>
                <a:cs typeface="Tahoma" panose="020B0604030504040204" pitchFamily="34" charset="0"/>
              </a:rPr>
              <a:t>การขึงสลิงพร้อมการผูกเงื่อนชั้นเดียวที่ด้านล่าง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th-TH" sz="4000">
                <a:latin typeface="Tahoma" panose="020B0604020202020204" pitchFamily="34" charset="0"/>
                <a:cs typeface="Tahoma" panose="020B0604030504040204" pitchFamily="34" charset="0"/>
              </a:rPr>
              <a:t>วิธียึดลวดสลิงเข้ากับน้ำหนักบรรทุก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th-TH" sz="3000" dirty="0">
                <a:latin typeface="Tahoma" panose="020B0604020202020204" pitchFamily="34" charset="0"/>
                <a:cs typeface="Tahoma" panose="020B0604030504040204" pitchFamily="34" charset="0"/>
              </a:rPr>
              <a:t>การขึงสลิงด้วยเชือกเส้นเดียว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th-TH" sz="4000" dirty="0">
                <a:latin typeface="Tahoma" panose="020B0604020202020204" pitchFamily="34" charset="0"/>
                <a:cs typeface="Tahoma" panose="020B0604030504040204" pitchFamily="34" charset="0"/>
              </a:rPr>
              <a:t>โซ่พร้อมแคล้มป์ยึด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โซ่พร้อมตะขอสลิง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โซ่ที่ถักเป็นวงกลมสำหรับแฮคเกอร์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โมเมนต์ของแรงเฉลี่ย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>
                <a:latin typeface="Tahoma" panose="020B0604020202020204" pitchFamily="34" charset="0"/>
                <a:cs typeface="Tahoma" panose="020B0604030504040204" pitchFamily="34" charset="0"/>
              </a:rPr>
              <a:t>จุดรับน้ำหนัก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โซ่พร้อมตะขอแบบปากกว้าง (มีช่องที่กว้าง)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20202020204" pitchFamily="34" charset="0"/>
                <a:cs typeface="Tahoma" panose="020B0604030504040204" pitchFamily="34" charset="0"/>
              </a:rPr>
              <a:t>รอกแบบสเตชันนารี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sz="1400" dirty="0">
                <a:latin typeface="Tahoma" panose="020B0604020202020204" pitchFamily="34" charset="0"/>
                <a:cs typeface="Tahoma" panose="020B0604030504040204" pitchFamily="34" charset="0"/>
              </a:rPr>
              <a:t>ดึง 1 ม.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19835" y="5488732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th-TH" sz="1400" dirty="0">
                <a:latin typeface="Tahoma" panose="020B0604020202020204" pitchFamily="34" charset="0"/>
                <a:cs typeface="Tahoma" panose="020B0604030504040204" pitchFamily="34" charset="0"/>
              </a:rPr>
              <a:t>จะยกขึ้น 1 ม.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th-TH">
                <a:latin typeface="Tahoma" panose="020B0604030504040204" pitchFamily="34" charset="0"/>
                <a:cs typeface="Tahoma" panose="020B0604030504040204" pitchFamily="34" charset="0"/>
              </a:rPr>
              <a:t>แรงดึงของลวดสลิง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m: น้ำหนักของน้ำหนักบรรทุก</a:t>
            </a:r>
          </a:p>
          <a:p>
            <a:r>
              <a:rPr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Fw: 9.8 x m (kN)</a:t>
            </a:r>
          </a:p>
          <a:p>
            <a:r>
              <a:rPr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F1, F2: แรงดึงของลวดสลิง</a:t>
            </a:r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F: แรงลัพธ์ (kN) </a:t>
            </a:r>
          </a:p>
          <a:p>
            <a:pPr marL="252000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F = Fw</a:t>
            </a:r>
          </a:p>
          <a:p>
            <a:r>
              <a:rPr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P: แรงที่ดึงลวดสลิงเข้าหาตัว 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30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400" dirty="0">
                <a:latin typeface="Tahoma" panose="020B0604030504040204" pitchFamily="34" charset="0"/>
                <a:cs typeface="Tahoma" panose="020B0604030504040204" pitchFamily="34" charset="0"/>
              </a:rPr>
              <a:t>ลวดสลิง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400" dirty="0">
                <a:latin typeface="Tahoma" panose="020B0604030504040204" pitchFamily="34" charset="0"/>
                <a:cs typeface="Tahoma" panose="020B0604030504040204" pitchFamily="34" charset="0"/>
              </a:rPr>
              <a:t>มุมของสลิง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รูปแบบเกลียวลวดสลิง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แกน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ลวด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เกลียว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th-TH" sz="4000">
                <a:latin typeface="Tahoma" panose="020B0604030504040204" pitchFamily="34" charset="0"/>
                <a:cs typeface="Tahoma" panose="020B0604030504040204" pitchFamily="34" charset="0"/>
              </a:rPr>
              <a:t>ประเภทของเกลียว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7759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เกลียวปกติรูปตัว Z (ขวามือ)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50724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เกลียวปกติรูปตัว S (ซ้ายมือ)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เกลียวทิศทางเดียวรูปตัว Z (ขวามือ)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424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เกลียวทิศทางเดียวรูปตัว S (ซ้ายมือ)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>
                <a:latin typeface="Tahoma" panose="020B0604030504040204" pitchFamily="34" charset="0"/>
                <a:cs typeface="Tahoma" panose="020B0604030504040204" pitchFamily="34" charset="0"/>
              </a:rPr>
              <a:t>เกลียวปกติ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6120808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th-TH" sz="1600" dirty="0">
                <a:latin typeface="Tahoma" panose="020B0604030504040204" pitchFamily="34" charset="0"/>
                <a:cs typeface="Tahoma" panose="020B0604030504040204" pitchFamily="34" charset="0"/>
              </a:rPr>
              <a:t>เกลียวทิศทางเดียวกัน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1133</Words>
  <PresentationFormat>宽屏</PresentationFormat>
  <Paragraphs>200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4" baseType="lpstr">
      <vt:lpstr>Arial</vt:lpstr>
      <vt:lpstr>Tahoma</vt:lpstr>
      <vt:lpstr>Wingdings</vt:lpstr>
      <vt:lpstr>Office テーマ</vt:lpstr>
      <vt:lpstr>คุณสมบัติของคนดูแลสลิง</vt:lpstr>
      <vt:lpstr>คุณสมบัติของคนดูแลสลิง</vt:lpstr>
      <vt:lpstr>คำจำกัดความของเครน</vt:lpstr>
      <vt:lpstr>ความสัมพันธ์ระหว่างขนาดและแขนของแรง</vt:lpstr>
      <vt:lpstr>โมเมนต์ของแรงเฉลี่ย</vt:lpstr>
      <vt:lpstr>รอกแบบสเตชันนารี</vt:lpstr>
      <vt:lpstr>แรงดึงของลวดสลิง</vt:lpstr>
      <vt:lpstr>รูปแบบเกลียวลวดสลิง</vt:lpstr>
      <vt:lpstr>ประเภทของเกลียว</vt:lpstr>
      <vt:lpstr>วิธีวัดเส้นผ่านศูนย์กลางของลวดสลิง</vt:lpstr>
      <vt:lpstr>จำนวนของลวดสลิงและมุมของสลิง (a = มุมของสลิง)</vt:lpstr>
      <vt:lpstr>ค่าสัดส่วนแรงดึงและมุมของสลิงสำหรับลวดสลิง</vt:lpstr>
      <vt:lpstr>ลวดสลิง</vt:lpstr>
      <vt:lpstr>วิธีการทำข้อสวมอัด</vt:lpstr>
      <vt:lpstr>ข้อควรระวังเมื่อใช้ลวดสลิง</vt:lpstr>
      <vt:lpstr>ประเภทของโซ่</vt:lpstr>
      <vt:lpstr>สลิงโซ่</vt:lpstr>
      <vt:lpstr>ตำแหน่งของสเก็น</vt:lpstr>
      <vt:lpstr>ตัวอย่างการใช้สเก็น</vt:lpstr>
      <vt:lpstr>อายโบลท์</vt:lpstr>
      <vt:lpstr>อายนัท</vt:lpstr>
      <vt:lpstr>ตัวอย่างการใช้อายโบลท์</vt:lpstr>
      <vt:lpstr>คานยก</vt:lpstr>
      <vt:lpstr>ตัวรองหนุน</vt:lpstr>
      <vt:lpstr>บล็อกหมอนรอง</vt:lpstr>
      <vt:lpstr>ลักษณะที่ผิดสัดส่วนของโซ่</vt:lpstr>
      <vt:lpstr>การอ้าและการสึกของตะขอ</vt:lpstr>
      <vt:lpstr>การสึกหรอของสเก็น</vt:lpstr>
      <vt:lpstr>ชุดที่ใช้ทำงานการขึงสลิง</vt:lpstr>
      <vt:lpstr>ตำแหน่งของการอพยพ</vt:lpstr>
      <vt:lpstr>วิธีแขวนบนตะขอ</vt:lpstr>
      <vt:lpstr>วิธีแขวนบนตะขอ</vt:lpstr>
      <vt:lpstr>วิธีแขวนบนตะขอ</vt:lpstr>
      <vt:lpstr>วิธีแขวนบนตะขอ</vt:lpstr>
      <vt:lpstr>วิธีแขวนบนตะขอ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วิธียึดลวดสลิงเข้ากับน้ำหนักบรรทุก</vt:lpstr>
      <vt:lpstr>โซ่พร้อมแคล้มป์ยึด</vt:lpstr>
      <vt:lpstr>โซ่พร้อมตะขอสลิง</vt:lpstr>
      <vt:lpstr>โซ่ที่ถักเป็นวงกลมสำหรับแฮคเกอร์</vt:lpstr>
      <vt:lpstr>โซ่พร้อมตะขอแบบปากกว้าง (มีช่องที่กว้าง)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2020-09-10T22:32:48Z</dcterms:modified>
</cp:coreProperties>
</file>