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Qualificações para os amarradores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22132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BR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maquinário </a:t>
                      </a:r>
                      <a:br>
                        <a:rPr kumimoji="1" lang="cs-CZ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1" lang="pt-BR" sz="16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 equipamento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pt-BR" sz="1600" b="0" i="0" u="none" strike="noStrik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Carga de elevação ou carga limitada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tonelada e mais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sz="1600" b="0" i="0" u="none" strike="noStrike" baseline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Menos de 1 tonelada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pt-B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Guindaste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pt-B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Guindaste móvel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pt-B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Guindaste derrick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pt-BR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Talha de carga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que concluíram o curso de treinamento de habilidades de içamento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que concluíram o curso de treinamento especial</a:t>
                      </a:r>
                      <a:r>
                        <a:rPr kumimoji="1" lang="pt-BR" sz="16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aprovados pelo Ministério da Saúde, Trabalho e Bem-Estar</a:t>
                      </a:r>
                      <a:r>
                        <a:rPr kumimoji="1" lang="pt-BR" sz="16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que concluíram o curso de treinamento de habilidades de içamento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que concluíram o curso de treinamento especial</a:t>
                      </a:r>
                      <a:r>
                        <a:rPr kumimoji="1" lang="pt-BR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aprovados pelo Ministério da Saúde, Trabalho e Bem-Estar</a:t>
                      </a:r>
                      <a:r>
                        <a:rPr kumimoji="1" lang="pt-BR" sz="16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Aqueles que concluíram a formação especial para os trabalhos de içamento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202491"/>
              </p:ext>
            </p:extLst>
          </p:nvPr>
        </p:nvGraphicFramePr>
        <p:xfrm>
          <a:off x="897681" y="4759232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pt-B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pt-B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curso de treinamento listado na coluna de cursos de treinamento da Tabela 4 em anexo do Decreto de Execução da </a:t>
                      </a:r>
                      <a:br>
                        <a:rPr kumimoji="1" lang="cs-CZ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1" lang="pt-B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de Desenvolvimento e Promoção de Recursos Humanos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pt-BR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pt-BR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pessoa que concluiu o treinamento do curso de operação de guindaste prescrito no Decreto sobre a Lei de Desenvolvimento e Promoção de Recursos Humanos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1291" cy="780769"/>
          </a:xfrm>
        </p:spPr>
        <p:txBody>
          <a:bodyPr>
            <a:noAutofit/>
          </a:bodyPr>
          <a:lstStyle/>
          <a:p>
            <a:r>
              <a:rPr kumimoji="1" lang="pt-BR" sz="3900" dirty="0">
                <a:latin typeface="Arial" panose="020B0604020202020204" pitchFamily="34" charset="0"/>
                <a:cs typeface="Arial" panose="020B0604020202020204" pitchFamily="34" charset="0"/>
              </a:rPr>
              <a:t>Método de medição do diâmetro do cabo de aço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Errado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Correto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Diâmetro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Número de cabos e ângulo das lingas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(a = ângulo das lingas)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961654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Içamento com dois cabos com dois pontos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Içamento com três cabos com três pontos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Içamento com quatro cabos com quatro pontos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Diagonal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Fator de tensão e ângulo das lingas do cabo de aço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12120" y="2346385"/>
            <a:ext cx="2105032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Fator de tensão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Cabo de aço de içamento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3361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Laços nas duas extremidades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091686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Juntas de compressão nas duas extremidades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Cabo de aço sem fim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Cabo de aço com anel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025676"/>
            <a:ext cx="5347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Junta de compressão com sapatilha </a:t>
            </a:r>
            <a:br>
              <a:rPr kumimoji="1"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manilha em cada extremidade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046626"/>
            <a:ext cx="507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Junta de compressão com sapatilha </a:t>
            </a:r>
            <a:br>
              <a:rPr kumimoji="1"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gancho em cada extremidade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021291" cy="896515"/>
          </a:xfrm>
        </p:spPr>
        <p:txBody>
          <a:bodyPr>
            <a:norm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de realização de juntas de compressão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Cabo de aço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280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Manga (liga de alumínio especial)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Cabo de aço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Sapatilha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04418" cy="838642"/>
          </a:xfrm>
        </p:spPr>
        <p:txBody>
          <a:bodyPr>
            <a:norm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Precauções ao usar o cabo de aço de içamento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47873" y="3720225"/>
            <a:ext cx="2018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579403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Manter organizado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23310" y="6371493"/>
            <a:ext cx="2414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Içamento com um cabo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Precauções de armazenamento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Umidade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Calor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Poeira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Ácido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Tipos de corrente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Corrente de elos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Corrente com elos malhetados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Diâmetro nominal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Diâmetro nominal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Linga de corrente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Anel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>
                <a:latin typeface="Arial" panose="020B0604020202020204" pitchFamily="34" charset="0"/>
                <a:cs typeface="Arial" panose="020B0604020202020204" pitchFamily="34" charset="0"/>
              </a:rPr>
              <a:t>Corrente com anel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819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Corrente com gancho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Posição das manilhas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Exemplo de uso das manilhas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Qualificações para os amarradores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Carga de elevação: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1 tonelada ou mais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Peso da carga: 0,5 toneladas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Aqueles que concluíram o curso de treinamento de habilidades de içamento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Aqueles que concluíram a formação especial para os trabalhos de içamento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Parafusos olhais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Roscas olhais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Exemplo de uso dos parafusos olhais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Usar a anilha para ajustar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Viga de elevação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Viga de elevação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Proteção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6548" y="3244645"/>
            <a:ext cx="1810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Bolsa de juta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Tecidos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Folha de borracha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499" y="5950061"/>
            <a:ext cx="270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Cobre e liga de cobre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2960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Estrutura soldada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Proteção magnética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Blocos de suporte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Use blocos de tamanho igual.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Segure um bloco pelos dois lados com as duas mãos.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Segure o lado esquerdo e direito do bloco.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36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A carga fica instável.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Não coloque a mão </a:t>
            </a:r>
            <a:br>
              <a:rPr kumimoji="1"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na parte superior.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Deformação da corrente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Elo distorcido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Elo dobrado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Elo torcido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5192" y="5905642"/>
            <a:ext cx="165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Amassado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Dobra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Torção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Abertura e desgaste dos ganchos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Desgaste das manilhas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Roupas de içamento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Definição de guindastes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796147" y="1690599"/>
            <a:ext cx="378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Eleva as cargas mecanicamente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61853" y="4073894"/>
            <a:ext cx="543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Carrega as cargas levantadas horizontalmente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Local de evacuação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92953" y="3363638"/>
            <a:ext cx="2387238" cy="222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Guindaste de ponte rolante, guindaste de ponte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Guindaste móvel, guindaste de lança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Local de evacuação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2 m ou mais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Extensão longitudinal da carga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2 m ou mais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60320" y="2424062"/>
            <a:ext cx="15636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Deslocamento longitudinal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892952" y="3316588"/>
            <a:ext cx="293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Deslocamento transversal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Rotação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6955628" y="2984611"/>
            <a:ext cx="123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Movimento do braço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51696" y="2349500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 m ou mais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Local de evacuação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Métodos para pendurar no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Prender cabos de aço com laço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85855" y="5481792"/>
            <a:ext cx="183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de volta única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Métodos para pendurar no gancho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20144" y="5258054"/>
            <a:ext cx="1677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Métodos para pendurar no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de uma volta completa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77852" y="5482577"/>
            <a:ext cx="176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Dentro de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Métodos para pendurar no gancho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Nó de gancho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Cabo efetivo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Cabo guia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Enrolamento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pt-BR" sz="4000">
                <a:latin typeface="Arial" panose="020B0604020202020204" pitchFamily="34" charset="0"/>
                <a:cs typeface="Arial" panose="020B0604020202020204" pitchFamily="34" charset="0"/>
              </a:rPr>
              <a:t>Métodos para pendurar no gancho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Enrolamento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49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Quando os cabos de aço de içamento estão soltos, os laços podem ser removidos.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3582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Prender cabos de aço com laço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13709" y="5928634"/>
            <a:ext cx="347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Içamento com dois cabos com quatro pontos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14877" y="5907387"/>
            <a:ext cx="3163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Içamento com dois cabos com quatro pontos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2855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de volta única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2221437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2855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Içamento com dois cabos com dois pontos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(laço com manilhas)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65581" y="5885411"/>
            <a:ext cx="232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Laço para a mesma direção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Laço para direções diferentes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Içamento com dois cabos com dois pontos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(fixação com laços)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Relação entre magnitude e braço da força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O parafuso roda.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O parafuso não roda.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Como usar manilhas (prestar atenção na posição do parafuso)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1291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Prender cabos de aço com laço (preste atenção na posição da junta de compressão)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2855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de uma volta completa com dois cabos e quatro pontos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Laço de uma volta completa com dois cabos 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 dois pontos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Içamento de volta única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171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Prender cabos de aço com laço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99309" y="5469775"/>
            <a:ext cx="265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Passagem dupla através do laço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Passagem por laço através de cabo de aço de içamento duplo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9" y="5462860"/>
            <a:ext cx="195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Uso de um cabo de aço sem fim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8817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Nó boca de lobo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579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com nó único embaixo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Método para prender os cabos de aço na carga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pt-BR" sz="3600">
                <a:latin typeface="Arial" panose="020B0604020202020204" pitchFamily="34" charset="0"/>
                <a:cs typeface="Arial" panose="020B0604020202020204" pitchFamily="34" charset="0"/>
              </a:rPr>
              <a:t>Içamento com um cabo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Corrente com grampo pega-chapas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Corrente com gancho de linga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Corrente sem fim para gancho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Momento de alavanca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93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dirty="0">
                <a:latin typeface="Arial" panose="020B0604020202020204" pitchFamily="34" charset="0"/>
                <a:cs typeface="Arial" panose="020B0604020202020204" pitchFamily="34" charset="0"/>
              </a:rPr>
              <a:t>Ponto de apoio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48256"/>
            <a:ext cx="10515600" cy="977538"/>
          </a:xfrm>
        </p:spPr>
        <p:txBody>
          <a:bodyPr>
            <a:noAutofit/>
          </a:bodyPr>
          <a:lstStyle/>
          <a:p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Corrente com gancho de fundição </a:t>
            </a:r>
            <a:br>
              <a:rPr kumimoji="1"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(com abertura ampla)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Polia estacionária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7" y="1981201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Puxa </a:t>
            </a:r>
            <a:br>
              <a:rPr kumimoji="1"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12330" y="5496237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Levantará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pt-BR">
                <a:latin typeface="Arial" panose="020B0604020202020204" pitchFamily="34" charset="0"/>
                <a:cs typeface="Arial" panose="020B0604020202020204" pitchFamily="34" charset="0"/>
              </a:rPr>
              <a:t>Tensão dos cabos de aço de içamento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6157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m: Peso da carga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Fw: 9,8 x m (kN)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F1, F2: Tensão do cabo de aço de içamento</a:t>
            </a:r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F: Resultante (kN) </a:t>
            </a:r>
          </a:p>
          <a:p>
            <a:pPr marL="252000"/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P: Força que puxa os cabos de aço de içamento para dentro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6314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Cabo de aço de içamento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400">
                <a:latin typeface="Arial" panose="020B0604020202020204" pitchFamily="34" charset="0"/>
                <a:cs typeface="Arial" panose="020B0604020202020204" pitchFamily="34" charset="0"/>
              </a:rPr>
              <a:t>Ângulo das lingas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Construção do cabo de aço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Alma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Arame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sz="2000">
                <a:latin typeface="Arial" panose="020B0604020202020204" pitchFamily="34" charset="0"/>
                <a:cs typeface="Arial" panose="020B0604020202020204" pitchFamily="34" charset="0"/>
              </a:rPr>
              <a:t>Perna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pt-BR" sz="4000">
                <a:latin typeface="Arial" panose="020B0604020202020204" pitchFamily="34" charset="0"/>
                <a:cs typeface="Arial" panose="020B0604020202020204" pitchFamily="34" charset="0"/>
              </a:rPr>
              <a:t>Tipos de torções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Torção comum Z (lado direito)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Torção comum S (lado esquerdo)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Torção lang Z (lado direito)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19194" y="5210353"/>
            <a:ext cx="167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Torção lang S (lado esquerdo)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Torção comum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pt-BR" sz="1600">
                <a:latin typeface="Arial" panose="020B0604020202020204" pitchFamily="34" charset="0"/>
                <a:cs typeface="Arial" panose="020B0604020202020204" pitchFamily="34" charset="0"/>
              </a:rPr>
              <a:t>Torção lang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1075</Words>
  <PresentationFormat>Širokoúhlá obrazovka</PresentationFormat>
  <Paragraphs>200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游ゴシック</vt:lpstr>
      <vt:lpstr>游ゴシック Light</vt:lpstr>
      <vt:lpstr>Arial</vt:lpstr>
      <vt:lpstr>Wingdings</vt:lpstr>
      <vt:lpstr>Office テーマ</vt:lpstr>
      <vt:lpstr>Qualificações para os amarradores</vt:lpstr>
      <vt:lpstr>Qualificações para os amarradores</vt:lpstr>
      <vt:lpstr>Definição de guindastes</vt:lpstr>
      <vt:lpstr>Relação entre magnitude e braço da força</vt:lpstr>
      <vt:lpstr>Momento de alavanca</vt:lpstr>
      <vt:lpstr>Polia estacionária</vt:lpstr>
      <vt:lpstr>Tensão dos cabos de aço de içamento</vt:lpstr>
      <vt:lpstr>Construção do cabo de aço</vt:lpstr>
      <vt:lpstr>Tipos de torções</vt:lpstr>
      <vt:lpstr>Método de medição do diâmetro do cabo de aço</vt:lpstr>
      <vt:lpstr>Número de cabos e ângulo das lingas  (a = ângulo das lingas)</vt:lpstr>
      <vt:lpstr>Fator de tensão e ângulo das lingas do cabo de aço</vt:lpstr>
      <vt:lpstr>Cabo de aço de içamento</vt:lpstr>
      <vt:lpstr>Método de realização de juntas de compressão</vt:lpstr>
      <vt:lpstr>Precauções ao usar o cabo de aço de içamento</vt:lpstr>
      <vt:lpstr>Tipos de corrente</vt:lpstr>
      <vt:lpstr>Linga de corrente</vt:lpstr>
      <vt:lpstr>Posição das manilhas</vt:lpstr>
      <vt:lpstr>Exemplo de uso das manilhas</vt:lpstr>
      <vt:lpstr>Parafusos olhais</vt:lpstr>
      <vt:lpstr>Roscas olhais</vt:lpstr>
      <vt:lpstr>Exemplo de uso dos parafusos olhais</vt:lpstr>
      <vt:lpstr>Viga de elevação</vt:lpstr>
      <vt:lpstr>Proteção</vt:lpstr>
      <vt:lpstr>Blocos de suporte</vt:lpstr>
      <vt:lpstr>Deformação da corrente</vt:lpstr>
      <vt:lpstr>Abertura e desgaste dos ganchos</vt:lpstr>
      <vt:lpstr>Desgaste das manilhas</vt:lpstr>
      <vt:lpstr>Roupas de içamento</vt:lpstr>
      <vt:lpstr>Local de evacuação</vt:lpstr>
      <vt:lpstr>Métodos para pendurar no gancho</vt:lpstr>
      <vt:lpstr>Métodos para pendurar no gancho</vt:lpstr>
      <vt:lpstr>Métodos para pendurar no gancho</vt:lpstr>
      <vt:lpstr>Métodos para pendurar no gancho</vt:lpstr>
      <vt:lpstr>Métodos para pendurar no gancho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Método para prender os cabos de aço na carga</vt:lpstr>
      <vt:lpstr>Corrente com grampo pega-chapas</vt:lpstr>
      <vt:lpstr>Corrente com gancho de linga</vt:lpstr>
      <vt:lpstr>Corrente sem fim para gancho</vt:lpstr>
      <vt:lpstr>Corrente com gancho de fundição  (com abertura ampla)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2020-09-07T10:45:57Z</dcterms:modified>
</cp:coreProperties>
</file>