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308" r:id="rId23"/>
    <p:sldId id="304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7" r:id="rId50"/>
    <p:sldId id="305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26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130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53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263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373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922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778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72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929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404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191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74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567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46388" y="570272"/>
            <a:ext cx="10322896" cy="991109"/>
          </a:xfrm>
        </p:spPr>
        <p:txBody>
          <a:bodyPr>
            <a:no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លក្ខណៈសម្បត្ដិប្រតិបត្ដិការរថយន្តលើកដាក់ទំនិញ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972815"/>
              </p:ext>
            </p:extLst>
          </p:nvPr>
        </p:nvGraphicFramePr>
        <p:xfrm>
          <a:off x="846388" y="2199735"/>
          <a:ext cx="10322896" cy="3479250"/>
        </p:xfrm>
        <a:graphic>
          <a:graphicData uri="http://schemas.openxmlformats.org/drawingml/2006/table">
            <a:tbl>
              <a:tblPr/>
              <a:tblGrid>
                <a:gridCol w="2728085">
                  <a:extLst>
                    <a:ext uri="{9D8B030D-6E8A-4147-A177-3AD203B41FA5}">
                      <a16:colId xmlns:a16="http://schemas.microsoft.com/office/drawing/2014/main" val="4160187664"/>
                    </a:ext>
                  </a:extLst>
                </a:gridCol>
                <a:gridCol w="2083783">
                  <a:extLst>
                    <a:ext uri="{9D8B030D-6E8A-4147-A177-3AD203B41FA5}">
                      <a16:colId xmlns:a16="http://schemas.microsoft.com/office/drawing/2014/main" val="565469973"/>
                    </a:ext>
                  </a:extLst>
                </a:gridCol>
                <a:gridCol w="2284177">
                  <a:extLst>
                    <a:ext uri="{9D8B030D-6E8A-4147-A177-3AD203B41FA5}">
                      <a16:colId xmlns:a16="http://schemas.microsoft.com/office/drawing/2014/main" val="3926092634"/>
                    </a:ext>
                  </a:extLst>
                </a:gridCol>
                <a:gridCol w="3226851">
                  <a:extLst>
                    <a:ext uri="{9D8B030D-6E8A-4147-A177-3AD203B41FA5}">
                      <a16:colId xmlns:a16="http://schemas.microsoft.com/office/drawing/2014/main" val="2143026826"/>
                    </a:ext>
                  </a:extLst>
                </a:gridCol>
              </a:tblGrid>
              <a:tr h="818962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kumimoji="1" lang="km-KH" sz="16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លក្ខណៈសម្បត្តិ/ចំណាត់ថ្នាក់</a:t>
                      </a:r>
                    </a:p>
                  </a:txBody>
                  <a:tcPr marL="36000" marR="36000" marT="36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kumimoji="1" lang="km-KH" sz="16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សិក្ខាកាមបញ្ចប់វគ្គបណ្តុះបណ្តាលជំនាញ</a:t>
                      </a:r>
                    </a:p>
                  </a:txBody>
                  <a:tcPr marL="36000" marR="36000" marT="36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kumimoji="1" lang="km-KH" sz="16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សិក្ខាកាមបញ្ចប់វគ្គបណ្តុះបណ្តាលពិសេស</a:t>
                      </a:r>
                    </a:p>
                  </a:txBody>
                  <a:tcPr marL="36000" marR="36000" marT="36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m-KH" sz="16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កំណត់ចំណាំ</a:t>
                      </a:r>
                    </a:p>
                  </a:txBody>
                  <a:tcPr marL="36000" marR="36000" marT="36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389402"/>
                  </a:ext>
                </a:extLst>
              </a:tr>
              <a:tr h="13018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km-KH" sz="16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បន្ទុកអតិបរមាចាប់ពី ១ តោនឡើងទៅ</a:t>
                      </a:r>
                    </a:p>
                  </a:txBody>
                  <a:tcPr marL="36000" marR="36000" marT="36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km-KH" sz="40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○</a:t>
                      </a:r>
                    </a:p>
                  </a:txBody>
                  <a:tcPr marL="36000" marR="36000" marT="36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kumimoji="1" lang="km-KH" sz="16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មិនរាប់បញ្ចូលការបើកបររថយន្តលើកដាក់ទំនិញនៅតាមដងផ្លូវសាធារណៈ</a:t>
                      </a:r>
                    </a:p>
                  </a:txBody>
                  <a:tcPr marL="36000" marR="36000" marT="36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463080"/>
                  </a:ext>
                </a:extLst>
              </a:tr>
              <a:tr h="1301865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kumimoji="1" lang="km-KH" sz="16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បន្ទុកអតិបរិមាក្រោម ១ តោន</a:t>
                      </a:r>
                    </a:p>
                  </a:txBody>
                  <a:tcPr marL="36000" marR="36000" marT="36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km-KH" sz="4000" b="0" i="0" u="none" strike="noStrike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○</a:t>
                      </a:r>
                    </a:p>
                  </a:txBody>
                  <a:tcPr marL="36000" marR="36000" marT="36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km-KH" sz="40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○</a:t>
                      </a:r>
                    </a:p>
                  </a:txBody>
                  <a:tcPr marL="36000" marR="36000" marT="36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864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850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31" y="1337094"/>
            <a:ext cx="7875950" cy="500332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407626" y="2927563"/>
            <a:ext cx="121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km-KH" dirty="0">
                <a:latin typeface="Arial" panose="020B0604020202020204" pitchFamily="34" charset="0"/>
                <a:cs typeface="Khmer OS" panose="02000500000000000000" pitchFamily="2" charset="0"/>
              </a:rPr>
              <a:t>ថាមពល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54480" y="5971083"/>
            <a:ext cx="3897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dirty="0">
                <a:latin typeface="Arial" panose="020B0604020202020204" pitchFamily="34" charset="0"/>
                <a:cs typeface="Khmer OS" panose="02000500000000000000" pitchFamily="2" charset="0"/>
              </a:rPr>
              <a:t>ឆ្នាំងសាក​អាគុយដែលជាប់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6929" y="3983163"/>
            <a:ext cx="270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km-KH" dirty="0">
                <a:latin typeface="Arial" panose="020B0604020202020204" pitchFamily="34" charset="0"/>
                <a:cs typeface="Khmer OS" panose="02000500000000000000" pitchFamily="2" charset="0"/>
              </a:rPr>
              <a:t>ខ្សែសាក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82337" y="2483624"/>
            <a:ext cx="317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dirty="0">
                <a:latin typeface="Arial" panose="020B0604020202020204" pitchFamily="34" charset="0"/>
                <a:cs typeface="Khmer OS" panose="02000500000000000000" pitchFamily="2" charset="0"/>
              </a:rPr>
              <a:t>ឌុយអាគុយ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386957" y="5336240"/>
            <a:ext cx="351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dirty="0">
                <a:latin typeface="Arial" panose="020B0604020202020204" pitchFamily="34" charset="0"/>
                <a:cs typeface="Khmer OS" panose="02000500000000000000" pitchFamily="2" charset="0"/>
              </a:rPr>
              <a:t>ឌុយខ្សែសាក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64529" y="5754129"/>
            <a:ext cx="351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dirty="0">
                <a:latin typeface="Arial" panose="020B0604020202020204" pitchFamily="34" charset="0"/>
                <a:cs typeface="Khmer OS" panose="02000500000000000000" pitchFamily="2" charset="0"/>
              </a:rPr>
              <a:t>ខ្សែសាកចេញ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4388" y="244214"/>
            <a:ext cx="10515600" cy="798656"/>
          </a:xfrm>
        </p:spPr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សាកជាមួយនឹងឆ្នាំងសាក​អាគុយដែលជាប់</a:t>
            </a:r>
          </a:p>
        </p:txBody>
      </p:sp>
    </p:spTree>
    <p:extLst>
      <p:ext uri="{BB962C8B-B14F-4D97-AF65-F5344CB8AC3E}">
        <p14:creationId xmlns:p14="http://schemas.microsoft.com/office/powerpoint/2010/main" val="618194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069" y="1338287"/>
            <a:ext cx="7632852" cy="494476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415"/>
          </a:xfrm>
        </p:spPr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យានប្រើអំប្រ៊ីយ៉ា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563812"/>
              </p:ext>
            </p:extLst>
          </p:nvPr>
        </p:nvGraphicFramePr>
        <p:xfrm>
          <a:off x="233428" y="1981684"/>
          <a:ext cx="2575379" cy="386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5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Khmer OS" panose="02000500000000000000" pitchFamily="2" charset="0"/>
                        </a:rPr>
                        <a:t>ចង្កឹះ​ហ្វ្រាំងដៃ</a:t>
                      </a:r>
                    </a:p>
                  </a:txBody>
                  <a:tcPr marL="7620" marR="7620" marT="36000" marB="18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Khmer OS" panose="02000500000000000000" pitchFamily="2" charset="0"/>
                        </a:rPr>
                        <a:t>ដៃកាច់ចង្កូត</a:t>
                      </a:r>
                    </a:p>
                  </a:txBody>
                  <a:tcPr marL="7620" marR="7620" marT="36000" marB="18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Khmer OS" panose="02000500000000000000" pitchFamily="2" charset="0"/>
                        </a:rPr>
                        <a:t>កុងទ័របន្សំ</a:t>
                      </a:r>
                    </a:p>
                  </a:txBody>
                  <a:tcPr marL="7620" marR="7620" marT="36000" marB="18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Khmer OS" panose="02000500000000000000" pitchFamily="2" charset="0"/>
                        </a:rPr>
                        <a:t>កុងតាក់ស៊ីផ្លេ</a:t>
                      </a:r>
                    </a:p>
                  </a:txBody>
                  <a:tcPr marL="7620" marR="7620" marT="36000" marB="18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Khmer OS" panose="02000500000000000000" pitchFamily="2" charset="0"/>
                        </a:rPr>
                        <a:t>កុងតាក់ចង្កៀង/ភ្លើងស៊ីញ៉ូ</a:t>
                      </a:r>
                    </a:p>
                  </a:txBody>
                  <a:tcPr marL="7620" marR="7620" marT="36000" marB="18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Khmer OS" panose="02000500000000000000" pitchFamily="2" charset="0"/>
                        </a:rPr>
                        <a:t>ចង្កឹះបញ្ជាលើកដាក់</a:t>
                      </a:r>
                    </a:p>
                  </a:txBody>
                  <a:tcPr marL="7620" marR="7620" marT="36000" marB="18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Khmer OS" panose="02000500000000000000" pitchFamily="2" charset="0"/>
                        </a:rPr>
                        <a:t>ចង្កឹះបញ្ជាផ្អៀង</a:t>
                      </a:r>
                    </a:p>
                  </a:txBody>
                  <a:tcPr marL="7620" marR="7620" marT="36000" marB="18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Khmer OS" panose="02000500000000000000" pitchFamily="2" charset="0"/>
                        </a:rPr>
                        <a:t>ឈ្នាន់អំប្រ៊ីយ៉ា</a:t>
                      </a:r>
                    </a:p>
                  </a:txBody>
                  <a:tcPr marL="7620" marR="7620" marT="36000" marB="18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Khmer OS" panose="02000500000000000000" pitchFamily="2" charset="0"/>
                        </a:rPr>
                        <a:t>ឈ្នាន់ហ្វ្រាំង</a:t>
                      </a:r>
                    </a:p>
                  </a:txBody>
                  <a:tcPr marL="7620" marR="7620" marT="36000" marB="18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269276"/>
              </p:ext>
            </p:extLst>
          </p:nvPr>
        </p:nvGraphicFramePr>
        <p:xfrm>
          <a:off x="8824164" y="2005615"/>
          <a:ext cx="3215436" cy="17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51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4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កុងតាក់បញ្ឆេះ</a:t>
                      </a:r>
                    </a:p>
                  </a:txBody>
                  <a:tcPr marL="7620" marR="7620" marT="36000" marB="72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4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ឈ្នាន់ហ្គែរ</a:t>
                      </a:r>
                    </a:p>
                  </a:txBody>
                  <a:tcPr marL="7620" marR="7620" marT="36000" marB="72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kumimoji="1" lang="en-US" altLang="ja-JP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ea typeface="+mn-ea"/>
                          <a:cs typeface="Khmer OS" panose="02000500000000000000" pitchFamily="2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4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ចង្កឹះបញ្ជាល្បឿនលឿន/ល្បឿនយឺត </a:t>
                      </a:r>
                    </a:p>
                  </a:txBody>
                  <a:tcPr marL="7620" marR="7620" marT="36000" marB="72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4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ចង្កឹះបញ្ជាទៅមុខ/ថយក្រោយ</a:t>
                      </a:r>
                    </a:p>
                  </a:txBody>
                  <a:tcPr marL="7620" marR="7620" marT="36000" marB="72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074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43" y="1588439"/>
            <a:ext cx="7572359" cy="498865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187"/>
          </a:xfrm>
        </p:spPr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រថយន្ដមានប្រដាប់​បំប្លែង​​កម្លាំងរមួល</a:t>
            </a:r>
          </a:p>
        </p:txBody>
      </p:sp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424409"/>
              </p:ext>
            </p:extLst>
          </p:nvPr>
        </p:nvGraphicFramePr>
        <p:xfrm>
          <a:off x="240985" y="2280999"/>
          <a:ext cx="2645798" cy="360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0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2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ចង្កឹះ​ហ្វ្រាំងដៃ</a:t>
                      </a:r>
                      <a:br>
                        <a:rPr lang="km-KH" sz="12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</a:br>
                      <a:endParaRPr lang="km-KH" sz="1200" b="0" i="0" u="none" strike="noStrike" baseline="0" dirty="0">
                        <a:solidFill>
                          <a:srgbClr val="000000"/>
                        </a:solidFill>
                        <a:latin typeface="Khmer OS" panose="02000500000000000000" pitchFamily="2" charset="0"/>
                        <a:cs typeface="Khmer OS" panose="02000500000000000000" pitchFamily="2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2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ចង្កឹះបញ្ជាទៅមុខ/ថយក្រោយ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200" b="0" i="0" u="none" strike="noStrike" baseline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ដៃកាច់ចង្កូត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2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កុងទ័របន្សំ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2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កុងតាក់ស៊ីផ្លេ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200" b="0" i="0" u="none" strike="noStrike" baseline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កុងតាក់ចង្កៀង/ភ្លើងស៊ីញ៉ូ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200" b="0" i="0" u="none" strike="noStrike" baseline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ចង្កឹះបញ្ជាលើកដាក់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200" b="0" i="0" u="none" strike="noStrike" baseline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ចង្កឹះបញ្ជាផ្អៀង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2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ឈ្នាន់ពន្យឺត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517866"/>
              </p:ext>
            </p:extLst>
          </p:nvPr>
        </p:nvGraphicFramePr>
        <p:xfrm>
          <a:off x="9023507" y="2262555"/>
          <a:ext cx="2645798" cy="123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3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2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ឈ្នាន់ហ្វ្រាំង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2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កុងតាក់បញ្ឆេះ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2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ឈ្នាន់ហ្គែរ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365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94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ប្រតិបត្តិការពន្លឿន​/បន្ថយសំទុះនៃរថយន្ដមានប្រដាប់​បំប្លែងកម្លាំងរមួល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09" y="2188358"/>
            <a:ext cx="7144964" cy="350507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303253" y="5253487"/>
            <a:ext cx="29674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m-KH" sz="1600" dirty="0">
                <a:latin typeface="Arial" panose="020B0604020202020204" pitchFamily="34" charset="0"/>
                <a:cs typeface="Khmer OS" panose="02000500000000000000" pitchFamily="2" charset="0"/>
              </a:rPr>
              <a:t>[រថយន្ដមានប្រដាប់បំប្លែង​កម្លាំងរមួលមាន ១ លេខ]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56186" y="5253487"/>
            <a:ext cx="29674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m-KH" sz="1600" dirty="0">
                <a:latin typeface="Arial" panose="020B0604020202020204" pitchFamily="34" charset="0"/>
                <a:cs typeface="Khmer OS" panose="02000500000000000000" pitchFamily="2" charset="0"/>
              </a:rPr>
              <a:t>[រថយន្ដមានប្រដាប់បំប្លែង​កម្លាំងរមួលមាន ២ លេខ]</a:t>
            </a:r>
          </a:p>
        </p:txBody>
      </p:sp>
    </p:spTree>
    <p:extLst>
      <p:ext uri="{BB962C8B-B14F-4D97-AF65-F5344CB8AC3E}">
        <p14:creationId xmlns:p14="http://schemas.microsoft.com/office/powerpoint/2010/main" val="2793055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758"/>
          </a:xfrm>
        </p:spPr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គម្លាតកាច់បត់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17" y="1474970"/>
            <a:ext cx="6218993" cy="44999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509878" y="5721388"/>
            <a:ext cx="276045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1700">
                <a:latin typeface="Arial" panose="020B0604020202020204" pitchFamily="34" charset="0"/>
                <a:cs typeface="Khmer OS" panose="02000500000000000000" pitchFamily="2" charset="0"/>
              </a:rPr>
              <a:t>រថយន្តលើកដាក់ទំនិញ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1712" y="5695456"/>
            <a:ext cx="287180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1700" dirty="0">
                <a:latin typeface="Arial" panose="020B0604020202020204" pitchFamily="34" charset="0"/>
                <a:cs typeface="Khmer OS" panose="02000500000000000000" pitchFamily="2" charset="0"/>
              </a:rPr>
              <a:t>រថយន្តធម្មតា</a:t>
            </a:r>
          </a:p>
        </p:txBody>
      </p:sp>
    </p:spTree>
    <p:extLst>
      <p:ext uri="{BB962C8B-B14F-4D97-AF65-F5344CB8AC3E}">
        <p14:creationId xmlns:p14="http://schemas.microsoft.com/office/powerpoint/2010/main" val="4294593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113"/>
          </a:xfrm>
        </p:spPr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ការផ្អៀងដងក្ដោងទៅមុខ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49" y="1765446"/>
            <a:ext cx="4789569" cy="42557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823892" y="1985175"/>
            <a:ext cx="2363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2000" dirty="0">
                <a:latin typeface="Arial" panose="020B0604020202020204" pitchFamily="34" charset="0"/>
                <a:cs typeface="Khmer OS" panose="02000500000000000000" pitchFamily="2" charset="0"/>
              </a:rPr>
              <a:t>ផ្អៀងទៅមុខ</a:t>
            </a:r>
          </a:p>
        </p:txBody>
      </p:sp>
    </p:spTree>
    <p:extLst>
      <p:ext uri="{BB962C8B-B14F-4D97-AF65-F5344CB8AC3E}">
        <p14:creationId xmlns:p14="http://schemas.microsoft.com/office/powerpoint/2010/main" val="995597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68" y="1690688"/>
            <a:ext cx="7764264" cy="463655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កៅអីអង្គុយប្រតិបត្តិកររថយន្តលើកដាក់ទំនិញទប់លំនឹងដំណើរការដោយអាគុយ</a:t>
            </a:r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11262"/>
              </p:ext>
            </p:extLst>
          </p:nvPr>
        </p:nvGraphicFramePr>
        <p:xfrm>
          <a:off x="414797" y="2280999"/>
          <a:ext cx="2645798" cy="360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4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4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ចង្កឹះ​ហ្វ្រាំងដៃ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400" b="0" i="0" u="none" strike="noStrike" baseline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ដៃកាច់ចង្កូត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4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អេក្រង់កុងតាក់ស៊ីផ្លេ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4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ចង្កឹះបញ្ជាទៅមុខ/ថយក្រោយ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400" b="0" i="0" u="none" strike="noStrike" baseline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ចង្កឹះបញ្ជាលើកដាក់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400" b="0" i="0" u="none" strike="noStrike" baseline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ចង្កឹះបញ្ជាផ្អៀង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400" b="0" i="0" u="none" strike="noStrike" baseline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កុងតាក់ចង្កៀង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400" b="0" i="0" u="none" strike="noStrike" baseline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ឈ្នាន់ហ្វ្រាំង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4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ឈ្នាន់ហ្គែរ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957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563" y="1621108"/>
            <a:ext cx="7081269" cy="36613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611155"/>
            <a:ext cx="10515600" cy="6626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កៅអីអង្គុយប្រតិបត្តិកររថយន្តលើកដាក់ទំនិញដែលឈោងឈរ</a:t>
            </a:r>
          </a:p>
        </p:txBody>
      </p:sp>
      <p:graphicFrame>
        <p:nvGraphicFramePr>
          <p:cNvPr id="29" name="表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887534"/>
              </p:ext>
            </p:extLst>
          </p:nvPr>
        </p:nvGraphicFramePr>
        <p:xfrm>
          <a:off x="142742" y="1831392"/>
          <a:ext cx="2623317" cy="470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3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200" b="0" i="0" u="none" strike="noStrike" baseline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កុងតាក់បញ្ឆេះ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2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កុងតាក់ចង្កៀង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2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ផ្ទាំងកុងទ័រ (អេក្រង់​បង្ហាញកម្រិតអាគុយ កុងទ័រម៉ោង អេក្រង់បង្ហាញកូដមិនដំណើរការ អេក្រង់បង្ហាញម៉ូដលៃតម្រូវ)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2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ប៊ូតុងផ្ដាច់ភ្លើងគ្រាអាសន្ន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200" b="0" i="0" u="none" strike="noStrike" baseline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ចង្កឹះបញ្ជាលើកដាក់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200" b="0" i="0" u="none" strike="noStrike" baseline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ចង្កឹះបញ្ជាផ្អៀង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2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ចង្កឹះបញ្ជាឈោង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200" b="0" i="0" u="none" strike="noStrike" baseline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ស៊ីផ្លេ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2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ចង្កឹះពន្លឿនសំទុះ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200" b="0" i="0" u="none" strike="noStrike" baseline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ដៃកាច់ចង្កូត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2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ឈ្នាន់ហ្វ្រាំង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0" name="表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615057"/>
              </p:ext>
            </p:extLst>
          </p:nvPr>
        </p:nvGraphicFramePr>
        <p:xfrm>
          <a:off x="9250216" y="2299527"/>
          <a:ext cx="2690323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4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2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កុងតាក់ភ្លើងស៊ីញ៉ូ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2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ឈ្នាន់ចាក់សោអាគុយ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14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2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ដៃចាប់កាន់​ជំនួយ​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15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2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នាឡិកាបង្ហាញកម្រិតទឹក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16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200" b="0" i="0" u="none" strike="noStrike" baseline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ទ្វារក្រោយ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17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2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សឺមីចំណាំ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18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200" b="0" i="0" u="none" strike="noStrike" baseline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បង្អែកខ្នង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19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200" b="0" i="0" u="none" strike="noStrike" baseline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ផ្ទាំងសាក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20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2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បន្ទះកម្រាល (បន្ទះបង្ខាំគ្នា)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21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m-KH" sz="12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ឌុយអាគុយ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22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88" y="1828799"/>
            <a:ext cx="4495903" cy="432091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63" y="2001329"/>
            <a:ext cx="5018536" cy="319931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ឈ្មោះផ្នែកឧបករណ៍លើក/ដាក់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14546" y="2078966"/>
            <a:ext cx="2360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1400">
                <a:latin typeface="Arial" panose="020B0604020202020204" pitchFamily="34" charset="0"/>
                <a:cs typeface="Khmer OS" panose="02000500000000000000" pitchFamily="2" charset="0"/>
              </a:rPr>
              <a:t>ពីលើប៉ែល</a:t>
            </a:r>
          </a:p>
        </p:txBody>
      </p:sp>
      <p:graphicFrame>
        <p:nvGraphicFramePr>
          <p:cNvPr id="35" name="表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661241"/>
              </p:ext>
            </p:extLst>
          </p:nvPr>
        </p:nvGraphicFramePr>
        <p:xfrm>
          <a:off x="165414" y="1615340"/>
          <a:ext cx="2045880" cy="508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3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0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ដងក្តោងខាងក្នុង</a:t>
                      </a:r>
                    </a:p>
                  </a:txBody>
                  <a:tcPr marL="7620" marR="7620" marT="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0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រូឡូសម្រាប់​លើកបន្ទុក</a:t>
                      </a:r>
                    </a:p>
                  </a:txBody>
                  <a:tcPr marL="7620" marR="7620" marT="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000" b="0" i="0" u="none" strike="noStrike" baseline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ដងក្តោងខាងក្រៅ</a:t>
                      </a:r>
                    </a:p>
                  </a:txBody>
                  <a:tcPr marL="7620" marR="7620" marT="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0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ច្រវ៉ាក់​សម្រាប់លើកបន្ទុក</a:t>
                      </a:r>
                    </a:p>
                  </a:txBody>
                  <a:tcPr marL="7620" marR="7620" marT="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000" b="0" i="0" u="none" strike="noStrike" baseline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រូឡូសម្រាប់​លើកបន្ទុក</a:t>
                      </a:r>
                    </a:p>
                  </a:txBody>
                  <a:tcPr marL="7620" marR="7620" marT="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0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បន្ទះកល់ទប់​​កង់​រថយន្តលើកបន្ទុក</a:t>
                      </a:r>
                    </a:p>
                  </a:txBody>
                  <a:tcPr marL="7620" marR="7620" marT="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0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រូឡូ​ចំហៀង​</a:t>
                      </a:r>
                    </a:p>
                  </a:txBody>
                  <a:tcPr marL="7620" marR="7620" marT="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0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រូឡូសម្រាប់​លើកបន្ទុក</a:t>
                      </a:r>
                    </a:p>
                  </a:txBody>
                  <a:tcPr marL="7620" marR="7620" marT="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0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ប៉ែល</a:t>
                      </a:r>
                    </a:p>
                  </a:txBody>
                  <a:tcPr marL="7620" marR="7620" marT="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000" b="0" i="0" u="none" strike="noStrike" baseline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កង់ច្រវ៉ាក់​</a:t>
                      </a:r>
                    </a:p>
                  </a:txBody>
                  <a:tcPr marL="7620" marR="7620" marT="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000" b="0" i="0" u="none" strike="noStrike" baseline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ធ្នឹមកាត់ទទឹង​</a:t>
                      </a:r>
                    </a:p>
                  </a:txBody>
                  <a:tcPr marL="7620" marR="7620" marT="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0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ស៊ីឡាំងដង​លើកបន្ទុក</a:t>
                      </a:r>
                    </a:p>
                  </a:txBody>
                  <a:tcPr marL="7620" marR="7620" marT="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0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បង្អែកផ្អែកខ្នង</a:t>
                      </a:r>
                    </a:p>
                  </a:txBody>
                  <a:tcPr marL="7620" marR="7620" marT="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14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000" b="0" i="0" u="none" strike="noStrike" baseline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ស៊ីឡាំង សម្រាប់ផ្អៀង​</a:t>
                      </a:r>
                    </a:p>
                  </a:txBody>
                  <a:tcPr marL="7620" marR="7620" marT="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15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0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ចង្កឹះបញ្ជាដោយម្រាមដៃ</a:t>
                      </a:r>
                    </a:p>
                  </a:txBody>
                  <a:tcPr marL="7620" marR="7620" marT="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16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0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កំណល់ទម្រ​នៃ​ដងក្តោង</a:t>
                      </a:r>
                    </a:p>
                  </a:txBody>
                  <a:tcPr marL="7620" marR="7620" marT="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36" name="表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098158"/>
              </p:ext>
            </p:extLst>
          </p:nvPr>
        </p:nvGraphicFramePr>
        <p:xfrm>
          <a:off x="10051263" y="2138637"/>
          <a:ext cx="2039977" cy="153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1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m-KH" sz="1000" b="0" i="0" u="none" strike="noStrike" baseline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កែងទ្រ​លើកបន្ទុក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m-KH" sz="1000" b="0" i="0" u="none" strike="noStrike" baseline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ដងក្តោងខាងក្នុង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m-KH" sz="10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ដងក្តោងខាងក្រៅ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m-KH" sz="10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រូឡូសម្រាប់​លើកបន្ទុក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m-KH" sz="10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ចង្កឹះបញ្ជាដោយម្រាមដៃ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4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90" y="1947757"/>
            <a:ext cx="7847619" cy="406666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ឈ្មោះផ្នែកប៉ាឡែតសំប៉ែត</a:t>
            </a:r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716391"/>
              </p:ext>
            </p:extLst>
          </p:nvPr>
        </p:nvGraphicFramePr>
        <p:xfrm>
          <a:off x="82286" y="1766481"/>
          <a:ext cx="3110493" cy="415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2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ទទឹងប៉ាឡែត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2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កម្ពស់ប៉ាឡែត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2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ប្រវែងប៉ាឡែត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200" b="0" i="0" u="none" strike="noStrike" baseline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ក្ដារគែម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200" b="0" i="0" u="none" strike="noStrike" baseline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ក្ដារជាន់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200" b="0" i="0" u="none" strike="noStrike" baseline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ឧបករណ៍បញ្ចេញខ្សែ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2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ទទឹងឧបករណ៍បញ្ចេញខ្សែ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2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ជ្រុងកាត់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2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ប្រហោងស៊ក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2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ទទឹងប្រហោងស៊ក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m-KH" sz="12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កម្ពស់ប្រហោងស៊ក (ទទឹងឧបករណ៍បញ្ចេញខ្សែ)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26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64" y="2342539"/>
            <a:ext cx="8695495" cy="316750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9408" y="434137"/>
            <a:ext cx="10515600" cy="926128"/>
          </a:xfrm>
        </p:spPr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ទី​ប្រជុំបន្ទុក និងប្រវែងប៉ែល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741699" y="3330309"/>
            <a:ext cx="1802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1400" dirty="0">
                <a:solidFill>
                  <a:srgbClr val="FF0000"/>
                </a:solidFill>
                <a:latin typeface="Arial" panose="020B0604020202020204" pitchFamily="34" charset="0"/>
                <a:cs typeface="Khmer OS" panose="02000500000000000000" pitchFamily="2" charset="0"/>
              </a:rPr>
              <a:t>ប្រវែងប៉ែល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729747" y="4306607"/>
            <a:ext cx="2179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1400" dirty="0">
                <a:solidFill>
                  <a:srgbClr val="FF0000"/>
                </a:solidFill>
                <a:latin typeface="Arial" panose="020B0604020202020204" pitchFamily="34" charset="0"/>
                <a:cs typeface="Khmer OS" panose="02000500000000000000" pitchFamily="2" charset="0"/>
              </a:rPr>
              <a:t>កម្រាស់ប៉ែលអតិបរមា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08797" y="5035775"/>
            <a:ext cx="1756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1400" dirty="0">
                <a:solidFill>
                  <a:srgbClr val="FF0000"/>
                </a:solidFill>
                <a:latin typeface="Arial" panose="020B0604020202020204" pitchFamily="34" charset="0"/>
                <a:cs typeface="Khmer OS" panose="02000500000000000000" pitchFamily="2" charset="0"/>
              </a:rPr>
              <a:t>ទីប្រជុំបន្ទុក</a:t>
            </a:r>
          </a:p>
        </p:txBody>
      </p:sp>
    </p:spTree>
    <p:extLst>
      <p:ext uri="{BB962C8B-B14F-4D97-AF65-F5344CB8AC3E}">
        <p14:creationId xmlns:p14="http://schemas.microsoft.com/office/powerpoint/2010/main" val="28662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81" y="1328661"/>
            <a:ext cx="6593694" cy="504319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ប្រតិបត្តិការចង្កឹះ (Ex.)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1706" y="2794960"/>
            <a:ext cx="214797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1" lang="km-KH" sz="1200">
                <a:latin typeface="Arial" panose="020B0604020202020204" pitchFamily="34" charset="0"/>
                <a:cs typeface="Khmer OS" panose="02000500000000000000" pitchFamily="2" charset="0"/>
              </a:rPr>
              <a:t>កុងតាក់ភ្លើងស៊ីញ៉ូ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45458" y="1454900"/>
            <a:ext cx="223794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1" lang="km-KH" sz="1200" dirty="0">
                <a:latin typeface="Arial" panose="020B0604020202020204" pitchFamily="34" charset="0"/>
                <a:cs typeface="Khmer OS" panose="02000500000000000000" pitchFamily="2" charset="0"/>
              </a:rPr>
              <a:t>ចង្កឹះបញ្ជាលើកដាក់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24910" y="1460469"/>
            <a:ext cx="162008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sz="1200" dirty="0">
                <a:latin typeface="Arial" panose="020B0604020202020204" pitchFamily="34" charset="0"/>
                <a:cs typeface="Khmer OS" panose="02000500000000000000" pitchFamily="2" charset="0"/>
              </a:rPr>
              <a:t>ចង្កឹះបញ្ជាផ្អៀង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740903" y="3241012"/>
            <a:ext cx="162008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m-KH" sz="1200" dirty="0">
                <a:latin typeface="Arial" panose="020B0604020202020204" pitchFamily="34" charset="0"/>
                <a:cs typeface="Khmer OS" panose="02000500000000000000" pitchFamily="2" charset="0"/>
              </a:rPr>
              <a:t>ចង្កឹះប្ដូរលេខ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740903" y="4484398"/>
            <a:ext cx="239815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sz="1200" dirty="0">
                <a:latin typeface="Arial" panose="020B0604020202020204" pitchFamily="34" charset="0"/>
                <a:cs typeface="Khmer OS" panose="02000500000000000000" pitchFamily="2" charset="0"/>
              </a:rPr>
              <a:t>ចង្កឹះបញ្ជាទៅមុខ/ថយក្រោយ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0086" y="5155274"/>
            <a:ext cx="214797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1" lang="km-KH" sz="1200">
                <a:latin typeface="Arial" panose="020B0604020202020204" pitchFamily="34" charset="0"/>
                <a:cs typeface="Khmer OS" panose="02000500000000000000" pitchFamily="2" charset="0"/>
              </a:rPr>
              <a:t>ប៊ូតុងស៊ីផ្លេ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67907" y="3938691"/>
            <a:ext cx="214797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1" lang="km-KH" sz="1200" dirty="0">
                <a:latin typeface="Arial" panose="020B0604020202020204" pitchFamily="34" charset="0"/>
                <a:cs typeface="Khmer OS" panose="02000500000000000000" pitchFamily="2" charset="0"/>
              </a:rPr>
              <a:t>ចង្កឹះ​ហ្វ្រាំងដៃ
</a:t>
            </a:r>
            <a:br>
              <a:rPr kumimoji="1" lang="km-KH" sz="1200" dirty="0">
                <a:latin typeface="Arial" panose="020B0604020202020204" pitchFamily="34" charset="0"/>
                <a:cs typeface="Khmer OS" panose="02000500000000000000" pitchFamily="2" charset="0"/>
              </a:rPr>
            </a:br>
            <a:endParaRPr kumimoji="1" lang="km-KH" sz="1200" dirty="0">
              <a:latin typeface="Arial" panose="020B0604020202020204" pitchFamily="34" charset="0"/>
              <a:cs typeface="Khmer O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100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ហាមជិះ</a:t>
            </a:r>
          </a:p>
        </p:txBody>
      </p:sp>
      <p:pic>
        <p:nvPicPr>
          <p:cNvPr id="6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" t="630" r="542" b="630"/>
          <a:stretch>
            <a:fillRect/>
          </a:stretch>
        </p:blipFill>
        <p:spPr bwMode="auto">
          <a:xfrm>
            <a:off x="3148642" y="1472461"/>
            <a:ext cx="5483104" cy="470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178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ហាមបើកបរ ជាមួយបន្ទុកលើកឡើង</a:t>
            </a:r>
          </a:p>
        </p:txBody>
      </p:sp>
      <p:pic>
        <p:nvPicPr>
          <p:cNvPr id="8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t="862" r="1637" b="1726"/>
          <a:stretch>
            <a:fillRect/>
          </a:stretch>
        </p:blipFill>
        <p:spPr bwMode="auto">
          <a:xfrm>
            <a:off x="3674853" y="1713868"/>
            <a:ext cx="4696135" cy="443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195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ការធ្វើស្វ័យអធិការកិច្ចម្ដងម្កាល</a:t>
            </a:r>
          </a:p>
        </p:txBody>
      </p:sp>
      <p:pic>
        <p:nvPicPr>
          <p:cNvPr id="5" name="Picture 17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26228" r="3452" b="5969"/>
          <a:stretch/>
        </p:blipFill>
        <p:spPr bwMode="auto">
          <a:xfrm>
            <a:off x="2915728" y="1718049"/>
            <a:ext cx="5598544" cy="471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40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51" y="1690687"/>
            <a:ext cx="6866626" cy="46152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ប្រតិបត្ដិការក្រោមការងារហួសប្រមាណ និងក្រោមស្ថានភាពស្រវឹង</a:t>
            </a:r>
          </a:p>
        </p:txBody>
      </p:sp>
    </p:spTree>
    <p:extLst>
      <p:ext uri="{BB962C8B-B14F-4D97-AF65-F5344CB8AC3E}">
        <p14:creationId xmlns:p14="http://schemas.microsoft.com/office/powerpoint/2010/main" val="2440499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ធ្វើការដោយពាក់ឧបករណ៍សុវត្ថិ​ភាពត្រឹមត្រូវ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80" y="1578634"/>
            <a:ext cx="5417389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288657" y="1777042"/>
            <a:ext cx="2320505" cy="4485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Khmer OS" panose="02000500000000000000" pitchFamily="2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88657" y="1816662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dirty="0">
                <a:latin typeface="Arial" panose="020B0604020202020204" pitchFamily="34" charset="0"/>
                <a:cs typeface="Khmer OS" panose="02000500000000000000" pitchFamily="2" charset="0"/>
              </a:rPr>
              <a:t>មួកសុវត្ថិភាព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288657" y="2648309"/>
            <a:ext cx="1854679" cy="6383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Khmer OS" panose="02000500000000000000" pitchFamily="2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07424" y="2782820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dirty="0">
                <a:latin typeface="Arial" panose="020B0604020202020204" pitchFamily="34" charset="0"/>
                <a:cs typeface="Khmer OS" panose="02000500000000000000" pitchFamily="2" charset="0"/>
              </a:rPr>
              <a:t>ក្រវាត់ចង្ការ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228272" y="5244860"/>
            <a:ext cx="1552754" cy="5607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Khmer OS" panose="02000500000000000000" pitchFamily="2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18567" y="5436245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>
                <a:latin typeface="Arial" panose="020B0604020202020204" pitchFamily="34" charset="0"/>
                <a:cs typeface="Khmer OS" panose="02000500000000000000" pitchFamily="2" charset="0"/>
              </a:rPr>
              <a:t>ស្បែកជើងការពារ</a:t>
            </a:r>
          </a:p>
        </p:txBody>
      </p:sp>
    </p:spTree>
    <p:extLst>
      <p:ext uri="{BB962C8B-B14F-4D97-AF65-F5344CB8AC3E}">
        <p14:creationId xmlns:p14="http://schemas.microsoft.com/office/powerpoint/2010/main" val="1436437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អធិការកិច្ចដំបូង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15" y="1431985"/>
            <a:ext cx="7461849" cy="51672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908446" y="1744907"/>
            <a:ext cx="17491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m-KH" sz="1600" dirty="0">
                <a:latin typeface="Arial" panose="020B0604020202020204" pitchFamily="34" charset="0"/>
                <a:cs typeface="Khmer OS" panose="02000500000000000000" pitchFamily="2" charset="0"/>
              </a:rPr>
              <a:t>រង់ចាំរហូតដល់អធិការកិច្ចដំបូងត្រូវបានបញ្ចប់!</a:t>
            </a:r>
          </a:p>
        </p:txBody>
      </p:sp>
    </p:spTree>
    <p:extLst>
      <p:ext uri="{BB962C8B-B14F-4D97-AF65-F5344CB8AC3E}">
        <p14:creationId xmlns:p14="http://schemas.microsoft.com/office/powerpoint/2010/main" val="705183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ការឡើង/ចុះពីរថយន្ត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47" y="1690687"/>
            <a:ext cx="6443932" cy="4813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213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បន្ទាបប៉ែល នៅពេលបើកបរ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04" y="1530798"/>
            <a:ext cx="5688991" cy="464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48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0882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បើកទៅមុខពេលឡើងជម្រាល និងថយក្រោយពេលចុះជម្រាល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57" y="2329131"/>
            <a:ext cx="7609488" cy="33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53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8419" y="149465"/>
            <a:ext cx="10515600" cy="1044546"/>
          </a:xfrm>
          <a:ln>
            <a:noFill/>
          </a:ln>
        </p:spPr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ទីប្រជុំបន្ទុកស្ដង់ដារ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/>
          <a:stretch/>
        </p:blipFill>
        <p:spPr bwMode="auto">
          <a:xfrm>
            <a:off x="594078" y="1475027"/>
            <a:ext cx="10577593" cy="42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268083" y="1733909"/>
            <a:ext cx="1112808" cy="2989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Khmer OS" panose="02000500000000000000" pitchFamily="2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93630" y="5244860"/>
            <a:ext cx="267419" cy="2932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Khmer OS" panose="02000500000000000000" pitchFamily="2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55672" y="1558636"/>
            <a:ext cx="1768520" cy="2368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Khmer OS" panose="02000500000000000000" pitchFamily="2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397479" y="5244860"/>
            <a:ext cx="4278702" cy="2242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Khmer OS" panose="02000500000000000000" pitchFamily="2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5227" y="1654231"/>
            <a:ext cx="1794512" cy="388568"/>
          </a:xfrm>
          <a:prstGeom prst="rect">
            <a:avLst/>
          </a:prstGeom>
          <a:solidFill>
            <a:schemeClr val="l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m-KH" sz="1400" dirty="0">
                <a:latin typeface="Arial" panose="020B0604020202020204" pitchFamily="34" charset="0"/>
                <a:cs typeface="Khmer OS" panose="02000500000000000000" pitchFamily="2" charset="0"/>
              </a:rPr>
              <a:t>បន្ទុកចំណាត់ថ្នាក់ Q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89562" y="1520392"/>
            <a:ext cx="298666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sz="1400" dirty="0">
                <a:latin typeface="Arial" panose="020B0604020202020204" pitchFamily="34" charset="0"/>
                <a:cs typeface="Khmer OS" panose="02000500000000000000" pitchFamily="2" charset="0"/>
              </a:rPr>
              <a:t>ទីប្រជុំបន្ទុកស្ដង់ដារ D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3944" y="5187876"/>
            <a:ext cx="510690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m-KH" sz="1600" baseline="30000" dirty="0">
                <a:latin typeface="Arial" panose="020B0604020202020204" pitchFamily="34" charset="0"/>
                <a:cs typeface="Khmer OS" panose="02000500000000000000" pitchFamily="2" charset="0"/>
              </a:rPr>
              <a:t>ក)</a:t>
            </a:r>
            <a:r>
              <a:rPr lang="km-KH" sz="1600" dirty="0">
                <a:latin typeface="Arial" panose="020B0604020202020204" pitchFamily="34" charset="0"/>
                <a:cs typeface="Khmer OS" panose="02000500000000000000" pitchFamily="2" charset="0"/>
              </a:rPr>
              <a:t>៖ រួមបញ្ចូលចម្ងាយពី ១២២០ និង ១២៥០។</a:t>
            </a:r>
          </a:p>
        </p:txBody>
      </p:sp>
    </p:spTree>
    <p:extLst>
      <p:ext uri="{BB962C8B-B14F-4D97-AF65-F5344CB8AC3E}">
        <p14:creationId xmlns:p14="http://schemas.microsoft.com/office/powerpoint/2010/main" val="1192623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ជួសជុលបញ្ហាភ្លាមៗ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13" y="1595887"/>
            <a:ext cx="5926347" cy="4710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075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កុំផ្ទុកបន្ទុកលើស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1690688"/>
            <a:ext cx="6098875" cy="4874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782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កុំឈរនៅក្រោមប៉ែល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31" y="1690687"/>
            <a:ext cx="5788325" cy="4649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934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កុំយកប៉ែលទៅលើកមនុស្ស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8257" y="1678380"/>
            <a:ext cx="5244859" cy="47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162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កុំទុកទំនិញលើប៉ែលយូរ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72" y="1587260"/>
            <a:ext cx="6167886" cy="4934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970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សាកនៅកន្លែងដែលមានខ្យល់ចេញចូលល្អ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57" y="1846053"/>
            <a:ext cx="6538823" cy="427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49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បើកគម្របអាគុយ អំឡុងពេលសាក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28" y="1578633"/>
            <a:ext cx="5520906" cy="4252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140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18" y="1828712"/>
            <a:ext cx="6458764" cy="394236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ធាតុបីនៃ​កម្លាំង​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06979" y="3615227"/>
            <a:ext cx="1252061" cy="8887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km-KH" dirty="0">
                <a:latin typeface="Arial" panose="020B0604020202020204" pitchFamily="34" charset="0"/>
                <a:cs typeface="Khmer OS" panose="02000500000000000000" pitchFamily="2" charset="0"/>
              </a:rPr>
              <a:t>ចំណុចសកម្ម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15475" y="2487916"/>
            <a:ext cx="143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dirty="0">
                <a:latin typeface="Arial" panose="020B0604020202020204" pitchFamily="34" charset="0"/>
                <a:cs typeface="Khmer OS" panose="02000500000000000000" pitchFamily="2" charset="0"/>
              </a:rPr>
              <a:t>ទំហំ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51809" y="2540815"/>
            <a:ext cx="143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dirty="0">
                <a:latin typeface="Arial" panose="020B0604020202020204" pitchFamily="34" charset="0"/>
                <a:cs typeface="Khmer OS" panose="02000500000000000000" pitchFamily="2" charset="0"/>
              </a:rPr>
              <a:t>ទិស</a:t>
            </a:r>
          </a:p>
        </p:txBody>
      </p:sp>
    </p:spTree>
    <p:extLst>
      <p:ext uri="{BB962C8B-B14F-4D97-AF65-F5344CB8AC3E}">
        <p14:creationId xmlns:p14="http://schemas.microsoft.com/office/powerpoint/2010/main" val="16307521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0" y="2274996"/>
            <a:ext cx="11057626" cy="378192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វិចទ័រ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37967" y="3554958"/>
            <a:ext cx="1130060" cy="5155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km-KH" sz="2000" dirty="0">
                <a:latin typeface="Arial" panose="020B0604020202020204" pitchFamily="34" charset="0"/>
                <a:cs typeface="Khmer OS" panose="02000500000000000000" pitchFamily="2" charset="0"/>
              </a:rPr>
              <a:t>កម្លាំង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13185" y="2732499"/>
            <a:ext cx="1503872" cy="5155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m-KH" sz="2000" dirty="0">
                <a:latin typeface="Arial" panose="020B0604020202020204" pitchFamily="34" charset="0"/>
                <a:cs typeface="Khmer OS" panose="02000500000000000000" pitchFamily="2" charset="0"/>
              </a:rPr>
              <a:t>ទិស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13185" y="3567104"/>
            <a:ext cx="1848928" cy="5155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m-KH" sz="2000" dirty="0">
                <a:latin typeface="Arial" panose="020B0604020202020204" pitchFamily="34" charset="0"/>
                <a:cs typeface="Khmer OS" panose="02000500000000000000" pitchFamily="2" charset="0"/>
              </a:rPr>
              <a:t>ទំហំ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13185" y="4401709"/>
            <a:ext cx="1848928" cy="5155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m-KH" sz="2000" dirty="0">
                <a:latin typeface="Arial" panose="020B0604020202020204" pitchFamily="34" charset="0"/>
                <a:cs typeface="Khmer OS" panose="02000500000000000000" pitchFamily="2" charset="0"/>
              </a:rPr>
              <a:t>ចំណុចសកម្ម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06041" y="2710647"/>
            <a:ext cx="1955546" cy="5155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m-KH" sz="2000" dirty="0">
                <a:latin typeface="Arial" panose="020B0604020202020204" pitchFamily="34" charset="0"/>
                <a:cs typeface="Khmer OS" panose="02000500000000000000" pitchFamily="2" charset="0"/>
              </a:rPr>
              <a:t>ទិសព្រួញ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43826" y="3541779"/>
            <a:ext cx="1870494" cy="5155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m-KH" sz="2000" dirty="0">
                <a:latin typeface="Arial" panose="020B0604020202020204" pitchFamily="34" charset="0"/>
                <a:cs typeface="Khmer OS" panose="02000500000000000000" pitchFamily="2" charset="0"/>
              </a:rPr>
              <a:t>ប្រវែងព្រួញ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11809" y="4399604"/>
            <a:ext cx="1870494" cy="5155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m-KH" sz="2000" dirty="0">
                <a:latin typeface="Arial" panose="020B0604020202020204" pitchFamily="34" charset="0"/>
                <a:cs typeface="Khmer OS" panose="02000500000000000000" pitchFamily="2" charset="0"/>
              </a:rPr>
              <a:t>បាតព្រួញ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992264" y="4115260"/>
            <a:ext cx="1848928" cy="9771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m-KH" sz="2000" dirty="0">
                <a:latin typeface="Arial" panose="020B0604020202020204" pitchFamily="34" charset="0"/>
                <a:cs typeface="Khmer OS" panose="02000500000000000000" pitchFamily="2" charset="0"/>
              </a:rPr>
              <a:t>ខ្សែសកម្មភាពនៃកម្លាំង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56033" y="5471732"/>
            <a:ext cx="3483787" cy="5155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m-KH" sz="2000" dirty="0">
                <a:latin typeface="Arial" panose="020B0604020202020204" pitchFamily="34" charset="0"/>
                <a:cs typeface="Khmer OS" panose="02000500000000000000" pitchFamily="2" charset="0"/>
              </a:rPr>
              <a:t>ធាតុបីនៃ​កម្លាំង​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76050" y="5495273"/>
            <a:ext cx="5065142" cy="5155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m-KH" sz="2000" dirty="0">
                <a:latin typeface="Arial" panose="020B0604020202020204" pitchFamily="34" charset="0"/>
                <a:cs typeface="Khmer OS" panose="02000500000000000000" pitchFamily="2" charset="0"/>
              </a:rPr>
              <a:t>វិចទ័រ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76050" y="5850515"/>
            <a:ext cx="5065142" cy="5155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m-KH" sz="2000" dirty="0">
                <a:latin typeface="Arial" panose="020B0604020202020204" pitchFamily="34" charset="0"/>
                <a:cs typeface="Khmer OS" panose="02000500000000000000" pitchFamily="2" charset="0"/>
              </a:rPr>
              <a:t>(ឧទាហរណ៍ 1 N = 1 សម)</a:t>
            </a:r>
          </a:p>
        </p:txBody>
      </p:sp>
    </p:spTree>
    <p:extLst>
      <p:ext uri="{BB962C8B-B14F-4D97-AF65-F5344CB8AC3E}">
        <p14:creationId xmlns:p14="http://schemas.microsoft.com/office/powerpoint/2010/main" val="427243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សមាសភាពនៃកម្លាំងពីរ</a:t>
            </a:r>
          </a:p>
        </p:txBody>
      </p:sp>
      <p:pic>
        <p:nvPicPr>
          <p:cNvPr id="5" name="図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65" y="2398716"/>
            <a:ext cx="3093069" cy="310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61" y="2674237"/>
            <a:ext cx="3673386" cy="2723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48" y="1986224"/>
            <a:ext cx="8789705" cy="391330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មុំ​លើកផ្អៀង​នៃ​ដងក្តោង និងកម្ពស់​លើក​ឡើង​អតិបរមា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16792" y="3173983"/>
            <a:ext cx="2650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1600" dirty="0">
                <a:latin typeface="Arial" panose="020B0604020202020204" pitchFamily="34" charset="0"/>
                <a:cs typeface="Khmer OS" panose="02000500000000000000" pitchFamily="2" charset="0"/>
              </a:rPr>
              <a:t>មុំ​លើកផ្អៀង​នៃ​ដងក្តោង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61446" y="4263068"/>
            <a:ext cx="15209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km-KH" sz="1600" dirty="0">
                <a:latin typeface="Arial" panose="020B0604020202020204" pitchFamily="34" charset="0"/>
                <a:cs typeface="Khmer OS" panose="02000500000000000000" pitchFamily="2" charset="0"/>
              </a:rPr>
              <a:t>កម្ពស់​លើក​ឡើង​អតិបរមា</a:t>
            </a:r>
          </a:p>
        </p:txBody>
      </p:sp>
    </p:spTree>
    <p:extLst>
      <p:ext uri="{BB962C8B-B14F-4D97-AF65-F5344CB8AC3E}">
        <p14:creationId xmlns:p14="http://schemas.microsoft.com/office/powerpoint/2010/main" val="2295575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ច្បាប់កម្លាំងនៃប្រលេឡូក្រាម</a:t>
            </a:r>
          </a:p>
        </p:txBody>
      </p:sp>
      <p:pic>
        <p:nvPicPr>
          <p:cNvPr id="4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63" y="2153661"/>
            <a:ext cx="7324946" cy="39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9503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ការបំបែកសមាសភាពនៃកម្លាំង (១)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45" y="1492369"/>
            <a:ext cx="9187132" cy="48825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616460" y="3700732"/>
            <a:ext cx="1362974" cy="10524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Khmer OS" panose="02000500000000000000" pitchFamily="2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54993" y="3464755"/>
            <a:ext cx="1254568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m-KH" sz="1400" dirty="0">
                <a:latin typeface="Arial" panose="020B0604020202020204" pitchFamily="34" charset="0"/>
                <a:cs typeface="Khmer OS" panose="02000500000000000000" pitchFamily="2" charset="0"/>
              </a:rPr>
              <a:t>កម្លាំងដែលជាផល​ (R)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54992" y="4243786"/>
            <a:ext cx="1362973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m-KH" sz="1400" dirty="0">
                <a:latin typeface="Arial" panose="020B0604020202020204" pitchFamily="34" charset="0"/>
                <a:cs typeface="Khmer OS" panose="02000500000000000000" pitchFamily="2" charset="0"/>
              </a:rPr>
              <a:t>(កម្លាំងប្រតិកម្មនៃ F)</a:t>
            </a:r>
          </a:p>
        </p:txBody>
      </p:sp>
      <p:sp>
        <p:nvSpPr>
          <p:cNvPr id="8" name="正方形/長方形 7"/>
          <p:cNvSpPr/>
          <p:nvPr/>
        </p:nvSpPr>
        <p:spPr>
          <a:xfrm rot="19674927">
            <a:off x="8059946" y="3085750"/>
            <a:ext cx="1147313" cy="4830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Khmer OS" panose="02000500000000000000" pitchFamily="2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 rot="2390161">
            <a:off x="8021590" y="4485735"/>
            <a:ext cx="1112808" cy="5348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Khmer OS" panose="02000500000000000000" pitchFamily="2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9598505">
            <a:off x="7899948" y="3048769"/>
            <a:ext cx="1995117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sz="1400" dirty="0">
                <a:latin typeface="Arial" panose="020B0604020202020204" pitchFamily="34" charset="0"/>
                <a:cs typeface="Khmer OS" panose="02000500000000000000" pitchFamily="2" charset="0"/>
              </a:rPr>
              <a:t>កម្លាំងសមាសភាគ Fa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 rot="2477390">
            <a:off x="7846947" y="4684926"/>
            <a:ext cx="2179812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m-KH" sz="1400" dirty="0">
                <a:latin typeface="Arial" panose="020B0604020202020204" pitchFamily="34" charset="0"/>
                <a:cs typeface="Khmer OS" panose="02000500000000000000" pitchFamily="2" charset="0"/>
              </a:rPr>
              <a:t>កម្លាំងសមាសភាគ Fb</a:t>
            </a:r>
          </a:p>
        </p:txBody>
      </p:sp>
    </p:spTree>
    <p:extLst>
      <p:ext uri="{BB962C8B-B14F-4D97-AF65-F5344CB8AC3E}">
        <p14:creationId xmlns:p14="http://schemas.microsoft.com/office/powerpoint/2010/main" val="16584297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ការបំបែកសមាសភាពនៃកម្លាំង (២)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51" y="1690687"/>
            <a:ext cx="9195758" cy="4589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7338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កម្លាំងបន្តឹង និងម៉ូម៉ង់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46" y="2177023"/>
            <a:ext cx="8266667" cy="322857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35280" y="2381889"/>
            <a:ext cx="2679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km-KH" sz="2000" dirty="0">
                <a:latin typeface="Arial" panose="020B0604020202020204" pitchFamily="34" charset="0"/>
                <a:cs typeface="Khmer OS" panose="02000500000000000000" pitchFamily="2" charset="0"/>
              </a:rPr>
              <a:t>អ័ក្សនៃការបង្វិល O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045438" y="2343510"/>
            <a:ext cx="21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2000" dirty="0">
                <a:latin typeface="Arial" panose="020B0604020202020204" pitchFamily="34" charset="0"/>
                <a:cs typeface="Khmer OS" panose="02000500000000000000" pitchFamily="2" charset="0"/>
              </a:rPr>
              <a:t>ចំណុចកម្លាំង</a:t>
            </a:r>
          </a:p>
        </p:txBody>
      </p:sp>
    </p:spTree>
    <p:extLst>
      <p:ext uri="{BB962C8B-B14F-4D97-AF65-F5344CB8AC3E}">
        <p14:creationId xmlns:p14="http://schemas.microsoft.com/office/powerpoint/2010/main" val="37388494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តុល្យភាពនៃកម្លាំងនៅលើចំណុចតែមួយ</a:t>
            </a:r>
          </a:p>
        </p:txBody>
      </p:sp>
      <p:pic>
        <p:nvPicPr>
          <p:cNvPr id="5" name="図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74" y="2139261"/>
            <a:ext cx="5258800" cy="383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985404" y="3692106"/>
            <a:ext cx="1130060" cy="5348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Khmer OS" panose="02000500000000000000" pitchFamily="2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996022" y="3601493"/>
            <a:ext cx="759125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Khmer OS" panose="02000500000000000000" pitchFamily="2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87307" y="3728691"/>
            <a:ext cx="204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2400" dirty="0">
                <a:latin typeface="Arial" panose="020B0604020202020204" pitchFamily="34" charset="0"/>
                <a:cs typeface="Khmer OS" panose="02000500000000000000" pitchFamily="2" charset="0"/>
              </a:rPr>
              <a:t>ចំណុចសកម្ម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69811" y="3728691"/>
            <a:ext cx="12853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km-KH" sz="2400" dirty="0">
                <a:latin typeface="Arial" panose="020B0604020202020204" pitchFamily="34" charset="0"/>
                <a:cs typeface="Khmer OS" panose="02000500000000000000" pitchFamily="2" charset="0"/>
              </a:rPr>
              <a:t>ម៉ាស</a:t>
            </a:r>
          </a:p>
        </p:txBody>
      </p:sp>
    </p:spTree>
    <p:extLst>
      <p:ext uri="{BB962C8B-B14F-4D97-AF65-F5344CB8AC3E}">
        <p14:creationId xmlns:p14="http://schemas.microsoft.com/office/powerpoint/2010/main" val="13841699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តុល្យភាពនៃកម្លាំងនៅលើចំណុចតែមួយ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96" y="1587259"/>
            <a:ext cx="5943600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54415" y="5357004"/>
            <a:ext cx="1147313" cy="5089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Khmer OS" panose="02000500000000000000" pitchFamily="2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54415" y="5425930"/>
            <a:ext cx="118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km-KH" sz="2400" dirty="0">
                <a:latin typeface="Arial" panose="020B0604020202020204" pitchFamily="34" charset="0"/>
                <a:cs typeface="Khmer OS" panose="02000500000000000000" pitchFamily="2" charset="0"/>
              </a:rPr>
              <a:t>ម៉ាស</a:t>
            </a:r>
          </a:p>
        </p:txBody>
      </p:sp>
    </p:spTree>
    <p:extLst>
      <p:ext uri="{BB962C8B-B14F-4D97-AF65-F5344CB8AC3E}">
        <p14:creationId xmlns:p14="http://schemas.microsoft.com/office/powerpoint/2010/main" val="7842188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តុល្យភាពនៃកម្លាំងប៉ារ៉ាឡែល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94" y="1509623"/>
            <a:ext cx="5141344" cy="49774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934309" y="6047117"/>
            <a:ext cx="1492370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Khmer O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571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3021" y="123302"/>
            <a:ext cx="11049000" cy="760870"/>
          </a:xfrm>
        </p:spPr>
        <p:txBody>
          <a:bodyPr>
            <a:normAutofit/>
          </a:bodyPr>
          <a:lstStyle/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km-KH" sz="3000">
                <a:latin typeface="Arial" panose="020B0604020202020204" pitchFamily="34" charset="0"/>
                <a:cs typeface="Khmer OS" panose="02000500000000000000" pitchFamily="2" charset="0"/>
              </a:rPr>
              <a:t>ចលនានៃទីប្រជុំទម្ងន់សរុប​　　　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1" y="1863693"/>
            <a:ext cx="4639574" cy="44182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726" y="1696612"/>
            <a:ext cx="3542857" cy="475238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407315" y="5924706"/>
            <a:ext cx="1693509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m-KH" sz="1400" dirty="0">
                <a:latin typeface="Arial" panose="020B0604020202020204" pitchFamily="34" charset="0"/>
                <a:cs typeface="Khmer OS" panose="02000500000000000000" pitchFamily="2" charset="0"/>
              </a:rPr>
              <a:t>ទីប្រជុំទម្ងន់​របស់បន្ទុក (G1)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13199" y="5926046"/>
            <a:ext cx="923406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sz="1400" dirty="0">
                <a:latin typeface="Arial" panose="020B0604020202020204" pitchFamily="34" charset="0"/>
                <a:cs typeface="Khmer OS" panose="02000500000000000000" pitchFamily="2" charset="0"/>
              </a:rPr>
              <a:t>កំណល់ដងថ្លឹង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30139" y="5986731"/>
            <a:ext cx="2681027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m-KH" sz="1400" dirty="0">
                <a:latin typeface="Arial" panose="020B0604020202020204" pitchFamily="34" charset="0"/>
                <a:cs typeface="Khmer OS" panose="02000500000000000000" pitchFamily="2" charset="0"/>
              </a:rPr>
              <a:t>ទីប្រជុំទម្ងន់​របស់តួ (G2)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05687" y="3007742"/>
            <a:ext cx="2518913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m-KH" sz="1400" dirty="0">
                <a:latin typeface="Arial" panose="020B0604020202020204" pitchFamily="34" charset="0"/>
                <a:cs typeface="Khmer OS" panose="02000500000000000000" pitchFamily="2" charset="0"/>
              </a:rPr>
              <a:t>ទីប្រជុំទម្ងន់​សរុប (G)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811090" y="3377075"/>
            <a:ext cx="2526893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m-KH" sz="1400">
                <a:latin typeface="Arial" panose="020B0604020202020204" pitchFamily="34" charset="0"/>
                <a:cs typeface="Khmer OS" panose="02000500000000000000" pitchFamily="2" charset="0"/>
              </a:rPr>
              <a:t>ទីប្រជុំទម្ងន់​សរុប (G)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395022" y="5979047"/>
            <a:ext cx="1762438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sz="1400" dirty="0">
                <a:latin typeface="Arial" panose="020B0604020202020204" pitchFamily="34" charset="0"/>
                <a:cs typeface="Khmer OS" panose="02000500000000000000" pitchFamily="2" charset="0"/>
              </a:rPr>
              <a:t>កំណល់ដងថ្លឹង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4554" y="5165288"/>
            <a:ext cx="1570029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m-KH" sz="1400" dirty="0">
                <a:latin typeface="Arial" panose="020B0604020202020204" pitchFamily="34" charset="0"/>
                <a:cs typeface="Khmer OS" panose="02000500000000000000" pitchFamily="2" charset="0"/>
              </a:rPr>
              <a:t>កង់មុខ</a:t>
            </a: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484277" y="827365"/>
            <a:ext cx="11049000" cy="69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000" indent="-571500">
              <a:buFont typeface="Arial" panose="020B0604020202020204" pitchFamily="34" charset="0"/>
              <a:buChar char="•"/>
            </a:pPr>
            <a:r>
              <a:rPr lang="km-KH" sz="3000" dirty="0">
                <a:latin typeface="Arial" panose="020B0604020202020204" pitchFamily="34" charset="0"/>
                <a:cs typeface="Khmer OS" panose="02000500000000000000" pitchFamily="2" charset="0"/>
              </a:rPr>
              <a:t>គ្រោះថ្នាក់នៃការក្រឡាប់លើផ្ទៃមិនរាបស្មើ 　　　</a:t>
            </a:r>
          </a:p>
        </p:txBody>
      </p:sp>
    </p:spTree>
    <p:extLst>
      <p:ext uri="{BB962C8B-B14F-4D97-AF65-F5344CB8AC3E}">
        <p14:creationId xmlns:p14="http://schemas.microsoft.com/office/powerpoint/2010/main" val="23760985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516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km-KH" sz="3000" dirty="0">
                <a:latin typeface="Arial" panose="020B0604020202020204" pitchFamily="34" charset="0"/>
                <a:cs typeface="Khmer OS" panose="02000500000000000000" pitchFamily="2" charset="0"/>
              </a:rPr>
              <a:t>ទីតាំង COG នៃរថយន្តលើកដាក់ទំនិញ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25" y="1846053"/>
            <a:ext cx="7858664" cy="45461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1621766" y="5693434"/>
            <a:ext cx="4071668" cy="6987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Khmer OS" panose="02000500000000000000" pitchFamily="2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636698" y="4528868"/>
            <a:ext cx="914400" cy="3019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Khmer OS" panose="02000500000000000000" pitchFamily="2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675519" y="2389517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Khmer OS" panose="02000500000000000000" pitchFamily="2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715002" y="2136476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Khmer OS" panose="02000500000000000000" pitchFamily="2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691115" y="2304691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Khmer OS" panose="02000500000000000000" pitchFamily="2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698303" y="4662576"/>
            <a:ext cx="927340" cy="4183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Khmer OS" panose="02000500000000000000" pitchFamily="2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698303" y="3586321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Khmer OS" panose="02000500000000000000" pitchFamily="2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698303" y="5275052"/>
            <a:ext cx="927340" cy="4183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Khmer OS" panose="02000500000000000000" pitchFamily="2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93898" y="2651004"/>
            <a:ext cx="780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1400" dirty="0">
                <a:latin typeface="Arial" panose="020B0604020202020204" pitchFamily="34" charset="0"/>
                <a:cs typeface="Khmer OS" panose="02000500000000000000" pitchFamily="2" charset="0"/>
              </a:rPr>
              <a:t>កង់មុខ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99223" y="4757700"/>
            <a:ext cx="1428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1400" dirty="0">
                <a:latin typeface="Arial" panose="020B0604020202020204" pitchFamily="34" charset="0"/>
                <a:cs typeface="Khmer OS" panose="02000500000000000000" pitchFamily="2" charset="0"/>
              </a:rPr>
              <a:t>កង់ខាងក្រោយ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44540" y="2129281"/>
            <a:ext cx="1531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1400" dirty="0">
                <a:latin typeface="Arial" panose="020B0604020202020204" pitchFamily="34" charset="0"/>
                <a:cs typeface="Khmer OS" panose="02000500000000000000" pitchFamily="2" charset="0"/>
              </a:rPr>
              <a:t>សំទុះលឿន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30736" y="2360854"/>
            <a:ext cx="1601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1400" dirty="0">
                <a:latin typeface="Arial" panose="020B0604020202020204" pitchFamily="34" charset="0"/>
                <a:cs typeface="Khmer OS" panose="02000500000000000000" pitchFamily="2" charset="0"/>
              </a:rPr>
              <a:t>បត់ឱ្យខ្លាំង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704772" y="3553419"/>
            <a:ext cx="1275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1400">
                <a:latin typeface="Arial" panose="020B0604020202020204" pitchFamily="34" charset="0"/>
                <a:cs typeface="Khmer OS" panose="02000500000000000000" pitchFamily="2" charset="0"/>
              </a:rPr>
              <a:t>គ្រោង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801102" y="4716956"/>
            <a:ext cx="2094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1400" dirty="0">
                <a:latin typeface="Arial" panose="020B0604020202020204" pitchFamily="34" charset="0"/>
                <a:cs typeface="Khmer OS" panose="02000500000000000000" pitchFamily="2" charset="0"/>
              </a:rPr>
              <a:t>អ័ក្សខាងក្រោយ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801102" y="5265853"/>
            <a:ext cx="2094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1400" dirty="0">
                <a:latin typeface="Arial" panose="020B0604020202020204" pitchFamily="34" charset="0"/>
                <a:cs typeface="Khmer OS" panose="02000500000000000000" pitchFamily="2" charset="0"/>
              </a:rPr>
              <a:t>ម្ជុ​ល​កណ្ដាល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345005" y="5858138"/>
            <a:ext cx="52973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sz="1600" dirty="0">
                <a:latin typeface="Arial" panose="020B0604020202020204" pitchFamily="34" charset="0"/>
                <a:cs typeface="Khmer OS" panose="02000500000000000000" pitchFamily="2" charset="0"/>
              </a:rPr>
              <a:t>យានមានលំនឹង នៅពេលដែល COG នៅ G2 ប៉ុន្តែវាអាចក្រឡាប់បាន នៅពេលដែល COG នៅ G1 ឬ G3។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843325" y="983036"/>
            <a:ext cx="10515600" cy="801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km-KH" sz="3000" dirty="0">
                <a:latin typeface="Arial" panose="020B0604020202020204" pitchFamily="34" charset="0"/>
                <a:cs typeface="Khmer OS" panose="02000500000000000000" pitchFamily="2" charset="0"/>
              </a:rPr>
              <a:t>នៅពេលដែល COG មិនមានតុល្យភាព</a:t>
            </a:r>
          </a:p>
        </p:txBody>
      </p:sp>
    </p:spTree>
    <p:extLst>
      <p:ext uri="{BB962C8B-B14F-4D97-AF65-F5344CB8AC3E}">
        <p14:creationId xmlns:p14="http://schemas.microsoft.com/office/powerpoint/2010/main" val="40992427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កម្លាំងអសកម្មរបស់រថយន្តលើកដាក់ទំនិញ</a:t>
            </a:r>
          </a:p>
        </p:txBody>
      </p:sp>
      <p:pic>
        <p:nvPicPr>
          <p:cNvPr id="5" name="コンテンツ プレースホルダー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33" y="1932317"/>
            <a:ext cx="5581290" cy="4045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03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បន្ទុកអតិបរមា និងបន្ទុកដែលអនុញ្ញាតបាន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6"/>
          <a:stretch/>
        </p:blipFill>
        <p:spPr>
          <a:xfrm>
            <a:off x="1164566" y="1690688"/>
            <a:ext cx="10802533" cy="359575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092515" y="1590148"/>
            <a:ext cx="5537385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sz="1400" dirty="0">
                <a:latin typeface="Arial" panose="020B0604020202020204" pitchFamily="34" charset="0"/>
                <a:cs typeface="Khmer OS" panose="02000500000000000000" pitchFamily="2" charset="0"/>
              </a:rPr>
              <a:t>បន្ទុកដែលអនុញ្ញាតបាន ដែលអាចត្រូវបានផ្ទុកនៅទីប្រជុំបន្ទុកស្ដង់ដារ ត្រូវបានហៅថា "បន្ទុកអតិបរមា"។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07985" y="2713296"/>
            <a:ext cx="3459074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sz="1400" dirty="0">
                <a:latin typeface="Arial" panose="020B0604020202020204" pitchFamily="34" charset="0"/>
                <a:cs typeface="Khmer OS" panose="02000500000000000000" pitchFamily="2" charset="0"/>
              </a:rPr>
              <a:t>បន្ទុកនៅលើខ្សែកោងបន្ទុកត្រូវបានហៅថា "បន្ទុកដែលអនុញ្ញាតបាន"។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07694" y="3509671"/>
            <a:ext cx="854091" cy="38856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km-KH" sz="1400" dirty="0">
                <a:latin typeface="Arial" panose="020B0604020202020204" pitchFamily="34" charset="0"/>
                <a:cs typeface="Khmer OS" panose="02000500000000000000" pitchFamily="2" charset="0"/>
              </a:rPr>
              <a:t>បន្ទុក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63911" y="2361214"/>
            <a:ext cx="2250991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m-KH" sz="1400" dirty="0">
                <a:latin typeface="Arial" panose="020B0604020202020204" pitchFamily="34" charset="0"/>
                <a:cs typeface="Khmer OS" panose="02000500000000000000" pitchFamily="2" charset="0"/>
              </a:rPr>
              <a:t>(បន្ទុកជាក់លាក់)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60446" y="4217708"/>
            <a:ext cx="2028547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m-KH" sz="1400">
                <a:latin typeface="Arial" panose="020B0604020202020204" pitchFamily="34" charset="0"/>
                <a:cs typeface="Khmer OS" panose="02000500000000000000" pitchFamily="2" charset="0"/>
              </a:rPr>
              <a:t>(ទីប្រជុំបន្ទុក)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02202" y="4175398"/>
            <a:ext cx="1806364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m-KH" sz="1400" dirty="0">
                <a:latin typeface="Arial" panose="020B0604020202020204" pitchFamily="34" charset="0"/>
                <a:cs typeface="Khmer OS" panose="02000500000000000000" pitchFamily="2" charset="0"/>
              </a:rPr>
              <a:t>ទីប្រជុំបន្ទុកស្ដង់ដារ</a:t>
            </a:r>
          </a:p>
        </p:txBody>
      </p:sp>
    </p:spTree>
    <p:extLst>
      <p:ext uri="{BB962C8B-B14F-4D97-AF65-F5344CB8AC3E}">
        <p14:creationId xmlns:p14="http://schemas.microsoft.com/office/powerpoint/2010/main" val="35331301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ការក្រឡាប់ដោយសារតែកម្លាំងចាកផ្ចិត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10" y="1606405"/>
            <a:ext cx="4121674" cy="476958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123551" y="6002591"/>
            <a:ext cx="256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1600" dirty="0">
                <a:latin typeface="Arial" panose="020B0604020202020204" pitchFamily="34" charset="0"/>
                <a:cs typeface="Khmer OS" panose="02000500000000000000" pitchFamily="2" charset="0"/>
              </a:rPr>
              <a:t>កំណល់ដងថ្លឹង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53038" y="4913041"/>
            <a:ext cx="1937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km-KH" sz="1600" dirty="0">
                <a:latin typeface="Arial" panose="020B0604020202020204" pitchFamily="34" charset="0"/>
                <a:cs typeface="Khmer OS" panose="02000500000000000000" pitchFamily="2" charset="0"/>
              </a:rPr>
              <a:t>បន្ទាត់សកម្មភាព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41965" y="3564761"/>
            <a:ext cx="2008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m-KH" sz="1600" dirty="0">
                <a:latin typeface="Arial" panose="020B0604020202020204" pitchFamily="34" charset="0"/>
                <a:cs typeface="Khmer OS" panose="02000500000000000000" pitchFamily="2" charset="0"/>
              </a:rPr>
              <a:t>កម្លាំងចាកផ្ចិត​​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24100" y="4187411"/>
            <a:ext cx="2681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km-KH" sz="1600" dirty="0">
                <a:latin typeface="Arial" panose="020B0604020202020204" pitchFamily="34" charset="0"/>
                <a:cs typeface="Khmer OS" panose="02000500000000000000" pitchFamily="2" charset="0"/>
              </a:rPr>
              <a:t>កម្លាំងដែលជាផល​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94408" y="3228217"/>
            <a:ext cx="2594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1600" dirty="0">
                <a:latin typeface="Arial" panose="020B0604020202020204" pitchFamily="34" charset="0"/>
                <a:cs typeface="Khmer OS" panose="02000500000000000000" pitchFamily="2" charset="0"/>
              </a:rPr>
              <a:t>ទីប្រជុំទម្ងន់​សរុប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91600" y="4187411"/>
            <a:ext cx="350069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sz="1600" dirty="0">
                <a:latin typeface="Arial" panose="020B0604020202020204" pitchFamily="34" charset="0"/>
                <a:cs typeface="Khmer OS" panose="02000500000000000000" pitchFamily="2" charset="0"/>
              </a:rPr>
              <a:t>យានក្រឡាប់ ប្រសិនបើបន្ទាត់សកម្មភាពនៃកម្លាំងជាផលនៃម៉ាស់សរុប និងកម្លាំងចាក់ផ្ចិតស្ថិតនៅខាងក្រៅសម្បក​កង់ (កំណល់ដងថ្លឹង)។</a:t>
            </a:r>
          </a:p>
        </p:txBody>
      </p:sp>
    </p:spTree>
    <p:extLst>
      <p:ext uri="{BB962C8B-B14F-4D97-AF65-F5344CB8AC3E}">
        <p14:creationId xmlns:p14="http://schemas.microsoft.com/office/powerpoint/2010/main" val="7980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ប្រការទាក់ទងនឹងបន្ទុក គុណផល និងស្ថានភាព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34" y="1825625"/>
            <a:ext cx="6651331" cy="4351338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5495277" y="1833067"/>
            <a:ext cx="6286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1200" dirty="0">
                <a:latin typeface="Arial" panose="020B0604020202020204" pitchFamily="34" charset="0"/>
                <a:cs typeface="Khmer OS" panose="02000500000000000000" pitchFamily="2" charset="0"/>
              </a:rPr>
              <a:t>កម្ពស់​លើក​ឡើង​អតិបរមា សម្រាប់ដងក្ដោង ៣.០០០ និង ៤.០០០ មម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95277" y="2114478"/>
            <a:ext cx="5246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1200" dirty="0">
                <a:latin typeface="Arial" panose="020B0604020202020204" pitchFamily="34" charset="0"/>
                <a:cs typeface="Khmer OS" panose="02000500000000000000" pitchFamily="2" charset="0"/>
              </a:rPr>
              <a:t>កម្ពស់​លើក​ឡើង​អតិបរមា សម្រាប់ដងក្ដោង ៤.៥០០ មម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95277" y="2382653"/>
            <a:ext cx="5246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1200" dirty="0">
                <a:latin typeface="Arial" panose="020B0604020202020204" pitchFamily="34" charset="0"/>
                <a:cs typeface="Khmer OS" panose="02000500000000000000" pitchFamily="2" charset="0"/>
              </a:rPr>
              <a:t>កម្ពស់​លើក​ឡើង​អតិបរមា សម្រាប់ដងក្ដោង ៥.០០០ មម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61791" y="5885794"/>
            <a:ext cx="4121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1400" dirty="0">
                <a:latin typeface="Arial" panose="020B0604020202020204" pitchFamily="34" charset="0"/>
                <a:cs typeface="Khmer OS" panose="02000500000000000000" pitchFamily="2" charset="0"/>
              </a:rPr>
              <a:t>ទីប្រជុំបន្ទុក (មម)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58584" y="2690430"/>
            <a:ext cx="400110" cy="29019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km-KH" sz="1400" dirty="0">
                <a:latin typeface="Arial" panose="020B0604020202020204" pitchFamily="34" charset="0"/>
                <a:cs typeface="Khmer OS" panose="02000500000000000000" pitchFamily="2" charset="0"/>
              </a:rPr>
              <a:t>បន្ទុកដែលអនុញ្ញាតបាន (គក្រ)</a:t>
            </a:r>
          </a:p>
        </p:txBody>
      </p:sp>
    </p:spTree>
    <p:extLst>
      <p:ext uri="{BB962C8B-B14F-4D97-AF65-F5344CB8AC3E}">
        <p14:creationId xmlns:p14="http://schemas.microsoft.com/office/powerpoint/2010/main" val="298863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ការប្រៀបធៀបនៃម៉ាស៊ីនម៉ាស៊ូត និងម៉ាស៊ីនសាំង</a:t>
            </a:r>
          </a:p>
        </p:txBody>
      </p:sp>
      <p:graphicFrame>
        <p:nvGraphicFramePr>
          <p:cNvPr id="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807918"/>
              </p:ext>
            </p:extLst>
          </p:nvPr>
        </p:nvGraphicFramePr>
        <p:xfrm>
          <a:off x="1027754" y="2316464"/>
          <a:ext cx="9695663" cy="3942470"/>
        </p:xfrm>
        <a:graphic>
          <a:graphicData uri="http://schemas.openxmlformats.org/drawingml/2006/table">
            <a:tbl>
              <a:tblPr lastCol="1"/>
              <a:tblGrid>
                <a:gridCol w="2689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0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5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Khmer OS" panose="02000500000000000000" pitchFamily="2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m-K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　ម៉ាស៊ីនម៉ាស៊ូត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m-K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ម៉ាស៊ីនសាំង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m-K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ប្រភេទឥន្ធនៈ</a:t>
                      </a:r>
                    </a:p>
                  </a:txBody>
                  <a:tcPr marT="108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m-K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ឥន្ធនៈម៉ាស៊ូត (ប្រេងម៉ាស៊ូត)</a:t>
                      </a:r>
                    </a:p>
                  </a:txBody>
                  <a:tcPr marL="91439" marR="91439" marT="108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m-KH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សាំង</a:t>
                      </a:r>
                    </a:p>
                  </a:txBody>
                  <a:tcPr marL="91439" marR="91439" marT="108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m-K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ការបញ្ឆេះ ឬភ្លើងបំភ្លឺ</a:t>
                      </a:r>
                    </a:p>
                  </a:txBody>
                  <a:tcPr marT="108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m-K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បញ្ឆេះដោយកម្ដៅនៃខ្យល់បង្ហាប់</a:t>
                      </a:r>
                    </a:p>
                  </a:txBody>
                  <a:tcPr marL="91439" marR="91439" marT="108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m-K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បំភ្លឺដោយផ្កាភ្លើង​អគ្គិសនី</a:t>
                      </a:r>
                    </a:p>
                  </a:txBody>
                  <a:tcPr marL="91439" marR="91439" marT="108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m-KH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ម៉ាស់ក្នុងមួយទិន្នផល</a:t>
                      </a:r>
                    </a:p>
                  </a:txBody>
                  <a:tcPr marT="108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m-K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ធ្ងន់</a:t>
                      </a:r>
                    </a:p>
                  </a:txBody>
                  <a:tcPr marL="91439" marR="91439" marT="108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m-K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ស្រាល</a:t>
                      </a:r>
                    </a:p>
                  </a:txBody>
                  <a:tcPr marL="91439" marR="91439" marT="108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m-K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ចំណាយក្នុងមួយទិន្នផល</a:t>
                      </a:r>
                    </a:p>
                  </a:txBody>
                  <a:tcPr marT="108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m-KH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ខ្ពស់</a:t>
                      </a:r>
                    </a:p>
                  </a:txBody>
                  <a:tcPr marL="91439" marR="91439" marT="108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m-K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ទាប</a:t>
                      </a:r>
                    </a:p>
                  </a:txBody>
                  <a:tcPr marL="91439" marR="91439" marT="108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m-K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ប្រសិទ្ធភាពកម្តៅ</a:t>
                      </a:r>
                    </a:p>
                  </a:txBody>
                  <a:tcPr marT="108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m-K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ល្អ (៣០ - ៤០%)</a:t>
                      </a:r>
                    </a:p>
                  </a:txBody>
                  <a:tcPr marL="91439" marR="91439" marT="108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m-K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មិនល្អ (២០ - ២៦%)</a:t>
                      </a:r>
                    </a:p>
                  </a:txBody>
                  <a:tcPr marL="91439" marR="91439" marT="108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m-KH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ចំណាយប្រតិបត្តិការ</a:t>
                      </a:r>
                    </a:p>
                  </a:txBody>
                  <a:tcPr marT="108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m-KH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ទាប</a:t>
                      </a:r>
                    </a:p>
                  </a:txBody>
                  <a:tcPr marL="91439" marR="91439" marT="108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m-K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ខ្ពស់</a:t>
                      </a:r>
                    </a:p>
                  </a:txBody>
                  <a:tcPr marL="91439" marR="91439" marT="108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m-KH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សុវត្ថិភាពអគ្គិភ័យ</a:t>
                      </a:r>
                    </a:p>
                  </a:txBody>
                  <a:tcPr marT="108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m-K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ខ្ពស់</a:t>
                      </a:r>
                    </a:p>
                  </a:txBody>
                  <a:tcPr marL="91439" marR="91439" marT="108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m-K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ទាប</a:t>
                      </a:r>
                    </a:p>
                  </a:txBody>
                  <a:tcPr marL="91439" marR="91439" marT="108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m-KH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សំឡេងរំខាន/រំញ័រ</a:t>
                      </a:r>
                    </a:p>
                  </a:txBody>
                  <a:tcPr marT="108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m-K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ខ្ពស់</a:t>
                      </a:r>
                    </a:p>
                  </a:txBody>
                  <a:tcPr marL="91439" marR="91439" marT="108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m-K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ទាប</a:t>
                      </a:r>
                    </a:p>
                  </a:txBody>
                  <a:tcPr marL="91439" marR="91439" marT="108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m-KH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ការចាប់ផ្តើមក្នុងរដូវរងារ</a:t>
                      </a:r>
                    </a:p>
                  </a:txBody>
                  <a:tcPr marT="108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m-K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មិនសូវល្អ</a:t>
                      </a:r>
                    </a:p>
                  </a:txBody>
                  <a:tcPr marL="91439" marR="91439" marT="108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m-K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ល្អ</a:t>
                      </a:r>
                    </a:p>
                  </a:txBody>
                  <a:tcPr marL="91439" marR="91439" marT="108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08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349" y="1515374"/>
            <a:ext cx="6877372" cy="4805528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5728712" y="3838161"/>
            <a:ext cx="1826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1200" dirty="0">
                <a:latin typeface="Arial" panose="020B0604020202020204" pitchFamily="34" charset="0"/>
                <a:cs typeface="Khmer OS" panose="02000500000000000000" pitchFamily="2" charset="0"/>
              </a:rPr>
              <a:t>ម៉ូទ័រជំរុញ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340881" y="3851082"/>
            <a:ext cx="2645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1200" dirty="0">
                <a:latin typeface="Arial" panose="020B0604020202020204" pitchFamily="34" charset="0"/>
                <a:cs typeface="Khmer OS" panose="02000500000000000000" pitchFamily="2" charset="0"/>
              </a:rPr>
              <a:t>ម៉ូទ័រកាច់ចង្កូតថាមពល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686252" y="2963378"/>
            <a:ext cx="2300489" cy="276999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kumimoji="1" lang="km-KH" sz="1200" dirty="0">
                <a:latin typeface="Arial" panose="020B0604020202020204" pitchFamily="34" charset="0"/>
                <a:cs typeface="Khmer OS" panose="02000500000000000000" pitchFamily="2" charset="0"/>
              </a:rPr>
              <a:t>ម៉ូទ័របូម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903009"/>
              </p:ext>
            </p:extLst>
          </p:nvPr>
        </p:nvGraphicFramePr>
        <p:xfrm>
          <a:off x="6372251" y="4342181"/>
          <a:ext cx="5174883" cy="234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5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0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6896">
                <a:tc>
                  <a:txBody>
                    <a:bodyPr/>
                    <a:lstStyle/>
                    <a:p>
                      <a:pPr algn="l" fontAlgn="ctr">
                        <a:lnSpc>
                          <a:spcPct val="170000"/>
                        </a:lnSpc>
                      </a:pP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1</a:t>
                      </a:r>
                      <a:endParaRPr lang="km-KH" sz="1100" b="0" i="0" u="none" strike="noStrike" baseline="0" dirty="0">
                        <a:solidFill>
                          <a:srgbClr val="000000"/>
                        </a:solidFill>
                        <a:latin typeface="Khmer OS" panose="02000500000000000000" pitchFamily="2" charset="0"/>
                        <a:cs typeface="Khmer OS" panose="02000500000000000000" pitchFamily="2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70000"/>
                        </a:lnSpc>
                      </a:pPr>
                      <a:r>
                        <a:rPr lang="km-KH" sz="11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ដងក្ដោង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70000"/>
                        </a:lnSpc>
                      </a:pP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9</a:t>
                      </a:r>
                      <a:endParaRPr lang="km-KH" sz="11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Khmer OS" panose="02000500000000000000" pitchFamily="2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70000"/>
                        </a:lnSpc>
                      </a:pPr>
                      <a:r>
                        <a:rPr lang="km-KH" sz="11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ម៉ូទ័រអគ្គិសនី សម្រាប់ការលើក/ការដាក់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711">
                <a:tc>
                  <a:txBody>
                    <a:bodyPr/>
                    <a:lstStyle/>
                    <a:p>
                      <a:pPr algn="l" fontAlgn="ctr">
                        <a:lnSpc>
                          <a:spcPct val="170000"/>
                        </a:lnSpc>
                      </a:pP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2</a:t>
                      </a:r>
                      <a:endParaRPr lang="km-KH" sz="1100" b="0" i="0" u="none" strike="noStrike" baseline="0" dirty="0">
                        <a:solidFill>
                          <a:srgbClr val="000000"/>
                        </a:solidFill>
                        <a:latin typeface="Khmer OS" panose="02000500000000000000" pitchFamily="2" charset="0"/>
                        <a:cs typeface="Khmer OS" panose="02000500000000000000" pitchFamily="2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70000"/>
                        </a:lnSpc>
                      </a:pPr>
                      <a:r>
                        <a:rPr lang="km-KH" sz="11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ស៊ីឡាំងដង​លើកបន្ទុក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70000"/>
                        </a:lnSpc>
                      </a:pP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10</a:t>
                      </a:r>
                      <a:endParaRPr lang="km-KH" sz="11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Khmer OS" panose="02000500000000000000" pitchFamily="2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70000"/>
                        </a:lnSpc>
                      </a:pPr>
                      <a:r>
                        <a:rPr lang="km-KH" sz="11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បូមអ៊ីដ្រូលីក សម្រាប់ការលើក/ការដាក់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73">
                <a:tc>
                  <a:txBody>
                    <a:bodyPr/>
                    <a:lstStyle/>
                    <a:p>
                      <a:pPr algn="l" fontAlgn="ctr">
                        <a:lnSpc>
                          <a:spcPct val="170000"/>
                        </a:lnSpc>
                      </a:pP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3</a:t>
                      </a:r>
                      <a:endParaRPr lang="km-KH" sz="1100" b="0" i="0" u="none" strike="noStrike" baseline="0" dirty="0">
                        <a:solidFill>
                          <a:srgbClr val="000000"/>
                        </a:solidFill>
                        <a:latin typeface="Khmer OS" panose="02000500000000000000" pitchFamily="2" charset="0"/>
                        <a:cs typeface="Khmer OS" panose="02000500000000000000" pitchFamily="2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70000"/>
                        </a:lnSpc>
                      </a:pPr>
                      <a:r>
                        <a:rPr lang="km-KH" sz="11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ស៊ីឡាំង សម្រាប់ផ្អៀង​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70000"/>
                        </a:lnSpc>
                      </a:pP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11</a:t>
                      </a:r>
                      <a:endParaRPr lang="km-KH" sz="11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Khmer OS" panose="02000500000000000000" pitchFamily="2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70000"/>
                        </a:lnSpc>
                      </a:pPr>
                      <a:r>
                        <a:rPr lang="km-KH" sz="11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ម៉ូទ័រអគ្គិសនី សម្រាប់កាច់ចង្កូត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394">
                <a:tc>
                  <a:txBody>
                    <a:bodyPr/>
                    <a:lstStyle/>
                    <a:p>
                      <a:pPr algn="l" fontAlgn="ctr">
                        <a:lnSpc>
                          <a:spcPct val="170000"/>
                        </a:lnSpc>
                      </a:pP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4</a:t>
                      </a:r>
                      <a:endParaRPr lang="km-KH" sz="1100" b="0" i="0" u="none" strike="noStrike" baseline="0" dirty="0">
                        <a:solidFill>
                          <a:srgbClr val="000000"/>
                        </a:solidFill>
                        <a:latin typeface="Khmer OS" panose="02000500000000000000" pitchFamily="2" charset="0"/>
                        <a:cs typeface="Khmer OS" panose="02000500000000000000" pitchFamily="2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70000"/>
                        </a:lnSpc>
                      </a:pPr>
                      <a:r>
                        <a:rPr lang="km-KH" sz="11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ប៉ែល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70000"/>
                        </a:lnSpc>
                      </a:pP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12</a:t>
                      </a:r>
                      <a:endParaRPr lang="km-KH" sz="11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Khmer OS" panose="02000500000000000000" pitchFamily="2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70000"/>
                        </a:lnSpc>
                      </a:pPr>
                      <a:r>
                        <a:rPr lang="km-KH" sz="11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បូមអ៊ីដ្រូលីក សម្រាប់កាច់ចង្កូត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170000"/>
                        </a:lnSpc>
                      </a:pP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5</a:t>
                      </a:r>
                      <a:endParaRPr lang="km-KH" sz="1100" b="0" i="0" u="none" strike="noStrike" baseline="0" dirty="0">
                        <a:solidFill>
                          <a:srgbClr val="000000"/>
                        </a:solidFill>
                        <a:latin typeface="Khmer OS" panose="02000500000000000000" pitchFamily="2" charset="0"/>
                        <a:cs typeface="Khmer OS" panose="02000500000000000000" pitchFamily="2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70000"/>
                        </a:lnSpc>
                      </a:pPr>
                      <a:r>
                        <a:rPr lang="km-KH" sz="11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ឌីផេរ៉ង់ស្យែល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70000"/>
                        </a:lnSpc>
                      </a:pP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13</a:t>
                      </a:r>
                      <a:endParaRPr lang="km-KH" sz="11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Khmer OS" panose="02000500000000000000" pitchFamily="2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70000"/>
                        </a:lnSpc>
                      </a:pPr>
                      <a:r>
                        <a:rPr lang="km-KH" sz="11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ស៊ីឡាំងអ៊ីដ្រូលីក សម្រាប់កាច់ចង្កូត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353">
                <a:tc>
                  <a:txBody>
                    <a:bodyPr/>
                    <a:lstStyle/>
                    <a:p>
                      <a:pPr algn="l" fontAlgn="ctr">
                        <a:lnSpc>
                          <a:spcPct val="170000"/>
                        </a:lnSpc>
                      </a:pP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6</a:t>
                      </a:r>
                      <a:endParaRPr lang="km-KH" sz="1100" b="0" i="0" u="none" strike="noStrike" baseline="0" dirty="0">
                        <a:solidFill>
                          <a:srgbClr val="000000"/>
                        </a:solidFill>
                        <a:latin typeface="Khmer OS" panose="02000500000000000000" pitchFamily="2" charset="0"/>
                        <a:cs typeface="Khmer OS" panose="02000500000000000000" pitchFamily="2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70000"/>
                        </a:lnSpc>
                      </a:pPr>
                      <a:r>
                        <a:rPr lang="km-KH" sz="11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ស្ពឺបន្ថយល្បឿន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70000"/>
                        </a:lnSpc>
                      </a:pP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14</a:t>
                      </a:r>
                      <a:endParaRPr lang="km-KH" sz="11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Khmer OS" panose="02000500000000000000" pitchFamily="2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70000"/>
                        </a:lnSpc>
                      </a:pPr>
                      <a:r>
                        <a:rPr lang="km-KH" sz="11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ទម្ងន់ទប់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170000"/>
                        </a:lnSpc>
                      </a:pP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7</a:t>
                      </a:r>
                      <a:endParaRPr lang="km-KH" sz="1100" b="0" i="0" u="none" strike="noStrike" baseline="0" dirty="0">
                        <a:solidFill>
                          <a:srgbClr val="000000"/>
                        </a:solidFill>
                        <a:latin typeface="Khmer OS" panose="02000500000000000000" pitchFamily="2" charset="0"/>
                        <a:cs typeface="Khmer OS" panose="02000500000000000000" pitchFamily="2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70000"/>
                        </a:lnSpc>
                      </a:pPr>
                      <a:r>
                        <a:rPr lang="km-KH" sz="11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ម៉ូទ័រអគ្គិសនី សម្រាប់ធ្វើដំណើរ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70000"/>
                        </a:lnSpc>
                      </a:pP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15</a:t>
                      </a:r>
                      <a:endParaRPr lang="km-KH" sz="11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Khmer OS" panose="02000500000000000000" pitchFamily="2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70000"/>
                        </a:lnSpc>
                      </a:pPr>
                      <a:r>
                        <a:rPr lang="km-KH" sz="11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អាគុយ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170000"/>
                        </a:lnSpc>
                      </a:pP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latin typeface="Khmer OS" panose="02000500000000000000" pitchFamily="2" charset="0"/>
                          <a:cs typeface="Khmer OS" panose="02000500000000000000" pitchFamily="2" charset="0"/>
                        </a:rPr>
                        <a:t>8</a:t>
                      </a:r>
                      <a:endParaRPr lang="km-KH" sz="1100" b="0" i="0" u="none" strike="noStrike" baseline="0" dirty="0">
                        <a:solidFill>
                          <a:srgbClr val="000000"/>
                        </a:solidFill>
                        <a:latin typeface="Khmer OS" panose="02000500000000000000" pitchFamily="2" charset="0"/>
                        <a:cs typeface="Khmer OS" panose="02000500000000000000" pitchFamily="2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70000"/>
                        </a:lnSpc>
                      </a:pPr>
                      <a:r>
                        <a:rPr lang="km-KH" sz="11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Khmer OS" panose="02000500000000000000" pitchFamily="2" charset="0"/>
                        </a:rPr>
                        <a:t>អ័ក្សខាងក្រោយ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70000"/>
                        </a:lnSpc>
                      </a:pPr>
                      <a:endParaRPr lang="ja-JP" altLang="en-US" sz="11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hmer OS" panose="02000500000000000000" pitchFamily="2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70000"/>
                        </a:lnSpc>
                      </a:pPr>
                      <a:endParaRPr lang="ja-JP" altLang="en-US" sz="11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hmer OS" panose="02000500000000000000" pitchFamily="2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8934" cy="11502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សមាសធាតុនៃរថយន្តលើកដាក់ទំនិញទប់លំនឹងដំណើរការដោយអាគុយ</a:t>
            </a:r>
          </a:p>
        </p:txBody>
      </p:sp>
    </p:spTree>
    <p:extLst>
      <p:ext uri="{BB962C8B-B14F-4D97-AF65-F5344CB8AC3E}">
        <p14:creationId xmlns:p14="http://schemas.microsoft.com/office/powerpoint/2010/main" val="2220076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973"/>
          </a:xfrm>
        </p:spPr>
        <p:txBody>
          <a:bodyPr>
            <a:normAutofit/>
          </a:bodyPr>
          <a:lstStyle/>
          <a:p>
            <a:r>
              <a:rPr lang="km-KH" sz="3500" dirty="0">
                <a:latin typeface="Arial" panose="020B0604020202020204" pitchFamily="34" charset="0"/>
                <a:cs typeface="Khmer OS" panose="02000500000000000000" pitchFamily="2" charset="0"/>
              </a:rPr>
              <a:t>សាកជាមួយនឹងឆ្នាំងសាក​អាគុយនៅលើរថយន្ត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25" y="1690688"/>
            <a:ext cx="5823437" cy="413214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188281" y="3503537"/>
            <a:ext cx="121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km-KH" dirty="0">
                <a:latin typeface="Arial" panose="020B0604020202020204" pitchFamily="34" charset="0"/>
                <a:cs typeface="Khmer OS" panose="02000500000000000000" pitchFamily="2" charset="0"/>
              </a:rPr>
              <a:t>ថាមពល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76328" y="5089674"/>
            <a:ext cx="235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m-KH" dirty="0">
                <a:latin typeface="Arial" panose="020B0604020202020204" pitchFamily="34" charset="0"/>
                <a:cs typeface="Khmer OS" panose="02000500000000000000" pitchFamily="2" charset="0"/>
              </a:rPr>
              <a:t>ខ្សែសាក</a:t>
            </a:r>
          </a:p>
        </p:txBody>
      </p:sp>
    </p:spTree>
    <p:extLst>
      <p:ext uri="{BB962C8B-B14F-4D97-AF65-F5344CB8AC3E}">
        <p14:creationId xmlns:p14="http://schemas.microsoft.com/office/powerpoint/2010/main" val="2870237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1712</Words>
  <PresentationFormat>宽屏</PresentationFormat>
  <Paragraphs>387</Paragraphs>
  <Slides>50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5" baseType="lpstr">
      <vt:lpstr>游ゴシック</vt:lpstr>
      <vt:lpstr>游ゴシック Light</vt:lpstr>
      <vt:lpstr>Arial</vt:lpstr>
      <vt:lpstr>Khmer OS</vt:lpstr>
      <vt:lpstr>Office テーマ</vt:lpstr>
      <vt:lpstr>លក្ខណៈសម្បត្ដិប្រតិបត្ដិការរថយន្តលើកដាក់ទំនិញ</vt:lpstr>
      <vt:lpstr>ទី​ប្រជុំបន្ទុក និងប្រវែងប៉ែល</vt:lpstr>
      <vt:lpstr>ទីប្រជុំបន្ទុកស្ដង់ដារ</vt:lpstr>
      <vt:lpstr>មុំ​លើកផ្អៀង​នៃ​ដងក្តោង និងកម្ពស់​លើក​ឡើង​អតិបរមា</vt:lpstr>
      <vt:lpstr>បន្ទុកអតិបរមា និងបន្ទុកដែលអនុញ្ញាតបាន</vt:lpstr>
      <vt:lpstr>ប្រការទាក់ទងនឹងបន្ទុក គុណផល និងស្ថានភាព</vt:lpstr>
      <vt:lpstr>ការប្រៀបធៀបនៃម៉ាស៊ីនម៉ាស៊ូត និងម៉ាស៊ីនសាំង</vt:lpstr>
      <vt:lpstr>សមាសធាតុនៃរថយន្តលើកដាក់ទំនិញទប់លំនឹងដំណើរការដោយអាគុយ</vt:lpstr>
      <vt:lpstr>សាកជាមួយនឹងឆ្នាំងសាក​អាគុយនៅលើរថយន្ត</vt:lpstr>
      <vt:lpstr>សាកជាមួយនឹងឆ្នាំងសាក​អាគុយដែលជាប់</vt:lpstr>
      <vt:lpstr>យានប្រើអំប្រ៊ីយ៉ា</vt:lpstr>
      <vt:lpstr>រថយន្ដមានប្រដាប់​បំប្លែង​​កម្លាំងរមួល</vt:lpstr>
      <vt:lpstr>ប្រតិបត្តិការពន្លឿន​/បន្ថយសំទុះនៃរថយន្ដមានប្រដាប់​បំប្លែងកម្លាំងរមួល</vt:lpstr>
      <vt:lpstr>គម្លាតកាច់បត់</vt:lpstr>
      <vt:lpstr>ការផ្អៀងដងក្ដោងទៅមុខ</vt:lpstr>
      <vt:lpstr>កៅអីអង្គុយប្រតិបត្តិកររថយន្តលើកដាក់ទំនិញទប់លំនឹងដំណើរការដោយអាគុយ</vt:lpstr>
      <vt:lpstr>កៅអីអង្គុយប្រតិបត្តិកររថយន្តលើកដាក់ទំនិញដែលឈោងឈរ</vt:lpstr>
      <vt:lpstr>ឈ្មោះផ្នែកឧបករណ៍លើក/ដាក់</vt:lpstr>
      <vt:lpstr>ឈ្មោះផ្នែកប៉ាឡែតសំប៉ែត</vt:lpstr>
      <vt:lpstr>ប្រតិបត្តិការចង្កឹះ (Ex.)</vt:lpstr>
      <vt:lpstr>ហាមជិះ</vt:lpstr>
      <vt:lpstr>ហាមបើកបរ ជាមួយបន្ទុកលើកឡើង</vt:lpstr>
      <vt:lpstr>ការធ្វើស្វ័យអធិការកិច្ចម្ដងម្កាល</vt:lpstr>
      <vt:lpstr>ប្រតិបត្ដិការក្រោមការងារហួសប្រមាណ និងក្រោមស្ថានភាពស្រវឹង</vt:lpstr>
      <vt:lpstr>ធ្វើការដោយពាក់ឧបករណ៍សុវត្ថិ​ភាពត្រឹមត្រូវ</vt:lpstr>
      <vt:lpstr>អធិការកិច្ចដំបូង</vt:lpstr>
      <vt:lpstr>ការឡើង/ចុះពីរថយន្ត</vt:lpstr>
      <vt:lpstr>បន្ទាបប៉ែល នៅពេលបើកបរ</vt:lpstr>
      <vt:lpstr>បើកទៅមុខពេលឡើងជម្រាល និងថយក្រោយពេលចុះជម្រាល</vt:lpstr>
      <vt:lpstr>ជួសជុលបញ្ហាភ្លាមៗ</vt:lpstr>
      <vt:lpstr>កុំផ្ទុកបន្ទុកលើស</vt:lpstr>
      <vt:lpstr>កុំឈរនៅក្រោមប៉ែល</vt:lpstr>
      <vt:lpstr>កុំយកប៉ែលទៅលើកមនុស្ស</vt:lpstr>
      <vt:lpstr>កុំទុកទំនិញលើប៉ែលយូរ</vt:lpstr>
      <vt:lpstr>សាកនៅកន្លែងដែលមានខ្យល់ចេញចូលល្អ</vt:lpstr>
      <vt:lpstr>បើកគម្របអាគុយ អំឡុងពេលសាក</vt:lpstr>
      <vt:lpstr>ធាតុបីនៃ​កម្លាំង​</vt:lpstr>
      <vt:lpstr>វិចទ័រ</vt:lpstr>
      <vt:lpstr>សមាសភាពនៃកម្លាំងពីរ</vt:lpstr>
      <vt:lpstr>ច្បាប់កម្លាំងនៃប្រលេឡូក្រាម</vt:lpstr>
      <vt:lpstr>ការបំបែកសមាសភាពនៃកម្លាំង (១)</vt:lpstr>
      <vt:lpstr>ការបំបែកសមាសភាពនៃកម្លាំង (២)</vt:lpstr>
      <vt:lpstr>កម្លាំងបន្តឹង និងម៉ូម៉ង់</vt:lpstr>
      <vt:lpstr>តុល្យភាពនៃកម្លាំងនៅលើចំណុចតែមួយ</vt:lpstr>
      <vt:lpstr>តុល្យភាពនៃកម្លាំងនៅលើចំណុចតែមួយ</vt:lpstr>
      <vt:lpstr>តុល្យភាពនៃកម្លាំងប៉ារ៉ាឡែល</vt:lpstr>
      <vt:lpstr>ចលនានៃទីប្រជុំទម្ងន់សរុប​　　　</vt:lpstr>
      <vt:lpstr>ទីតាំង COG នៃរថយន្តលើកដាក់ទំនិញ</vt:lpstr>
      <vt:lpstr>កម្លាំងអសកម្មរបស់រថយន្តលើកដាក់ទំនិញ</vt:lpstr>
      <vt:lpstr>ការក្រឡាប់ដោយសារតែកម្លាំងចាកផ្ចិត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2020-02-25T08:22:19Z</cp:lastPrinted>
  <dcterms:created xsi:type="dcterms:W3CDTF">2019-12-13T09:51:21Z</dcterms:created>
  <dcterms:modified xsi:type="dcterms:W3CDTF">2020-09-18T13:13:19Z</dcterms:modified>
</cp:coreProperties>
</file>