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584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6388" y="570272"/>
            <a:ext cx="10322896" cy="991109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फोर्कलिफ्ट सञ्चालन योग्यता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60870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योग्यता / वर्गीकरण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दक्षता प्रशिक्षण पाठ्यक्रम ग्रेजुएट्स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विशेष प्रशिक्षण ग्रेजुएट्स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टिपोटहरू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ne-NP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 टन वा बढी अधिकतम भार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ne-NP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सार्वजनिक सडकमा गुड्ने फोर्कलिफ्टहरू सामेल हुँदैन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ne-NP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 टन भन्दा कम अधिकतम भार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ne-NP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ne-NP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शक्ति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99599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स्टेसनरी ब्याट्री चार्जर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8829" y="4018849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चार्जिङ कर्ड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049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ब्याट्री प्लग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8672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आउटपुट कर्ड प्लग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आउटपुट कर्ड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95434"/>
            <a:ext cx="10515600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स्टेसनरी ब्याट्री चार्जर सहित चार्ज गर्ने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क्लच वाहन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10999"/>
              </p:ext>
            </p:extLst>
          </p:nvPr>
        </p:nvGraphicFramePr>
        <p:xfrm>
          <a:off x="233428" y="1981684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पार्किङ ब्रेक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स्टियरिङ व्हील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संयोजन मिटर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हर्न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दिशा सूचक / लाइट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टिल्ट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क्लच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ब्रेक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84049"/>
              </p:ext>
            </p:extLst>
          </p:nvPr>
        </p:nvGraphicFramePr>
        <p:xfrm>
          <a:off x="9227547" y="2005615"/>
          <a:ext cx="2645798" cy="15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सुरू गर्ने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एक्सिलेरेटर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उच्च गति / न्यून गति लिभर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फर्वार्ड / रिभर्स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टर्क कन्भर्टर वाहन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599"/>
              </p:ext>
            </p:extLst>
          </p:nvPr>
        </p:nvGraphicFramePr>
        <p:xfrm>
          <a:off x="240985" y="2280999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पार्किङ ब्रेक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फर्वार्ड / रिभर्स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स्टियरिङ व्हील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संयोजन मिटर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हर्न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दिशा सूचक / लाइट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टिल्ट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इन्चिङ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45707"/>
              </p:ext>
            </p:extLst>
          </p:nvPr>
        </p:nvGraphicFramePr>
        <p:xfrm>
          <a:off x="9023507" y="2262555"/>
          <a:ext cx="2645798" cy="11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ब्रेक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सुरू गर्ने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एक्सिलेरेटर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11079480" cy="1229407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टर्क कन्भर्टर वाहन एक्सिलेरेसन / डिसिलेरेसन सञ्चालन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20703" y="5253487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[1-गतिको टर्क कन्भर्टर वाहन]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0" y="5253487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[2-गतिको टर्क कन्भर्टर वाहन]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कर्नरिङ भिन्नता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01" y="572138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फोर्कलिफ्ट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3" y="5695456"/>
            <a:ext cx="276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नियमित अटोमोबाइल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मास्टलाई अगाडितिर ढल्काउने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अगाडि ढल्काउने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ब्याट्रीद्वारा सञ्चालित काउन्टरब्यालेन्स फोर्कलिफ्ट अपरेटरको सीट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75964"/>
              </p:ext>
            </p:extLst>
          </p:nvPr>
        </p:nvGraphicFramePr>
        <p:xfrm>
          <a:off x="414797" y="2280999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पार्किङ ब्रेक लिभर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स्टियरिङ व्हील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हर्न स्विच डिस्प्ले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फर्वार्ड / रिभर्स लिभर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लिभर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टिल्ट लिभर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लाइट स्विच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ब्रेक पेडल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एक्सिलेरेटर पेडल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स्ट्याण्ड अप रिच फोर्कलिफ्ट अपरेटरको सीट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87041"/>
              </p:ext>
            </p:extLst>
          </p:nvPr>
        </p:nvGraphicFramePr>
        <p:xfrm>
          <a:off x="142743" y="1653125"/>
          <a:ext cx="2479544" cy="435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सुरू गर्ने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लाइट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075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मिटर प्यानल (ब्याट्री क्षमता डिस्प्ले, घण्टा मिटर, खराबी कोड डिस्प्ले, समायोजन मोड डिस्प्ले)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Nirmala UI" panose="020B0502040204020203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आपत्‌कालिन पावर कट बटन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टिल्ट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रिच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हर्न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एक्सिलेरेटर लिभर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स्टियरिङ व्हील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ब्रेक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8430"/>
              </p:ext>
            </p:extLst>
          </p:nvPr>
        </p:nvGraphicFramePr>
        <p:xfrm>
          <a:off x="9250217" y="2299527"/>
          <a:ext cx="2479544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टर्न सिग्नल स्विच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ब्याट्री लक पेडल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एसिस्ट ग्रिप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हाइड्रोलिक तरल स्तर गेज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पछाडिको ढोका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नोट फोल्डर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पछाडिको सपोर्ट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प्यानल चार्ज गर्ने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फ्लोर प्लेट (इन्टरलक प्लेट)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3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ब्याट्री प्लग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लोड / अनलोड गर्ने उपकरणका पार्टपुर्जाका नामहरू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>
                <a:latin typeface="Arial" panose="020B0604020202020204" pitchFamily="34" charset="0"/>
                <a:cs typeface="Nirmala UI" panose="020B0502040204020203" pitchFamily="34" charset="0"/>
              </a:rPr>
              <a:t>फोर्कको माथिबाट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59306"/>
              </p:ext>
            </p:extLst>
          </p:nvPr>
        </p:nvGraphicFramePr>
        <p:xfrm>
          <a:off x="165414" y="1615340"/>
          <a:ext cx="2006286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भित्री मास्ट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रोलर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बाहिरी मास्ट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चेन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रोलर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फोर्क रोक्ने उपकरण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साइड रोलर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रोलर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फोर्क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चेन व्हिल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क्रसबिम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सिलिन्डर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ब्याकरेस्ट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टिल्ट सिलिन्डर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फिङ्गर बार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मास्ट सपोर्ट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74236"/>
              </p:ext>
            </p:extLst>
          </p:nvPr>
        </p:nvGraphicFramePr>
        <p:xfrm>
          <a:off x="10051263" y="2138637"/>
          <a:ext cx="2039977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ब्राकेट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भित्री मास्ट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बाहिरी मास्ट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लिफ्ट रोलर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फिङ्गर बार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फ्ल्याट प्यालेटका पार्टपुर्जाका नामहरू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49443"/>
              </p:ext>
            </p:extLst>
          </p:nvPr>
        </p:nvGraphicFramePr>
        <p:xfrm>
          <a:off x="82287" y="1766481"/>
          <a:ext cx="2479544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प्यालेटको चौडाइ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प्यालेटको उचाइ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प्यालेटको लम्बाइ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किनारा बोर्ड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डेक बोर्ड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स्ट्रिङ्गर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स्ट्रिङ्गरको उचाइ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चेम्फर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घुसाउने मुखको भाग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घुसाउने मुखको चौडाइ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Nirmala UI" panose="020B0502040204020203" pitchFamily="34" charset="0"/>
                        </a:rPr>
                        <a:t>घुसाउने मुखको उचाइ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भार केन्द्र र फोर्कको लम्बाइ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30866" y="3261627"/>
            <a:ext cx="1802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500" dirty="0">
                <a:solidFill>
                  <a:srgbClr val="FF0000"/>
                </a:solidFill>
                <a:latin typeface="Arial" panose="020B0604020202020204" pitchFamily="34" charset="0"/>
                <a:cs typeface="Nirmala UI" panose="020B0502040204020203" pitchFamily="34" charset="0"/>
              </a:rPr>
              <a:t>फोर्कको लम्बाइ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30866" y="4060573"/>
            <a:ext cx="1723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500" dirty="0">
                <a:solidFill>
                  <a:srgbClr val="FF0000"/>
                </a:solidFill>
                <a:latin typeface="Arial" panose="020B0604020202020204" pitchFamily="34" charset="0"/>
                <a:cs typeface="Nirmala UI" panose="020B0502040204020203" pitchFamily="34" charset="0"/>
              </a:rPr>
              <a:t>फोर्कको अधिकतम मोटाइ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1361" y="5023075"/>
            <a:ext cx="17569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500" dirty="0">
                <a:solidFill>
                  <a:srgbClr val="FF0000"/>
                </a:solidFill>
                <a:latin typeface="Arial" panose="020B0604020202020204" pitchFamily="34" charset="0"/>
                <a:cs typeface="Nirmala UI" panose="020B0502040204020203" pitchFamily="34" charset="0"/>
              </a:rPr>
              <a:t>भार केन्द्र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लिभरको सञ्चालन (बा.)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टर्न सिग्नल स्विच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लिफ्ट लिभर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टिल्ट लिभर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सिफ्ट लिभर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फर्वार्ड / रिभर्स लिभर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हर्न बटन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>
                <a:latin typeface="Arial" panose="020B0604020202020204" pitchFamily="34" charset="0"/>
                <a:cs typeface="Nirmala UI" panose="020B0502040204020203" pitchFamily="34" charset="0"/>
              </a:rPr>
              <a:t>पार्किङ ब्रेक लिभर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सवारी हुँदैन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भार उचालेर ड्राइभिङ नगर्नुहोस्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आवधिक स्व-निरीक्षण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अधिक कार्य र पिएर चलाउने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उचित सुरक्षात्मक पोशाक लगाएर काम गर्नुहोस्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हेल्मेट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67886" y="278917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चिन स्ट्र्याप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0449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सुरक्षात्मक जुत्ता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प्रारम्भिक निरीक्षण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2028554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प्रारम्भिक निरीक्षण पूरा नभएसम्म कुर्नुहोस् !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वाहनमा चढ्दा / झर्दा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ड्राइभ गर्दा फोर्कलाई तल झार्नुहोस्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उकालो जाँदा अगाडि ड्राइभ गर्नुहोस् र ओरालो जाँदा रिभर्स गर्नुहोस् 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202772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मानक भार केन्द्र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7594" y="1723709"/>
            <a:ext cx="1895605" cy="307777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मूल्याङ्कन गरिएको भार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912" y="1526742"/>
            <a:ext cx="29866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मानक भार केन्द्र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8787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e-NP" sz="1600" baseline="30000" dirty="0">
                <a:latin typeface="Arial" panose="020B0604020202020204" pitchFamily="34" charset="0"/>
                <a:cs typeface="Nirmala UI" panose="020B0502040204020203" pitchFamily="34" charset="0"/>
              </a:rPr>
              <a:t>a)</a:t>
            </a:r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: 1220 र 1250 को दूरी समावेश गर्दछ ।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बिग्रेको तुरून्तै मर्मत गर्नुहोस्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अधिक ठूला भार लोड नगर्नुहोस्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फोर्कको मुनि कहिल्यै नउभिनुहोस्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कहिल्यै फोर्कले कुनै व्यक्तिलाई नउचाल्नुहोस्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फोर्कबाट वस्तुहरू कहिल्यै नझार्नुहोस्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हावाको राम्रो आवतजावत हुने ठाउँमा चार्ज गर्नुहोस्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चार्जिङ गर्ने बेला ब्याट्री कभर खोल्नुहोस्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बलका तीन तत्वहरू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13329" y="3634277"/>
            <a:ext cx="1262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कार्य बिन्दु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25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म्याग्निच्युड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2737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दिशा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83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भेक्टर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46857" y="3633308"/>
            <a:ext cx="113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बल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67847"/>
            <a:ext cx="150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दिशा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610129"/>
            <a:ext cx="184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म्याग्निच्युड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452411"/>
            <a:ext cx="184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कार्य बिन्दु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765020"/>
            <a:ext cx="195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तीरको दिशा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601650"/>
            <a:ext cx="18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>
                <a:latin typeface="Arial" panose="020B0604020202020204" pitchFamily="34" charset="0"/>
                <a:cs typeface="Nirmala UI" panose="020B0502040204020203" pitchFamily="34" charset="0"/>
              </a:rPr>
              <a:t>तीरको लम्बाइ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55373"/>
            <a:ext cx="18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तीरको आधार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41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कार्यको बलरेखा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बलका तीन तत्वहरू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>
                <a:latin typeface="Arial" panose="020B0604020202020204" pitchFamily="34" charset="0"/>
                <a:cs typeface="Nirmala UI" panose="020B0502040204020203" pitchFamily="34" charset="0"/>
              </a:rPr>
              <a:t>भेक्टर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871842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(उदाहरणको लागि: 1 N = 1 cm)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दुई बलको संयोजन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1325563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मास्ट टिल्ट कोण र उचाल्न सकिने अधिकतम उचाइ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186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मास्ट टिल्ट कोण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5" y="4345618"/>
            <a:ext cx="1247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उचाल्न सकिने अधिकतम उचाइ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बलको समान्तर चतुर्भुज नियम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बलको विघटन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665167"/>
            <a:ext cx="1317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परिणामस्वरूप उत्पन्न बल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3" y="4226943"/>
            <a:ext cx="1194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(F को प्रतिक्रिया बल)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>
                <a:latin typeface="Arial" panose="020B0604020202020204" pitchFamily="34" charset="0"/>
                <a:cs typeface="Nirmala UI" panose="020B0502040204020203" pitchFamily="34" charset="0"/>
              </a:rPr>
              <a:t>घटक बल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>
                <a:latin typeface="Arial" panose="020B0604020202020204" pitchFamily="34" charset="0"/>
                <a:cs typeface="Nirmala UI" panose="020B0502040204020203" pitchFamily="34" charset="0"/>
              </a:rPr>
              <a:t>घटक बल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बलको विघटन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कस्ने बल र क्षण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घुमावको अक्ष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30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शक्ति बिन्दु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36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एकल बिन्दुमा बलहरूको सन्तुलन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67302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2400" dirty="0">
                <a:latin typeface="Arial" panose="020B0604020202020204" pitchFamily="34" charset="0"/>
                <a:cs typeface="Nirmala UI" panose="020B0502040204020203" pitchFamily="34" charset="0"/>
              </a:rPr>
              <a:t>कार्य बिन्दु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15072" y="3717506"/>
            <a:ext cx="723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ne-NP" sz="2400" dirty="0">
                <a:latin typeface="Arial" panose="020B0604020202020204" pitchFamily="34" charset="0"/>
                <a:cs typeface="Nirmala UI" panose="020B0502040204020203" pitchFamily="34" charset="0"/>
              </a:rPr>
              <a:t>तौल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एकल बिन्दुमा बलहरूको सन्तुलन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5879" y="539826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2400">
                <a:latin typeface="Arial" panose="020B0604020202020204" pitchFamily="34" charset="0"/>
                <a:cs typeface="Nirmala UI" panose="020B0502040204020203" pitchFamily="34" charset="0"/>
              </a:rPr>
              <a:t>तौल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244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समानान्तर शक्तिहरूको सन्तुलन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e-NP" sz="3000" dirty="0">
                <a:latin typeface="Arial" panose="020B0604020202020204" pitchFamily="34" charset="0"/>
                <a:cs typeface="Nirmala UI" panose="020B0502040204020203" pitchFamily="34" charset="0"/>
              </a:rPr>
              <a:t>समग्र गुरुत्वाकर्षण केन्द्रको गति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96277" y="5986732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भारको गुरुत्वाकर्षणको केन्द्र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9864" y="5956284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फलक्रम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84219" y="5986731"/>
            <a:ext cx="215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शरीरको गुरुत्वाकर्षणको केन्द्र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69187" y="3007742"/>
            <a:ext cx="164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समग्र गुरुत्वाकर्षण केन्द्र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02654" y="3377075"/>
            <a:ext cx="163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समग्र गुरुत्वाकर्षण केन्द्र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फलक्रम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अगाडिको पाङ्ग्रा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e-NP" sz="3000" dirty="0">
                <a:latin typeface="Arial" panose="020B0604020202020204" pitchFamily="34" charset="0"/>
                <a:cs typeface="Nirmala UI" panose="020B0502040204020203" pitchFamily="34" charset="0"/>
              </a:rPr>
              <a:t>उबडखावड सतहहरूमा पल्टिने खतरा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e-NP" sz="3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फोर्कलिफ्टको COG स्थिति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927340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अगाडिको पाङ्ग्रा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3898" y="4579379"/>
            <a:ext cx="1080336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पछाडिको पाङ्ग्रा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15002" y="2129281"/>
            <a:ext cx="1893787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गति बढ्नु (एक्सिलेरेसन)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1789614" cy="33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तीब्र रूपमा घुम्छ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फ्रेम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पछाडिको एक्सल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बिचको पिन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369997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COG G2 मा हुँदा वाहन स्थिर हुन्छ तथापि COG G1 वा G3 मा हुँदा यो पल्टिन सक्छ ।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e-NP" sz="3000" dirty="0">
                <a:latin typeface="Arial" panose="020B0604020202020204" pitchFamily="34" charset="0"/>
                <a:cs typeface="Nirmala UI" panose="020B0502040204020203" pitchFamily="34" charset="0"/>
              </a:rPr>
              <a:t>COG सन्तुलित नहुँदा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फोर्कलिफ्ट इनर्सियल शक्ति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6736"/>
            <a:ext cx="10515600" cy="1325563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अधिकतम भार तथा स्वीकार्य अधिकतम भार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94165" y="1678747"/>
            <a:ext cx="454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मानक भार केन्द्रमा लोड गर्न सकिने स्वीकार्य भारलाई "अधिकतम भार" भनिन्छ 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314571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भार बक्रभित्र रहेको भारलाई "स्वीकार्य भार" भनिन्छ 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भार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015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(निर्दिष्ट भार)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47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>
                <a:latin typeface="Arial" panose="020B0604020202020204" pitchFamily="34" charset="0"/>
                <a:cs typeface="Nirmala UI" panose="020B0502040204020203" pitchFamily="34" charset="0"/>
              </a:rPr>
              <a:t>(भार केन्द्र)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मानक भार केन्द्र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केन्द्रापसारक शक्तिको कारण पल्टिने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31337" y="5967548"/>
            <a:ext cx="146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फलक्रम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>
                <a:latin typeface="Arial" panose="020B0604020202020204" pitchFamily="34" charset="0"/>
                <a:cs typeface="Nirmala UI" panose="020B0502040204020203" pitchFamily="34" charset="0"/>
              </a:rPr>
              <a:t>कार्य रेखा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96511"/>
            <a:ext cx="200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केन्द्रापसारक शक्ति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41965" y="4187411"/>
            <a:ext cx="174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परिणामस्वरूप उत्पन्न भएको शक्ति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202095"/>
            <a:ext cx="149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समग्र गुरुत्वाकर्षण केन्द्र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459018"/>
            <a:ext cx="2616049" cy="118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समग्र द्रव्यमान र केन्द्रापसारक बलको परिणामस्वरूप उत्पन्न शक्तिको कार्यरेखा टायर (फलक्रम) को बाहिर छ भने वाहन पल्टिन्छ ।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785"/>
            <a:ext cx="10515600" cy="1325563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भार, कार्यसम्पादन र स्थितिसँग सम्बन्धित पदावली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863941"/>
            <a:ext cx="6286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3,000 र 4,000 mm मास्टको उचाल्न मिल्ने अधिकतम उचाइ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119670"/>
            <a:ext cx="5246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4,500 mm मास्टको उचाल्न मिल्ने अधिकतम उचाइ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75947"/>
            <a:ext cx="5246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5,000 mm मास्टको उचाल्न मिल्ने अधिकतम उचाइ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2046" y="5885794"/>
            <a:ext cx="41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भार केन्द्र (mm)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668335"/>
            <a:ext cx="430887" cy="2859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अधिकतम भार (kg)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डिजेल इन्जिन र ग्यासोलिन इन्जिनहरू बिचको तुलना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02589"/>
              </p:ext>
            </p:extLst>
          </p:nvPr>
        </p:nvGraphicFramePr>
        <p:xfrm>
          <a:off x="1027754" y="2316464"/>
          <a:ext cx="9695663" cy="4128230"/>
        </p:xfrm>
        <a:graphic>
          <a:graphicData uri="http://schemas.openxmlformats.org/drawingml/2006/table">
            <a:tbl>
              <a:tblPr lastCol="1"/>
              <a:tblGrid>
                <a:gridCol w="2896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Nirmala UI" panose="020B0502040204020203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　डिजेल इन्जिन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ग्यासोलिन इन्जिन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इन्धनका प्रकारहरू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डीजल इन्धन (इन्धन तेल)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ग्यासोलिन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प्रज्वलन वा बाल्ने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संकुचित हावाको तापद्वारा प्रज्वलित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विद्युतीय झिल्काद्वारा बालिएको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प्रति उत्पादन वजन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गह्रुङ्गो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हल्का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प्रति उत्पादन लागत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उच्च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न्यून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थर्मल निपुणता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राम्रो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खराब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सञ्चालन लागतहरू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न्यून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उच्च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अग्नि सुरक्षा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उच्च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न्यून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आवाज / कम्पन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उच्च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न्यून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हिउँदको समयमा स्टार्टअप (सुरुवात)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हल्का खराब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राम्रो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3289"/>
            <a:ext cx="11271250" cy="1150249"/>
          </a:xfrm>
        </p:spPr>
        <p:txBody>
          <a:bodyPr>
            <a:no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ब्याट्रीले चल्ने काउन्टरब्यालेन्स फोर्कलिफ्टका अवयवहरू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008112" y="3838161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ड्राइभ मोटर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780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पावर स्टियरिङ मोटर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ne-NP" sz="1400">
                <a:latin typeface="Arial" panose="020B0604020202020204" pitchFamily="34" charset="0"/>
                <a:cs typeface="Nirmala UI" panose="020B0502040204020203" pitchFamily="34" charset="0"/>
              </a:rPr>
              <a:t>पम्प मोटर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31748"/>
              </p:ext>
            </p:extLst>
          </p:nvPr>
        </p:nvGraphicFramePr>
        <p:xfrm>
          <a:off x="6372251" y="4372661"/>
          <a:ext cx="5337149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मास्ट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लोडिङ / अनलोडिङको लागि इलेक्ट्रिक मोटर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लिफ्ट सिलिन्डर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लोडिङ / अनलोडिङको लागि हाइड्रोलिक पम्प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टिल्ट सिलिन्डर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स्टियरिङको लागि इलेक्ट्रिक मोटर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फोर्क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स्टियरिङको लागि हाइड्रोलिक पम्प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भिन्नता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स्टियरिङको लागि हाइड्रोलिक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कटौती गियर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काउन्टर वजन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यात्राको लागि इलेक्ट्रिक मोटर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ब्याट्री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irmala UI" panose="020B0502040204020203" pitchFamily="34" charset="0"/>
                        </a:rPr>
                        <a:t>पछाडिको एक्सल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irmala UI" panose="020B0502040204020203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irmala UI" panose="020B0502040204020203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अन-बोर्ड ब्याट्री चार्जरसहित चार्ज गर्ने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शक्ति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187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चार्जिङ कर्ड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1024</Words>
  <PresentationFormat>宽屏</PresentationFormat>
  <Paragraphs>387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4" baseType="lpstr">
      <vt:lpstr>Yu Gothic</vt:lpstr>
      <vt:lpstr>游ゴシック Light</vt:lpstr>
      <vt:lpstr>Arial</vt:lpstr>
      <vt:lpstr>Office テーマ</vt:lpstr>
      <vt:lpstr>फोर्कलिफ्ट सञ्चालन योग्यता</vt:lpstr>
      <vt:lpstr>भार केन्द्र र फोर्कको लम्बाइ</vt:lpstr>
      <vt:lpstr>मानक भार केन्द्र</vt:lpstr>
      <vt:lpstr>मास्ट टिल्ट कोण र उचाल्न सकिने अधिकतम उचाइ</vt:lpstr>
      <vt:lpstr>अधिकतम भार तथा स्वीकार्य अधिकतम भार</vt:lpstr>
      <vt:lpstr>भार, कार्यसम्पादन र स्थितिसँग सम्बन्धित पदावली</vt:lpstr>
      <vt:lpstr>डिजेल इन्जिन र ग्यासोलिन इन्जिनहरू बिचको तुलना</vt:lpstr>
      <vt:lpstr>ब्याट्रीले चल्ने काउन्टरब्यालेन्स फोर्कलिफ्टका अवयवहरू</vt:lpstr>
      <vt:lpstr>अन-बोर्ड ब्याट्री चार्जरसहित चार्ज गर्ने</vt:lpstr>
      <vt:lpstr>स्टेसनरी ब्याट्री चार्जर सहित चार्ज गर्ने</vt:lpstr>
      <vt:lpstr>क्लच वाहन</vt:lpstr>
      <vt:lpstr>टर्क कन्भर्टर वाहन</vt:lpstr>
      <vt:lpstr>टर्क कन्भर्टर वाहन एक्सिलेरेसन / डिसिलेरेसन सञ्चालन</vt:lpstr>
      <vt:lpstr>कर्नरिङ भिन्नता</vt:lpstr>
      <vt:lpstr>मास्टलाई अगाडितिर ढल्काउने</vt:lpstr>
      <vt:lpstr>ब्याट्रीद्वारा सञ्चालित काउन्टरब्यालेन्स फोर्कलिफ्ट अपरेटरको सीट</vt:lpstr>
      <vt:lpstr>स्ट्याण्ड अप रिच फोर्कलिफ्ट अपरेटरको सीट</vt:lpstr>
      <vt:lpstr>लोड / अनलोड गर्ने उपकरणका पार्टपुर्जाका नामहरू</vt:lpstr>
      <vt:lpstr>फ्ल्याट प्यालेटका पार्टपुर्जाका नामहरू</vt:lpstr>
      <vt:lpstr>लिभरको सञ्चालन (बा.)</vt:lpstr>
      <vt:lpstr>सवारी हुँदैन</vt:lpstr>
      <vt:lpstr>भार उचालेर ड्राइभिङ नगर्नुहोस्</vt:lpstr>
      <vt:lpstr>आवधिक स्व-निरीक्षण</vt:lpstr>
      <vt:lpstr>अधिक कार्य र पिएर चलाउने</vt:lpstr>
      <vt:lpstr>उचित सुरक्षात्मक पोशाक लगाएर काम गर्नुहोस्</vt:lpstr>
      <vt:lpstr>प्रारम्भिक निरीक्षण</vt:lpstr>
      <vt:lpstr>वाहनमा चढ्दा / झर्दा</vt:lpstr>
      <vt:lpstr>ड्राइभ गर्दा फोर्कलाई तल झार्नुहोस्</vt:lpstr>
      <vt:lpstr>उकालो जाँदा अगाडि ड्राइभ गर्नुहोस् र ओरालो जाँदा रिभर्स गर्नुहोस् </vt:lpstr>
      <vt:lpstr>बिग्रेको तुरून्तै मर्मत गर्नुहोस्</vt:lpstr>
      <vt:lpstr>अधिक ठूला भार लोड नगर्नुहोस्</vt:lpstr>
      <vt:lpstr>फोर्कको मुनि कहिल्यै नउभिनुहोस्</vt:lpstr>
      <vt:lpstr>कहिल्यै फोर्कले कुनै व्यक्तिलाई नउचाल्नुहोस्</vt:lpstr>
      <vt:lpstr>फोर्कबाट वस्तुहरू कहिल्यै नझार्नुहोस्</vt:lpstr>
      <vt:lpstr>हावाको राम्रो आवतजावत हुने ठाउँमा चार्ज गर्नुहोस्</vt:lpstr>
      <vt:lpstr>चार्जिङ गर्ने बेला ब्याट्री कभर खोल्नुहोस्</vt:lpstr>
      <vt:lpstr>बलका तीन तत्वहरू</vt:lpstr>
      <vt:lpstr>भेक्टर</vt:lpstr>
      <vt:lpstr>दुई बलको संयोजन</vt:lpstr>
      <vt:lpstr>बलको समान्तर चतुर्भुज नियम</vt:lpstr>
      <vt:lpstr>बलको विघटन (1)</vt:lpstr>
      <vt:lpstr>बलको विघटन (2)</vt:lpstr>
      <vt:lpstr>कस्ने बल र क्षण</vt:lpstr>
      <vt:lpstr>एकल बिन्दुमा बलहरूको सन्तुलन</vt:lpstr>
      <vt:lpstr>एकल बिन्दुमा बलहरूको सन्तुलन</vt:lpstr>
      <vt:lpstr>समानान्तर शक्तिहरूको सन्तुलन</vt:lpstr>
      <vt:lpstr>समग्र गुरुत्वाकर्षण केन्द्रको गति　　　</vt:lpstr>
      <vt:lpstr>फोर्कलिफ्टको COG स्थिति</vt:lpstr>
      <vt:lpstr>फोर्कलिफ्ट इनर्सियल शक्ति</vt:lpstr>
      <vt:lpstr>केन्द्रापसारक शक्तिको कारण पल्टिने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2020-09-18T09:09:00Z</dcterms:modified>
</cp:coreProperties>
</file>