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308" r:id="rId23"/>
    <p:sldId id="304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7" r:id="rId50"/>
    <p:sldId id="305" r:id="rId51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K" initials="J" lastIdx="1" clrIdx="0">
    <p:extLst>
      <p:ext uri="{19B8F6BF-5375-455C-9EA6-DF929625EA0E}">
        <p15:presenceInfo xmlns:p15="http://schemas.microsoft.com/office/powerpoint/2012/main" userId="J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264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2020/9/18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1304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2020/9/18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539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2020/9/18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2632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2020/9/18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373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2020/9/18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39229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2020/9/18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778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2020/9/18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72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2020/9/18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49294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2020/9/18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54040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2020/9/18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1916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2020/9/18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749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991EF-DBC0-4246-844B-B5A10E74A9C0}" type="datetimeFigureOut">
              <a:rPr kumimoji="1" lang="ja-JP" altLang="en-US" smtClean="0"/>
              <a:t>2020/9/18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567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570272"/>
            <a:ext cx="12192000" cy="991109"/>
          </a:xfrm>
        </p:spPr>
        <p:txBody>
          <a:bodyPr>
            <a:normAutofit/>
          </a:bodyPr>
          <a:lstStyle/>
          <a:p>
            <a:r>
              <a:rPr lang="my-MM" sz="3500" dirty="0">
                <a:latin typeface="Arial" panose="020B0604020202020204" pitchFamily="34" charset="0"/>
                <a:cs typeface="Pyidaungsu" panose="020B0502040204020203" pitchFamily="34" charset="0"/>
              </a:rPr>
              <a:t>Forklift ကိုင်တွယ် အသုံးပြုရန် အရည်အချင်း လိုအပ်ချက်များ</a:t>
            </a: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0519"/>
              </p:ext>
            </p:extLst>
          </p:nvPr>
        </p:nvGraphicFramePr>
        <p:xfrm>
          <a:off x="846388" y="2199735"/>
          <a:ext cx="10322896" cy="3422692"/>
        </p:xfrm>
        <a:graphic>
          <a:graphicData uri="http://schemas.openxmlformats.org/drawingml/2006/table">
            <a:tbl>
              <a:tblPr/>
              <a:tblGrid>
                <a:gridCol w="2728085">
                  <a:extLst>
                    <a:ext uri="{9D8B030D-6E8A-4147-A177-3AD203B41FA5}">
                      <a16:colId xmlns:a16="http://schemas.microsoft.com/office/drawing/2014/main" val="4160187664"/>
                    </a:ext>
                  </a:extLst>
                </a:gridCol>
                <a:gridCol w="2083783">
                  <a:extLst>
                    <a:ext uri="{9D8B030D-6E8A-4147-A177-3AD203B41FA5}">
                      <a16:colId xmlns:a16="http://schemas.microsoft.com/office/drawing/2014/main" val="565469973"/>
                    </a:ext>
                  </a:extLst>
                </a:gridCol>
                <a:gridCol w="2284177">
                  <a:extLst>
                    <a:ext uri="{9D8B030D-6E8A-4147-A177-3AD203B41FA5}">
                      <a16:colId xmlns:a16="http://schemas.microsoft.com/office/drawing/2014/main" val="3926092634"/>
                    </a:ext>
                  </a:extLst>
                </a:gridCol>
                <a:gridCol w="3226851">
                  <a:extLst>
                    <a:ext uri="{9D8B030D-6E8A-4147-A177-3AD203B41FA5}">
                      <a16:colId xmlns:a16="http://schemas.microsoft.com/office/drawing/2014/main" val="2143026826"/>
                    </a:ext>
                  </a:extLst>
                </a:gridCol>
              </a:tblGrid>
              <a:tr h="818962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kumimoji="1" lang="my-MM" sz="16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Pyidaungsu" panose="020B0502040204020203" pitchFamily="34" charset="0"/>
                        </a:rPr>
                        <a:t>အရည်အချင်း/</a:t>
                      </a:r>
                      <a:br>
                        <a:rPr kumimoji="1" lang="en-US" sz="16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Pyidaungsu" panose="020B0502040204020203" pitchFamily="34" charset="0"/>
                        </a:rPr>
                      </a:br>
                      <a:r>
                        <a:rPr kumimoji="1" lang="my-MM" sz="16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Pyidaungsu" panose="020B0502040204020203" pitchFamily="34" charset="0"/>
                        </a:rPr>
                        <a:t>အမျိုးအစားခွဲခြားမှု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kumimoji="1" lang="my-MM" sz="16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Pyidaungsu" panose="020B0502040204020203" pitchFamily="34" charset="0"/>
                        </a:rPr>
                        <a:t>စွမ်းရည်ဖြည့်တင်းသင်တန်း လက်မှတ်ရများ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kumimoji="1" lang="my-MM" sz="16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Pyidaungsu" panose="020B0502040204020203" pitchFamily="34" charset="0"/>
                        </a:rPr>
                        <a:t>အထူး လေ့ကျင့်ရေး လက်မှတ်ရများ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my-MM" sz="16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Pyidaungsu" panose="020B0502040204020203" pitchFamily="34" charset="0"/>
                        </a:rPr>
                        <a:t>မှတ်ချက်များ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389402"/>
                  </a:ext>
                </a:extLst>
              </a:tr>
              <a:tr h="1301865">
                <a:tc>
                  <a:txBody>
                    <a:bodyPr/>
                    <a:lstStyle/>
                    <a:p>
                      <a:r>
                        <a:rPr kumimoji="1" lang="my-MM" sz="1600" b="0" i="0" u="none" strike="noStrike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Pyidaungsu" panose="020B0502040204020203" pitchFamily="34" charset="0"/>
                        </a:rPr>
                        <a:t>အများဆုံးဝန် 1 တန်နှင့်အထက်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my-MM" sz="4000" b="0" i="0" u="none" strike="noStrike" baseline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○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y-MM" sz="16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kumimoji="1" lang="my-MM" sz="1600" b="0" i="0" u="none" strike="noStrike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Pyidaungsu" panose="020B0502040204020203" pitchFamily="34" charset="0"/>
                        </a:rPr>
                        <a:t>အများသုံး လမ်းများပေါ်တွင် Forklift များ မောင်းနှင်ခြင်း မပါပါ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6463080"/>
                  </a:ext>
                </a:extLst>
              </a:tr>
              <a:tr h="1301865">
                <a:tc>
                  <a:txBody>
                    <a:bodyPr/>
                    <a:lstStyle/>
                    <a:p>
                      <a:pPr algn="l" fontAlgn="ctr"/>
                      <a:r>
                        <a:rPr kumimoji="1" lang="my-MM" sz="1600" b="0" i="0" u="none" strike="noStrike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Pyidaungsu" panose="020B0502040204020203" pitchFamily="34" charset="0"/>
                        </a:rPr>
                        <a:t>အများဆုံးဝန် 1 တန်အောက်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my-MM" sz="4000" b="0" i="0" u="none" strike="noStrike" baseline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○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my-MM" sz="4000" b="0" i="0" u="none" strike="noStrike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○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864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8850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231" y="1337094"/>
            <a:ext cx="7875950" cy="500332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407626" y="2927563"/>
            <a:ext cx="12163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my-MM" sz="1500" dirty="0">
                <a:latin typeface="Arial" panose="020B0604020202020204" pitchFamily="34" charset="0"/>
                <a:cs typeface="Pyidaungsu" panose="020B0502040204020203" pitchFamily="34" charset="0"/>
              </a:rPr>
              <a:t>ပါဝါ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41257" y="5969636"/>
            <a:ext cx="33490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y-MM" sz="1500" dirty="0">
                <a:latin typeface="Arial" panose="020B0604020202020204" pitchFamily="34" charset="0"/>
                <a:cs typeface="Pyidaungsu" panose="020B0502040204020203" pitchFamily="34" charset="0"/>
              </a:rPr>
              <a:t>အထိုင် ဘက်ထရီအားသွင်းကိရိယာ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86929" y="3998403"/>
            <a:ext cx="27086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my-MM" sz="1500" dirty="0">
                <a:latin typeface="Arial" panose="020B0604020202020204" pitchFamily="34" charset="0"/>
                <a:cs typeface="Pyidaungsu" panose="020B0502040204020203" pitchFamily="34" charset="0"/>
              </a:rPr>
              <a:t>အားသွင်းကြိုး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189342" y="2565446"/>
            <a:ext cx="317887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y-MM" sz="1500" dirty="0">
                <a:latin typeface="Arial" panose="020B0604020202020204" pitchFamily="34" charset="0"/>
                <a:cs typeface="Pyidaungsu" panose="020B0502040204020203" pitchFamily="34" charset="0"/>
              </a:rPr>
              <a:t>ဘက်ထရီပလပ်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189342" y="5359323"/>
            <a:ext cx="3516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y-MM" sz="1500" dirty="0">
                <a:latin typeface="Arial" panose="020B0604020202020204" pitchFamily="34" charset="0"/>
                <a:cs typeface="Pyidaungsu" panose="020B0502040204020203" pitchFamily="34" charset="0"/>
              </a:rPr>
              <a:t>အထွက်ကြိုးပလပ်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387137" y="5721247"/>
            <a:ext cx="3516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y-MM" sz="1500" dirty="0">
                <a:latin typeface="Arial" panose="020B0604020202020204" pitchFamily="34" charset="0"/>
                <a:cs typeface="Pyidaungsu" panose="020B0502040204020203" pitchFamily="34" charset="0"/>
              </a:rPr>
              <a:t>အထွက်ကြိုး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64388" y="244214"/>
            <a:ext cx="10515600" cy="798656"/>
          </a:xfrm>
        </p:spPr>
        <p:txBody>
          <a:bodyPr>
            <a:normAutofit/>
          </a:bodyPr>
          <a:lstStyle/>
          <a:p>
            <a:r>
              <a:rPr lang="my-MM" sz="3500" dirty="0">
                <a:latin typeface="Arial" panose="020B0604020202020204" pitchFamily="34" charset="0"/>
                <a:cs typeface="Pyidaungsu" panose="020B0502040204020203" pitchFamily="34" charset="0"/>
              </a:rPr>
              <a:t>အထိုင် ဘက်ထရီအားသွင်းကိရိယာဖြင့် အားသွင်းခြင်း</a:t>
            </a:r>
          </a:p>
        </p:txBody>
      </p:sp>
    </p:spTree>
    <p:extLst>
      <p:ext uri="{BB962C8B-B14F-4D97-AF65-F5344CB8AC3E}">
        <p14:creationId xmlns:p14="http://schemas.microsoft.com/office/powerpoint/2010/main" val="618194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069" y="1338287"/>
            <a:ext cx="7632852" cy="494476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0415"/>
          </a:xfrm>
        </p:spPr>
        <p:txBody>
          <a:bodyPr>
            <a:normAutofit/>
          </a:bodyPr>
          <a:lstStyle/>
          <a:p>
            <a:r>
              <a:rPr lang="my-MM" sz="3500" dirty="0">
                <a:latin typeface="Arial" panose="020B0604020202020204" pitchFamily="34" charset="0"/>
                <a:cs typeface="Pyidaungsu" panose="020B0502040204020203" pitchFamily="34" charset="0"/>
              </a:rPr>
              <a:t>ကလပ်သုံးယာဉ်</a:t>
            </a: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61076"/>
              </p:ext>
            </p:extLst>
          </p:nvPr>
        </p:nvGraphicFramePr>
        <p:xfrm>
          <a:off x="233428" y="1981684"/>
          <a:ext cx="2645798" cy="390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5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my-MM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my-MM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ပါကင်ဘရိတ်လီဗာ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56"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my-MM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my-MM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စတီယာရင်ခွေ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my-MM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my-MM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ပေါင်းစပ် မီတာ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my-MM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my-MM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ဟွန်း ခလုတ်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my-MM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my-MM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ကွေ့ရန်အချက်ပြ/မီး ခလုတ်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my-MM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my-MM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မတင်သည့် လီဗာ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my-MM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my-MM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အစောင်း လီဗာ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my-MM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my-MM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ကလပ် ခြေနင်း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my-MM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my-MM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ဘရိတ် ခြေနင်း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1" name="表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368790"/>
              </p:ext>
            </p:extLst>
          </p:nvPr>
        </p:nvGraphicFramePr>
        <p:xfrm>
          <a:off x="9227547" y="2005615"/>
          <a:ext cx="2645798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9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my-MM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10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my-MM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စက်နှိုး ခလုတ်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my-MM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11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my-MM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အရှိန်မြှင့်် ခြေနင်း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my-MM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12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my-MM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မြန်နှုန်းမြင့်/နိမ့် လီဗာ 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my-MM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13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my-MM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ရှေ့/နောက်သွား လီဗာ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074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0187"/>
          </a:xfrm>
        </p:spPr>
        <p:txBody>
          <a:bodyPr>
            <a:normAutofit/>
          </a:bodyPr>
          <a:lstStyle/>
          <a:p>
            <a:r>
              <a:rPr lang="my-MM" sz="3500" dirty="0">
                <a:latin typeface="Arial" panose="020B0604020202020204" pitchFamily="34" charset="0"/>
                <a:cs typeface="Pyidaungsu" panose="020B0502040204020203" pitchFamily="34" charset="0"/>
              </a:rPr>
              <a:t>လိမ်အားဖြောင့်စက် အသုံးပြုယာဉ်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743" y="1588439"/>
            <a:ext cx="7572359" cy="4988657"/>
          </a:xfrm>
          <a:prstGeom prst="rect">
            <a:avLst/>
          </a:prstGeom>
        </p:spPr>
      </p:pic>
      <p:graphicFrame>
        <p:nvGraphicFramePr>
          <p:cNvPr id="18" name="表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216107"/>
              </p:ext>
            </p:extLst>
          </p:nvPr>
        </p:nvGraphicFramePr>
        <p:xfrm>
          <a:off x="240985" y="2280999"/>
          <a:ext cx="2645798" cy="3603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0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my-MM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y-MM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ပါကင်ဘရိတ်လီဗာ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my-MM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y-MM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ရှေ့/နောက်သွား လီဗာ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888">
                <a:tc>
                  <a:txBody>
                    <a:bodyPr/>
                    <a:lstStyle/>
                    <a:p>
                      <a:pPr algn="l" fontAlgn="ctr"/>
                      <a:r>
                        <a:rPr lang="my-MM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y-MM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စတီယာရင်ခွေ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my-MM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y-MM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ပေါင်းစပ် မီတာ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my-MM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y-MM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ဟွန်း ခလုတ်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my-MM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y-MM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ကွေ့ရန်အချက်ပြ/မီး ခလုတ်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my-MM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y-MM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မတင်သည့် လီဗာ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my-MM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y-MM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အစောင်း လီဗာ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my-MM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y-MM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တရွေ့ရွေ့သွား ခြေနင်း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9" name="表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141690"/>
              </p:ext>
            </p:extLst>
          </p:nvPr>
        </p:nvGraphicFramePr>
        <p:xfrm>
          <a:off x="9023507" y="2262555"/>
          <a:ext cx="2645798" cy="1230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9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my-MM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10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y-MM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ဘရိတ် ခြေနင်း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my-MM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11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y-MM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စက်နှိုး ခလုတ်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888">
                <a:tc>
                  <a:txBody>
                    <a:bodyPr/>
                    <a:lstStyle/>
                    <a:p>
                      <a:pPr algn="l" fontAlgn="ctr"/>
                      <a:r>
                        <a:rPr lang="my-MM" sz="14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12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y-MM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အရှိန်မြှင့်် ခြေနင်း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4365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2940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my-MM" sz="3500" dirty="0">
                <a:latin typeface="Arial" panose="020B0604020202020204" pitchFamily="34" charset="0"/>
                <a:cs typeface="Pyidaungsu" panose="020B0502040204020203" pitchFamily="34" charset="0"/>
              </a:rPr>
              <a:t>လိမ်အားဖြောင့်စက် အသုံးပြုယာဉ် အရှိန်မြှင့်ခြင်း/ အရှိန်လျှော့ခြင်း လုပ်ဆောင်မှု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709" y="2188358"/>
            <a:ext cx="7144964" cy="350507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303253" y="5253487"/>
            <a:ext cx="3068847" cy="88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my-MM" dirty="0">
                <a:latin typeface="Arial" panose="020B0604020202020204" pitchFamily="34" charset="0"/>
                <a:cs typeface="Pyidaungsu" panose="020B0502040204020203" pitchFamily="34" charset="0"/>
              </a:rPr>
              <a:t>[မြန်နှုန်း-1 လိမ်အားဖြောင့်စက် အသုံးပြုယာဉ်]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56186" y="5253487"/>
            <a:ext cx="2967487" cy="88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my-MM" dirty="0">
                <a:latin typeface="Arial" panose="020B0604020202020204" pitchFamily="34" charset="0"/>
                <a:cs typeface="Pyidaungsu" panose="020B0502040204020203" pitchFamily="34" charset="0"/>
              </a:rPr>
              <a:t>[မြန်နှုန်း-2 လိမ်အားဖြောင့်စက် အသုံးပြုယာဉ်]</a:t>
            </a:r>
          </a:p>
        </p:txBody>
      </p:sp>
    </p:spTree>
    <p:extLst>
      <p:ext uri="{BB962C8B-B14F-4D97-AF65-F5344CB8AC3E}">
        <p14:creationId xmlns:p14="http://schemas.microsoft.com/office/powerpoint/2010/main" val="2793055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7414"/>
          </a:xfrm>
        </p:spPr>
        <p:txBody>
          <a:bodyPr>
            <a:normAutofit/>
          </a:bodyPr>
          <a:lstStyle/>
          <a:p>
            <a:r>
              <a:rPr lang="my-MM" sz="3500" dirty="0">
                <a:latin typeface="Arial" panose="020B0604020202020204" pitchFamily="34" charset="0"/>
                <a:cs typeface="Pyidaungsu" panose="020B0502040204020203" pitchFamily="34" charset="0"/>
              </a:rPr>
              <a:t>အကွေ့တွင် ကွဲပြားမှုများ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017" y="1474970"/>
            <a:ext cx="6218993" cy="449992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199838" y="5721388"/>
            <a:ext cx="2616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y-MM" sz="2000" dirty="0">
                <a:latin typeface="Arial" panose="020B0604020202020204" pitchFamily="34" charset="0"/>
                <a:cs typeface="Pyidaungsu" panose="020B0502040204020203" pitchFamily="34" charset="0"/>
              </a:rPr>
              <a:t>Forklift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1713" y="5695456"/>
            <a:ext cx="2760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y-MM" sz="2000" dirty="0">
                <a:latin typeface="Arial" panose="020B0604020202020204" pitchFamily="34" charset="0"/>
                <a:cs typeface="Pyidaungsu" panose="020B0502040204020203" pitchFamily="34" charset="0"/>
              </a:rPr>
              <a:t>ပုံမှန်မော်တော်ယာဉ်</a:t>
            </a:r>
          </a:p>
        </p:txBody>
      </p:sp>
    </p:spTree>
    <p:extLst>
      <p:ext uri="{BB962C8B-B14F-4D97-AF65-F5344CB8AC3E}">
        <p14:creationId xmlns:p14="http://schemas.microsoft.com/office/powerpoint/2010/main" val="4294593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9113"/>
          </a:xfrm>
        </p:spPr>
        <p:txBody>
          <a:bodyPr>
            <a:normAutofit/>
          </a:bodyPr>
          <a:lstStyle/>
          <a:p>
            <a:r>
              <a:rPr lang="my-MM" sz="3500" dirty="0">
                <a:latin typeface="Arial" panose="020B0604020202020204" pitchFamily="34" charset="0"/>
                <a:cs typeface="Pyidaungsu" panose="020B0502040204020203" pitchFamily="34" charset="0"/>
              </a:rPr>
              <a:t>ဝင်ရိုးတိုင်ကို ရှေ့စောင်းခြင်း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349" y="1765446"/>
            <a:ext cx="4789569" cy="425579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503852" y="1916595"/>
            <a:ext cx="52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y-MM" sz="2000" dirty="0">
                <a:latin typeface="Arial" panose="020B0604020202020204" pitchFamily="34" charset="0"/>
                <a:cs typeface="Pyidaungsu" panose="020B0502040204020203" pitchFamily="34" charset="0"/>
              </a:rPr>
              <a:t>ရှေ့ဘက်သို့ ဝန်တိမ်းစောင်းတင်ဆောင်မှု</a:t>
            </a:r>
          </a:p>
        </p:txBody>
      </p:sp>
    </p:spTree>
    <p:extLst>
      <p:ext uri="{BB962C8B-B14F-4D97-AF65-F5344CB8AC3E}">
        <p14:creationId xmlns:p14="http://schemas.microsoft.com/office/powerpoint/2010/main" val="995597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868" y="1690688"/>
            <a:ext cx="7764264" cy="4636555"/>
          </a:xfrm>
          <a:prstGeom prst="rect">
            <a:avLst/>
          </a:prstGeom>
        </p:spPr>
      </p:pic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708272"/>
              </p:ext>
            </p:extLst>
          </p:nvPr>
        </p:nvGraphicFramePr>
        <p:xfrm>
          <a:off x="414797" y="2280999"/>
          <a:ext cx="2645798" cy="3603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5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my-MM" sz="1400" b="0" i="0" u="none" strike="noStrike" baseline="0">
                          <a:solidFill>
                            <a:srgbClr val="000000"/>
                          </a:solidFill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y-MM" sz="1400" b="0" i="0" u="none" strike="noStrike" baseline="0" dirty="0">
                          <a:solidFill>
                            <a:srgbClr val="000000"/>
                          </a:solidFill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ပါကင်ဘရိတ်လီဗာ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my-MM" sz="1400" b="0" i="0" u="none" strike="noStrike" baseline="0" dirty="0">
                          <a:solidFill>
                            <a:srgbClr val="000000"/>
                          </a:solidFill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y-MM" sz="1400" b="0" i="0" u="none" strike="noStrike" baseline="0">
                          <a:solidFill>
                            <a:srgbClr val="000000"/>
                          </a:solidFill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စတီယာရင်ခွေ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888">
                <a:tc>
                  <a:txBody>
                    <a:bodyPr/>
                    <a:lstStyle/>
                    <a:p>
                      <a:pPr algn="l" fontAlgn="ctr"/>
                      <a:r>
                        <a:rPr lang="my-MM" sz="1400" b="0" i="0" u="none" strike="noStrike" baseline="0">
                          <a:solidFill>
                            <a:srgbClr val="000000"/>
                          </a:solidFill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y-MM" sz="1400" b="0" i="0" u="none" strike="noStrike" baseline="0" dirty="0">
                          <a:solidFill>
                            <a:srgbClr val="000000"/>
                          </a:solidFill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ဟွန်းခလုတ် ပြသမှု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my-MM" sz="1400" b="0" i="0" u="none" strike="noStrike" baseline="0">
                          <a:solidFill>
                            <a:srgbClr val="000000"/>
                          </a:solidFill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y-MM" sz="1400" b="0" i="0" u="none" strike="noStrike" baseline="0">
                          <a:solidFill>
                            <a:srgbClr val="000000"/>
                          </a:solidFill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ရှေ့/နောက်သွား လီဗာ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my-MM" sz="1400" b="0" i="0" u="none" strike="noStrike" baseline="0">
                          <a:solidFill>
                            <a:srgbClr val="000000"/>
                          </a:solidFill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y-MM" sz="1400" b="0" i="0" u="none" strike="noStrike" baseline="0">
                          <a:solidFill>
                            <a:srgbClr val="000000"/>
                          </a:solidFill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မတင်သည့် လီဗာ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my-MM" sz="1400" b="0" i="0" u="none" strike="noStrike" baseline="0">
                          <a:solidFill>
                            <a:srgbClr val="000000"/>
                          </a:solidFill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y-MM" sz="1400" b="0" i="0" u="none" strike="noStrike" baseline="0">
                          <a:solidFill>
                            <a:srgbClr val="000000"/>
                          </a:solidFill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အစောင်း လီဗာ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my-MM" sz="1400" b="0" i="0" u="none" strike="noStrike" baseline="0">
                          <a:solidFill>
                            <a:srgbClr val="000000"/>
                          </a:solidFill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y-MM" sz="1400" b="0" i="0" u="none" strike="noStrike" baseline="0">
                          <a:solidFill>
                            <a:srgbClr val="000000"/>
                          </a:solidFill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မီးခလုတ်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my-MM" sz="1400" b="0" i="0" u="none" strike="noStrike" baseline="0">
                          <a:solidFill>
                            <a:srgbClr val="000000"/>
                          </a:solidFill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y-MM" sz="1400" b="0" i="0" u="none" strike="noStrike" baseline="0">
                          <a:solidFill>
                            <a:srgbClr val="000000"/>
                          </a:solidFill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ဘရိတ် ခြေနင်း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my-MM" sz="1400" b="0" i="0" u="none" strike="noStrike" baseline="0">
                          <a:solidFill>
                            <a:srgbClr val="000000"/>
                          </a:solidFill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y-MM" sz="1400" b="0" i="0" u="none" strike="noStrike" baseline="0" dirty="0">
                          <a:solidFill>
                            <a:srgbClr val="000000"/>
                          </a:solidFill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အရှိန်မြှင့်် ခြေနင်း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my-MM" sz="3500" dirty="0">
                <a:latin typeface="Arial" panose="020B0604020202020204" pitchFamily="34" charset="0"/>
                <a:cs typeface="Pyidaungsu" panose="020B0502040204020203" pitchFamily="34" charset="0"/>
              </a:rPr>
              <a:t>ဘက်ထရီအားသုံး တန်ပြန်အလေးချိန်ပါ Forklift မောင်းနှင်သူအတွက် ခုံ</a:t>
            </a:r>
          </a:p>
        </p:txBody>
      </p:sp>
    </p:spTree>
    <p:extLst>
      <p:ext uri="{BB962C8B-B14F-4D97-AF65-F5344CB8AC3E}">
        <p14:creationId xmlns:p14="http://schemas.microsoft.com/office/powerpoint/2010/main" val="2054957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401168"/>
            <a:ext cx="10515600" cy="590546"/>
          </a:xfrm>
        </p:spPr>
        <p:txBody>
          <a:bodyPr wrap="none">
            <a:noAutofit/>
          </a:bodyPr>
          <a:lstStyle/>
          <a:p>
            <a:r>
              <a:rPr lang="my-MM" sz="3500" dirty="0">
                <a:latin typeface="Arial" panose="020B0604020202020204" pitchFamily="34" charset="0"/>
                <a:cs typeface="Pyidaungsu" panose="020B0502040204020203" pitchFamily="34" charset="0"/>
              </a:rPr>
              <a:t>မတ်တပ် ဆင်းတက်နိုင်သည့် Forklift အတွက် မောင်းနှင်သူခုံ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563" y="1621108"/>
            <a:ext cx="7081269" cy="3661338"/>
          </a:xfrm>
          <a:prstGeom prst="rect">
            <a:avLst/>
          </a:prstGeom>
        </p:spPr>
      </p:pic>
      <p:graphicFrame>
        <p:nvGraphicFramePr>
          <p:cNvPr id="29" name="表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011706"/>
              </p:ext>
            </p:extLst>
          </p:nvPr>
        </p:nvGraphicFramePr>
        <p:xfrm>
          <a:off x="142743" y="1653125"/>
          <a:ext cx="2676657" cy="4507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7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2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စက်နှိုး ခလုတ်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မီးခလုတ်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7957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2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မီတာပြပန်နယ် (ဘက်ထရီအား ပြသမှု၊ နာရီမီတာ၊ မှားယွင်းမှုကုဒ် ပြသမှု၊ ချိန်ညှိမှုမုဒ် ပြသမှု)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2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အရေးပေါ် ပါဝါဖြတ်တောက်ခလုတ်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မတင်သည့် လီဗာ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အစောင်း လီဗာ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လှမ်းမီလီဗာ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ဟွန်း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အရှိန်မြှင့်လီဗာ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10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စတီယာရင်ခွေ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11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2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ဘရိတ် ခြေနင်း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30" name="表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105148"/>
              </p:ext>
            </p:extLst>
          </p:nvPr>
        </p:nvGraphicFramePr>
        <p:xfrm>
          <a:off x="9250217" y="2299527"/>
          <a:ext cx="2479544" cy="3472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4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12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အကွေ့ အချက်ပြမီး ခလုတ်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13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2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ဘက်ထရီလော့ခ်ချ ခြေနင်း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14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အထိန်းလက်ကိုင်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15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2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ဟိုက်ဒရောလစ်ရည် ပမာဏ ပြသမှု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16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2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နောက်တံခါး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17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2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မှတ်စုဖိုင်တွဲ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18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2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ကျောအမှီ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19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အားသွင်းပန်နယ်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4448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20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2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ကြမ်းပြင်သံပြား (အပြန်အလှန် ချိတ်ထားသည့် ပလိတ်ပြား)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21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2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ဘက်ထရီပလပ်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22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1968"/>
            <a:ext cx="10515600" cy="1325563"/>
          </a:xfrm>
        </p:spPr>
        <p:txBody>
          <a:bodyPr>
            <a:normAutofit/>
          </a:bodyPr>
          <a:lstStyle/>
          <a:p>
            <a:r>
              <a:rPr lang="my-MM" sz="3500" dirty="0">
                <a:latin typeface="Arial" panose="020B0604020202020204" pitchFamily="34" charset="0"/>
                <a:cs typeface="Pyidaungsu" panose="020B0502040204020203" pitchFamily="34" charset="0"/>
              </a:rPr>
              <a:t>ဝန်တင်/ဝန်ချ ကိရိယာအစိတ်အပိုင်း အမည်များ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788" y="1828799"/>
            <a:ext cx="4495903" cy="432091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663" y="2001329"/>
            <a:ext cx="5018536" cy="319931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214546" y="2078966"/>
            <a:ext cx="2360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y-MM" sz="1400">
                <a:latin typeface="Arial" panose="020B0604020202020204" pitchFamily="34" charset="0"/>
                <a:cs typeface="Pyidaungsu" panose="020B0502040204020203" pitchFamily="34" charset="0"/>
              </a:rPr>
              <a:t>ခက်ရင်းခွ အပေါ်မှ</a:t>
            </a:r>
          </a:p>
        </p:txBody>
      </p:sp>
      <p:graphicFrame>
        <p:nvGraphicFramePr>
          <p:cNvPr id="35" name="表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737312"/>
              </p:ext>
            </p:extLst>
          </p:nvPr>
        </p:nvGraphicFramePr>
        <p:xfrm>
          <a:off x="124664" y="1615340"/>
          <a:ext cx="2114236" cy="4784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3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0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0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အတွင်းဘက် ဝင်ရိုးတိုင်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0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0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မတင်သည့် ရိုလာ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0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0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အပြင်ဘက် ဝင်ရိုးတိုင်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0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0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မတင်သည့် ချိန်းအစိတ်အပိုင်း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0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0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မတင်သည့် ရိုလာ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0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0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ခက်ရင်းခွပုံစံ ဂျမ်းတုံး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0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0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ဘေးတိုက်သွားလာနိုင်သည့် ရိုလာ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0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0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မတင်သည့် ရိုလာ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0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0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ဝန်တင်ခက်ရင်းခွ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0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10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0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ချိန်းဖြင့်မောင်းနှင်သည့် ဘီး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0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11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0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ကန့်လန့်ဖြတ်ထုတ်တန်း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0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12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0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မတင်သည့် ဆလင်ဒါ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0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13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0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ထိုင်ခုံနောက်မှီ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0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14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0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ဝန်တိမ်းစောင်းတင်ဆောင်မှုစနစ်၏ ဆလင်ဒါ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0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15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0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ဝန်တင်ခက်ရင်းခွ၏ အထိန်းဘား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0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16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0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ဝင်ရိုးတိုင် ထောက်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36" name="表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543234"/>
              </p:ext>
            </p:extLst>
          </p:nvPr>
        </p:nvGraphicFramePr>
        <p:xfrm>
          <a:off x="10051263" y="2138637"/>
          <a:ext cx="2039977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4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0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0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မတင်သည့် ခံထောက်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0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0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အတွင်းဘက် ဝင်ရိုးတိုင်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0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0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အပြင်ဘက် ဝင်ရိုးတိုင်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0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0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မတင်သည့် ရိုလာ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0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0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ဝန်တင်ခက်ရင်းခွ၏ အထိန်းဘား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44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my-MM" sz="3500" dirty="0">
                <a:latin typeface="Arial" panose="020B0604020202020204" pitchFamily="34" charset="0"/>
                <a:cs typeface="Pyidaungsu" panose="020B0502040204020203" pitchFamily="34" charset="0"/>
              </a:rPr>
              <a:t>ဝန်အောက်ခံပြား အစိတ်အပိုင်း အမည်များ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190" y="1947757"/>
            <a:ext cx="7847619" cy="4066667"/>
          </a:xfrm>
          <a:prstGeom prst="rect">
            <a:avLst/>
          </a:prstGeom>
        </p:spPr>
      </p:pic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329710"/>
              </p:ext>
            </p:extLst>
          </p:nvPr>
        </p:nvGraphicFramePr>
        <p:xfrm>
          <a:off x="82287" y="1766481"/>
          <a:ext cx="2479544" cy="4172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4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4828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2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ဝန်အောက်ခံပြား အကျယ်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305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2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ဝန်အောက်ခံပြား အမြင့်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449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2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ဝန်အောက်ခံပြား အလျား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78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အနားကွေး ဘုတ်ပြား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305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အောက်ခံဘုတ်ပြား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404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အလျားလိုက်ပြေး အချောင်း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221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2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အလျားလိုက်ပြေး အချောင်း အလျား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5771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ချမ်ဖာ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635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ထိုးသွင်းရန် အပေါက်များ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8822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10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ထိုးသွင်းရန် အပေါက်အကျယ်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2764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200" b="0" i="0" u="none" strike="noStrike" baseline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11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my-MM" sz="12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Pyidaungsu" panose="020B0502040204020203" pitchFamily="34" charset="0"/>
                        </a:rPr>
                        <a:t>ထိုးသွင်းရန် အပေါက်အမြင့် (အလျားလိုက်ပြေး အချောင်း အကျယ်)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265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64" y="2342539"/>
            <a:ext cx="8695495" cy="316750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9408" y="434137"/>
            <a:ext cx="11612592" cy="926128"/>
          </a:xfrm>
        </p:spPr>
        <p:txBody>
          <a:bodyPr>
            <a:normAutofit/>
          </a:bodyPr>
          <a:lstStyle/>
          <a:p>
            <a:r>
              <a:rPr lang="my-MM" sz="3500" dirty="0">
                <a:latin typeface="Arial" panose="020B0604020202020204" pitchFamily="34" charset="0"/>
                <a:cs typeface="Pyidaungsu" panose="020B0502040204020203" pitchFamily="34" charset="0"/>
              </a:rPr>
              <a:t>ဝန်၏ အလယ်ဗဟို အကွာအဝေးနှင့် ခက်ရင်းခွ အလျား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753651" y="3255277"/>
            <a:ext cx="1802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y-MM" sz="1600" dirty="0">
                <a:solidFill>
                  <a:srgbClr val="FF0000"/>
                </a:solidFill>
                <a:latin typeface="Arial" panose="020B0604020202020204" pitchFamily="34" charset="0"/>
                <a:cs typeface="Pyidaungsu" panose="020B0502040204020203" pitchFamily="34" charset="0"/>
              </a:rPr>
              <a:t>ခက်ရင်းခွ အလျား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574922" y="4121048"/>
            <a:ext cx="23585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my-MM" sz="1600" dirty="0">
                <a:solidFill>
                  <a:srgbClr val="FF0000"/>
                </a:solidFill>
                <a:latin typeface="Arial" panose="020B0604020202020204" pitchFamily="34" charset="0"/>
                <a:cs typeface="Pyidaungsu" panose="020B0502040204020203" pitchFamily="34" charset="0"/>
              </a:rPr>
              <a:t>အကြီးဆုံး ခက်ရင်းခွ အထူ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300412" y="5045300"/>
            <a:ext cx="3024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y-MM" sz="1600" dirty="0">
                <a:solidFill>
                  <a:srgbClr val="FF0000"/>
                </a:solidFill>
                <a:latin typeface="Arial" panose="020B0604020202020204" pitchFamily="34" charset="0"/>
                <a:cs typeface="Pyidaungsu" panose="020B0502040204020203" pitchFamily="34" charset="0"/>
              </a:rPr>
              <a:t>ဝန်၏အလယ်ဗဟိုအကွာအဝေး</a:t>
            </a:r>
          </a:p>
        </p:txBody>
      </p:sp>
    </p:spTree>
    <p:extLst>
      <p:ext uri="{BB962C8B-B14F-4D97-AF65-F5344CB8AC3E}">
        <p14:creationId xmlns:p14="http://schemas.microsoft.com/office/powerpoint/2010/main" val="28662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my-MM" sz="3500" dirty="0">
                <a:latin typeface="Arial" panose="020B0604020202020204" pitchFamily="34" charset="0"/>
                <a:cs typeface="Pyidaungsu" panose="020B0502040204020203" pitchFamily="34" charset="0"/>
              </a:rPr>
              <a:t>လီဗာအသုံးပြုခြင်း (Ex.)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381" y="1328661"/>
            <a:ext cx="6593694" cy="504319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91706" y="2794960"/>
            <a:ext cx="2147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my-MM" sz="1400" dirty="0">
                <a:latin typeface="Arial" panose="020B0604020202020204" pitchFamily="34" charset="0"/>
                <a:cs typeface="Pyidaungsu" panose="020B0502040204020203" pitchFamily="34" charset="0"/>
              </a:rPr>
              <a:t>အကွေ့ အချက်ပြမီး ခလုတ်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36420" y="1454900"/>
            <a:ext cx="2346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my-MM" sz="1400" dirty="0">
                <a:latin typeface="Arial" panose="020B0604020202020204" pitchFamily="34" charset="0"/>
                <a:cs typeface="Pyidaungsu" panose="020B0502040204020203" pitchFamily="34" charset="0"/>
              </a:rPr>
              <a:t>မတင်သည့် လီဗာ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524910" y="1460469"/>
            <a:ext cx="2182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y-MM" sz="1400" dirty="0">
                <a:latin typeface="Arial" panose="020B0604020202020204" pitchFamily="34" charset="0"/>
                <a:cs typeface="Pyidaungsu" panose="020B0502040204020203" pitchFamily="34" charset="0"/>
              </a:rPr>
              <a:t>အစောင်း လီဗာ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740903" y="3241012"/>
            <a:ext cx="1620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y-MM" sz="1400" dirty="0">
                <a:latin typeface="Arial" panose="020B0604020202020204" pitchFamily="34" charset="0"/>
                <a:cs typeface="Pyidaungsu" panose="020B0502040204020203" pitchFamily="34" charset="0"/>
              </a:rPr>
              <a:t>ရွှေ့ပြောင်းလီဗာ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740903" y="4484398"/>
            <a:ext cx="239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y-MM" sz="1400">
                <a:latin typeface="Arial" panose="020B0604020202020204" pitchFamily="34" charset="0"/>
                <a:cs typeface="Pyidaungsu" panose="020B0502040204020203" pitchFamily="34" charset="0"/>
              </a:rPr>
              <a:t>ရှေ့/နောက်သွား လီဗာ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00086" y="5155274"/>
            <a:ext cx="2147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my-MM" sz="1400" dirty="0">
                <a:latin typeface="Arial" panose="020B0604020202020204" pitchFamily="34" charset="0"/>
                <a:cs typeface="Pyidaungsu" panose="020B0502040204020203" pitchFamily="34" charset="0"/>
              </a:rPr>
              <a:t>ဟွန်းခလုတ်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67907" y="3938691"/>
            <a:ext cx="2147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my-MM" sz="1400">
                <a:latin typeface="Arial" panose="020B0604020202020204" pitchFamily="34" charset="0"/>
                <a:cs typeface="Pyidaungsu" panose="020B0502040204020203" pitchFamily="34" charset="0"/>
              </a:rPr>
              <a:t>ပါကင်ဘရိတ်လီဗာ</a:t>
            </a:r>
          </a:p>
        </p:txBody>
      </p:sp>
    </p:spTree>
    <p:extLst>
      <p:ext uri="{BB962C8B-B14F-4D97-AF65-F5344CB8AC3E}">
        <p14:creationId xmlns:p14="http://schemas.microsoft.com/office/powerpoint/2010/main" val="3876100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my-MM" sz="3500" dirty="0">
                <a:latin typeface="Arial" panose="020B0604020202020204" pitchFamily="34" charset="0"/>
                <a:cs typeface="Pyidaungsu" panose="020B0502040204020203" pitchFamily="34" charset="0"/>
              </a:rPr>
              <a:t>မစီးရ</a:t>
            </a:r>
          </a:p>
        </p:txBody>
      </p:sp>
      <p:pic>
        <p:nvPicPr>
          <p:cNvPr id="6" name="Picture 1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" t="630" r="542" b="630"/>
          <a:stretch>
            <a:fillRect/>
          </a:stretch>
        </p:blipFill>
        <p:spPr bwMode="auto">
          <a:xfrm>
            <a:off x="3148642" y="1472461"/>
            <a:ext cx="5483104" cy="470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178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my-MM" sz="3500" dirty="0">
                <a:latin typeface="Arial" panose="020B0604020202020204" pitchFamily="34" charset="0"/>
                <a:cs typeface="Pyidaungsu" panose="020B0502040204020203" pitchFamily="34" charset="0"/>
              </a:rPr>
              <a:t>ဝန်မပြီး မမောင်းရ</a:t>
            </a:r>
          </a:p>
        </p:txBody>
      </p:sp>
      <p:pic>
        <p:nvPicPr>
          <p:cNvPr id="8" name="Picture 1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" t="862" r="1637" b="1726"/>
          <a:stretch>
            <a:fillRect/>
          </a:stretch>
        </p:blipFill>
        <p:spPr bwMode="auto">
          <a:xfrm>
            <a:off x="3674853" y="1713868"/>
            <a:ext cx="4696135" cy="443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195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kumimoji="1" lang="my-MM" sz="3500" dirty="0">
                <a:latin typeface="Arial" panose="020B0604020202020204" pitchFamily="34" charset="0"/>
                <a:cs typeface="Pyidaungsu" panose="020B0502040204020203" pitchFamily="34" charset="0"/>
              </a:rPr>
              <a:t>ကိုယ်တိုင် ပုံမှန် စစ်ဆေးခြင်း</a:t>
            </a:r>
          </a:p>
        </p:txBody>
      </p:sp>
      <p:pic>
        <p:nvPicPr>
          <p:cNvPr id="5" name="Picture 176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" t="26228" r="3452" b="5969"/>
          <a:stretch/>
        </p:blipFill>
        <p:spPr bwMode="auto">
          <a:xfrm>
            <a:off x="2915728" y="1718049"/>
            <a:ext cx="5598544" cy="471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409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551" y="1690687"/>
            <a:ext cx="6866626" cy="461522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81305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my-MM" sz="3500" dirty="0">
                <a:latin typeface="Arial" panose="020B0604020202020204" pitchFamily="34" charset="0"/>
                <a:cs typeface="Pyidaungsu" panose="020B0502040204020203" pitchFamily="34" charset="0"/>
              </a:rPr>
              <a:t>အလုပ်ပင်ပန်းလွန်းချိန်နှင့် အရက်သေစာ သောက်စားထားချိန်တွင် မောင်းနှင်ခြင်း</a:t>
            </a:r>
          </a:p>
        </p:txBody>
      </p:sp>
    </p:spTree>
    <p:extLst>
      <p:ext uri="{BB962C8B-B14F-4D97-AF65-F5344CB8AC3E}">
        <p14:creationId xmlns:p14="http://schemas.microsoft.com/office/powerpoint/2010/main" val="2440499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76392"/>
            <a:ext cx="10050780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my-MM" sz="3500" dirty="0">
                <a:latin typeface="Arial" panose="020B0604020202020204" pitchFamily="34" charset="0"/>
                <a:cs typeface="Pyidaungsu" panose="020B0502040204020203" pitchFamily="34" charset="0"/>
              </a:rPr>
              <a:t>သင့်လျော်သည့် ဘေးကင်းလုံခြုံရေး အဝတ်အစားတို့ဖြင့် အလုပ်လုပ်ပါ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080" y="1578634"/>
            <a:ext cx="5417389" cy="47531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6288657" y="1777042"/>
            <a:ext cx="2320505" cy="44857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Pyidaungsu" panose="020B0502040204020203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288657" y="1816662"/>
            <a:ext cx="2562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y-MM" dirty="0">
                <a:latin typeface="Arial" panose="020B0604020202020204" pitchFamily="34" charset="0"/>
                <a:cs typeface="Pyidaungsu" panose="020B0502040204020203" pitchFamily="34" charset="0"/>
              </a:rPr>
              <a:t>ဦးထုပ်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6288657" y="2648309"/>
            <a:ext cx="1854679" cy="6383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Pyidaungsu" panose="020B0502040204020203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07424" y="2782820"/>
            <a:ext cx="2562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y-MM">
                <a:latin typeface="Arial" panose="020B0604020202020204" pitchFamily="34" charset="0"/>
                <a:cs typeface="Pyidaungsu" panose="020B0502040204020203" pitchFamily="34" charset="0"/>
              </a:rPr>
              <a:t>မေးသိုင်းကြိုး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6228272" y="5244860"/>
            <a:ext cx="1552754" cy="5607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Pyidaungsu" panose="020B0502040204020203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18567" y="5436245"/>
            <a:ext cx="2562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y-MM">
                <a:latin typeface="Arial" panose="020B0604020202020204" pitchFamily="34" charset="0"/>
                <a:cs typeface="Pyidaungsu" panose="020B0502040204020203" pitchFamily="34" charset="0"/>
              </a:rPr>
              <a:t>အကာအကွယ်ပေး ဖိနပ်</a:t>
            </a:r>
          </a:p>
        </p:txBody>
      </p:sp>
    </p:spTree>
    <p:extLst>
      <p:ext uri="{BB962C8B-B14F-4D97-AF65-F5344CB8AC3E}">
        <p14:creationId xmlns:p14="http://schemas.microsoft.com/office/powerpoint/2010/main" val="1436437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06422"/>
            <a:ext cx="10515600" cy="1325563"/>
          </a:xfrm>
        </p:spPr>
        <p:txBody>
          <a:bodyPr>
            <a:normAutofit/>
          </a:bodyPr>
          <a:lstStyle/>
          <a:p>
            <a:r>
              <a:rPr lang="my-MM" sz="3500" dirty="0">
                <a:latin typeface="Arial" panose="020B0604020202020204" pitchFamily="34" charset="0"/>
                <a:cs typeface="Pyidaungsu" panose="020B0502040204020203" pitchFamily="34" charset="0"/>
              </a:rPr>
              <a:t>ကနဦး စစ်ဆေးမှု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15" y="1431985"/>
            <a:ext cx="7461849" cy="51672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2047336" y="1760147"/>
            <a:ext cx="22825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my-MM" sz="1600" dirty="0">
                <a:latin typeface="Arial" panose="020B0604020202020204" pitchFamily="34" charset="0"/>
                <a:cs typeface="Pyidaungsu" panose="020B0502040204020203" pitchFamily="34" charset="0"/>
              </a:rPr>
              <a:t>ကနဦး စစ်ဆေးမှု ပြီးစီးသည်အထိ စောင့်ဆိုင်းပါ</a:t>
            </a:r>
          </a:p>
        </p:txBody>
      </p:sp>
    </p:spTree>
    <p:extLst>
      <p:ext uri="{BB962C8B-B14F-4D97-AF65-F5344CB8AC3E}">
        <p14:creationId xmlns:p14="http://schemas.microsoft.com/office/powerpoint/2010/main" val="7051835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28905"/>
            <a:ext cx="10515600" cy="1325563"/>
          </a:xfrm>
        </p:spPr>
        <p:txBody>
          <a:bodyPr>
            <a:normAutofit/>
          </a:bodyPr>
          <a:lstStyle/>
          <a:p>
            <a:r>
              <a:rPr lang="my-MM" sz="3500" dirty="0">
                <a:latin typeface="Arial" panose="020B0604020202020204" pitchFamily="34" charset="0"/>
                <a:cs typeface="Pyidaungsu" panose="020B0502040204020203" pitchFamily="34" charset="0"/>
              </a:rPr>
              <a:t>ယာဉ်ပေါ်တက်ခြင်း/ယာဉ်ပေါ်မှဆင်းခြင်း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147" y="1690687"/>
            <a:ext cx="6443932" cy="4813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72139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82375"/>
            <a:ext cx="10515600" cy="1325563"/>
          </a:xfrm>
        </p:spPr>
        <p:txBody>
          <a:bodyPr>
            <a:normAutofit/>
          </a:bodyPr>
          <a:lstStyle/>
          <a:p>
            <a:r>
              <a:rPr lang="my-MM" sz="3500" dirty="0">
                <a:latin typeface="Arial" panose="020B0604020202020204" pitchFamily="34" charset="0"/>
                <a:cs typeface="Pyidaungsu" panose="020B0502040204020203" pitchFamily="34" charset="0"/>
              </a:rPr>
              <a:t>မောင်းနှင်နေချိန်တွင် ဝန်တင်ခက်ရင်းခွကို အောက်ချထားပါ</a:t>
            </a: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004" y="1530798"/>
            <a:ext cx="5688991" cy="4646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486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66065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my-MM" sz="3500" dirty="0">
                <a:latin typeface="Arial" panose="020B0604020202020204" pitchFamily="34" charset="0"/>
                <a:cs typeface="Pyidaungsu" panose="020B0502040204020203" pitchFamily="34" charset="0"/>
              </a:rPr>
              <a:t>ကုန်းပေါ်ဆိုပါက ရှေ့သို့မောင်းပြီး ကုန်းဆင်းဆိုပါက နောက်ပြန်မောင်းပါ</a:t>
            </a: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7757" y="2329131"/>
            <a:ext cx="7609488" cy="332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53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8419" y="149465"/>
            <a:ext cx="10515600" cy="1044546"/>
          </a:xfrm>
          <a:ln>
            <a:noFill/>
          </a:ln>
        </p:spPr>
        <p:txBody>
          <a:bodyPr>
            <a:normAutofit/>
          </a:bodyPr>
          <a:lstStyle/>
          <a:p>
            <a:r>
              <a:rPr lang="my-MM" sz="3500" dirty="0">
                <a:latin typeface="Arial" panose="020B0604020202020204" pitchFamily="34" charset="0"/>
                <a:cs typeface="Pyidaungsu" panose="020B0502040204020203" pitchFamily="34" charset="0"/>
              </a:rPr>
              <a:t>စံပြု ဝန်၏အလယ်ဗဟိုအကွာအဝေး</a:t>
            </a: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/>
          <a:stretch/>
        </p:blipFill>
        <p:spPr bwMode="auto">
          <a:xfrm>
            <a:off x="594078" y="1475027"/>
            <a:ext cx="10577593" cy="42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1268083" y="1733909"/>
            <a:ext cx="1112808" cy="2989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Pyidaungsu" panose="020B0502040204020203" pitchFamily="34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793630" y="5244860"/>
            <a:ext cx="267419" cy="2932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Pyidaungsu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055672" y="1558636"/>
            <a:ext cx="1768520" cy="23685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Pyidaungsu" panose="020B0502040204020203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397479" y="5244860"/>
            <a:ext cx="4278702" cy="2242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Pyidaungsu" panose="020B0502040204020203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22199" y="1660209"/>
            <a:ext cx="1738184" cy="388568"/>
          </a:xfrm>
          <a:prstGeom prst="rect">
            <a:avLst/>
          </a:prstGeom>
          <a:solidFill>
            <a:schemeClr val="l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y-MM" sz="1400" dirty="0">
                <a:latin typeface="Arial" panose="020B0604020202020204" pitchFamily="34" charset="0"/>
                <a:cs typeface="Pyidaungsu" panose="020B0502040204020203" pitchFamily="34" charset="0"/>
              </a:rPr>
              <a:t>သတ်မှတ် ဝန်နှုန်းထား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911900" y="1535295"/>
            <a:ext cx="405606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my-MM" sz="1400" dirty="0">
                <a:latin typeface="Arial" panose="020B0604020202020204" pitchFamily="34" charset="0"/>
                <a:cs typeface="Pyidaungsu" panose="020B0502040204020203" pitchFamily="34" charset="0"/>
              </a:rPr>
              <a:t>စံပြု ဝန်၏အလယ်ဗဟိုအကွာအဝေး D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53944" y="5206926"/>
            <a:ext cx="510690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my-MM" sz="1600" baseline="30000" dirty="0">
                <a:latin typeface="Arial" panose="020B0604020202020204" pitchFamily="34" charset="0"/>
                <a:cs typeface="Pyidaungsu" panose="020B0502040204020203" pitchFamily="34" charset="0"/>
              </a:rPr>
              <a:t>a)</a:t>
            </a:r>
            <a:r>
              <a:rPr lang="my-MM" sz="1600" dirty="0">
                <a:latin typeface="Arial" panose="020B0604020202020204" pitchFamily="34" charset="0"/>
                <a:cs typeface="Pyidaungsu" panose="020B0502040204020203" pitchFamily="34" charset="0"/>
              </a:rPr>
              <a:t>- 1220 နှင့် 1250 အကွာအဝေးတို့ပါ ပါဝင်သည်။</a:t>
            </a:r>
          </a:p>
        </p:txBody>
      </p:sp>
    </p:spTree>
    <p:extLst>
      <p:ext uri="{BB962C8B-B14F-4D97-AF65-F5344CB8AC3E}">
        <p14:creationId xmlns:p14="http://schemas.microsoft.com/office/powerpoint/2010/main" val="11926238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21285"/>
            <a:ext cx="10515600" cy="1325563"/>
          </a:xfrm>
        </p:spPr>
        <p:txBody>
          <a:bodyPr>
            <a:normAutofit/>
          </a:bodyPr>
          <a:lstStyle/>
          <a:p>
            <a:r>
              <a:rPr lang="my-MM" sz="3500" dirty="0">
                <a:latin typeface="Arial" panose="020B0604020202020204" pitchFamily="34" charset="0"/>
                <a:cs typeface="Pyidaungsu" panose="020B0502040204020203" pitchFamily="34" charset="0"/>
              </a:rPr>
              <a:t>ပြဿနာများ ရှိပါက ချက်ချင်းပြင်ဆင်ပါ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113" y="1595887"/>
            <a:ext cx="5926347" cy="47100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80752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67005"/>
            <a:ext cx="10515600" cy="1325563"/>
          </a:xfrm>
        </p:spPr>
        <p:txBody>
          <a:bodyPr>
            <a:normAutofit/>
          </a:bodyPr>
          <a:lstStyle/>
          <a:p>
            <a:r>
              <a:rPr lang="my-MM" sz="3500" dirty="0">
                <a:latin typeface="Arial" panose="020B0604020202020204" pitchFamily="34" charset="0"/>
                <a:cs typeface="Pyidaungsu" panose="020B0502040204020203" pitchFamily="34" charset="0"/>
              </a:rPr>
              <a:t>အဆမတန် ကြီးမားသော ဝန်များကို မတင်ပါနှင့်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883" y="1690688"/>
            <a:ext cx="6098875" cy="48740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97823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89865"/>
            <a:ext cx="10515600" cy="1325563"/>
          </a:xfrm>
        </p:spPr>
        <p:txBody>
          <a:bodyPr>
            <a:normAutofit/>
          </a:bodyPr>
          <a:lstStyle/>
          <a:p>
            <a:r>
              <a:rPr lang="my-MM" sz="3500" dirty="0">
                <a:latin typeface="Arial" panose="020B0604020202020204" pitchFamily="34" charset="0"/>
                <a:cs typeface="Pyidaungsu" panose="020B0502040204020203" pitchFamily="34" charset="0"/>
              </a:rPr>
              <a:t>Forklift အောက်တွင် လုံးဝမရပ်ပါနှင့်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531" y="1690687"/>
            <a:ext cx="5788325" cy="4649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09342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>
            <a:normAutofit/>
          </a:bodyPr>
          <a:lstStyle/>
          <a:p>
            <a:r>
              <a:rPr lang="my-MM" sz="3500" dirty="0">
                <a:latin typeface="Arial" panose="020B0604020202020204" pitchFamily="34" charset="0"/>
                <a:cs typeface="Pyidaungsu" panose="020B0502040204020203" pitchFamily="34" charset="0"/>
              </a:rPr>
              <a:t>လူကို ဝန်တင်ခက်ရင်းခွဖြင့် မတင်ခြင်း လုံးဝ မလုပ်ပါနှင့်</a:t>
            </a: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8257" y="1678380"/>
            <a:ext cx="5244859" cy="470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162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74625"/>
            <a:ext cx="10515600" cy="1325563"/>
          </a:xfrm>
        </p:spPr>
        <p:txBody>
          <a:bodyPr>
            <a:normAutofit/>
          </a:bodyPr>
          <a:lstStyle/>
          <a:p>
            <a:r>
              <a:rPr lang="my-MM" sz="3500" dirty="0">
                <a:latin typeface="Arial" panose="020B0604020202020204" pitchFamily="34" charset="0"/>
                <a:cs typeface="Pyidaungsu" panose="020B0502040204020203" pitchFamily="34" charset="0"/>
              </a:rPr>
              <a:t>ပစ္စည်းများကို ဝန်တင်ခက်ရင်းခွမှ တွဲလောင်းမထားပါနှင့်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872" y="1587260"/>
            <a:ext cx="6167886" cy="4934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89704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74625"/>
            <a:ext cx="10515600" cy="1325563"/>
          </a:xfrm>
        </p:spPr>
        <p:txBody>
          <a:bodyPr>
            <a:normAutofit/>
          </a:bodyPr>
          <a:lstStyle/>
          <a:p>
            <a:r>
              <a:rPr lang="my-MM" sz="3500" dirty="0">
                <a:latin typeface="Arial" panose="020B0604020202020204" pitchFamily="34" charset="0"/>
                <a:cs typeface="Pyidaungsu" panose="020B0502040204020203" pitchFamily="34" charset="0"/>
              </a:rPr>
              <a:t>လေဝင်လေထွက် ကောင်းမွန်သည့်နေရာတွင် အားသွင်းပါ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957" y="1846053"/>
            <a:ext cx="6538823" cy="427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1498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89865"/>
            <a:ext cx="10515600" cy="1325563"/>
          </a:xfrm>
        </p:spPr>
        <p:txBody>
          <a:bodyPr>
            <a:normAutofit/>
          </a:bodyPr>
          <a:lstStyle/>
          <a:p>
            <a:r>
              <a:rPr lang="my-MM" sz="3500" dirty="0">
                <a:latin typeface="Arial" panose="020B0604020202020204" pitchFamily="34" charset="0"/>
                <a:cs typeface="Pyidaungsu" panose="020B0502040204020203" pitchFamily="34" charset="0"/>
              </a:rPr>
              <a:t>အားသွင်းနေချိန်တွင် ဘက်ထရီအဖုံးကို ဖွင့်ထားပါ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728" y="1578633"/>
            <a:ext cx="5520906" cy="4252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21409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73547"/>
            <a:ext cx="10515600" cy="1325563"/>
          </a:xfrm>
        </p:spPr>
        <p:txBody>
          <a:bodyPr>
            <a:normAutofit/>
          </a:bodyPr>
          <a:lstStyle/>
          <a:p>
            <a:r>
              <a:rPr lang="my-MM" sz="3500" dirty="0">
                <a:latin typeface="Arial" panose="020B0604020202020204" pitchFamily="34" charset="0"/>
                <a:cs typeface="Pyidaungsu" panose="020B0502040204020203" pitchFamily="34" charset="0"/>
              </a:rPr>
              <a:t>အား၏အင်္ဂါရပ် သုံးခု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618" y="1828712"/>
            <a:ext cx="6458764" cy="394236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306979" y="3615227"/>
            <a:ext cx="129778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my-MM" dirty="0">
                <a:latin typeface="Arial" panose="020B0604020202020204" pitchFamily="34" charset="0"/>
                <a:cs typeface="Pyidaungsu" panose="020B0502040204020203" pitchFamily="34" charset="0"/>
              </a:rPr>
              <a:t>အားသက်ရောက်သည့် နေရာ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314535" y="2487916"/>
            <a:ext cx="1236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y-MM" dirty="0">
                <a:latin typeface="Arial" panose="020B0604020202020204" pitchFamily="34" charset="0"/>
                <a:cs typeface="Pyidaungsu" panose="020B0502040204020203" pitchFamily="34" charset="0"/>
              </a:rPr>
              <a:t>ပမာဏ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051809" y="2540815"/>
            <a:ext cx="233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y-MM" dirty="0">
                <a:latin typeface="Arial" panose="020B0604020202020204" pitchFamily="34" charset="0"/>
                <a:cs typeface="Pyidaungsu" panose="020B0502040204020203" pitchFamily="34" charset="0"/>
              </a:rPr>
              <a:t>လားရာ</a:t>
            </a:r>
          </a:p>
        </p:txBody>
      </p:sp>
    </p:spTree>
    <p:extLst>
      <p:ext uri="{BB962C8B-B14F-4D97-AF65-F5344CB8AC3E}">
        <p14:creationId xmlns:p14="http://schemas.microsoft.com/office/powerpoint/2010/main" val="16307521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36753"/>
            <a:ext cx="10515600" cy="1325563"/>
          </a:xfrm>
        </p:spPr>
        <p:txBody>
          <a:bodyPr>
            <a:normAutofit/>
          </a:bodyPr>
          <a:lstStyle/>
          <a:p>
            <a:r>
              <a:rPr lang="my-MM" sz="3500" dirty="0">
                <a:latin typeface="Arial" panose="020B0604020202020204" pitchFamily="34" charset="0"/>
                <a:cs typeface="Pyidaungsu" panose="020B0502040204020203" pitchFamily="34" charset="0"/>
              </a:rPr>
              <a:t>ဗက်တာ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0" y="2274996"/>
            <a:ext cx="11057626" cy="378192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053207" y="3633307"/>
            <a:ext cx="1130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y-MM" sz="2000" dirty="0">
                <a:latin typeface="Arial" panose="020B0604020202020204" pitchFamily="34" charset="0"/>
                <a:cs typeface="Pyidaungsu" panose="020B0502040204020203" pitchFamily="34" charset="0"/>
              </a:rPr>
              <a:t>အား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13185" y="2745965"/>
            <a:ext cx="15038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my-MM" sz="2000" dirty="0">
                <a:latin typeface="Arial" panose="020B0604020202020204" pitchFamily="34" charset="0"/>
                <a:cs typeface="Pyidaungsu" panose="020B0502040204020203" pitchFamily="34" charset="0"/>
              </a:rPr>
              <a:t>လားရာ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13185" y="3605947"/>
            <a:ext cx="18489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my-MM" sz="2000" dirty="0">
                <a:latin typeface="Arial" panose="020B0604020202020204" pitchFamily="34" charset="0"/>
                <a:cs typeface="Pyidaungsu" panose="020B0502040204020203" pitchFamily="34" charset="0"/>
              </a:rPr>
              <a:t>ပမာဏ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413185" y="4237526"/>
            <a:ext cx="174555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my-MM" sz="2000" dirty="0">
                <a:latin typeface="Arial" panose="020B0604020202020204" pitchFamily="34" charset="0"/>
                <a:cs typeface="Pyidaungsu" panose="020B0502040204020203" pitchFamily="34" charset="0"/>
              </a:rPr>
              <a:t>အားသက်ရောက်သည့် နေရာ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06041" y="2701220"/>
            <a:ext cx="19555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my-MM" sz="2000" dirty="0">
                <a:latin typeface="Arial" panose="020B0604020202020204" pitchFamily="34" charset="0"/>
                <a:cs typeface="Pyidaungsu" panose="020B0502040204020203" pitchFamily="34" charset="0"/>
              </a:rPr>
              <a:t>မြား၏ လားရာ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243826" y="3545747"/>
            <a:ext cx="18704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my-MM" sz="2000" dirty="0">
                <a:latin typeface="Arial" panose="020B0604020202020204" pitchFamily="34" charset="0"/>
                <a:cs typeface="Pyidaungsu" panose="020B0502040204020203" pitchFamily="34" charset="0"/>
              </a:rPr>
              <a:t>မြားအလျား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211809" y="4412145"/>
            <a:ext cx="18704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my-MM" sz="2000" dirty="0">
                <a:latin typeface="Arial" panose="020B0604020202020204" pitchFamily="34" charset="0"/>
                <a:cs typeface="Pyidaungsu" panose="020B0502040204020203" pitchFamily="34" charset="0"/>
              </a:rPr>
              <a:t>မြားအခြေ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900824" y="4115260"/>
            <a:ext cx="20168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my-MM" sz="2000" dirty="0">
                <a:latin typeface="Arial" panose="020B0604020202020204" pitchFamily="34" charset="0"/>
                <a:cs typeface="Pyidaungsu" panose="020B0502040204020203" pitchFamily="34" charset="0"/>
              </a:rPr>
              <a:t>အားသက်ရောက်မှု လမ်းကြောင်း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456033" y="5471732"/>
            <a:ext cx="34837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my-MM" sz="2000" dirty="0">
                <a:latin typeface="Arial" panose="020B0604020202020204" pitchFamily="34" charset="0"/>
                <a:cs typeface="Pyidaungsu" panose="020B0502040204020203" pitchFamily="34" charset="0"/>
              </a:rPr>
              <a:t>အား၏အင်္ဂါရပ် သုံးခု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776050" y="5502893"/>
            <a:ext cx="50651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my-MM" sz="2000" dirty="0">
                <a:latin typeface="Arial" panose="020B0604020202020204" pitchFamily="34" charset="0"/>
                <a:cs typeface="Pyidaungsu" panose="020B0502040204020203" pitchFamily="34" charset="0"/>
              </a:rPr>
              <a:t>ဗက်တာ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776050" y="5878454"/>
            <a:ext cx="5065142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my-MM" sz="2000" dirty="0">
                <a:latin typeface="Arial" panose="020B0604020202020204" pitchFamily="34" charset="0"/>
                <a:cs typeface="Pyidaungsu" panose="020B0502040204020203" pitchFamily="34" charset="0"/>
              </a:rPr>
              <a:t>(ဥပမာ - 1 N = 1 cm)</a:t>
            </a:r>
          </a:p>
        </p:txBody>
      </p:sp>
    </p:spTree>
    <p:extLst>
      <p:ext uri="{BB962C8B-B14F-4D97-AF65-F5344CB8AC3E}">
        <p14:creationId xmlns:p14="http://schemas.microsoft.com/office/powerpoint/2010/main" val="4272430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>
            <a:normAutofit/>
          </a:bodyPr>
          <a:lstStyle/>
          <a:p>
            <a:r>
              <a:rPr lang="my-MM" sz="3500" dirty="0">
                <a:latin typeface="Arial" panose="020B0604020202020204" pitchFamily="34" charset="0"/>
                <a:cs typeface="Pyidaungsu" panose="020B0502040204020203" pitchFamily="34" charset="0"/>
              </a:rPr>
              <a:t>အားနှစ်ခု ပေါင်းစပ်မှု</a:t>
            </a:r>
          </a:p>
        </p:txBody>
      </p:sp>
      <p:pic>
        <p:nvPicPr>
          <p:cNvPr id="5" name="図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65" y="2398716"/>
            <a:ext cx="3093069" cy="310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図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761" y="2674237"/>
            <a:ext cx="3673386" cy="2723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7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048" y="1986224"/>
            <a:ext cx="8789705" cy="391330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277475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my-MM" sz="3500" dirty="0">
                <a:latin typeface="Arial" panose="020B0604020202020204" pitchFamily="34" charset="0"/>
                <a:cs typeface="Pyidaungsu" panose="020B0502040204020203" pitchFamily="34" charset="0"/>
              </a:rPr>
              <a:t>ဝင်ရိုးတိုင် တိမ်းစောင်းနိုင်မှုထောင့်နှင့် အများဆုံး မတင်နိုင်သည့်အမြင့်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817329" y="3207974"/>
            <a:ext cx="2942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y-MM" sz="1200" dirty="0">
                <a:latin typeface="Arial" panose="020B0604020202020204" pitchFamily="34" charset="0"/>
                <a:cs typeface="Pyidaungsu" panose="020B0502040204020203" pitchFamily="34" charset="0"/>
              </a:rPr>
              <a:t>ဝင်ရိုးတိုင် တိမ်းစောင်းနိုင်မှုထောင့်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893556" y="4345618"/>
            <a:ext cx="1650197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my-MM" sz="1200" dirty="0">
                <a:latin typeface="Arial" panose="020B0604020202020204" pitchFamily="34" charset="0"/>
                <a:cs typeface="Pyidaungsu" panose="020B0502040204020203" pitchFamily="34" charset="0"/>
              </a:rPr>
              <a:t>အများဆုံး မတင်နိုင်သည့်အမြင့်</a:t>
            </a:r>
          </a:p>
        </p:txBody>
      </p:sp>
    </p:spTree>
    <p:extLst>
      <p:ext uri="{BB962C8B-B14F-4D97-AF65-F5344CB8AC3E}">
        <p14:creationId xmlns:p14="http://schemas.microsoft.com/office/powerpoint/2010/main" val="2295575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>
            <a:normAutofit/>
          </a:bodyPr>
          <a:lstStyle/>
          <a:p>
            <a:r>
              <a:rPr lang="my-MM" sz="3500" dirty="0">
                <a:latin typeface="Arial" panose="020B0604020202020204" pitchFamily="34" charset="0"/>
                <a:cs typeface="Pyidaungsu" panose="020B0502040204020203" pitchFamily="34" charset="0"/>
              </a:rPr>
              <a:t>အားအတွက် အနားပြိုင်စတုဂံ ဥပဒေသ</a:t>
            </a:r>
          </a:p>
        </p:txBody>
      </p:sp>
      <p:pic>
        <p:nvPicPr>
          <p:cNvPr id="4" name="Picture 2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563" y="2153661"/>
            <a:ext cx="7324946" cy="394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9503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14326"/>
            <a:ext cx="10515600" cy="1325563"/>
          </a:xfrm>
        </p:spPr>
        <p:txBody>
          <a:bodyPr>
            <a:normAutofit/>
          </a:bodyPr>
          <a:lstStyle/>
          <a:p>
            <a:r>
              <a:rPr lang="my-MM" sz="3500" dirty="0">
                <a:latin typeface="Arial" panose="020B0604020202020204" pitchFamily="34" charset="0"/>
                <a:cs typeface="Pyidaungsu" panose="020B0502040204020203" pitchFamily="34" charset="0"/>
              </a:rPr>
              <a:t>အားများ ခွဲထုတ်ခြင်း (1)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645" y="1492369"/>
            <a:ext cx="9187132" cy="48825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6616460" y="3700732"/>
            <a:ext cx="1362974" cy="105242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Pyidaungsu" panose="020B0502040204020203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685471" y="3700732"/>
            <a:ext cx="1317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y-MM" sz="1400" dirty="0">
                <a:latin typeface="Arial" panose="020B0604020202020204" pitchFamily="34" charset="0"/>
                <a:cs typeface="Pyidaungsu" panose="020B0502040204020203" pitchFamily="34" charset="0"/>
              </a:rPr>
              <a:t>ပေါင်းစုအား (R)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685472" y="4226943"/>
            <a:ext cx="1566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y-MM" sz="1400" dirty="0">
                <a:latin typeface="Arial" panose="020B0604020202020204" pitchFamily="34" charset="0"/>
                <a:cs typeface="Pyidaungsu" panose="020B0502040204020203" pitchFamily="34" charset="0"/>
              </a:rPr>
              <a:t>(F ၏ တုံ့ပြန်အား)</a:t>
            </a:r>
          </a:p>
        </p:txBody>
      </p:sp>
      <p:sp>
        <p:nvSpPr>
          <p:cNvPr id="8" name="正方形/長方形 7"/>
          <p:cNvSpPr/>
          <p:nvPr/>
        </p:nvSpPr>
        <p:spPr>
          <a:xfrm rot="19674927">
            <a:off x="8059946" y="3085750"/>
            <a:ext cx="1147313" cy="48307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Pyidaungsu" panose="020B0502040204020203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 rot="2390161">
            <a:off x="8021590" y="4485735"/>
            <a:ext cx="1112808" cy="5348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Pyidaungsu" panose="020B0502040204020203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 rot="19598505">
            <a:off x="7845028" y="2852427"/>
            <a:ext cx="2939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y-MM" sz="1400" dirty="0">
                <a:latin typeface="Arial" panose="020B0604020202020204" pitchFamily="34" charset="0"/>
                <a:cs typeface="Pyidaungsu" panose="020B0502040204020203" pitchFamily="34" charset="0"/>
              </a:rPr>
              <a:t>တစ်စိတ်တစ်ပိုင်း ပါဝင်အား Fa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 rot="2477390">
            <a:off x="7636809" y="5210444"/>
            <a:ext cx="35638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y-MM" sz="1400" dirty="0">
                <a:latin typeface="Arial" panose="020B0604020202020204" pitchFamily="34" charset="0"/>
                <a:cs typeface="Pyidaungsu" panose="020B0502040204020203" pitchFamily="34" charset="0"/>
              </a:rPr>
              <a:t>တစ်စိတ်တစ်ပိုင်း ပါဝင်အား Fb</a:t>
            </a:r>
          </a:p>
        </p:txBody>
      </p:sp>
    </p:spTree>
    <p:extLst>
      <p:ext uri="{BB962C8B-B14F-4D97-AF65-F5344CB8AC3E}">
        <p14:creationId xmlns:p14="http://schemas.microsoft.com/office/powerpoint/2010/main" val="16584297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89865"/>
            <a:ext cx="10515600" cy="1325563"/>
          </a:xfrm>
        </p:spPr>
        <p:txBody>
          <a:bodyPr>
            <a:normAutofit/>
          </a:bodyPr>
          <a:lstStyle/>
          <a:p>
            <a:r>
              <a:rPr lang="my-MM" sz="3500" dirty="0">
                <a:latin typeface="Arial" panose="020B0604020202020204" pitchFamily="34" charset="0"/>
                <a:cs typeface="Pyidaungsu" panose="020B0502040204020203" pitchFamily="34" charset="0"/>
              </a:rPr>
              <a:t>အားများ ခွဲထုတ်ခြင်း (2)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151" y="1690687"/>
            <a:ext cx="9195758" cy="45893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57338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>
            <a:normAutofit/>
          </a:bodyPr>
          <a:lstStyle/>
          <a:p>
            <a:r>
              <a:rPr lang="my-MM" sz="3500" dirty="0">
                <a:latin typeface="Arial" panose="020B0604020202020204" pitchFamily="34" charset="0"/>
                <a:cs typeface="Pyidaungsu" panose="020B0502040204020203" pitchFamily="34" charset="0"/>
              </a:rPr>
              <a:t>တင်းကျပ်အားနှင့် လည်အား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346" y="2177023"/>
            <a:ext cx="8266667" cy="322857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28992" y="2381889"/>
            <a:ext cx="2485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my-MM" sz="2000" dirty="0">
                <a:latin typeface="Arial" panose="020B0604020202020204" pitchFamily="34" charset="0"/>
                <a:cs typeface="Pyidaungsu" panose="020B0502040204020203" pitchFamily="34" charset="0"/>
              </a:rPr>
              <a:t>လည်ပတ်မှုဗဟို O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045438" y="2343510"/>
            <a:ext cx="1753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y-MM" sz="2000">
                <a:latin typeface="Arial" panose="020B0604020202020204" pitchFamily="34" charset="0"/>
                <a:cs typeface="Pyidaungsu" panose="020B0502040204020203" pitchFamily="34" charset="0"/>
              </a:rPr>
              <a:t>အားသက်ရောက်မှု အမှတ်</a:t>
            </a:r>
          </a:p>
        </p:txBody>
      </p:sp>
    </p:spTree>
    <p:extLst>
      <p:ext uri="{BB962C8B-B14F-4D97-AF65-F5344CB8AC3E}">
        <p14:creationId xmlns:p14="http://schemas.microsoft.com/office/powerpoint/2010/main" val="37388494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20812"/>
            <a:ext cx="10515600" cy="1325563"/>
          </a:xfrm>
        </p:spPr>
        <p:txBody>
          <a:bodyPr>
            <a:normAutofit/>
          </a:bodyPr>
          <a:lstStyle/>
          <a:p>
            <a:r>
              <a:rPr lang="my-MM" sz="3500" dirty="0">
                <a:latin typeface="Arial" panose="020B0604020202020204" pitchFamily="34" charset="0"/>
                <a:cs typeface="Pyidaungsu" panose="020B0502040204020203" pitchFamily="34" charset="0"/>
              </a:rPr>
              <a:t>အမှတ်တစ်ခုတွင် အားများ၏ ဟန်ချက်</a:t>
            </a:r>
          </a:p>
        </p:txBody>
      </p:sp>
      <p:pic>
        <p:nvPicPr>
          <p:cNvPr id="5" name="図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374" y="2139261"/>
            <a:ext cx="5258800" cy="383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3985404" y="3692106"/>
            <a:ext cx="1130060" cy="5348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Pyidaungsu" panose="020B0502040204020203" pitchFamily="34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996022" y="3601493"/>
            <a:ext cx="759125" cy="5262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Pyidaungsu" panose="020B0502040204020203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82292" y="3773906"/>
            <a:ext cx="36741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my-MM" sz="2200" dirty="0">
                <a:latin typeface="Arial" panose="020B0604020202020204" pitchFamily="34" charset="0"/>
                <a:cs typeface="Pyidaungsu" panose="020B0502040204020203" pitchFamily="34" charset="0"/>
              </a:rPr>
              <a:t>အားသက်ရောက်သည့် နေရာ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67031" y="3744080"/>
            <a:ext cx="128533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my-MM" sz="2200" dirty="0">
                <a:latin typeface="Arial" panose="020B0604020202020204" pitchFamily="34" charset="0"/>
                <a:cs typeface="Pyidaungsu" panose="020B0502040204020203" pitchFamily="34" charset="0"/>
              </a:rPr>
              <a:t>ဒြပ်ထု</a:t>
            </a:r>
          </a:p>
        </p:txBody>
      </p:sp>
    </p:spTree>
    <p:extLst>
      <p:ext uri="{BB962C8B-B14F-4D97-AF65-F5344CB8AC3E}">
        <p14:creationId xmlns:p14="http://schemas.microsoft.com/office/powerpoint/2010/main" val="13841699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23911"/>
            <a:ext cx="10515600" cy="1325563"/>
          </a:xfrm>
        </p:spPr>
        <p:txBody>
          <a:bodyPr>
            <a:normAutofit/>
          </a:bodyPr>
          <a:lstStyle/>
          <a:p>
            <a:r>
              <a:rPr lang="my-MM" sz="3500" dirty="0">
                <a:latin typeface="Arial" panose="020B0604020202020204" pitchFamily="34" charset="0"/>
                <a:cs typeface="Pyidaungsu" panose="020B0502040204020203" pitchFamily="34" charset="0"/>
              </a:rPr>
              <a:t>အမှတ်တစ်ခုတွင် အားများ၏ ဟန်ချက်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796" y="1587259"/>
            <a:ext cx="5943600" cy="47531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4054415" y="5357004"/>
            <a:ext cx="1147313" cy="5089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Pyidaungsu" panose="020B0502040204020203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054415" y="5418310"/>
            <a:ext cx="11800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my-MM" sz="2200" dirty="0">
                <a:latin typeface="Arial" panose="020B0604020202020204" pitchFamily="34" charset="0"/>
                <a:cs typeface="Pyidaungsu" panose="020B0502040204020203" pitchFamily="34" charset="0"/>
              </a:rPr>
              <a:t>ဒြပ်ထု</a:t>
            </a:r>
          </a:p>
        </p:txBody>
      </p:sp>
    </p:spTree>
    <p:extLst>
      <p:ext uri="{BB962C8B-B14F-4D97-AF65-F5344CB8AC3E}">
        <p14:creationId xmlns:p14="http://schemas.microsoft.com/office/powerpoint/2010/main" val="7842188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73996"/>
            <a:ext cx="10515600" cy="1325563"/>
          </a:xfrm>
        </p:spPr>
        <p:txBody>
          <a:bodyPr>
            <a:normAutofit/>
          </a:bodyPr>
          <a:lstStyle/>
          <a:p>
            <a:r>
              <a:rPr lang="my-MM" sz="3500" dirty="0">
                <a:latin typeface="Arial" panose="020B0604020202020204" pitchFamily="34" charset="0"/>
                <a:cs typeface="Pyidaungsu" panose="020B0502040204020203" pitchFamily="34" charset="0"/>
              </a:rPr>
              <a:t>မျဉ်းပြိုင်အားတို့၏ ဟန်ချက်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894" y="1509623"/>
            <a:ext cx="5141344" cy="49774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4934309" y="6047117"/>
            <a:ext cx="1492370" cy="5262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9571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3021" y="123302"/>
            <a:ext cx="11049000" cy="760870"/>
          </a:xfrm>
        </p:spPr>
        <p:txBody>
          <a:bodyPr>
            <a:normAutofit/>
          </a:bodyPr>
          <a:lstStyle/>
          <a:p>
            <a:pPr marL="571500" indent="-57150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my-MM" sz="3000" dirty="0">
                <a:latin typeface="Arial" panose="020B0604020202020204" pitchFamily="34" charset="0"/>
                <a:cs typeface="Pyidaungsu" panose="020B0502040204020203" pitchFamily="34" charset="0"/>
              </a:rPr>
              <a:t>အရာဝတ္ထုပစ္စည်း၏ ဟန်ချက်တစ်ခုလုံး ရွေ့လျားမှု　　　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51" y="1863693"/>
            <a:ext cx="4639574" cy="441822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726" y="1696612"/>
            <a:ext cx="3542857" cy="475238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866098" y="5991715"/>
            <a:ext cx="1982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my-MM" sz="1600" dirty="0">
                <a:latin typeface="Arial" panose="020B0604020202020204" pitchFamily="34" charset="0"/>
                <a:cs typeface="Pyidaungsu" panose="020B0502040204020203" pitchFamily="34" charset="0"/>
              </a:rPr>
              <a:t>ဝန်၏ ဟန်ချက် (G1)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801562" y="5991715"/>
            <a:ext cx="923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y-MM" sz="1600" dirty="0">
                <a:latin typeface="Arial" panose="020B0604020202020204" pitchFamily="34" charset="0"/>
                <a:cs typeface="Pyidaungsu" panose="020B0502040204020203" pitchFamily="34" charset="0"/>
              </a:rPr>
              <a:t>ကုပ်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846948" y="5991715"/>
            <a:ext cx="2681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y-MM" sz="1600" dirty="0">
                <a:latin typeface="Arial" panose="020B0604020202020204" pitchFamily="34" charset="0"/>
                <a:cs typeface="Pyidaungsu" panose="020B0502040204020203" pitchFamily="34" charset="0"/>
              </a:rPr>
              <a:t>ကိုယ်ထည်၏ ဟန်ချက် (G2)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858272" y="2976965"/>
            <a:ext cx="214924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my-MM" sz="1600" dirty="0">
                <a:latin typeface="Arial" panose="020B0604020202020204" pitchFamily="34" charset="0"/>
                <a:cs typeface="Pyidaungsu" panose="020B0502040204020203" pitchFamily="34" charset="0"/>
              </a:rPr>
              <a:t>အရာဝတ္ထုပစ္စည်း၏ ဟန်ချက်အလုံးစုံ (G)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861554" y="3377075"/>
            <a:ext cx="223215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my-MM" sz="1600" dirty="0">
                <a:latin typeface="Arial" panose="020B0604020202020204" pitchFamily="34" charset="0"/>
                <a:cs typeface="Pyidaungsu" panose="020B0502040204020203" pitchFamily="34" charset="0"/>
              </a:rPr>
              <a:t>အရာဝတ္ထုပစ္စည်း၏ ဟန်ချက်အလုံးစုံ (G)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395022" y="6009591"/>
            <a:ext cx="1580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y-MM" sz="1600">
                <a:latin typeface="Arial" panose="020B0604020202020204" pitchFamily="34" charset="0"/>
                <a:cs typeface="Pyidaungsu" panose="020B0502040204020203" pitchFamily="34" charset="0"/>
              </a:rPr>
              <a:t>ကုပ်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764554" y="5165288"/>
            <a:ext cx="1570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y-MM" sz="1600" dirty="0">
                <a:latin typeface="Arial" panose="020B0604020202020204" pitchFamily="34" charset="0"/>
                <a:cs typeface="Pyidaungsu" panose="020B0502040204020203" pitchFamily="34" charset="0"/>
              </a:rPr>
              <a:t>ရှေ့ဘီး</a:t>
            </a:r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484277" y="942674"/>
            <a:ext cx="11049000" cy="69543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0000" indent="-571500">
              <a:buFont typeface="Arial" panose="020B0604020202020204" pitchFamily="34" charset="0"/>
              <a:buChar char="•"/>
            </a:pPr>
            <a:r>
              <a:rPr lang="my-MM" sz="3000" dirty="0">
                <a:latin typeface="Arial" panose="020B0604020202020204" pitchFamily="34" charset="0"/>
                <a:cs typeface="Pyidaungsu" panose="020B0502040204020203" pitchFamily="34" charset="0"/>
              </a:rPr>
              <a:t>မညီသော မျက်နှာပြင်များပေါ်တွင် တိမ်းစောင်းမှု၏ အန္တရာယ် 　　　</a:t>
            </a:r>
          </a:p>
        </p:txBody>
      </p:sp>
    </p:spTree>
    <p:extLst>
      <p:ext uri="{BB962C8B-B14F-4D97-AF65-F5344CB8AC3E}">
        <p14:creationId xmlns:p14="http://schemas.microsoft.com/office/powerpoint/2010/main" val="23760985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7516"/>
          </a:xfrm>
        </p:spPr>
        <p:txBody>
          <a:bodyPr wrap="none"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my-MM" sz="3000" dirty="0">
                <a:latin typeface="Arial" panose="020B0604020202020204" pitchFamily="34" charset="0"/>
                <a:cs typeface="Pyidaungsu" panose="020B0502040204020203" pitchFamily="34" charset="0"/>
              </a:rPr>
              <a:t>Forklift ၏ COG အနေအထား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925" y="1846053"/>
            <a:ext cx="7858664" cy="45461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1621766" y="5693434"/>
            <a:ext cx="4071668" cy="6987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Pyidaungsu" panose="020B0502040204020203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636698" y="4528868"/>
            <a:ext cx="914400" cy="30192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Pyidaungsu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675519" y="2389517"/>
            <a:ext cx="927340" cy="3364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Pyidaungsu" panose="020B0502040204020203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715002" y="2136476"/>
            <a:ext cx="927340" cy="3364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Pyidaungsu" panose="020B0502040204020203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8691115" y="2304691"/>
            <a:ext cx="927340" cy="3364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Pyidaungsu" panose="020B0502040204020203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8740139" y="4662576"/>
            <a:ext cx="885503" cy="4183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kumimoji="1" lang="ja-JP" altLang="en-US" dirty="0">
              <a:latin typeface="Arial" panose="020B0604020202020204" pitchFamily="34" charset="0"/>
              <a:cs typeface="Pyidaungsu" panose="020B0502040204020203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8698303" y="3586321"/>
            <a:ext cx="927340" cy="3364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Pyidaungsu" panose="020B0502040204020203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8698303" y="5275052"/>
            <a:ext cx="927340" cy="4183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Pyidaungsu" panose="020B0502040204020203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017698" y="2642182"/>
            <a:ext cx="780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y-MM" sz="1600" dirty="0">
                <a:latin typeface="Arial" panose="020B0604020202020204" pitchFamily="34" charset="0"/>
                <a:cs typeface="Pyidaungsu" panose="020B0502040204020203" pitchFamily="34" charset="0"/>
              </a:rPr>
              <a:t>ရှေ့ဘီး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139189" y="4730183"/>
            <a:ext cx="1173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y-MM" sz="1400" dirty="0">
                <a:latin typeface="Arial" panose="020B0604020202020204" pitchFamily="34" charset="0"/>
                <a:cs typeface="Pyidaungsu" panose="020B0502040204020203" pitchFamily="34" charset="0"/>
              </a:rPr>
              <a:t>နောက်ဘီး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876607" y="2129281"/>
            <a:ext cx="1531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y-MM" sz="1400" dirty="0">
                <a:latin typeface="Arial" panose="020B0604020202020204" pitchFamily="34" charset="0"/>
                <a:cs typeface="Pyidaungsu" panose="020B0502040204020203" pitchFamily="34" charset="0"/>
              </a:rPr>
              <a:t>အရှိန်မြှင့်ခြင်း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709014" y="2304691"/>
            <a:ext cx="1601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y-MM" sz="1400" dirty="0">
                <a:latin typeface="Arial" panose="020B0604020202020204" pitchFamily="34" charset="0"/>
                <a:cs typeface="Pyidaungsu" panose="020B0502040204020203" pitchFamily="34" charset="0"/>
              </a:rPr>
              <a:t>ရုတ်ချည်းကွေ့မည်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704772" y="3553419"/>
            <a:ext cx="1275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y-MM" sz="1400" dirty="0">
                <a:latin typeface="Arial" panose="020B0604020202020204" pitchFamily="34" charset="0"/>
                <a:cs typeface="Pyidaungsu" panose="020B0502040204020203" pitchFamily="34" charset="0"/>
              </a:rPr>
              <a:t>ဖရိမ်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735252" y="4730183"/>
            <a:ext cx="2094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y-MM" sz="1400" dirty="0">
                <a:latin typeface="Arial" panose="020B0604020202020204" pitchFamily="34" charset="0"/>
                <a:cs typeface="Pyidaungsu" panose="020B0502040204020203" pitchFamily="34" charset="0"/>
              </a:rPr>
              <a:t>နောက်ဝင်ရိုး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740139" y="5276435"/>
            <a:ext cx="2094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y-MM" sz="1400" dirty="0">
                <a:latin typeface="Arial" panose="020B0604020202020204" pitchFamily="34" charset="0"/>
                <a:cs typeface="Pyidaungsu" panose="020B0502040204020203" pitchFamily="34" charset="0"/>
              </a:rPr>
              <a:t>ဗဟိုပင်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345005" y="5858138"/>
            <a:ext cx="6063072" cy="71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my-MM" sz="1400" dirty="0">
                <a:latin typeface="Arial" panose="020B0604020202020204" pitchFamily="34" charset="0"/>
                <a:cs typeface="Pyidaungsu" panose="020B0502040204020203" pitchFamily="34" charset="0"/>
              </a:rPr>
              <a:t>COG မှာ G2 တွင် ရှိနေလျှင် ယာဉ်ငြိမ်နေမည် ဖြစ်သော်လည်း COG မှာ G1 သို့မဟုတ် G3 သို့‌ ရောက်နေလျှင် ၎င်းတိမ်းစောင်းသွားနိုင်ပါသည်။</a:t>
            </a:r>
          </a:p>
        </p:txBody>
      </p:sp>
      <p:sp>
        <p:nvSpPr>
          <p:cNvPr id="21" name="タイトル 1"/>
          <p:cNvSpPr txBox="1">
            <a:spLocks/>
          </p:cNvSpPr>
          <p:nvPr/>
        </p:nvSpPr>
        <p:spPr>
          <a:xfrm>
            <a:off x="843325" y="1007037"/>
            <a:ext cx="10515600" cy="80141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my-MM" sz="3000" dirty="0">
                <a:latin typeface="Arial" panose="020B0604020202020204" pitchFamily="34" charset="0"/>
                <a:cs typeface="Pyidaungsu" panose="020B0502040204020203" pitchFamily="34" charset="0"/>
              </a:rPr>
              <a:t>COG ကို ဟန်ချက်ထိန်းမထားလျှင်</a:t>
            </a:r>
          </a:p>
        </p:txBody>
      </p:sp>
    </p:spTree>
    <p:extLst>
      <p:ext uri="{BB962C8B-B14F-4D97-AF65-F5344CB8AC3E}">
        <p14:creationId xmlns:p14="http://schemas.microsoft.com/office/powerpoint/2010/main" val="40992427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17112"/>
            <a:ext cx="10515600" cy="1325563"/>
          </a:xfrm>
        </p:spPr>
        <p:txBody>
          <a:bodyPr>
            <a:norm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my-MM" sz="3500" dirty="0">
                <a:latin typeface="Arial" panose="020B0604020202020204" pitchFamily="34" charset="0"/>
                <a:cs typeface="Pyidaungsu" panose="020B0502040204020203" pitchFamily="34" charset="0"/>
              </a:rPr>
              <a:t>Forklift ၏ အင်နားရှားအား</a:t>
            </a:r>
          </a:p>
        </p:txBody>
      </p:sp>
      <p:pic>
        <p:nvPicPr>
          <p:cNvPr id="5" name="コンテンツ プレースホルダー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333" y="1932317"/>
            <a:ext cx="5581290" cy="40457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8031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76794"/>
            <a:ext cx="10515600" cy="1325563"/>
          </a:xfrm>
        </p:spPr>
        <p:txBody>
          <a:bodyPr>
            <a:normAutofit/>
          </a:bodyPr>
          <a:lstStyle/>
          <a:p>
            <a:r>
              <a:rPr lang="my-MM" sz="3500" dirty="0">
                <a:latin typeface="Arial" panose="020B0604020202020204" pitchFamily="34" charset="0"/>
                <a:cs typeface="Pyidaungsu" panose="020B0502040204020203" pitchFamily="34" charset="0"/>
              </a:rPr>
              <a:t>အများဆုံး ဝန်နှင့် ခွင့်ပြုနိုင်သည့် ဝန် 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96"/>
          <a:stretch/>
        </p:blipFill>
        <p:spPr>
          <a:xfrm>
            <a:off x="1164566" y="1690688"/>
            <a:ext cx="10802533" cy="359575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895665" y="1476903"/>
            <a:ext cx="636528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my-MM" sz="1600" dirty="0">
                <a:latin typeface="Arial" panose="020B0604020202020204" pitchFamily="34" charset="0"/>
                <a:cs typeface="Pyidaungsu" panose="020B0502040204020203" pitchFamily="34" charset="0"/>
              </a:rPr>
              <a:t>စံပြု ဝန်၏အလယ်ဗဟိုအကွာအဝေးတွင် တင်ရန်အတွက် ခွင့်ပြုနိုင်သည့် ဝန်ကို "အများဆုံး ဝန်" ဟု ခေါ်ဆိုသည်။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414335" y="2707479"/>
            <a:ext cx="384661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my-MM" sz="1600" dirty="0">
                <a:latin typeface="Arial" panose="020B0604020202020204" pitchFamily="34" charset="0"/>
                <a:cs typeface="Pyidaungsu" panose="020B0502040204020203" pitchFamily="34" charset="0"/>
              </a:rPr>
              <a:t>ဝန်ပြမျဉ်းကွေးပေါ်မှ ဝန်ကို ခွင့်ပြုနိုင်သည့် ဝန်ဟု ခေါ်ဆိုသည်။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07694" y="3509671"/>
            <a:ext cx="854091" cy="43088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kumimoji="1" lang="my-MM" sz="1600" dirty="0">
                <a:latin typeface="Arial" panose="020B0604020202020204" pitchFamily="34" charset="0"/>
                <a:cs typeface="Pyidaungsu" panose="020B0502040204020203" pitchFamily="34" charset="0"/>
              </a:rPr>
              <a:t>ဝန်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41437" y="2277122"/>
            <a:ext cx="22509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my-MM" sz="1600" dirty="0">
                <a:latin typeface="Arial" panose="020B0604020202020204" pitchFamily="34" charset="0"/>
                <a:cs typeface="Pyidaungsu" panose="020B0502040204020203" pitchFamily="34" charset="0"/>
              </a:rPr>
              <a:t>(သတ်မှတ်ထားသည့် ဝန်)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674746" y="4217708"/>
            <a:ext cx="34123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my-MM" sz="1600" dirty="0">
                <a:latin typeface="Arial" panose="020B0604020202020204" pitchFamily="34" charset="0"/>
                <a:cs typeface="Pyidaungsu" panose="020B0502040204020203" pitchFamily="34" charset="0"/>
              </a:rPr>
              <a:t>(ဝန်၏အလယ်ဗဟိုအကွာအဝေး)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389823" y="4033041"/>
            <a:ext cx="341235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my-MM" sz="1600" dirty="0">
                <a:latin typeface="Arial" panose="020B0604020202020204" pitchFamily="34" charset="0"/>
                <a:cs typeface="Pyidaungsu" panose="020B0502040204020203" pitchFamily="34" charset="0"/>
              </a:rPr>
              <a:t>စံပြု ဝန်၏အလယ်</a:t>
            </a:r>
            <a:br>
              <a:rPr kumimoji="1" lang="en-US" sz="1600" dirty="0">
                <a:latin typeface="Arial" panose="020B0604020202020204" pitchFamily="34" charset="0"/>
                <a:cs typeface="Pyidaungsu" panose="020B0502040204020203" pitchFamily="34" charset="0"/>
              </a:rPr>
            </a:br>
            <a:r>
              <a:rPr kumimoji="1" lang="my-MM" sz="1600" dirty="0">
                <a:latin typeface="Arial" panose="020B0604020202020204" pitchFamily="34" charset="0"/>
                <a:cs typeface="Pyidaungsu" panose="020B0502040204020203" pitchFamily="34" charset="0"/>
              </a:rPr>
              <a:t>ဗဟိုအကွာအဝေး</a:t>
            </a:r>
          </a:p>
        </p:txBody>
      </p:sp>
    </p:spTree>
    <p:extLst>
      <p:ext uri="{BB962C8B-B14F-4D97-AF65-F5344CB8AC3E}">
        <p14:creationId xmlns:p14="http://schemas.microsoft.com/office/powerpoint/2010/main" val="35331301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90123"/>
            <a:ext cx="10515600" cy="1325563"/>
          </a:xfrm>
        </p:spPr>
        <p:txBody>
          <a:bodyPr>
            <a:normAutofit/>
          </a:bodyPr>
          <a:lstStyle/>
          <a:p>
            <a:r>
              <a:rPr lang="my-MM" sz="3500" dirty="0">
                <a:latin typeface="Arial" panose="020B0604020202020204" pitchFamily="34" charset="0"/>
                <a:cs typeface="Pyidaungsu" panose="020B0502040204020203" pitchFamily="34" charset="0"/>
              </a:rPr>
              <a:t>ဗဟိုခွာအားကြောင့် တိမ်းစောင်းခြင်း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410" y="1606405"/>
            <a:ext cx="4121674" cy="476958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869725" y="5967548"/>
            <a:ext cx="1463071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y-MM" sz="1400" dirty="0">
                <a:latin typeface="Arial" panose="020B0604020202020204" pitchFamily="34" charset="0"/>
                <a:cs typeface="Pyidaungsu" panose="020B0502040204020203" pitchFamily="34" charset="0"/>
              </a:rPr>
              <a:t>ကုပ်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21482" y="4847847"/>
            <a:ext cx="3469052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kumimoji="1" lang="my-MM" sz="1400" dirty="0">
                <a:latin typeface="Arial" panose="020B0604020202020204" pitchFamily="34" charset="0"/>
                <a:cs typeface="Pyidaungsu" panose="020B0502040204020203" pitchFamily="34" charset="0"/>
              </a:rPr>
              <a:t>သက်ရောက်မှု လမ်းကြောင်း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41965" y="3564761"/>
            <a:ext cx="2008028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my-MM" sz="1400" dirty="0">
                <a:latin typeface="Arial" panose="020B0604020202020204" pitchFamily="34" charset="0"/>
                <a:cs typeface="Pyidaungsu" panose="020B0502040204020203" pitchFamily="34" charset="0"/>
              </a:rPr>
              <a:t>ဗဟိုခွာအား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26851" y="4187411"/>
            <a:ext cx="1763682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kumimoji="1" lang="my-MM" sz="1400" dirty="0">
                <a:latin typeface="Arial" panose="020B0604020202020204" pitchFamily="34" charset="0"/>
                <a:cs typeface="Pyidaungsu" panose="020B0502040204020203" pitchFamily="34" charset="0"/>
              </a:rPr>
              <a:t>ပေါင်းစုအား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94408" y="3157645"/>
            <a:ext cx="3885912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my-MM" sz="1400" dirty="0">
                <a:latin typeface="Arial" panose="020B0604020202020204" pitchFamily="34" charset="0"/>
                <a:cs typeface="Pyidaungsu" panose="020B0502040204020203" pitchFamily="34" charset="0"/>
              </a:rPr>
              <a:t>အရာဝတ္ထုပစ္စည်း၏ ဟန်ချက်အလုံးစုံ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791601" y="3949740"/>
            <a:ext cx="2878918" cy="1681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my-MM" sz="1400" dirty="0">
                <a:latin typeface="Arial" panose="020B0604020202020204" pitchFamily="34" charset="0"/>
                <a:cs typeface="Pyidaungsu" panose="020B0502040204020203" pitchFamily="34" charset="0"/>
              </a:rPr>
              <a:t>ဒြပ်ထုတစ်ခုလုံး၏ ပေါင်းစုအား သက်ရောက်မှု လမ်းကြောင်းနှင့် ဗဟိုခွာအားတို့သည် တာယာ (ကုပ်) ပြင်ပတွက် ရှိနေလျှင် ယာဉ်တိမ်းမှောက်နိုင်သည်။</a:t>
            </a:r>
          </a:p>
        </p:txBody>
      </p:sp>
    </p:spTree>
    <p:extLst>
      <p:ext uri="{BB962C8B-B14F-4D97-AF65-F5344CB8AC3E}">
        <p14:creationId xmlns:p14="http://schemas.microsoft.com/office/powerpoint/2010/main" val="79801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24109"/>
            <a:ext cx="9738360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my-MM" sz="3500" dirty="0">
                <a:latin typeface="Arial" panose="020B0604020202020204" pitchFamily="34" charset="0"/>
                <a:cs typeface="Pyidaungsu" panose="020B0502040204020203" pitchFamily="34" charset="0"/>
              </a:rPr>
              <a:t>ဝန်၊ စွမ်းဆောင်ရည်နှင့် အနေအထားတို့နှင့် သက်ဆိုင်သော ဝေါဟာရများ</a:t>
            </a: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334" y="1825625"/>
            <a:ext cx="6651331" cy="4351338"/>
          </a:xfrm>
        </p:spPr>
      </p:pic>
      <p:sp>
        <p:nvSpPr>
          <p:cNvPr id="6" name="テキスト ボックス 5"/>
          <p:cNvSpPr txBox="1"/>
          <p:nvPr/>
        </p:nvSpPr>
        <p:spPr>
          <a:xfrm>
            <a:off x="5495277" y="1848701"/>
            <a:ext cx="6286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y-MM" sz="1200" dirty="0">
                <a:latin typeface="Arial" panose="020B0604020202020204" pitchFamily="34" charset="0"/>
                <a:cs typeface="Pyidaungsu" panose="020B0502040204020203" pitchFamily="34" charset="0"/>
              </a:rPr>
              <a:t>3,000 နှင့် 4,000 mm ဝင်ရိုးတိုင်များအတွက် အများဆုံး မတင်နိုင်သည့်အမြင့် 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95277" y="2137824"/>
            <a:ext cx="5246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y-MM" sz="1200" dirty="0">
                <a:latin typeface="Arial" panose="020B0604020202020204" pitchFamily="34" charset="0"/>
                <a:cs typeface="Pyidaungsu" panose="020B0502040204020203" pitchFamily="34" charset="0"/>
              </a:rPr>
              <a:t>4,500 mm ဝင်ရိုးတိုင်အတွက် အများဆုံး မတင်နိုင်သည့်အမြင့် 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95277" y="2424729"/>
            <a:ext cx="5246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y-MM" sz="1200" dirty="0">
                <a:latin typeface="Arial" panose="020B0604020202020204" pitchFamily="34" charset="0"/>
                <a:cs typeface="Pyidaungsu" panose="020B0502040204020203" pitchFamily="34" charset="0"/>
              </a:rPr>
              <a:t>5,000 mm ဝင်ရိုးတိုင်အတွက် အများဆုံး မတင်နိုင်သည့်အမြင့်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023360" y="5885794"/>
            <a:ext cx="4168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y-MM" dirty="0">
                <a:latin typeface="Arial" panose="020B0604020202020204" pitchFamily="34" charset="0"/>
                <a:cs typeface="Pyidaungsu" panose="020B0502040204020203" pitchFamily="34" charset="0"/>
              </a:rPr>
              <a:t>ဝန်၏အလယ်ဗဟိုအကွာအဝေး (mm)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858584" y="2701728"/>
            <a:ext cx="461665" cy="286087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my-MM" dirty="0">
                <a:latin typeface="Arial" panose="020B0604020202020204" pitchFamily="34" charset="0"/>
                <a:cs typeface="Pyidaungsu" panose="020B0502040204020203" pitchFamily="34" charset="0"/>
              </a:rPr>
              <a:t>ခွင့်ပြုနိုင်သည့် ဝန် (kg)</a:t>
            </a:r>
          </a:p>
        </p:txBody>
      </p:sp>
    </p:spTree>
    <p:extLst>
      <p:ext uri="{BB962C8B-B14F-4D97-AF65-F5344CB8AC3E}">
        <p14:creationId xmlns:p14="http://schemas.microsoft.com/office/powerpoint/2010/main" val="2988638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y-MM" sz="3500" dirty="0">
                <a:latin typeface="Arial" panose="020B0604020202020204" pitchFamily="34" charset="0"/>
                <a:cs typeface="Pyidaungsu" panose="020B0502040204020203" pitchFamily="34" charset="0"/>
              </a:rPr>
              <a:t>ဒီဇယ်အင်ဂျင်နှင့် ဓာတ်ဆီအင်ဂျင်တို့အကြား နှိုင်းယှဉ်ချက်</a:t>
            </a:r>
          </a:p>
        </p:txBody>
      </p:sp>
      <p:graphicFrame>
        <p:nvGraphicFramePr>
          <p:cNvPr id="6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067860"/>
              </p:ext>
            </p:extLst>
          </p:nvPr>
        </p:nvGraphicFramePr>
        <p:xfrm>
          <a:off x="1027754" y="2316464"/>
          <a:ext cx="9695663" cy="4128230"/>
        </p:xfrm>
        <a:graphic>
          <a:graphicData uri="http://schemas.openxmlformats.org/drawingml/2006/table">
            <a:tbl>
              <a:tblPr lastCol="1"/>
              <a:tblGrid>
                <a:gridCol w="2689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90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5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42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cs typeface="Pyidaungsu" panose="020B0502040204020203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my-MM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Pyidaungsu" panose="020B0502040204020203" pitchFamily="34" charset="0"/>
                        </a:rPr>
                        <a:t>　ဒီဇယ်အင်ဂျင်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my-MM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Pyidaungsu" panose="020B0502040204020203" pitchFamily="34" charset="0"/>
                        </a:rPr>
                        <a:t>ဓာတ်ဆီအင်ဂျင်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my-MM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Pyidaungsu" panose="020B0502040204020203" pitchFamily="34" charset="0"/>
                        </a:rPr>
                        <a:t>လောင်စာဆီ အမျိုးအစားများ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my-MM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Pyidaungsu" panose="020B0502040204020203" pitchFamily="34" charset="0"/>
                        </a:rPr>
                        <a:t>ဒီဇယ်လောင်စာဆီ (ဆီလောင်စာ)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my-MM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Pyidaungsu" panose="020B0502040204020203" pitchFamily="34" charset="0"/>
                        </a:rPr>
                        <a:t>ဓာတ်ဆီ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my-MM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Pyidaungsu" panose="020B0502040204020203" pitchFamily="34" charset="0"/>
                        </a:rPr>
                        <a:t>မီးပွားစခြင်း သို့မဟုတ် မီးရှို့ခြင်း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my-MM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Pyidaungsu" panose="020B0502040204020203" pitchFamily="34" charset="0"/>
                        </a:rPr>
                        <a:t>ဖိသိပ်ထားသည့် လေဖြင့် မီးပွားပေးသည်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my-MM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Pyidaungsu" panose="020B0502040204020203" pitchFamily="34" charset="0"/>
                        </a:rPr>
                        <a:t>လျှပ်စစ်မီးပွားဖြင့် မီးရှို့ပေးသည်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my-MM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Pyidaungsu" panose="020B0502040204020203" pitchFamily="34" charset="0"/>
                        </a:rPr>
                        <a:t>အထွက်အားအလိုက် ဒြပ်ထု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my-MM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Pyidaungsu" panose="020B0502040204020203" pitchFamily="34" charset="0"/>
                        </a:rPr>
                        <a:t>အလွန်လေးသည်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my-MM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Pyidaungsu" panose="020B0502040204020203" pitchFamily="34" charset="0"/>
                        </a:rPr>
                        <a:t>ပေါ့သည်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my-MM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Pyidaungsu" panose="020B0502040204020203" pitchFamily="34" charset="0"/>
                        </a:rPr>
                        <a:t>အထွက်အားအလိုက် ကုန်ကျစရိတ်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my-MM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Pyidaungsu" panose="020B0502040204020203" pitchFamily="34" charset="0"/>
                        </a:rPr>
                        <a:t>များသည်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my-MM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Pyidaungsu" panose="020B0502040204020203" pitchFamily="34" charset="0"/>
                        </a:rPr>
                        <a:t>နည်းသည်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my-MM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Pyidaungsu" panose="020B0502040204020203" pitchFamily="34" charset="0"/>
                        </a:rPr>
                        <a:t>အပူထိရောက်မှု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my-MM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Pyidaungsu" panose="020B0502040204020203" pitchFamily="34" charset="0"/>
                        </a:rPr>
                        <a:t>ကောင်းသည် (30 - 40%)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my-MM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Pyidaungsu" panose="020B0502040204020203" pitchFamily="34" charset="0"/>
                        </a:rPr>
                        <a:t>မကောင်းပါ (20 - 26%)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my-MM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Pyidaungsu" panose="020B0502040204020203" pitchFamily="34" charset="0"/>
                        </a:rPr>
                        <a:t>လည်ပတ်ရန် ကုန်ကျစရိတ်များ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my-MM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Pyidaungsu" panose="020B0502040204020203" pitchFamily="34" charset="0"/>
                        </a:rPr>
                        <a:t>နည်းသည်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my-MM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Pyidaungsu" panose="020B0502040204020203" pitchFamily="34" charset="0"/>
                        </a:rPr>
                        <a:t>များသည်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my-MM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Pyidaungsu" panose="020B0502040204020203" pitchFamily="34" charset="0"/>
                        </a:rPr>
                        <a:t>မီးဘေးလုံခြုံရေး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my-MM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Pyidaungsu" panose="020B0502040204020203" pitchFamily="34" charset="0"/>
                        </a:rPr>
                        <a:t>များသည်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my-MM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Pyidaungsu" panose="020B0502040204020203" pitchFamily="34" charset="0"/>
                        </a:rPr>
                        <a:t>နည်းသည်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my-MM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Pyidaungsu" panose="020B0502040204020203" pitchFamily="34" charset="0"/>
                        </a:rPr>
                        <a:t>ဆူညံသံ/တုန်ခါမှု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my-MM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Pyidaungsu" panose="020B0502040204020203" pitchFamily="34" charset="0"/>
                        </a:rPr>
                        <a:t>များသည်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my-MM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Pyidaungsu" panose="020B0502040204020203" pitchFamily="34" charset="0"/>
                        </a:rPr>
                        <a:t>နည်းသည်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my-MM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Pyidaungsu" panose="020B0502040204020203" pitchFamily="34" charset="0"/>
                        </a:rPr>
                        <a:t>ဆောင်းရာသီတွင် စက်နှိုးခြင်း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my-MM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Pyidaungsu" panose="020B0502040204020203" pitchFamily="34" charset="0"/>
                        </a:rPr>
                        <a:t>အနည်းငယ်ဆိုးသည်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my-MM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Pyidaungsu" panose="020B0502040204020203" pitchFamily="34" charset="0"/>
                        </a:rPr>
                        <a:t>ကောင်းသည်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4083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51763"/>
            <a:ext cx="10708934" cy="115024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my-MM" sz="3500" dirty="0">
                <a:latin typeface="Arial" panose="020B0604020202020204" pitchFamily="34" charset="0"/>
                <a:cs typeface="Pyidaungsu" panose="020B0502040204020203" pitchFamily="34" charset="0"/>
              </a:rPr>
              <a:t>ဘက်ထရီအားသုံး တန်ပြန်အလေးချိန်ပါ Forklift ၏ အစိတ်အပိုင်းများ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349" y="1515374"/>
            <a:ext cx="6877372" cy="4805528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5855712" y="3838161"/>
            <a:ext cx="1826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y-MM" sz="1200" dirty="0">
                <a:latin typeface="Arial" panose="020B0604020202020204" pitchFamily="34" charset="0"/>
                <a:cs typeface="Pyidaungsu" panose="020B0502040204020203" pitchFamily="34" charset="0"/>
              </a:rPr>
              <a:t>မောင်းအားမော်တာ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327253" y="3890096"/>
            <a:ext cx="2645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y-MM" sz="1200" dirty="0">
                <a:latin typeface="Arial" panose="020B0604020202020204" pitchFamily="34" charset="0"/>
                <a:cs typeface="Pyidaungsu" panose="020B0502040204020203" pitchFamily="34" charset="0"/>
              </a:rPr>
              <a:t>ပါဝါစတီယာရင်မော်တာ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733675" y="2964008"/>
            <a:ext cx="2300489" cy="276999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kumimoji="1" lang="my-MM" sz="1200" dirty="0">
                <a:latin typeface="Arial" panose="020B0604020202020204" pitchFamily="34" charset="0"/>
                <a:cs typeface="Pyidaungsu" panose="020B0502040204020203" pitchFamily="34" charset="0"/>
              </a:rPr>
              <a:t>ပန့်ပ်မော်တာ</a:t>
            </a: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451257"/>
              </p:ext>
            </p:extLst>
          </p:nvPr>
        </p:nvGraphicFramePr>
        <p:xfrm>
          <a:off x="6372251" y="4197873"/>
          <a:ext cx="5720690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4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49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6896"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my-MM" sz="10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Myanmar Text" panose="020B0502040204020203" pitchFamily="34" charset="0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my-MM" sz="10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Myanmar Text" panose="020B0502040204020203" pitchFamily="34" charset="0"/>
                        </a:rPr>
                        <a:t>ဝင်ရိုးတိုင်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my-MM" sz="10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Myanmar Text" panose="020B0502040204020203" pitchFamily="34" charset="0"/>
                        </a:rPr>
                        <a:t>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my-MM" sz="10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Myanmar Text" panose="020B0502040204020203" pitchFamily="34" charset="0"/>
                        </a:rPr>
                        <a:t>ဝန်တင်/ဝန်ချရန် လျှပ်စစ်မော်တာ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711"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my-MM" sz="10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Myanmar Text" panose="020B0502040204020203" pitchFamily="34" charset="0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my-MM" sz="10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Myanmar Text" panose="020B0502040204020203" pitchFamily="34" charset="0"/>
                        </a:rPr>
                        <a:t>မတင်သည့် ဆလင်ဒါ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my-MM" sz="10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Myanmar Text" panose="020B0502040204020203" pitchFamily="34" charset="0"/>
                        </a:rPr>
                        <a:t>10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my-MM" sz="10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Myanmar Text" panose="020B0502040204020203" pitchFamily="34" charset="0"/>
                        </a:rPr>
                        <a:t>ဝန်တင်/ဝန်ချရန် ဟိုက်ဒရောလစ်ပန့်ပ်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073"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my-MM" sz="10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Myanmar Text" panose="020B0502040204020203" pitchFamily="34" charset="0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my-MM" sz="10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Myanmar Text" panose="020B0502040204020203" pitchFamily="34" charset="0"/>
                        </a:rPr>
                        <a:t>ဝန်တိမ်းစောင်းတင်ဆောင်မှုစနစ်၏ ဆလင်ဒါ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my-MM" sz="10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Myanmar Text" panose="020B0502040204020203" pitchFamily="34" charset="0"/>
                        </a:rPr>
                        <a:t>11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my-MM" sz="10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Myanmar Text" panose="020B0502040204020203" pitchFamily="34" charset="0"/>
                        </a:rPr>
                        <a:t>စတီယာရင်အတွက် လျှပ်စစ်မော်တာ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394"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my-MM" sz="10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Myanmar Text" panose="020B0502040204020203" pitchFamily="34" charset="0"/>
                        </a:rPr>
                        <a:t>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my-MM" sz="10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Myanmar Text" panose="020B0502040204020203" pitchFamily="34" charset="0"/>
                        </a:rPr>
                        <a:t>ဝန်တင်ခက်ရင်းခွ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my-MM" sz="10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Myanmar Text" panose="020B0502040204020203" pitchFamily="34" charset="0"/>
                        </a:rPr>
                        <a:t>12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my-MM" sz="10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Myanmar Text" panose="020B0502040204020203" pitchFamily="34" charset="0"/>
                        </a:rPr>
                        <a:t>စတီယာရင်အတွက် ဟိုက်ဒရောလစ်ပန့်ပ်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779"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my-MM" sz="10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Myanmar Text" panose="020B0502040204020203" pitchFamily="34" charset="0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my-MM" sz="10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Myanmar Text" panose="020B0502040204020203" pitchFamily="34" charset="0"/>
                        </a:rPr>
                        <a:t>အမြန်ပြောင်းစနစ်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my-MM" sz="10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Myanmar Text" panose="020B0502040204020203" pitchFamily="34" charset="0"/>
                        </a:rPr>
                        <a:t>13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my-MM" sz="10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Myanmar Text" panose="020B0502040204020203" pitchFamily="34" charset="0"/>
                        </a:rPr>
                        <a:t>စတီယာရင်အတွက် ဟိုက်ဒရောလစ် ဆလင်ဒါ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353"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my-MM" sz="10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Myanmar Text" panose="020B0502040204020203" pitchFamily="34" charset="0"/>
                        </a:rPr>
                        <a:t>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my-MM" sz="10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Myanmar Text" panose="020B0502040204020203" pitchFamily="34" charset="0"/>
                        </a:rPr>
                        <a:t>ပတ်ရေလျော့ဂီယာ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my-MM" sz="10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Myanmar Text" panose="020B0502040204020203" pitchFamily="34" charset="0"/>
                        </a:rPr>
                        <a:t>14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my-MM" sz="10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Myanmar Text" panose="020B0502040204020203" pitchFamily="34" charset="0"/>
                        </a:rPr>
                        <a:t>တန်ပြန်အလေးချိန်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8284"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my-MM" sz="10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Myanmar Text" panose="020B0502040204020203" pitchFamily="34" charset="0"/>
                        </a:rPr>
                        <a:t>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my-MM" sz="10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Myanmar Text" panose="020B0502040204020203" pitchFamily="34" charset="0"/>
                        </a:rPr>
                        <a:t>သွားလာရန်အတွက် လျှပ်စစ်မော်တာ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my-MM" sz="10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Myanmar Text" panose="020B0502040204020203" pitchFamily="34" charset="0"/>
                        </a:rPr>
                        <a:t>15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my-MM" sz="10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Myanmar Text" panose="020B0502040204020203" pitchFamily="34" charset="0"/>
                        </a:rPr>
                        <a:t>ဘက်ထရီ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8202"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my-MM" sz="10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Myanmar Text" panose="020B0502040204020203" pitchFamily="34" charset="0"/>
                        </a:rPr>
                        <a:t>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my-MM" sz="10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Myanmar Text" panose="020B0502040204020203" pitchFamily="34" charset="0"/>
                        </a:rPr>
                        <a:t>နောက်ဝင်ရိုး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200000"/>
                        </a:lnSpc>
                      </a:pPr>
                      <a:endParaRPr lang="ja-JP" altLang="en-US" sz="10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Myanmar Text" panose="020B0502040204020203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200000"/>
                        </a:lnSpc>
                      </a:pPr>
                      <a:endParaRPr lang="ja-JP" altLang="en-US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Myanmar Text" panose="020B0502040204020203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0076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473883"/>
            <a:ext cx="10492740" cy="70797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my-MM" sz="3500" dirty="0">
                <a:latin typeface="Arial" panose="020B0604020202020204" pitchFamily="34" charset="0"/>
                <a:cs typeface="Pyidaungsu" panose="020B0502040204020203" pitchFamily="34" charset="0"/>
              </a:rPr>
              <a:t>စက်ပေါ်တွင် ပါရှိသည့် ဘက်ထရီအားသွင်းကိရိယာဖြင့် အားသွင်းခြင်း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025" y="1690688"/>
            <a:ext cx="5823437" cy="413214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188281" y="3572117"/>
            <a:ext cx="12163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my-MM" sz="1500" dirty="0">
                <a:latin typeface="Arial" panose="020B0604020202020204" pitchFamily="34" charset="0"/>
                <a:cs typeface="Pyidaungsu" panose="020B0502040204020203" pitchFamily="34" charset="0"/>
              </a:rPr>
              <a:t>ပါဝါ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76328" y="5158254"/>
            <a:ext cx="23550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my-MM" sz="1500" dirty="0">
                <a:latin typeface="Arial" panose="020B0604020202020204" pitchFamily="34" charset="0"/>
                <a:cs typeface="Pyidaungsu" panose="020B0502040204020203" pitchFamily="34" charset="0"/>
              </a:rPr>
              <a:t>အားသွင်းကြိုး</a:t>
            </a:r>
          </a:p>
        </p:txBody>
      </p:sp>
    </p:spTree>
    <p:extLst>
      <p:ext uri="{BB962C8B-B14F-4D97-AF65-F5344CB8AC3E}">
        <p14:creationId xmlns:p14="http://schemas.microsoft.com/office/powerpoint/2010/main" val="2870237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4502</Words>
  <PresentationFormat>宽屏</PresentationFormat>
  <Paragraphs>387</Paragraphs>
  <Slides>50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50</vt:i4>
      </vt:variant>
    </vt:vector>
  </HeadingPairs>
  <TitlesOfParts>
    <vt:vector size="55" baseType="lpstr">
      <vt:lpstr>游ゴシック</vt:lpstr>
      <vt:lpstr>游ゴシック Light</vt:lpstr>
      <vt:lpstr>Arial</vt:lpstr>
      <vt:lpstr>Pyidaungsu</vt:lpstr>
      <vt:lpstr>Office テーマ</vt:lpstr>
      <vt:lpstr>Forklift ကိုင်တွယ် အသုံးပြုရန် အရည်အချင်း လိုအပ်ချက်များ</vt:lpstr>
      <vt:lpstr>ဝန်၏ အလယ်ဗဟို အကွာအဝေးနှင့် ခက်ရင်းခွ အလျား</vt:lpstr>
      <vt:lpstr>စံပြု ဝန်၏အလယ်ဗဟိုအကွာအဝေး</vt:lpstr>
      <vt:lpstr>ဝင်ရိုးတိုင် တိမ်းစောင်းနိုင်မှုထောင့်နှင့် အများဆုံး မတင်နိုင်သည့်အမြင့်</vt:lpstr>
      <vt:lpstr>အများဆုံး ဝန်နှင့် ခွင့်ပြုနိုင်သည့် ဝန် </vt:lpstr>
      <vt:lpstr>ဝန်၊ စွမ်းဆောင်ရည်နှင့် အနေအထားတို့နှင့် သက်ဆိုင်သော ဝေါဟာရများ</vt:lpstr>
      <vt:lpstr>ဒီဇယ်အင်ဂျင်နှင့် ဓာတ်ဆီအင်ဂျင်တို့အကြား နှိုင်းယှဉ်ချက်</vt:lpstr>
      <vt:lpstr>ဘက်ထရီအားသုံး တန်ပြန်အလေးချိန်ပါ Forklift ၏ အစိတ်အပိုင်းများ</vt:lpstr>
      <vt:lpstr>စက်ပေါ်တွင် ပါရှိသည့် ဘက်ထရီအားသွင်းကိရိယာဖြင့် အားသွင်းခြင်း</vt:lpstr>
      <vt:lpstr>အထိုင် ဘက်ထရီအားသွင်းကိရိယာဖြင့် အားသွင်းခြင်း</vt:lpstr>
      <vt:lpstr>ကလပ်သုံးယာဉ်</vt:lpstr>
      <vt:lpstr>လိမ်အားဖြောင့်စက် အသုံးပြုယာဉ်</vt:lpstr>
      <vt:lpstr>လိမ်အားဖြောင့်စက် အသုံးပြုယာဉ် အရှိန်မြှင့်ခြင်း/ အရှိန်လျှော့ခြင်း လုပ်ဆောင်မှု</vt:lpstr>
      <vt:lpstr>အကွေ့တွင် ကွဲပြားမှုများ</vt:lpstr>
      <vt:lpstr>ဝင်ရိုးတိုင်ကို ရှေ့စောင်းခြင်း</vt:lpstr>
      <vt:lpstr>ဘက်ထရီအားသုံး တန်ပြန်အလေးချိန်ပါ Forklift မောင်းနှင်သူအတွက် ခုံ</vt:lpstr>
      <vt:lpstr>မတ်တပ် ဆင်းတက်နိုင်သည့် Forklift အတွက် မောင်းနှင်သူခုံ</vt:lpstr>
      <vt:lpstr>ဝန်တင်/ဝန်ချ ကိရိယာအစိတ်အပိုင်း အမည်များ</vt:lpstr>
      <vt:lpstr>ဝန်အောက်ခံပြား အစိတ်အပိုင်း အမည်များ</vt:lpstr>
      <vt:lpstr>လီဗာအသုံးပြုခြင်း (Ex.)</vt:lpstr>
      <vt:lpstr>မစီးရ</vt:lpstr>
      <vt:lpstr>ဝန်မပြီး မမောင်းရ</vt:lpstr>
      <vt:lpstr>ကိုယ်တိုင် ပုံမှန် စစ်ဆေးခြင်း</vt:lpstr>
      <vt:lpstr>အလုပ်ပင်ပန်းလွန်းချိန်နှင့် အရက်သေစာ သောက်စားထားချိန်တွင် မောင်းနှင်ခြင်း</vt:lpstr>
      <vt:lpstr>သင့်လျော်သည့် ဘေးကင်းလုံခြုံရေး အဝတ်အစားတို့ဖြင့် အလုပ်လုပ်ပါ</vt:lpstr>
      <vt:lpstr>ကနဦး စစ်ဆေးမှု</vt:lpstr>
      <vt:lpstr>ယာဉ်ပေါ်တက်ခြင်း/ယာဉ်ပေါ်မှဆင်းခြင်း</vt:lpstr>
      <vt:lpstr>မောင်းနှင်နေချိန်တွင် ဝန်တင်ခက်ရင်းခွကို အောက်ချထားပါ</vt:lpstr>
      <vt:lpstr>ကုန်းပေါ်ဆိုပါက ရှေ့သို့မောင်းပြီး ကုန်းဆင်းဆိုပါက နောက်ပြန်မောင်းပါ</vt:lpstr>
      <vt:lpstr>ပြဿနာများ ရှိပါက ချက်ချင်းပြင်ဆင်ပါ</vt:lpstr>
      <vt:lpstr>အဆမတန် ကြီးမားသော ဝန်များကို မတင်ပါနှင့်</vt:lpstr>
      <vt:lpstr>Forklift အောက်တွင် လုံးဝမရပ်ပါနှင့်</vt:lpstr>
      <vt:lpstr>လူကို ဝန်တင်ခက်ရင်းခွဖြင့် မတင်ခြင်း လုံးဝ မလုပ်ပါနှင့်</vt:lpstr>
      <vt:lpstr>ပစ္စည်းများကို ဝန်တင်ခက်ရင်းခွမှ တွဲလောင်းမထားပါနှင့်</vt:lpstr>
      <vt:lpstr>လေဝင်လေထွက် ကောင်းမွန်သည့်နေရာတွင် အားသွင်းပါ</vt:lpstr>
      <vt:lpstr>အားသွင်းနေချိန်တွင် ဘက်ထရီအဖုံးကို ဖွင့်ထားပါ</vt:lpstr>
      <vt:lpstr>အား၏အင်္ဂါရပ် သုံးခု</vt:lpstr>
      <vt:lpstr>ဗက်တာ</vt:lpstr>
      <vt:lpstr>အားနှစ်ခု ပေါင်းစပ်မှု</vt:lpstr>
      <vt:lpstr>အားအတွက် အနားပြိုင်စတုဂံ ဥပဒေသ</vt:lpstr>
      <vt:lpstr>အားများ ခွဲထုတ်ခြင်း (1)</vt:lpstr>
      <vt:lpstr>အားများ ခွဲထုတ်ခြင်း (2)</vt:lpstr>
      <vt:lpstr>တင်းကျပ်အားနှင့် လည်အား</vt:lpstr>
      <vt:lpstr>အမှတ်တစ်ခုတွင် အားများ၏ ဟန်ချက်</vt:lpstr>
      <vt:lpstr>အမှတ်တစ်ခုတွင် အားများ၏ ဟန်ချက်</vt:lpstr>
      <vt:lpstr>မျဉ်းပြိုင်အားတို့၏ ဟန်ချက်</vt:lpstr>
      <vt:lpstr>အရာဝတ္ထုပစ္စည်း၏ ဟန်ချက်တစ်ခုလုံး ရွေ့လျားမှု　　　</vt:lpstr>
      <vt:lpstr>Forklift ၏ COG အနေအထား</vt:lpstr>
      <vt:lpstr>Forklift ၏ အင်နားရှားအား</vt:lpstr>
      <vt:lpstr>ဗဟိုခွာအားကြောင့် တိမ်းစောင်းခြင်း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2020-02-25T08:22:19Z</cp:lastPrinted>
  <dcterms:created xsi:type="dcterms:W3CDTF">2019-12-13T09:51:21Z</dcterms:created>
  <dcterms:modified xsi:type="dcterms:W3CDTF">2020-09-18T13:10:45Z</dcterms:modified>
</cp:coreProperties>
</file>