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45.xml" ContentType="application/vnd.openxmlformats-officedocument.presentationml.tag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  <p:sldMasterId id="2147483660" r:id="rId2"/>
  </p:sldMasterIdLst>
  <p:notesMasterIdLst>
    <p:notesMasterId r:id="rId67"/>
  </p:notesMasterIdLst>
  <p:handoutMasterIdLst>
    <p:handoutMasterId r:id="rId68"/>
  </p:handoutMasterIdLst>
  <p:sldIdLst>
    <p:sldId id="258" r:id="rId3"/>
    <p:sldId id="397" r:id="rId4"/>
    <p:sldId id="374" r:id="rId5"/>
    <p:sldId id="342" r:id="rId6"/>
    <p:sldId id="360" r:id="rId7"/>
    <p:sldId id="291" r:id="rId8"/>
    <p:sldId id="280" r:id="rId9"/>
    <p:sldId id="282" r:id="rId10"/>
    <p:sldId id="413" r:id="rId11"/>
    <p:sldId id="283" r:id="rId12"/>
    <p:sldId id="411" r:id="rId13"/>
    <p:sldId id="422" r:id="rId14"/>
    <p:sldId id="318" r:id="rId15"/>
    <p:sldId id="272" r:id="rId16"/>
    <p:sldId id="347" r:id="rId17"/>
    <p:sldId id="444" r:id="rId18"/>
    <p:sldId id="357" r:id="rId19"/>
    <p:sldId id="362" r:id="rId20"/>
    <p:sldId id="356" r:id="rId21"/>
    <p:sldId id="364" r:id="rId22"/>
    <p:sldId id="369" r:id="rId23"/>
    <p:sldId id="401" r:id="rId24"/>
    <p:sldId id="431" r:id="rId25"/>
    <p:sldId id="432" r:id="rId26"/>
    <p:sldId id="434" r:id="rId27"/>
    <p:sldId id="445" r:id="rId28"/>
    <p:sldId id="443" r:id="rId29"/>
    <p:sldId id="436" r:id="rId30"/>
    <p:sldId id="395" r:id="rId31"/>
    <p:sldId id="331" r:id="rId32"/>
    <p:sldId id="330" r:id="rId33"/>
    <p:sldId id="332" r:id="rId34"/>
    <p:sldId id="334" r:id="rId35"/>
    <p:sldId id="339" r:id="rId36"/>
    <p:sldId id="424" r:id="rId37"/>
    <p:sldId id="396" r:id="rId38"/>
    <p:sldId id="425" r:id="rId39"/>
    <p:sldId id="404" r:id="rId40"/>
    <p:sldId id="426" r:id="rId41"/>
    <p:sldId id="402" r:id="rId42"/>
    <p:sldId id="427" r:id="rId43"/>
    <p:sldId id="403" r:id="rId44"/>
    <p:sldId id="428" r:id="rId45"/>
    <p:sldId id="405" r:id="rId46"/>
    <p:sldId id="429" r:id="rId47"/>
    <p:sldId id="394" r:id="rId48"/>
    <p:sldId id="376" r:id="rId49"/>
    <p:sldId id="377" r:id="rId50"/>
    <p:sldId id="378" r:id="rId51"/>
    <p:sldId id="379" r:id="rId52"/>
    <p:sldId id="380" r:id="rId53"/>
    <p:sldId id="381" r:id="rId54"/>
    <p:sldId id="382" r:id="rId55"/>
    <p:sldId id="383" r:id="rId56"/>
    <p:sldId id="384" r:id="rId57"/>
    <p:sldId id="385" r:id="rId58"/>
    <p:sldId id="386" r:id="rId59"/>
    <p:sldId id="387" r:id="rId60"/>
    <p:sldId id="388" r:id="rId61"/>
    <p:sldId id="389" r:id="rId62"/>
    <p:sldId id="390" r:id="rId63"/>
    <p:sldId id="391" r:id="rId64"/>
    <p:sldId id="392" r:id="rId65"/>
    <p:sldId id="430" r:id="rId66"/>
  </p:sldIdLst>
  <p:sldSz cx="12192000" cy="6858000"/>
  <p:notesSz cx="10234613" cy="7099300"/>
  <p:custDataLst>
    <p:tags r:id="rId69"/>
  </p:custDataLst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663300"/>
    <a:srgbClr val="CC0000"/>
    <a:srgbClr val="3333FF"/>
    <a:srgbClr val="FF5050"/>
    <a:srgbClr val="A50021"/>
    <a:srgbClr val="FFCCCC"/>
    <a:srgbClr val="FFFFCC"/>
    <a:srgbClr val="0033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88" autoAdjust="0"/>
    <p:restoredTop sz="94660"/>
  </p:normalViewPr>
  <p:slideViewPr>
    <p:cSldViewPr snapToGrid="0" showGuides="1">
      <p:cViewPr varScale="1">
        <p:scale>
          <a:sx n="123" d="100"/>
          <a:sy n="123" d="100"/>
        </p:scale>
        <p:origin x="120" y="5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ags" Target="tags/tag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人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B13B-4CB9-9696-7F8E6A4574CF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13B-4CB9-9696-7F8E6A4574CF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B13B-4CB9-9696-7F8E6A4574CF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13B-4CB9-9696-7F8E6A4574CF}"/>
              </c:ext>
            </c:extLst>
          </c:dPt>
          <c:dLbls>
            <c:delete val="1"/>
          </c:dLbls>
          <c:cat>
            <c:strRef>
              <c:f>Sheet1!$A$2:$A$5</c:f>
              <c:strCache>
                <c:ptCount val="4"/>
                <c:pt idx="0">
                  <c:v>Truck crane</c:v>
                </c:pt>
                <c:pt idx="1">
                  <c:v>Wheel crane</c:v>
                </c:pt>
                <c:pt idx="2">
                  <c:v>Truck loader crane</c:v>
                </c:pt>
                <c:pt idx="3">
                  <c:v>Crawler crane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  <c:pt idx="1">
                  <c:v>6</c:v>
                </c:pt>
                <c:pt idx="2">
                  <c:v>10</c:v>
                </c:pt>
                <c:pt idx="3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3B-4CB9-9696-7F8E6A4574CF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人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B13B-4CB9-9696-7F8E6A4574CF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13B-4CB9-9696-7F8E6A4574CF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B13B-4CB9-9696-7F8E6A4574CF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13B-4CB9-9696-7F8E6A4574CF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7E1-431A-AC6D-E5DD6213B0BB}"/>
              </c:ext>
            </c:extLst>
          </c:dPt>
          <c:dLbls>
            <c:delete val="1"/>
          </c:dLbls>
          <c:cat>
            <c:strRef>
              <c:f>Sheet1!$A$2:$A$6</c:f>
              <c:strCache>
                <c:ptCount val="5"/>
                <c:pt idx="0">
                  <c:v>Falling (worker)</c:v>
                </c:pt>
                <c:pt idx="1">
                  <c:v>Falling  (loads)</c:v>
                </c:pt>
                <c:pt idx="2">
                  <c:v>Caught-between</c:v>
                </c:pt>
                <c:pt idx="3">
                  <c:v>Collision</c:v>
                </c:pt>
                <c:pt idx="4">
                  <c:v>Overturning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12</c:v>
                </c:pt>
                <c:pt idx="1">
                  <c:v>9</c:v>
                </c:pt>
                <c:pt idx="2">
                  <c:v>9</c:v>
                </c:pt>
                <c:pt idx="3">
                  <c:v>2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3B-4CB9-9696-7F8E6A4574CF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4435304" cy="355681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797022" y="1"/>
            <a:ext cx="4435304" cy="355681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C79ADFD1-26E7-44B8-8A80-35C31F9CFFE8}" type="datetimeFigureOut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2" y="6743620"/>
            <a:ext cx="4435304" cy="355681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797022" y="6743620"/>
            <a:ext cx="4435304" cy="355681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7C5B44A3-6274-432B-ABA5-08A39BC0260A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568357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4434998" cy="356198"/>
          </a:xfrm>
          <a:prstGeom prst="rect">
            <a:avLst/>
          </a:prstGeom>
        </p:spPr>
        <p:txBody>
          <a:bodyPr vert="horz" lIns="99031" tIns="49515" rIns="99031" bIns="49515" rtlCol="0"/>
          <a:lstStyle>
            <a:lvl1pPr algn="l">
              <a:defRPr sz="13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797248" y="1"/>
            <a:ext cx="4434998" cy="356198"/>
          </a:xfrm>
          <a:prstGeom prst="rect">
            <a:avLst/>
          </a:prstGeom>
        </p:spPr>
        <p:txBody>
          <a:bodyPr vert="horz" lIns="99031" tIns="49515" rIns="99031" bIns="49515" rtlCol="0"/>
          <a:lstStyle>
            <a:lvl1pPr algn="r">
              <a:defRPr sz="1300"/>
            </a:lvl1pPr>
          </a:lstStyle>
          <a:p>
            <a:fld id="{5576F45E-C0D7-4AF0-B8F9-4C20D023D4C1}" type="datetimeFigureOut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989263" y="887413"/>
            <a:ext cx="4256087" cy="23955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31" tIns="49515" rIns="99031" bIns="49515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1023462" y="3416540"/>
            <a:ext cx="8187690" cy="2795349"/>
          </a:xfrm>
          <a:prstGeom prst="rect">
            <a:avLst/>
          </a:prstGeom>
        </p:spPr>
        <p:txBody>
          <a:bodyPr vert="horz" lIns="99031" tIns="49515" rIns="99031" bIns="49515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2" y="6743105"/>
            <a:ext cx="4434998" cy="356197"/>
          </a:xfrm>
          <a:prstGeom prst="rect">
            <a:avLst/>
          </a:prstGeom>
        </p:spPr>
        <p:txBody>
          <a:bodyPr vert="horz" lIns="99031" tIns="49515" rIns="99031" bIns="49515" rtlCol="0" anchor="b"/>
          <a:lstStyle>
            <a:lvl1pPr algn="l">
              <a:defRPr sz="13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797248" y="6743105"/>
            <a:ext cx="4434998" cy="356197"/>
          </a:xfrm>
          <a:prstGeom prst="rect">
            <a:avLst/>
          </a:prstGeom>
        </p:spPr>
        <p:txBody>
          <a:bodyPr vert="horz" lIns="99031" tIns="49515" rIns="99031" bIns="49515" rtlCol="0" anchor="b"/>
          <a:lstStyle>
            <a:lvl1pPr algn="r">
              <a:defRPr sz="1300"/>
            </a:lvl1pPr>
          </a:lstStyle>
          <a:p>
            <a:fld id="{BBB4FB37-F9A4-400A-825E-CEE4AEB15561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18181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bg>
      <p:bgPr>
        <a:blipFill dpi="0" rotWithShape="1">
          <a:blip r:embed="rId2">
            <a:alphaModFix amt="1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D9BB9F-35D6-47C6-B73E-4CD1BF87E277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fld id="{79D6BA40-F875-4673-AF05-78CE6FA421C4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9910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B2174-3CE3-427D-A73A-F07E105FD83C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22916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1F31A6-B37D-4FC4-AA4E-C16DBF81A3FC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794219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bg>
      <p:bgPr>
        <a:blipFill dpi="0" rotWithShape="1">
          <a:blip r:embed="rId2">
            <a:alphaModFix amt="1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9BB9F-35D6-47C6-B73E-4CD1BF87E277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4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E21A4-F8CC-4B36-9DB6-66A756237F87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8610600" y="87766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48227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3CC3E1-9D26-4EEA-AAEE-9A611D3BECE3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58886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8EB7AF-950B-4B99-8E88-62A2F34F6C8B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5443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CACD98-F471-4153-AC33-5B4F723BD59D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5487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3D32A6-460F-4622-A519-784FDC9E5C1C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8095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EE6AFB-0880-4FB1-9080-DFE9106AAEA1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5193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75B82-FCC0-4F52-A21D-0D3D99941866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427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3E21A4-F8CC-4B36-9DB6-66A756237F87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8610600" y="87766"/>
            <a:ext cx="2743200" cy="365125"/>
          </a:xfrm>
        </p:spPr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544889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D857F1-48AA-4B70-9227-B0EA07840E3C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7961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B2174-3CE3-427D-A73A-F07E105FD83C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7014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1F31A6-B37D-4FC4-AA4E-C16DBF81A3FC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770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3CC3E1-9D26-4EEA-AAEE-9A611D3BECE3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56463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8EB7AF-950B-4B99-8E88-62A2F34F6C8B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36185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CACD98-F471-4153-AC33-5B4F723BD59D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86801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3D32A6-460F-4622-A519-784FDC9E5C1C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08717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EE6AFB-0880-4FB1-9080-DFE9106AAEA1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18883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075B82-FCC0-4F52-A21D-0D3D99941866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36858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857F1-48AA-4B70-9227-B0EA07840E3C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65130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55018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201068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9437916" y="1496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>
                <a:solidFill>
                  <a:schemeClr val="tx1">
                    <a:tint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79D6BA40-F875-4673-AF05-78CE6FA421C4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50432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55018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201068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9437916" y="1496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>
                <a:solidFill>
                  <a:schemeClr val="tx1">
                    <a:tint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929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4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37.png"/><Relationship Id="rId7" Type="http://schemas.openxmlformats.org/officeDocument/2006/relationships/image" Target="../media/image40.gi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5.xml"/><Relationship Id="rId6" Type="http://schemas.openxmlformats.org/officeDocument/2006/relationships/image" Target="../media/image39.gif"/><Relationship Id="rId11" Type="http://schemas.openxmlformats.org/officeDocument/2006/relationships/image" Target="../media/image44.gif"/><Relationship Id="rId5" Type="http://schemas.openxmlformats.org/officeDocument/2006/relationships/image" Target="../media/image38.gif"/><Relationship Id="rId10" Type="http://schemas.openxmlformats.org/officeDocument/2006/relationships/image" Target="../media/image43.gif"/><Relationship Id="rId4" Type="http://schemas.microsoft.com/office/2007/relationships/hdphoto" Target="../media/hdphoto7.wdp"/><Relationship Id="rId9" Type="http://schemas.openxmlformats.org/officeDocument/2006/relationships/image" Target="../media/image4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6.xml"/><Relationship Id="rId4" Type="http://schemas.openxmlformats.org/officeDocument/2006/relationships/image" Target="../media/image4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7.xml"/><Relationship Id="rId4" Type="http://schemas.openxmlformats.org/officeDocument/2006/relationships/image" Target="../media/image4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8.xml"/><Relationship Id="rId6" Type="http://schemas.microsoft.com/office/2007/relationships/hdphoto" Target="../media/hdphoto9.wdp"/><Relationship Id="rId5" Type="http://schemas.openxmlformats.org/officeDocument/2006/relationships/image" Target="../media/image50.png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9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0.xml"/><Relationship Id="rId4" Type="http://schemas.openxmlformats.org/officeDocument/2006/relationships/image" Target="../media/image5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7" Type="http://schemas.openxmlformats.org/officeDocument/2006/relationships/image" Target="../media/image60.emf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1.xml"/><Relationship Id="rId6" Type="http://schemas.openxmlformats.org/officeDocument/2006/relationships/image" Target="../media/image59.emf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2.xml"/><Relationship Id="rId4" Type="http://schemas.openxmlformats.org/officeDocument/2006/relationships/image" Target="../media/image6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4.xml"/><Relationship Id="rId5" Type="http://schemas.openxmlformats.org/officeDocument/2006/relationships/image" Target="../media/image64.png"/><Relationship Id="rId4" Type="http://schemas.openxmlformats.org/officeDocument/2006/relationships/image" Target="../media/image67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5.xml"/><Relationship Id="rId5" Type="http://schemas.openxmlformats.org/officeDocument/2006/relationships/image" Target="../media/image70.emf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8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emf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2.png"/><Relationship Id="rId5" Type="http://schemas.openxmlformats.org/officeDocument/2006/relationships/image" Target="../media/image81.emf"/><Relationship Id="rId4" Type="http://schemas.openxmlformats.org/officeDocument/2006/relationships/image" Target="../media/image80.emf"/><Relationship Id="rId9" Type="http://schemas.openxmlformats.org/officeDocument/2006/relationships/image" Target="../media/image8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emf"/><Relationship Id="rId3" Type="http://schemas.openxmlformats.org/officeDocument/2006/relationships/image" Target="../media/image86.png"/><Relationship Id="rId7" Type="http://schemas.openxmlformats.org/officeDocument/2006/relationships/image" Target="../media/image90.emf"/><Relationship Id="rId12" Type="http://schemas.openxmlformats.org/officeDocument/2006/relationships/image" Target="../media/image95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9.xml"/><Relationship Id="rId6" Type="http://schemas.openxmlformats.org/officeDocument/2006/relationships/image" Target="../media/image89.png"/><Relationship Id="rId11" Type="http://schemas.openxmlformats.org/officeDocument/2006/relationships/image" Target="../media/image94.emf"/><Relationship Id="rId5" Type="http://schemas.openxmlformats.org/officeDocument/2006/relationships/image" Target="../media/image88.png"/><Relationship Id="rId10" Type="http://schemas.openxmlformats.org/officeDocument/2006/relationships/image" Target="../media/image93.emf"/><Relationship Id="rId4" Type="http://schemas.openxmlformats.org/officeDocument/2006/relationships/image" Target="../media/image87.png"/><Relationship Id="rId9" Type="http://schemas.openxmlformats.org/officeDocument/2006/relationships/image" Target="../media/image92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0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3.gif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gi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jpg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2.xml"/><Relationship Id="rId4" Type="http://schemas.microsoft.com/office/2007/relationships/hdphoto" Target="../media/hdphoto10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3.xml"/><Relationship Id="rId4" Type="http://schemas.openxmlformats.org/officeDocument/2006/relationships/image" Target="../media/image11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12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4.xml"/><Relationship Id="rId6" Type="http://schemas.openxmlformats.org/officeDocument/2006/relationships/image" Target="../media/image120.gif"/><Relationship Id="rId5" Type="http://schemas.openxmlformats.org/officeDocument/2006/relationships/image" Target="../media/image119.GIF"/><Relationship Id="rId4" Type="http://schemas.openxmlformats.org/officeDocument/2006/relationships/image" Target="../media/image118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openxmlformats.org/officeDocument/2006/relationships/chart" Target="../charts/chart2.xml"/><Relationship Id="rId7" Type="http://schemas.openxmlformats.org/officeDocument/2006/relationships/image" Target="../media/image125.gi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5.xml"/><Relationship Id="rId6" Type="http://schemas.openxmlformats.org/officeDocument/2006/relationships/image" Target="../media/image124.jpeg"/><Relationship Id="rId5" Type="http://schemas.openxmlformats.org/officeDocument/2006/relationships/image" Target="../media/image123.gif"/><Relationship Id="rId4" Type="http://schemas.openxmlformats.org/officeDocument/2006/relationships/image" Target="../media/image12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13" Type="http://schemas.openxmlformats.org/officeDocument/2006/relationships/image" Target="../media/image17.png"/><Relationship Id="rId3" Type="http://schemas.openxmlformats.org/officeDocument/2006/relationships/image" Target="../media/image10.emf"/><Relationship Id="rId7" Type="http://schemas.openxmlformats.org/officeDocument/2006/relationships/image" Target="../media/image13.emf"/><Relationship Id="rId12" Type="http://schemas.microsoft.com/office/2007/relationships/hdphoto" Target="../media/hdphoto4.wdp"/><Relationship Id="rId2" Type="http://schemas.openxmlformats.org/officeDocument/2006/relationships/slideLayout" Target="../slideLayouts/slideLayout5.xml"/><Relationship Id="rId16" Type="http://schemas.microsoft.com/office/2007/relationships/hdphoto" Target="../media/hdphoto6.wdp"/><Relationship Id="rId1" Type="http://schemas.openxmlformats.org/officeDocument/2006/relationships/tags" Target="../tags/tag5.xml"/><Relationship Id="rId6" Type="http://schemas.openxmlformats.org/officeDocument/2006/relationships/image" Target="../media/image12.emf"/><Relationship Id="rId11" Type="http://schemas.openxmlformats.org/officeDocument/2006/relationships/image" Target="../media/image16.png"/><Relationship Id="rId5" Type="http://schemas.microsoft.com/office/2007/relationships/hdphoto" Target="../media/hdphoto2.wdp"/><Relationship Id="rId15" Type="http://schemas.openxmlformats.org/officeDocument/2006/relationships/image" Target="../media/image18.png"/><Relationship Id="rId10" Type="http://schemas.microsoft.com/office/2007/relationships/hdphoto" Target="../media/hdphoto3.wdp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microsoft.com/office/2007/relationships/hdphoto" Target="../media/hdphoto5.wdp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gif"/><Relationship Id="rId3" Type="http://schemas.openxmlformats.org/officeDocument/2006/relationships/image" Target="../media/image127.gif"/><Relationship Id="rId7" Type="http://schemas.openxmlformats.org/officeDocument/2006/relationships/image" Target="../media/image131.gi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6.xml"/><Relationship Id="rId6" Type="http://schemas.openxmlformats.org/officeDocument/2006/relationships/image" Target="../media/image130.gif"/><Relationship Id="rId5" Type="http://schemas.openxmlformats.org/officeDocument/2006/relationships/image" Target="../media/image129.gif"/><Relationship Id="rId10" Type="http://schemas.openxmlformats.org/officeDocument/2006/relationships/image" Target="../media/image134.gif"/><Relationship Id="rId4" Type="http://schemas.openxmlformats.org/officeDocument/2006/relationships/image" Target="../media/image128.gif"/><Relationship Id="rId9" Type="http://schemas.openxmlformats.org/officeDocument/2006/relationships/image" Target="../media/image133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1.xml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emf"/><Relationship Id="rId7" Type="http://schemas.openxmlformats.org/officeDocument/2006/relationships/image" Target="../media/image23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Relationship Id="rId9" Type="http://schemas.openxmlformats.org/officeDocument/2006/relationships/image" Target="../media/image25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7.xml"/><Relationship Id="rId4" Type="http://schemas.openxmlformats.org/officeDocument/2006/relationships/image" Target="../media/image148.gi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6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Relationship Id="rId4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サブタイトル 2"/>
          <p:cNvSpPr txBox="1">
            <a:spLocks/>
          </p:cNvSpPr>
          <p:nvPr/>
        </p:nvSpPr>
        <p:spPr>
          <a:xfrm>
            <a:off x="1524000" y="3965096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3200" b="1" dirty="0">
                <a:latin typeface="Tahoma" panose="020B0604030504040204" pitchFamily="50" charset="-128"/>
                <a:ea typeface="Meiryo UI" panose="020B0604030504040204" pitchFamily="50" charset="-128"/>
              </a:rPr>
              <a:t>講習用プレゼンテーション資料</a:t>
            </a:r>
          </a:p>
          <a:p>
            <a:r>
              <a:rPr lang="th-TH" sz="2800" b="1" dirty="0">
                <a:solidFill>
                  <a:srgbClr val="000066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เอกสารประกอบการนำเสนอขณะฝึกอบรม</a:t>
            </a:r>
          </a:p>
        </p:txBody>
      </p:sp>
      <p:sp>
        <p:nvSpPr>
          <p:cNvPr id="5" name="サブタイトル 2"/>
          <p:cNvSpPr txBox="1">
            <a:spLocks/>
          </p:cNvSpPr>
          <p:nvPr/>
        </p:nvSpPr>
        <p:spPr>
          <a:xfrm>
            <a:off x="1524000" y="11813"/>
            <a:ext cx="9144000" cy="59458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1800">
                <a:latin typeface="Tahoma" panose="020B0604030504040204" pitchFamily="50" charset="-128"/>
                <a:ea typeface="Meiryo UI" panose="020B0604030504040204" pitchFamily="50" charset="-128"/>
              </a:rPr>
              <a:t>令和2年度 厚生労働省 技能講習補助教材作成事業</a:t>
            </a:r>
          </a:p>
        </p:txBody>
      </p:sp>
      <p:sp>
        <p:nvSpPr>
          <p:cNvPr id="6" name="サブタイトル 2"/>
          <p:cNvSpPr txBox="1">
            <a:spLocks/>
          </p:cNvSpPr>
          <p:nvPr/>
        </p:nvSpPr>
        <p:spPr>
          <a:xfrm>
            <a:off x="1524000" y="6369836"/>
            <a:ext cx="9144000" cy="4881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1800">
                <a:latin typeface="Tahoma" panose="020B0604030504040204" pitchFamily="50" charset="-128"/>
                <a:ea typeface="Meiryo UI" panose="020B0604030504040204" pitchFamily="50" charset="-128"/>
              </a:rPr>
              <a:t>厚生労働省労働基準局安全衛生部 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304800" y="1281970"/>
            <a:ext cx="11582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800" b="1">
                <a:latin typeface="Tahoma" panose="020B0604030504040204" pitchFamily="50" charset="-128"/>
                <a:ea typeface="Meiryo UI" panose="020B0604030504040204" pitchFamily="50" charset="-128"/>
              </a:rPr>
              <a:t>小型移動式クレーン運転技能講習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304800" y="2138899"/>
            <a:ext cx="11582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200" b="1" dirty="0">
                <a:solidFill>
                  <a:srgbClr val="000066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หลักสูตรการฝึกอบรมทักษะสำหรับ</a:t>
            </a:r>
          </a:p>
          <a:p>
            <a:pPr algn="ctr"/>
            <a:r>
              <a:rPr lang="th-TH" sz="3200" b="1" dirty="0">
                <a:solidFill>
                  <a:srgbClr val="000066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การใช้โมบายเครนรองรับน้ำหนักเบา</a:t>
            </a:r>
          </a:p>
        </p:txBody>
      </p:sp>
    </p:spTree>
    <p:extLst>
      <p:ext uri="{BB962C8B-B14F-4D97-AF65-F5344CB8AC3E}">
        <p14:creationId xmlns:p14="http://schemas.microsoft.com/office/powerpoint/2010/main" val="19456293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角丸四角形 17"/>
          <p:cNvSpPr/>
          <p:nvPr/>
        </p:nvSpPr>
        <p:spPr>
          <a:xfrm>
            <a:off x="4141157" y="4259996"/>
            <a:ext cx="7351219" cy="2553116"/>
          </a:xfrm>
          <a:prstGeom prst="roundRect">
            <a:avLst/>
          </a:prstGeom>
          <a:solidFill>
            <a:schemeClr val="bg1">
              <a:alpha val="60000"/>
            </a:schemeClr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楕円 15"/>
          <p:cNvSpPr/>
          <p:nvPr/>
        </p:nvSpPr>
        <p:spPr>
          <a:xfrm>
            <a:off x="2554389" y="3986108"/>
            <a:ext cx="1051560" cy="1740751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9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h-TH" sz="2000" u="sng">
                <a:latin typeface="Tahoma" panose="020B0604030504040204" pitchFamily="50" charset="-128"/>
                <a:ea typeface="Meiryo UI" panose="020B0604030504040204" pitchFamily="50" charset="-128"/>
              </a:rPr>
              <a:t>(6)　つり上げ荷重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b="1">
                <a:solidFill>
                  <a:srgbClr val="000066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(6)  น้ำหนักการยก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53" y="1121845"/>
            <a:ext cx="2967596" cy="5422740"/>
          </a:xfrm>
          <a:prstGeom prst="rect">
            <a:avLst/>
          </a:prstGeom>
        </p:spPr>
      </p:pic>
      <p:sp>
        <p:nvSpPr>
          <p:cNvPr id="5" name="左右矢印 4"/>
          <p:cNvSpPr/>
          <p:nvPr/>
        </p:nvSpPr>
        <p:spPr>
          <a:xfrm>
            <a:off x="709856" y="6379634"/>
            <a:ext cx="2341962" cy="142277"/>
          </a:xfrm>
          <a:prstGeom prst="leftRightArrow">
            <a:avLst>
              <a:gd name="adj1" fmla="val 50000"/>
              <a:gd name="adj2" fmla="val 150034"/>
            </a:avLst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7" name="直線コネクタ 6"/>
          <p:cNvCxnSpPr/>
          <p:nvPr/>
        </p:nvCxnSpPr>
        <p:spPr>
          <a:xfrm>
            <a:off x="460648" y="6310073"/>
            <a:ext cx="278553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サブタイトル 2"/>
          <p:cNvSpPr txBox="1">
            <a:spLocks/>
          </p:cNvSpPr>
          <p:nvPr/>
        </p:nvSpPr>
        <p:spPr>
          <a:xfrm>
            <a:off x="3908259" y="1481454"/>
            <a:ext cx="7911965" cy="2384412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ts val="5000"/>
              </a:lnSpc>
              <a:spcBef>
                <a:spcPts val="0"/>
              </a:spcBef>
              <a:buFont typeface="Wingdings" panose="05000000000000000000" pitchFamily="2" charset="2"/>
              <a:buChar char="l"/>
            </a:pPr>
            <a:r>
              <a:rPr lang="th-TH" b="1">
                <a:latin typeface="Tahoma" panose="020B0604030504040204" pitchFamily="50" charset="-128"/>
                <a:ea typeface="Meiryo UI" panose="020B0604030504040204" pitchFamily="50" charset="-128"/>
              </a:rPr>
              <a:t>น้ำหนักบรรทุกสูงสุดที่สามารถรับได้เมื่อ:</a:t>
            </a:r>
          </a:p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th-TH" b="1">
                <a:solidFill>
                  <a:srgbClr val="000066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th-TH" b="1">
                <a:solidFill>
                  <a:srgbClr val="008000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❶ ยืดขาค้ำยันออกไปจนสุด</a:t>
            </a:r>
          </a:p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th-TH" b="1">
                <a:solidFill>
                  <a:srgbClr val="000066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th-TH" b="1">
                <a:solidFill>
                  <a:srgbClr val="C00000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❷ เสาตั้งยืดออกน้อยที่สุด  </a:t>
            </a:r>
          </a:p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th-TH" b="1">
                <a:solidFill>
                  <a:srgbClr val="3333FF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 ❸ เสาตั้งมีมุมกว้างที่สุด</a:t>
            </a:r>
          </a:p>
        </p:txBody>
      </p:sp>
      <p:sp>
        <p:nvSpPr>
          <p:cNvPr id="22" name="サブタイトル 2"/>
          <p:cNvSpPr txBox="1">
            <a:spLocks/>
          </p:cNvSpPr>
          <p:nvPr/>
        </p:nvSpPr>
        <p:spPr>
          <a:xfrm>
            <a:off x="1585995" y="6486917"/>
            <a:ext cx="124610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h-TH" sz="1600">
                <a:solidFill>
                  <a:srgbClr val="008000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最大張出し</a:t>
            </a:r>
          </a:p>
        </p:txBody>
      </p:sp>
      <p:sp>
        <p:nvSpPr>
          <p:cNvPr id="24" name="サブタイトル 2"/>
          <p:cNvSpPr txBox="1">
            <a:spLocks/>
          </p:cNvSpPr>
          <p:nvPr/>
        </p:nvSpPr>
        <p:spPr>
          <a:xfrm>
            <a:off x="1168354" y="6472962"/>
            <a:ext cx="40050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h-TH" b="1">
                <a:solidFill>
                  <a:srgbClr val="008000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❶</a:t>
            </a:r>
          </a:p>
        </p:txBody>
      </p:sp>
      <p:sp>
        <p:nvSpPr>
          <p:cNvPr id="25" name="サブタイトル 2"/>
          <p:cNvSpPr txBox="1">
            <a:spLocks/>
          </p:cNvSpPr>
          <p:nvPr/>
        </p:nvSpPr>
        <p:spPr>
          <a:xfrm>
            <a:off x="1935046" y="3700464"/>
            <a:ext cx="88117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h-TH" sz="1600">
                <a:solidFill>
                  <a:srgbClr val="3333FF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最大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h-TH" sz="1600">
                <a:solidFill>
                  <a:srgbClr val="3333FF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傾斜角</a:t>
            </a:r>
          </a:p>
        </p:txBody>
      </p:sp>
      <p:sp>
        <p:nvSpPr>
          <p:cNvPr id="26" name="サブタイトル 2"/>
          <p:cNvSpPr txBox="1">
            <a:spLocks/>
          </p:cNvSpPr>
          <p:nvPr/>
        </p:nvSpPr>
        <p:spPr>
          <a:xfrm>
            <a:off x="2135467" y="4118310"/>
            <a:ext cx="40050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h-TH" b="1">
                <a:solidFill>
                  <a:srgbClr val="3333FF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❸</a:t>
            </a:r>
          </a:p>
        </p:txBody>
      </p:sp>
      <p:sp>
        <p:nvSpPr>
          <p:cNvPr id="27" name="サブタイトル 2"/>
          <p:cNvSpPr txBox="1">
            <a:spLocks/>
          </p:cNvSpPr>
          <p:nvPr/>
        </p:nvSpPr>
        <p:spPr>
          <a:xfrm>
            <a:off x="255196" y="2302687"/>
            <a:ext cx="151583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h-TH" sz="1600">
                <a:solidFill>
                  <a:srgbClr val="C00000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最短のジブ長さ</a:t>
            </a:r>
          </a:p>
        </p:txBody>
      </p:sp>
      <p:grpSp>
        <p:nvGrpSpPr>
          <p:cNvPr id="13" name="グループ化 12"/>
          <p:cNvGrpSpPr/>
          <p:nvPr/>
        </p:nvGrpSpPr>
        <p:grpSpPr>
          <a:xfrm>
            <a:off x="1976074" y="2781481"/>
            <a:ext cx="400500" cy="356133"/>
            <a:chOff x="1240325" y="2747613"/>
            <a:chExt cx="400500" cy="356133"/>
          </a:xfrm>
        </p:grpSpPr>
        <p:sp>
          <p:nvSpPr>
            <p:cNvPr id="12" name="楕円 11"/>
            <p:cNvSpPr/>
            <p:nvPr/>
          </p:nvSpPr>
          <p:spPr>
            <a:xfrm>
              <a:off x="1330960" y="2829560"/>
              <a:ext cx="213360" cy="21336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rgbClr val="C00000"/>
                </a:solidFill>
              </a:endParaRPr>
            </a:p>
          </p:txBody>
        </p:sp>
        <p:sp>
          <p:nvSpPr>
            <p:cNvPr id="28" name="サブタイトル 2"/>
            <p:cNvSpPr txBox="1">
              <a:spLocks/>
            </p:cNvSpPr>
            <p:nvPr/>
          </p:nvSpPr>
          <p:spPr>
            <a:xfrm>
              <a:off x="1240325" y="2747613"/>
              <a:ext cx="400500" cy="356133"/>
            </a:xfrm>
            <a:prstGeom prst="rect">
              <a:avLst/>
            </a:prstGeom>
          </p:spPr>
          <p:txBody>
            <a:bodyPr vert="horz" lIns="91440" tIns="0" rIns="9144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th-TH" b="1">
                  <a:solidFill>
                    <a:srgbClr val="C00000"/>
                  </a:solidFill>
                  <a:latin typeface="Tahoma" panose="020B0604030504040204" pitchFamily="50" charset="-128"/>
                  <a:ea typeface="Meiryo UI" panose="020B0604030504040204" pitchFamily="50" charset="-128"/>
                </a:rPr>
                <a:t>❷</a:t>
              </a:r>
            </a:p>
          </p:txBody>
        </p:sp>
      </p:grpSp>
      <p:cxnSp>
        <p:nvCxnSpPr>
          <p:cNvPr id="15" name="直線コネクタ 14"/>
          <p:cNvCxnSpPr/>
          <p:nvPr/>
        </p:nvCxnSpPr>
        <p:spPr>
          <a:xfrm>
            <a:off x="1715554" y="2494493"/>
            <a:ext cx="363425" cy="40322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図 36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0856" y="4385992"/>
            <a:ext cx="1369170" cy="2321280"/>
          </a:xfrm>
          <a:prstGeom prst="rect">
            <a:avLst/>
          </a:prstGeom>
        </p:spPr>
      </p:pic>
      <p:sp>
        <p:nvSpPr>
          <p:cNvPr id="38" name="右中かっこ 37"/>
          <p:cNvSpPr/>
          <p:nvPr/>
        </p:nvSpPr>
        <p:spPr>
          <a:xfrm>
            <a:off x="7956696" y="4313767"/>
            <a:ext cx="325120" cy="2421574"/>
          </a:xfrm>
          <a:prstGeom prst="rightBrace">
            <a:avLst>
              <a:gd name="adj1" fmla="val 43231"/>
              <a:gd name="adj2" fmla="val 26989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1" name="サブタイトル 2"/>
          <p:cNvSpPr txBox="1">
            <a:spLocks/>
          </p:cNvSpPr>
          <p:nvPr/>
        </p:nvSpPr>
        <p:spPr>
          <a:xfrm>
            <a:off x="8205616" y="4942487"/>
            <a:ext cx="328676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h-TH" b="1">
                <a:solidFill>
                  <a:srgbClr val="000066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น้ำหนักบรรทุกรวมที่กำหนด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th-TH" sz="1600">
                <a:latin typeface="Tahoma" panose="020B0604030504040204" pitchFamily="50" charset="-128"/>
                <a:ea typeface="Meiryo UI" panose="020B0604030504040204" pitchFamily="50" charset="-128"/>
              </a:rPr>
              <a:t>定格総荷重</a:t>
            </a:r>
          </a:p>
        </p:txBody>
      </p:sp>
      <p:sp>
        <p:nvSpPr>
          <p:cNvPr id="43" name="サブタイトル 2"/>
          <p:cNvSpPr txBox="1">
            <a:spLocks/>
          </p:cNvSpPr>
          <p:nvPr/>
        </p:nvSpPr>
        <p:spPr>
          <a:xfrm>
            <a:off x="3933992" y="4607474"/>
            <a:ext cx="328676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h-TH" sz="2200" b="1">
                <a:solidFill>
                  <a:srgbClr val="000066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มวลของตะขอ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th-TH" sz="1600">
                <a:latin typeface="Tahoma" panose="020B0604030504040204" pitchFamily="50" charset="-128"/>
                <a:ea typeface="Meiryo UI" panose="020B0604030504040204" pitchFamily="50" charset="-128"/>
              </a:rPr>
              <a:t>つり具の質量</a:t>
            </a:r>
          </a:p>
        </p:txBody>
      </p:sp>
      <p:sp>
        <p:nvSpPr>
          <p:cNvPr id="44" name="サブタイトル 2"/>
          <p:cNvSpPr txBox="1">
            <a:spLocks/>
          </p:cNvSpPr>
          <p:nvPr/>
        </p:nvSpPr>
        <p:spPr>
          <a:xfrm>
            <a:off x="4313082" y="6031148"/>
            <a:ext cx="212788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h-TH" sz="2200" b="1">
                <a:solidFill>
                  <a:srgbClr val="000066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น้ำหนักบรรทุกที่กำหนด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th-TH" sz="1600">
                <a:latin typeface="Tahoma" panose="020B0604030504040204" pitchFamily="50" charset="-128"/>
                <a:ea typeface="Meiryo UI" panose="020B0604030504040204" pitchFamily="50" charset="-128"/>
              </a:rPr>
              <a:t>定格荷重</a:t>
            </a:r>
          </a:p>
        </p:txBody>
      </p:sp>
      <p:sp>
        <p:nvSpPr>
          <p:cNvPr id="20" name="ストライプ矢印 19"/>
          <p:cNvSpPr/>
          <p:nvPr/>
        </p:nvSpPr>
        <p:spPr>
          <a:xfrm>
            <a:off x="3568651" y="4785678"/>
            <a:ext cx="927100" cy="457200"/>
          </a:xfrm>
          <a:prstGeom prst="stripedRightArrow">
            <a:avLst>
              <a:gd name="adj1" fmla="val 50000"/>
              <a:gd name="adj2" fmla="val 6527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1" name="サブタイトル 2"/>
          <p:cNvSpPr txBox="1">
            <a:spLocks/>
          </p:cNvSpPr>
          <p:nvPr/>
        </p:nvSpPr>
        <p:spPr>
          <a:xfrm>
            <a:off x="4227041" y="1750488"/>
            <a:ext cx="6317921" cy="2384412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th-TH" b="1">
                <a:latin typeface="Tahoma" panose="020B0604030504040204" pitchFamily="50" charset="-128"/>
                <a:ea typeface="Meiryo UI" panose="020B0604030504040204" pitchFamily="50" charset="-128"/>
              </a:rPr>
              <a:t>  </a:t>
            </a:r>
            <a:r>
              <a:rPr lang="th-TH" sz="1600">
                <a:latin typeface="Tahoma" panose="020B0604030504040204" pitchFamily="50" charset="-128"/>
                <a:ea typeface="Meiryo UI" panose="020B0604030504040204" pitchFamily="50" charset="-128"/>
              </a:rPr>
              <a:t>つり上げ荷重とは，次の条件下における最大の荷重をいう。</a:t>
            </a:r>
          </a:p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th-TH" b="1">
                <a:latin typeface="Tahoma" panose="020B0604030504040204" pitchFamily="50" charset="-128"/>
                <a:ea typeface="Meiryo UI" panose="020B0604030504040204" pitchFamily="50" charset="-128"/>
              </a:rPr>
              <a:t>  </a:t>
            </a:r>
            <a:r>
              <a:rPr lang="th-TH" sz="1800">
                <a:latin typeface="Tahoma" panose="020B0604030504040204" pitchFamily="50" charset="-128"/>
                <a:ea typeface="Meiryo UI" panose="020B0604030504040204" pitchFamily="50" charset="-128"/>
              </a:rPr>
              <a:t>アウトリガーを最大に張り出し</a:t>
            </a:r>
            <a:r>
              <a:rPr lang="th-TH" sz="2000">
                <a:latin typeface="Tahoma" panose="020B0604030504040204" pitchFamily="50" charset="-128"/>
                <a:ea typeface="Meiryo UI" panose="020B0604030504040204" pitchFamily="50" charset="-128"/>
              </a:rPr>
              <a:t>，</a:t>
            </a:r>
          </a:p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th-TH" b="1">
                <a:latin typeface="Tahoma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th-TH" sz="2000">
                <a:latin typeface="Tahoma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th-TH" sz="1600">
                <a:latin typeface="Tahoma" panose="020B0604030504040204" pitchFamily="50" charset="-128"/>
                <a:ea typeface="Meiryo UI" panose="020B0604030504040204" pitchFamily="50" charset="-128"/>
              </a:rPr>
              <a:t>ジブ長さを最も短く縮小して，</a:t>
            </a:r>
          </a:p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th-TH" b="1">
                <a:latin typeface="Tahoma" panose="020B0604030504040204" pitchFamily="50" charset="-128"/>
                <a:ea typeface="Meiryo UI" panose="020B0604030504040204" pitchFamily="50" charset="-128"/>
              </a:rPr>
              <a:t>  </a:t>
            </a:r>
            <a:r>
              <a:rPr lang="th-TH" sz="1600">
                <a:latin typeface="Tahoma" panose="020B0604030504040204" pitchFamily="50" charset="-128"/>
                <a:ea typeface="Meiryo UI" panose="020B0604030504040204" pitchFamily="50" charset="-128"/>
              </a:rPr>
              <a:t>ジブの傾斜角を最大にしたとき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617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9437916" y="21187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2" y="1738590"/>
            <a:ext cx="8500535" cy="478155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  <p:sp>
        <p:nvSpPr>
          <p:cNvPr id="7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2.　移動式クレーンの取り扱いと操作</a:t>
            </a:r>
          </a:p>
        </p:txBody>
      </p:sp>
      <p:sp>
        <p:nvSpPr>
          <p:cNvPr id="8" name="タイトル 4"/>
          <p:cNvSpPr txBox="1">
            <a:spLocks/>
          </p:cNvSpPr>
          <p:nvPr/>
        </p:nvSpPr>
        <p:spPr>
          <a:xfrm>
            <a:off x="67112" y="55924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th-TH" sz="4400" b="1" i="0" u="none" strike="noStrike" cap="none" normalizeH="0" baseline="0" noProof="0" dirty="0">
                <a:ln>
                  <a:noFill/>
                </a:ln>
                <a:solidFill>
                  <a:srgbClr val="000066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j-cs"/>
              </a:rPr>
              <a:t>2.　การจัดการและการทำงาน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5614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1058333" y="1488668"/>
            <a:ext cx="10295555" cy="53016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9" name="Picture 724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733" y="1796352"/>
            <a:ext cx="6199930" cy="4344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直線矢印コネクタ 4"/>
          <p:cNvCxnSpPr/>
          <p:nvPr/>
        </p:nvCxnSpPr>
        <p:spPr>
          <a:xfrm>
            <a:off x="4791232" y="1735094"/>
            <a:ext cx="178701" cy="633168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/>
          <p:cNvCxnSpPr/>
          <p:nvPr/>
        </p:nvCxnSpPr>
        <p:spPr>
          <a:xfrm flipV="1">
            <a:off x="2597148" y="4616699"/>
            <a:ext cx="692908" cy="197226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/>
          <p:cNvCxnSpPr/>
          <p:nvPr/>
        </p:nvCxnSpPr>
        <p:spPr>
          <a:xfrm flipH="1" flipV="1">
            <a:off x="6944228" y="5529390"/>
            <a:ext cx="629457" cy="468796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矢印コネクタ 52"/>
          <p:cNvCxnSpPr/>
          <p:nvPr/>
        </p:nvCxnSpPr>
        <p:spPr>
          <a:xfrm flipH="1" flipV="1">
            <a:off x="7482948" y="4263743"/>
            <a:ext cx="1324715" cy="139289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矢印コネクタ 56"/>
          <p:cNvCxnSpPr/>
          <p:nvPr/>
        </p:nvCxnSpPr>
        <p:spPr>
          <a:xfrm flipH="1">
            <a:off x="6327614" y="2194697"/>
            <a:ext cx="1516752" cy="1028700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h-TH" sz="2000" u="sng">
                <a:latin typeface="Tahoma" panose="020B0604030504040204" pitchFamily="50" charset="-128"/>
                <a:ea typeface="Meiryo UI" panose="020B0604030504040204" pitchFamily="50" charset="-128"/>
              </a:rPr>
              <a:t>(1)　原動機：ディーゼルエンジン</a:t>
            </a:r>
          </a:p>
        </p:txBody>
      </p:sp>
      <p:sp>
        <p:nvSpPr>
          <p:cNvPr id="21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b="1">
                <a:solidFill>
                  <a:srgbClr val="000066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(1) เครื่องยนต์ดีเซล</a:t>
            </a:r>
          </a:p>
        </p:txBody>
      </p:sp>
      <p:sp>
        <p:nvSpPr>
          <p:cNvPr id="23" name="サブタイトル 2"/>
          <p:cNvSpPr txBox="1">
            <a:spLocks/>
          </p:cNvSpPr>
          <p:nvPr/>
        </p:nvSpPr>
        <p:spPr>
          <a:xfrm>
            <a:off x="1766188" y="4778652"/>
            <a:ext cx="97807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h-TH" sz="2200" b="1">
                <a:solidFill>
                  <a:srgbClr val="C00000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พัดลม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th-TH" sz="1600">
                <a:latin typeface="Tahoma" panose="020B0604030504040204" pitchFamily="50" charset="-128"/>
                <a:ea typeface="Meiryo UI" panose="020B0604030504040204" pitchFamily="50" charset="-128"/>
              </a:rPr>
              <a:t>ファン</a:t>
            </a:r>
          </a:p>
        </p:txBody>
      </p:sp>
      <p:sp>
        <p:nvSpPr>
          <p:cNvPr id="25" name="サブタイトル 2"/>
          <p:cNvSpPr txBox="1">
            <a:spLocks/>
          </p:cNvSpPr>
          <p:nvPr/>
        </p:nvSpPr>
        <p:spPr>
          <a:xfrm>
            <a:off x="2626084" y="1693761"/>
            <a:ext cx="2257066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h-TH" sz="2200" b="1">
                <a:solidFill>
                  <a:srgbClr val="C00000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ช่องเติมน้ำมัน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th-TH" sz="1600">
                <a:latin typeface="Tahoma" panose="020B0604030504040204" pitchFamily="50" charset="-128"/>
                <a:ea typeface="Meiryo UI" panose="020B0604030504040204" pitchFamily="50" charset="-128"/>
              </a:rPr>
              <a:t>エンジンオイル給油口</a:t>
            </a:r>
          </a:p>
        </p:txBody>
      </p:sp>
      <p:sp>
        <p:nvSpPr>
          <p:cNvPr id="30" name="サブタイトル 2"/>
          <p:cNvSpPr txBox="1">
            <a:spLocks/>
          </p:cNvSpPr>
          <p:nvPr/>
        </p:nvSpPr>
        <p:spPr>
          <a:xfrm>
            <a:off x="7756884" y="2151062"/>
            <a:ext cx="2257066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h-TH" sz="2200" b="1">
                <a:solidFill>
                  <a:srgbClr val="C00000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แอคคิวมูเลเตอร์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th-TH" sz="1600">
                <a:latin typeface="Tahoma" panose="020B0604030504040204" pitchFamily="50" charset="-128"/>
                <a:ea typeface="Meiryo UI" panose="020B0604030504040204" pitchFamily="50" charset="-128"/>
              </a:rPr>
              <a:t>蓄圧室</a:t>
            </a:r>
          </a:p>
        </p:txBody>
      </p:sp>
      <p:sp>
        <p:nvSpPr>
          <p:cNvPr id="33" name="サブタイトル 2"/>
          <p:cNvSpPr txBox="1">
            <a:spLocks/>
          </p:cNvSpPr>
          <p:nvPr/>
        </p:nvSpPr>
        <p:spPr>
          <a:xfrm>
            <a:off x="8520675" y="4333387"/>
            <a:ext cx="2257066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h-TH" sz="2200" b="1" dirty="0">
                <a:solidFill>
                  <a:srgbClr val="C00000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ปั๊มน้ำมันเชื้อเพลิง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th-TH" sz="1600" dirty="0">
                <a:latin typeface="Tahoma" panose="020B0604030504040204" pitchFamily="50" charset="-128"/>
                <a:ea typeface="Meiryo UI" panose="020B0604030504040204" pitchFamily="50" charset="-128"/>
              </a:rPr>
              <a:t>燃料噴射装置の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th-TH" sz="1600" dirty="0">
                <a:latin typeface="Tahoma" panose="020B0604030504040204" pitchFamily="50" charset="-128"/>
                <a:ea typeface="Meiryo UI" panose="020B0604030504040204" pitchFamily="50" charset="-128"/>
              </a:rPr>
              <a:t>燃料ポンプ</a:t>
            </a:r>
          </a:p>
        </p:txBody>
      </p:sp>
      <p:sp>
        <p:nvSpPr>
          <p:cNvPr id="34" name="サブタイトル 2"/>
          <p:cNvSpPr txBox="1">
            <a:spLocks/>
          </p:cNvSpPr>
          <p:nvPr/>
        </p:nvSpPr>
        <p:spPr>
          <a:xfrm>
            <a:off x="3953933" y="6265061"/>
            <a:ext cx="2595331" cy="35613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h-TH" sz="2200" b="1">
                <a:solidFill>
                  <a:srgbClr val="C00000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ท่อร่วมไอดี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th-TH" sz="1600">
                <a:latin typeface="Tahoma" panose="020B0604030504040204" pitchFamily="50" charset="-128"/>
                <a:ea typeface="Meiryo UI" panose="020B0604030504040204" pitchFamily="50" charset="-128"/>
              </a:rPr>
              <a:t>インテークマニホールド</a:t>
            </a:r>
          </a:p>
        </p:txBody>
      </p:sp>
      <p:grpSp>
        <p:nvGrpSpPr>
          <p:cNvPr id="16" name="グループ化 15"/>
          <p:cNvGrpSpPr/>
          <p:nvPr/>
        </p:nvGrpSpPr>
        <p:grpSpPr>
          <a:xfrm>
            <a:off x="6059516" y="4574712"/>
            <a:ext cx="751223" cy="1729761"/>
            <a:chOff x="6059516" y="4574712"/>
            <a:chExt cx="751223" cy="1729761"/>
          </a:xfrm>
        </p:grpSpPr>
        <p:cxnSp>
          <p:nvCxnSpPr>
            <p:cNvPr id="41" name="直線矢印コネクタ 40"/>
            <p:cNvCxnSpPr/>
            <p:nvPr/>
          </p:nvCxnSpPr>
          <p:spPr>
            <a:xfrm flipH="1" flipV="1">
              <a:off x="6059516" y="4574712"/>
              <a:ext cx="747684" cy="1729761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>
            <a:xfrm flipH="1">
              <a:off x="6470438" y="6304217"/>
              <a:ext cx="340301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サブタイトル 2"/>
          <p:cNvSpPr txBox="1">
            <a:spLocks/>
          </p:cNvSpPr>
          <p:nvPr/>
        </p:nvSpPr>
        <p:spPr>
          <a:xfrm>
            <a:off x="7383825" y="6096658"/>
            <a:ext cx="168397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h-TH" sz="2200" b="1">
                <a:solidFill>
                  <a:srgbClr val="C00000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ถาดรองน้ำมัน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th-TH" sz="1600">
                <a:latin typeface="Tahoma" panose="020B0604030504040204" pitchFamily="50" charset="-128"/>
                <a:ea typeface="Meiryo UI" panose="020B0604030504040204" pitchFamily="50" charset="-128"/>
              </a:rPr>
              <a:t>オイルパン</a:t>
            </a:r>
          </a:p>
        </p:txBody>
      </p:sp>
      <p:sp>
        <p:nvSpPr>
          <p:cNvPr id="44" name="サブタイトル 2"/>
          <p:cNvSpPr txBox="1">
            <a:spLocks/>
          </p:cNvSpPr>
          <p:nvPr/>
        </p:nvSpPr>
        <p:spPr>
          <a:xfrm>
            <a:off x="8431876" y="5428318"/>
            <a:ext cx="292201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h-TH" sz="2200" b="1" dirty="0">
                <a:solidFill>
                  <a:srgbClr val="C00000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สตาร์ทเตอร์ด้วยตัวเอง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th-TH" sz="1600" dirty="0">
                <a:latin typeface="Tahoma" panose="020B0604030504040204" pitchFamily="50" charset="-128"/>
                <a:ea typeface="Meiryo UI" panose="020B0604030504040204" pitchFamily="50" charset="-128"/>
              </a:rPr>
              <a:t>セルモータ</a:t>
            </a:r>
          </a:p>
        </p:txBody>
      </p:sp>
      <p:grpSp>
        <p:nvGrpSpPr>
          <p:cNvPr id="36" name="グループ化 35"/>
          <p:cNvGrpSpPr/>
          <p:nvPr/>
        </p:nvGrpSpPr>
        <p:grpSpPr>
          <a:xfrm>
            <a:off x="7617246" y="4686224"/>
            <a:ext cx="869599" cy="751605"/>
            <a:chOff x="7617246" y="4686224"/>
            <a:chExt cx="869599" cy="751605"/>
          </a:xfrm>
        </p:grpSpPr>
        <p:cxnSp>
          <p:nvCxnSpPr>
            <p:cNvPr id="47" name="直線矢印コネクタ 46"/>
            <p:cNvCxnSpPr/>
            <p:nvPr/>
          </p:nvCxnSpPr>
          <p:spPr>
            <a:xfrm flipH="1" flipV="1">
              <a:off x="7617246" y="4686224"/>
              <a:ext cx="590136" cy="75160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/>
            <p:cNvCxnSpPr/>
            <p:nvPr/>
          </p:nvCxnSpPr>
          <p:spPr>
            <a:xfrm>
              <a:off x="8198292" y="5435712"/>
              <a:ext cx="288553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スライド番号プレースホルダー 3">
            <a:extLst>
              <a:ext uri="{FF2B5EF4-FFF2-40B4-BE49-F238E27FC236}">
                <a16:creationId xmlns:a16="http://schemas.microsoft.com/office/drawing/2014/main" id="{DC75FC90-2A6B-42EC-B3C0-1F6774543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7916" y="14967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8607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正方形/長方形 77"/>
          <p:cNvSpPr/>
          <p:nvPr/>
        </p:nvSpPr>
        <p:spPr>
          <a:xfrm>
            <a:off x="7196670" y="1993900"/>
            <a:ext cx="4883003" cy="455020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5" name="サブタイトル 2"/>
          <p:cNvSpPr txBox="1">
            <a:spLocks/>
          </p:cNvSpPr>
          <p:nvPr/>
        </p:nvSpPr>
        <p:spPr>
          <a:xfrm>
            <a:off x="7196670" y="4249718"/>
            <a:ext cx="491687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lnSpc>
                <a:spcPct val="100000"/>
              </a:lnSpc>
              <a:spcBef>
                <a:spcPts val="0"/>
              </a:spcBef>
              <a:buFont typeface="+mj-ea"/>
              <a:buAutoNum type="circleNumDbPlain" startAt="3"/>
            </a:pPr>
            <a:r>
              <a:rPr lang="th-TH" sz="2800" b="1" dirty="0">
                <a:solidFill>
                  <a:srgbClr val="000066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กลไกการชักรอก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th-TH" sz="1600" b="1" dirty="0">
                <a:latin typeface="Tahoma" panose="020B0604030504040204" pitchFamily="50" charset="-128"/>
                <a:ea typeface="Meiryo UI" panose="020B0604030504040204" pitchFamily="50" charset="-128"/>
              </a:rPr>
              <a:t>       </a:t>
            </a:r>
            <a:r>
              <a:rPr lang="en-US" sz="1600" b="1" dirty="0">
                <a:latin typeface="Tahoma" panose="020B0604030504040204" pitchFamily="50" charset="-128"/>
                <a:ea typeface="Meiryo UI" panose="020B0604030504040204" pitchFamily="50" charset="-128"/>
              </a:rPr>
              <a:t>  </a:t>
            </a:r>
            <a:r>
              <a:rPr lang="th-TH" sz="2000" dirty="0">
                <a:latin typeface="Tahoma" panose="020B0604030504040204" pitchFamily="50" charset="-128"/>
                <a:ea typeface="Meiryo UI" panose="020B0604030504040204" pitchFamily="50" charset="-128"/>
              </a:rPr>
              <a:t>巻上装置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12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h-TH" sz="2000" u="sng">
                <a:latin typeface="Tahoma" panose="020B0604030504040204" pitchFamily="50" charset="-128"/>
                <a:ea typeface="Meiryo UI" panose="020B0604030504040204" pitchFamily="50" charset="-128"/>
              </a:rPr>
              <a:t>(2)　クレーン装置の作動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b="1">
                <a:solidFill>
                  <a:srgbClr val="000066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(2) การเคลื่อนที่ของอุปกรณ์เครน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32" y="2076699"/>
            <a:ext cx="5892526" cy="4271670"/>
          </a:xfrm>
          <a:prstGeom prst="rect">
            <a:avLst/>
          </a:prstGeom>
        </p:spPr>
      </p:pic>
      <p:grpSp>
        <p:nvGrpSpPr>
          <p:cNvPr id="36" name="グループ化 35"/>
          <p:cNvGrpSpPr/>
          <p:nvPr/>
        </p:nvGrpSpPr>
        <p:grpSpPr>
          <a:xfrm>
            <a:off x="1884746" y="1671576"/>
            <a:ext cx="338667" cy="386170"/>
            <a:chOff x="5363636" y="3394965"/>
            <a:chExt cx="338667" cy="386170"/>
          </a:xfrm>
        </p:grpSpPr>
        <p:sp>
          <p:nvSpPr>
            <p:cNvPr id="39" name="楕円 38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0" name="サブタイトル 2"/>
            <p:cNvSpPr txBox="1">
              <a:spLocks/>
            </p:cNvSpPr>
            <p:nvPr/>
          </p:nvSpPr>
          <p:spPr>
            <a:xfrm>
              <a:off x="5371934" y="3394965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>
                <a:spcBef>
                  <a:spcPts val="0"/>
                </a:spcBef>
              </a:pPr>
              <a:r>
                <a:rPr lang="th-TH" sz="2600" b="1">
                  <a:solidFill>
                    <a:srgbClr val="000066"/>
                  </a:solidFill>
                  <a:latin typeface="Tahoma" panose="020B0604030504040204" pitchFamily="50" charset="-128"/>
                  <a:ea typeface="Meiryo UI" panose="020B0604030504040204" pitchFamily="50" charset="-128"/>
                </a:rPr>
                <a:t>1</a:t>
              </a:r>
            </a:p>
          </p:txBody>
        </p:sp>
      </p:grpSp>
      <p:grpSp>
        <p:nvGrpSpPr>
          <p:cNvPr id="42" name="グループ化 41"/>
          <p:cNvGrpSpPr/>
          <p:nvPr/>
        </p:nvGrpSpPr>
        <p:grpSpPr>
          <a:xfrm>
            <a:off x="3371524" y="1671467"/>
            <a:ext cx="342052" cy="386170"/>
            <a:chOff x="5363636" y="3395043"/>
            <a:chExt cx="342052" cy="386170"/>
          </a:xfrm>
        </p:grpSpPr>
        <p:sp>
          <p:nvSpPr>
            <p:cNvPr id="45" name="楕円 44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6" name="サブタイトル 2"/>
            <p:cNvSpPr txBox="1">
              <a:spLocks/>
            </p:cNvSpPr>
            <p:nvPr/>
          </p:nvSpPr>
          <p:spPr>
            <a:xfrm>
              <a:off x="5385481" y="3395043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>
                <a:spcBef>
                  <a:spcPts val="0"/>
                </a:spcBef>
              </a:pPr>
              <a:r>
                <a:rPr lang="th-TH" sz="2600" b="1">
                  <a:solidFill>
                    <a:srgbClr val="000066"/>
                  </a:solidFill>
                  <a:latin typeface="Tahoma" panose="020B0604030504040204" pitchFamily="50" charset="-128"/>
                  <a:ea typeface="Meiryo UI" panose="020B0604030504040204" pitchFamily="50" charset="-128"/>
                </a:rPr>
                <a:t>2</a:t>
              </a:r>
            </a:p>
          </p:txBody>
        </p:sp>
      </p:grpSp>
      <p:grpSp>
        <p:nvGrpSpPr>
          <p:cNvPr id="47" name="グループ化 46"/>
          <p:cNvGrpSpPr/>
          <p:nvPr/>
        </p:nvGrpSpPr>
        <p:grpSpPr>
          <a:xfrm>
            <a:off x="4857321" y="1677164"/>
            <a:ext cx="338667" cy="386170"/>
            <a:chOff x="5363636" y="3403432"/>
            <a:chExt cx="338667" cy="386170"/>
          </a:xfrm>
        </p:grpSpPr>
        <p:sp>
          <p:nvSpPr>
            <p:cNvPr id="48" name="楕円 4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9" name="サブタイトル 2"/>
            <p:cNvSpPr txBox="1">
              <a:spLocks/>
            </p:cNvSpPr>
            <p:nvPr/>
          </p:nvSpPr>
          <p:spPr>
            <a:xfrm>
              <a:off x="5382094" y="3403432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>
                <a:spcBef>
                  <a:spcPts val="0"/>
                </a:spcBef>
              </a:pPr>
              <a:r>
                <a:rPr lang="th-TH" sz="2600" b="1">
                  <a:solidFill>
                    <a:srgbClr val="000066"/>
                  </a:solidFill>
                  <a:latin typeface="Tahoma" panose="020B0604030504040204" pitchFamily="50" charset="-128"/>
                  <a:ea typeface="Meiryo UI" panose="020B0604030504040204" pitchFamily="50" charset="-128"/>
                </a:rPr>
                <a:t>3</a:t>
              </a:r>
            </a:p>
          </p:txBody>
        </p:sp>
      </p:grpSp>
      <p:grpSp>
        <p:nvGrpSpPr>
          <p:cNvPr id="50" name="グループ化 49"/>
          <p:cNvGrpSpPr/>
          <p:nvPr/>
        </p:nvGrpSpPr>
        <p:grpSpPr>
          <a:xfrm>
            <a:off x="6442378" y="1678562"/>
            <a:ext cx="340529" cy="386170"/>
            <a:chOff x="5361774" y="3403432"/>
            <a:chExt cx="340529" cy="386170"/>
          </a:xfrm>
        </p:grpSpPr>
        <p:sp>
          <p:nvSpPr>
            <p:cNvPr id="51" name="楕円 5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2" name="サブタイトル 2"/>
            <p:cNvSpPr txBox="1">
              <a:spLocks/>
            </p:cNvSpPr>
            <p:nvPr/>
          </p:nvSpPr>
          <p:spPr>
            <a:xfrm>
              <a:off x="5361774" y="3403432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>
                <a:spcBef>
                  <a:spcPts val="0"/>
                </a:spcBef>
              </a:pPr>
              <a:r>
                <a:rPr lang="th-TH" sz="2600" b="1">
                  <a:solidFill>
                    <a:srgbClr val="000066"/>
                  </a:solidFill>
                  <a:latin typeface="Tahoma" panose="020B0604030504040204" pitchFamily="50" charset="-128"/>
                  <a:ea typeface="Meiryo UI" panose="020B0604030504040204" pitchFamily="50" charset="-128"/>
                </a:rPr>
                <a:t>4</a:t>
              </a:r>
            </a:p>
          </p:txBody>
        </p:sp>
      </p:grpSp>
      <p:sp>
        <p:nvSpPr>
          <p:cNvPr id="53" name="Text Box 16634"/>
          <p:cNvSpPr txBox="1">
            <a:spLocks noChangeArrowheads="1"/>
          </p:cNvSpPr>
          <p:nvPr/>
        </p:nvSpPr>
        <p:spPr bwMode="auto">
          <a:xfrm>
            <a:off x="2846451" y="3174549"/>
            <a:ext cx="519701" cy="254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th-TH" b="1">
                <a:solidFill>
                  <a:srgbClr val="CC0000"/>
                </a:solidFill>
                <a:latin typeface="Tahoma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PTO</a:t>
            </a:r>
          </a:p>
        </p:txBody>
      </p:sp>
      <p:cxnSp>
        <p:nvCxnSpPr>
          <p:cNvPr id="54" name="カギ線コネクタ 53"/>
          <p:cNvCxnSpPr/>
          <p:nvPr/>
        </p:nvCxnSpPr>
        <p:spPr>
          <a:xfrm>
            <a:off x="3402491" y="3319397"/>
            <a:ext cx="121043" cy="487875"/>
          </a:xfrm>
          <a:prstGeom prst="bentConnector2">
            <a:avLst/>
          </a:prstGeom>
          <a:ln w="28575">
            <a:solidFill>
              <a:srgbClr val="C00000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サブタイトル 2"/>
          <p:cNvSpPr txBox="1">
            <a:spLocks/>
          </p:cNvSpPr>
          <p:nvPr/>
        </p:nvSpPr>
        <p:spPr>
          <a:xfrm>
            <a:off x="43179" y="6124468"/>
            <a:ext cx="286833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h-TH" sz="2200" b="1">
                <a:solidFill>
                  <a:srgbClr val="000066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ถังน้ำมันไฮดรอลิก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th-TH" sz="1600">
                <a:latin typeface="Tahoma" panose="020B0604030504040204" pitchFamily="50" charset="-128"/>
                <a:ea typeface="Meiryo UI" panose="020B0604030504040204" pitchFamily="50" charset="-128"/>
              </a:rPr>
              <a:t>作動油タンク</a:t>
            </a:r>
          </a:p>
        </p:txBody>
      </p:sp>
      <p:sp>
        <p:nvSpPr>
          <p:cNvPr id="61" name="サブタイトル 2"/>
          <p:cNvSpPr txBox="1">
            <a:spLocks/>
          </p:cNvSpPr>
          <p:nvPr/>
        </p:nvSpPr>
        <p:spPr>
          <a:xfrm>
            <a:off x="4607169" y="5821074"/>
            <a:ext cx="229240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h-TH" sz="2200" b="1">
                <a:solidFill>
                  <a:srgbClr val="A50021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ปั๊ม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h-TH" sz="2200" b="1">
                <a:solidFill>
                  <a:srgbClr val="A50021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ไฮดรอลิก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th-TH" sz="1600">
                <a:latin typeface="Tahoma" panose="020B0604030504040204" pitchFamily="50" charset="-128"/>
                <a:ea typeface="Meiryo UI" panose="020B0604030504040204" pitchFamily="50" charset="-128"/>
              </a:rPr>
              <a:t>油圧ポンプ</a:t>
            </a:r>
          </a:p>
        </p:txBody>
      </p:sp>
      <p:cxnSp>
        <p:nvCxnSpPr>
          <p:cNvPr id="9" name="カギ線コネクタ 8"/>
          <p:cNvCxnSpPr/>
          <p:nvPr/>
        </p:nvCxnSpPr>
        <p:spPr>
          <a:xfrm rot="16200000" flipH="1">
            <a:off x="5303642" y="4390826"/>
            <a:ext cx="1473892" cy="685318"/>
          </a:xfrm>
          <a:prstGeom prst="bentConnector3">
            <a:avLst>
              <a:gd name="adj1" fmla="val 23"/>
            </a:avLst>
          </a:prstGeom>
          <a:ln w="28575">
            <a:solidFill>
              <a:srgbClr val="A50021"/>
            </a:solidFill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サブタイトル 2"/>
          <p:cNvSpPr txBox="1">
            <a:spLocks/>
          </p:cNvSpPr>
          <p:nvPr/>
        </p:nvSpPr>
        <p:spPr>
          <a:xfrm>
            <a:off x="1094716" y="4025730"/>
            <a:ext cx="1904496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h-TH" sz="2200" b="1">
                <a:solidFill>
                  <a:schemeClr val="bg1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เครื่องยนต์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th-TH" sz="1600" b="1">
                <a:solidFill>
                  <a:schemeClr val="bg1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エンジン</a:t>
            </a:r>
          </a:p>
        </p:txBody>
      </p:sp>
      <p:sp>
        <p:nvSpPr>
          <p:cNvPr id="63" name="サブタイトル 2"/>
          <p:cNvSpPr txBox="1">
            <a:spLocks/>
          </p:cNvSpPr>
          <p:nvPr/>
        </p:nvSpPr>
        <p:spPr>
          <a:xfrm>
            <a:off x="43179" y="5212856"/>
            <a:ext cx="286833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h-TH" sz="2200" b="1">
                <a:solidFill>
                  <a:srgbClr val="000066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ทอร์กคอนเวอร์เตอร์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th-TH" sz="1600">
                <a:latin typeface="Tahoma" panose="020B0604030504040204" pitchFamily="50" charset="-128"/>
                <a:ea typeface="Meiryo UI" panose="020B0604030504040204" pitchFamily="50" charset="-128"/>
              </a:rPr>
              <a:t>トルクコンバータ</a:t>
            </a:r>
          </a:p>
        </p:txBody>
      </p:sp>
      <p:cxnSp>
        <p:nvCxnSpPr>
          <p:cNvPr id="64" name="カギ線コネクタ 63"/>
          <p:cNvCxnSpPr/>
          <p:nvPr/>
        </p:nvCxnSpPr>
        <p:spPr>
          <a:xfrm rot="5400000">
            <a:off x="2695504" y="4719208"/>
            <a:ext cx="674912" cy="334917"/>
          </a:xfrm>
          <a:prstGeom prst="bentConnector3">
            <a:avLst>
              <a:gd name="adj1" fmla="val 102688"/>
            </a:avLst>
          </a:prstGeom>
          <a:ln w="28575">
            <a:solidFill>
              <a:srgbClr val="000066"/>
            </a:solidFill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/>
          <p:cNvCxnSpPr/>
          <p:nvPr/>
        </p:nvCxnSpPr>
        <p:spPr>
          <a:xfrm>
            <a:off x="5020733" y="3994422"/>
            <a:ext cx="1373096" cy="0"/>
          </a:xfrm>
          <a:prstGeom prst="line">
            <a:avLst/>
          </a:prstGeom>
          <a:ln w="28575">
            <a:solidFill>
              <a:srgbClr val="A5002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7"/>
          <p:cNvCxnSpPr/>
          <p:nvPr/>
        </p:nvCxnSpPr>
        <p:spPr>
          <a:xfrm>
            <a:off x="3708399" y="4625188"/>
            <a:ext cx="1373096" cy="0"/>
          </a:xfrm>
          <a:prstGeom prst="line">
            <a:avLst/>
          </a:prstGeom>
          <a:ln w="28575">
            <a:solidFill>
              <a:srgbClr val="A5002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コネクタ 68"/>
          <p:cNvCxnSpPr/>
          <p:nvPr/>
        </p:nvCxnSpPr>
        <p:spPr>
          <a:xfrm>
            <a:off x="4369548" y="4625188"/>
            <a:ext cx="2020048" cy="0"/>
          </a:xfrm>
          <a:prstGeom prst="line">
            <a:avLst/>
          </a:prstGeom>
          <a:ln w="28575">
            <a:solidFill>
              <a:srgbClr val="A5002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サブタイトル 2"/>
          <p:cNvSpPr txBox="1">
            <a:spLocks/>
          </p:cNvSpPr>
          <p:nvPr/>
        </p:nvSpPr>
        <p:spPr>
          <a:xfrm>
            <a:off x="7196670" y="2304775"/>
            <a:ext cx="491687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00000"/>
              </a:lnSpc>
              <a:spcBef>
                <a:spcPts val="0"/>
              </a:spcBef>
              <a:buFont typeface="+mj-ea"/>
              <a:buAutoNum type="circleNumDbPlain"/>
            </a:pPr>
            <a:r>
              <a:rPr lang="th-TH" sz="2800" b="1" dirty="0">
                <a:solidFill>
                  <a:srgbClr val="000066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กลไกบังคับเลี้ยว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th-TH" sz="1600" b="1" dirty="0">
                <a:latin typeface="Tahoma" panose="020B0604030504040204" pitchFamily="50" charset="-128"/>
                <a:ea typeface="Meiryo UI" panose="020B0604030504040204" pitchFamily="50" charset="-128"/>
              </a:rPr>
              <a:t>      </a:t>
            </a:r>
            <a:r>
              <a:rPr lang="en-US" sz="1600" b="1" dirty="0">
                <a:latin typeface="Tahoma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th-TH" sz="1600" b="1" dirty="0">
                <a:latin typeface="Tahoma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th-TH" sz="2000" dirty="0">
                <a:latin typeface="Tahoma" panose="020B0604030504040204" pitchFamily="50" charset="-128"/>
                <a:ea typeface="Meiryo UI" panose="020B0604030504040204" pitchFamily="50" charset="-128"/>
              </a:rPr>
              <a:t>操向装置</a:t>
            </a:r>
          </a:p>
        </p:txBody>
      </p:sp>
      <p:sp>
        <p:nvSpPr>
          <p:cNvPr id="72" name="サブタイトル 2"/>
          <p:cNvSpPr txBox="1">
            <a:spLocks/>
          </p:cNvSpPr>
          <p:nvPr/>
        </p:nvSpPr>
        <p:spPr>
          <a:xfrm>
            <a:off x="7196670" y="3292390"/>
            <a:ext cx="491687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lnSpc>
                <a:spcPct val="100000"/>
              </a:lnSpc>
              <a:spcBef>
                <a:spcPts val="0"/>
              </a:spcBef>
              <a:buFont typeface="+mj-ea"/>
              <a:buAutoNum type="circleNumDbPlain" startAt="2"/>
            </a:pPr>
            <a:r>
              <a:rPr lang="th-TH" sz="2800" b="1" dirty="0">
                <a:solidFill>
                  <a:srgbClr val="000066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กลไกการแกว่ง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th-TH" sz="1600" b="1" dirty="0">
                <a:latin typeface="Tahoma" panose="020B0604030504040204" pitchFamily="50" charset="-128"/>
                <a:ea typeface="Meiryo UI" panose="020B0604030504040204" pitchFamily="50" charset="-128"/>
              </a:rPr>
              <a:t>       </a:t>
            </a:r>
            <a:r>
              <a:rPr lang="en-US" sz="1600" b="1" dirty="0">
                <a:latin typeface="Tahoma" panose="020B0604030504040204" pitchFamily="50" charset="-128"/>
                <a:ea typeface="Meiryo UI" panose="020B0604030504040204" pitchFamily="50" charset="-128"/>
              </a:rPr>
              <a:t>  </a:t>
            </a:r>
            <a:r>
              <a:rPr lang="th-TH" sz="2000" dirty="0">
                <a:latin typeface="Tahoma" panose="020B0604030504040204" pitchFamily="50" charset="-128"/>
                <a:ea typeface="Meiryo UI" panose="020B0604030504040204" pitchFamily="50" charset="-128"/>
              </a:rPr>
              <a:t>旋回装置</a:t>
            </a:r>
          </a:p>
        </p:txBody>
      </p:sp>
      <p:sp>
        <p:nvSpPr>
          <p:cNvPr id="74" name="サブタイトル 2"/>
          <p:cNvSpPr txBox="1">
            <a:spLocks/>
          </p:cNvSpPr>
          <p:nvPr/>
        </p:nvSpPr>
        <p:spPr>
          <a:xfrm>
            <a:off x="7196670" y="5615863"/>
            <a:ext cx="488300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indent="-514350" algn="l">
              <a:lnSpc>
                <a:spcPct val="100000"/>
              </a:lnSpc>
              <a:spcBef>
                <a:spcPts val="0"/>
              </a:spcBef>
              <a:buFont typeface="+mj-ea"/>
              <a:buAutoNum type="circleNumDbPlain" startAt="4"/>
            </a:pPr>
            <a:r>
              <a:rPr lang="th-TH" sz="2800" b="1" dirty="0">
                <a:solidFill>
                  <a:srgbClr val="000066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กลไกการเทเลสโคปิค/</a:t>
            </a:r>
          </a:p>
          <a:p>
            <a:pPr marL="91440" algn="l">
              <a:lnSpc>
                <a:spcPct val="100000"/>
              </a:lnSpc>
              <a:spcBef>
                <a:spcPts val="0"/>
              </a:spcBef>
            </a:pPr>
            <a:r>
              <a:rPr lang="th-TH" sz="2800" b="1" dirty="0">
                <a:solidFill>
                  <a:srgbClr val="000066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    </a:t>
            </a:r>
            <a:r>
              <a:rPr lang="th-TH" sz="1000" b="1" dirty="0">
                <a:solidFill>
                  <a:srgbClr val="000066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th-TH" sz="2800" b="1" dirty="0">
                <a:solidFill>
                  <a:srgbClr val="000066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การปรับขึ้นลงของเสาตั้ง </a:t>
            </a:r>
            <a:r>
              <a:rPr lang="th-TH" sz="1000" b="1" dirty="0">
                <a:solidFill>
                  <a:srgbClr val="000066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 </a:t>
            </a:r>
          </a:p>
          <a:p>
            <a:pPr marL="91440" algn="l">
              <a:lnSpc>
                <a:spcPct val="100000"/>
              </a:lnSpc>
              <a:spcBef>
                <a:spcPts val="600"/>
              </a:spcBef>
            </a:pPr>
            <a:r>
              <a:rPr lang="en-US" sz="2000" dirty="0">
                <a:latin typeface="Tahoma" panose="020B0604030504040204" pitchFamily="50" charset="-128"/>
                <a:ea typeface="Meiryo UI" panose="020B0604030504040204" pitchFamily="50" charset="-128"/>
              </a:rPr>
              <a:t>      </a:t>
            </a:r>
            <a:r>
              <a:rPr lang="th-TH" sz="2000" dirty="0">
                <a:latin typeface="Tahoma" panose="020B0604030504040204" pitchFamily="50" charset="-128"/>
                <a:ea typeface="Meiryo UI" panose="020B0604030504040204" pitchFamily="50" charset="-128"/>
              </a:rPr>
              <a:t>ジブ伸縮/起伏装置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80795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13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62046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h-TH" sz="2000" u="sng">
                <a:latin typeface="Tahoma" panose="020B0604030504040204" pitchFamily="50" charset="-128"/>
                <a:ea typeface="Meiryo UI" panose="020B0604030504040204" pitchFamily="50" charset="-128"/>
              </a:rPr>
              <a:t>(3)　操作装置の配置例-1（ラフテレーンクレーン）</a:t>
            </a: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3120129"/>
              </p:ext>
            </p:extLst>
          </p:nvPr>
        </p:nvGraphicFramePr>
        <p:xfrm>
          <a:off x="4179581" y="2003928"/>
          <a:ext cx="7900091" cy="48040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39686">
                  <a:extLst>
                    <a:ext uri="{9D8B030D-6E8A-4147-A177-3AD203B41FA5}">
                      <a16:colId xmlns:a16="http://schemas.microsoft.com/office/drawing/2014/main" val="1866135434"/>
                    </a:ext>
                  </a:extLst>
                </a:gridCol>
                <a:gridCol w="1860405">
                  <a:extLst>
                    <a:ext uri="{9D8B030D-6E8A-4147-A177-3AD203B41FA5}">
                      <a16:colId xmlns:a16="http://schemas.microsoft.com/office/drawing/2014/main" val="3585949087"/>
                    </a:ext>
                  </a:extLst>
                </a:gridCol>
              </a:tblGrid>
              <a:tr h="533779">
                <a:tc>
                  <a:txBody>
                    <a:bodyPr/>
                    <a:lstStyle/>
                    <a:p>
                      <a:r>
                        <a:rPr kumimoji="1" lang="th-TH" sz="2400" b="1" dirty="0">
                          <a:solidFill>
                            <a:srgbClr val="663300"/>
                          </a:solidFill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❶ อุปกรณ์ควบคุมโมเมนต์ของน้ำหนักบรรทุก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th-TH" sz="1600" b="0"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過負荷防止装置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668697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th-TH" sz="2400" b="1">
                          <a:solidFill>
                            <a:srgbClr val="663300"/>
                          </a:solidFill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❷ สวิตช์ระบบเบรกป้องกันการแกว่ง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th-TH" sz="1600" b="0"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旋回ブレーキスイッチ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2399595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th-TH" sz="2400" b="1" dirty="0">
                          <a:solidFill>
                            <a:srgbClr val="663300"/>
                          </a:solidFill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❸</a:t>
                      </a:r>
                      <a:r>
                        <a:rPr kumimoji="1" lang="th-TH" sz="2400" b="1" baseline="0" dirty="0">
                          <a:solidFill>
                            <a:srgbClr val="663300"/>
                          </a:solidFill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 สวิตช์ </a:t>
                      </a:r>
                      <a:r>
                        <a:rPr kumimoji="1" lang="th-TH" sz="1800" b="1" baseline="0" dirty="0">
                          <a:solidFill>
                            <a:srgbClr val="663300"/>
                          </a:solidFill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PTO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th-TH" sz="1600" b="0" dirty="0"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PTOスイッチ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57524554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th-TH" sz="2400" b="1">
                          <a:solidFill>
                            <a:srgbClr val="663300"/>
                          </a:solidFill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❹ คันโยกควบคุมการแกว่ง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th-TH" sz="1600" b="0"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旋回レバー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4471557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th-TH" sz="2400" b="1">
                          <a:solidFill>
                            <a:srgbClr val="663300"/>
                          </a:solidFill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❺ คันโยกควบคุมเทเลสโคปิค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th-TH" sz="1600" b="0"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伸縮レバー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8051140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th-TH" sz="2400" b="1">
                          <a:solidFill>
                            <a:srgbClr val="663300"/>
                          </a:solidFill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❻ แผงควบคุมขาค้ำยัน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th-TH" sz="1600" b="0"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アウトリガー操作パネル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86647086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r>
                        <a:rPr kumimoji="1" lang="th-TH" sz="2400" b="1">
                          <a:solidFill>
                            <a:srgbClr val="663300"/>
                          </a:solidFill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❼ คันโยกควบคุมการชักรอกหลัก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th-TH" sz="1600" b="0"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主巻ウインチレバー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52013837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th-TH" sz="2400" b="1">
                          <a:solidFill>
                            <a:srgbClr val="663300"/>
                          </a:solidFill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❽ คันโยกควบคุมการชักรอกเสริม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th-TH" sz="1600" b="0"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補巻ウインチレバー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88916678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th-TH" sz="2400" b="1">
                          <a:solidFill>
                            <a:srgbClr val="663300"/>
                          </a:solidFill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❾ คันโยกควบคุมการปรับบูมขึ้นหรือลง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th-TH" sz="1600" b="0" dirty="0"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起伏レバー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08885998"/>
                  </a:ext>
                </a:extLst>
              </a:tr>
            </a:tbl>
          </a:graphicData>
        </a:graphic>
      </p:graphicFrame>
      <p:grpSp>
        <p:nvGrpSpPr>
          <p:cNvPr id="79" name="グループ化 78"/>
          <p:cNvGrpSpPr/>
          <p:nvPr/>
        </p:nvGrpSpPr>
        <p:grpSpPr>
          <a:xfrm>
            <a:off x="180752" y="1999829"/>
            <a:ext cx="3788186" cy="4814851"/>
            <a:chOff x="180752" y="1508947"/>
            <a:chExt cx="3788186" cy="4814851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0752" y="1508947"/>
              <a:ext cx="3788186" cy="4814851"/>
            </a:xfrm>
            <a:prstGeom prst="rect">
              <a:avLst/>
            </a:prstGeom>
          </p:spPr>
        </p:pic>
        <p:grpSp>
          <p:nvGrpSpPr>
            <p:cNvPr id="20" name="グループ化 19"/>
            <p:cNvGrpSpPr/>
            <p:nvPr/>
          </p:nvGrpSpPr>
          <p:grpSpPr>
            <a:xfrm>
              <a:off x="392166" y="1653740"/>
              <a:ext cx="462009" cy="481060"/>
              <a:chOff x="-81009" y="852440"/>
              <a:chExt cx="462009" cy="481060"/>
            </a:xfrm>
          </p:grpSpPr>
          <p:sp>
            <p:nvSpPr>
              <p:cNvPr id="40" name="楕円 39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41" name="テキスト ボックス 40"/>
              <p:cNvSpPr txBox="1"/>
              <p:nvPr/>
            </p:nvSpPr>
            <p:spPr>
              <a:xfrm>
                <a:off x="-81009" y="8524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th-TH" sz="3200" b="1">
                    <a:solidFill>
                      <a:schemeClr val="bg1"/>
                    </a:solidFill>
                    <a:latin typeface="Tahoma" panose="020B0604030504040204" pitchFamily="50" charset="-128"/>
                    <a:ea typeface="Meiryo UI" panose="020B0604030504040204" pitchFamily="50" charset="-128"/>
                  </a:rPr>
                  <a:t>1</a:t>
                </a:r>
              </a:p>
            </p:txBody>
          </p:sp>
        </p:grpSp>
        <p:cxnSp>
          <p:nvCxnSpPr>
            <p:cNvPr id="68" name="直線矢印コネクタ 67"/>
            <p:cNvCxnSpPr/>
            <p:nvPr/>
          </p:nvCxnSpPr>
          <p:spPr>
            <a:xfrm flipV="1">
              <a:off x="732008" y="3190240"/>
              <a:ext cx="277218" cy="27782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グループ化 20"/>
            <p:cNvGrpSpPr/>
            <p:nvPr/>
          </p:nvGrpSpPr>
          <p:grpSpPr>
            <a:xfrm>
              <a:off x="419100" y="3319780"/>
              <a:ext cx="466825" cy="457399"/>
              <a:chOff x="-76200" y="876300"/>
              <a:chExt cx="466825" cy="457399"/>
            </a:xfrm>
          </p:grpSpPr>
          <p:sp>
            <p:nvSpPr>
              <p:cNvPr id="52" name="楕円 51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55" name="テキスト ボックス 54"/>
              <p:cNvSpPr txBox="1"/>
              <p:nvPr/>
            </p:nvSpPr>
            <p:spPr>
              <a:xfrm>
                <a:off x="-65034" y="8780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th-TH" sz="3200" b="1">
                    <a:solidFill>
                      <a:schemeClr val="bg1"/>
                    </a:solidFill>
                    <a:latin typeface="Tahoma" panose="020B0604030504040204" pitchFamily="50" charset="-128"/>
                    <a:ea typeface="Meiryo UI" panose="020B0604030504040204" pitchFamily="50" charset="-128"/>
                  </a:rPr>
                  <a:t>2</a:t>
                </a:r>
              </a:p>
            </p:txBody>
          </p:sp>
        </p:grpSp>
        <p:cxnSp>
          <p:nvCxnSpPr>
            <p:cNvPr id="69" name="直線矢印コネクタ 68"/>
            <p:cNvCxnSpPr/>
            <p:nvPr/>
          </p:nvCxnSpPr>
          <p:spPr>
            <a:xfrm flipH="1" flipV="1">
              <a:off x="1278105" y="3181775"/>
              <a:ext cx="277218" cy="27782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グループ化 21"/>
            <p:cNvGrpSpPr/>
            <p:nvPr/>
          </p:nvGrpSpPr>
          <p:grpSpPr>
            <a:xfrm>
              <a:off x="1375830" y="3284492"/>
              <a:ext cx="457200" cy="474710"/>
              <a:chOff x="-76200" y="858790"/>
              <a:chExt cx="457200" cy="474710"/>
            </a:xfrm>
          </p:grpSpPr>
          <p:sp>
            <p:nvSpPr>
              <p:cNvPr id="56" name="楕円 55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57" name="テキスト ボックス 56"/>
              <p:cNvSpPr txBox="1"/>
              <p:nvPr/>
            </p:nvSpPr>
            <p:spPr>
              <a:xfrm>
                <a:off x="-74659" y="85879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th-TH" sz="3200" b="1">
                    <a:solidFill>
                      <a:schemeClr val="bg1"/>
                    </a:solidFill>
                    <a:latin typeface="Tahoma" panose="020B0604030504040204" pitchFamily="50" charset="-128"/>
                    <a:ea typeface="Meiryo UI" panose="020B0604030504040204" pitchFamily="50" charset="-128"/>
                  </a:rPr>
                  <a:t>3</a:t>
                </a:r>
              </a:p>
            </p:txBody>
          </p:sp>
        </p:grpSp>
        <p:cxnSp>
          <p:nvCxnSpPr>
            <p:cNvPr id="70" name="直線矢印コネクタ 69"/>
            <p:cNvCxnSpPr/>
            <p:nvPr/>
          </p:nvCxnSpPr>
          <p:spPr>
            <a:xfrm>
              <a:off x="943676" y="4485636"/>
              <a:ext cx="277218" cy="27782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グループ化 23"/>
            <p:cNvGrpSpPr/>
            <p:nvPr/>
          </p:nvGrpSpPr>
          <p:grpSpPr>
            <a:xfrm>
              <a:off x="640773" y="4190425"/>
              <a:ext cx="462009" cy="468360"/>
              <a:chOff x="-81009" y="865140"/>
              <a:chExt cx="462009" cy="468360"/>
            </a:xfrm>
          </p:grpSpPr>
          <p:sp>
            <p:nvSpPr>
              <p:cNvPr id="58" name="楕円 57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59" name="テキスト ボックス 58"/>
              <p:cNvSpPr txBox="1"/>
              <p:nvPr/>
            </p:nvSpPr>
            <p:spPr>
              <a:xfrm>
                <a:off x="-81009" y="8651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th-TH" sz="3200" b="1">
                    <a:solidFill>
                      <a:schemeClr val="bg1"/>
                    </a:solidFill>
                    <a:latin typeface="Tahoma" panose="020B0604030504040204" pitchFamily="50" charset="-128"/>
                    <a:ea typeface="Meiryo UI" panose="020B0604030504040204" pitchFamily="50" charset="-128"/>
                  </a:rPr>
                  <a:t>4</a:t>
                </a:r>
              </a:p>
            </p:txBody>
          </p:sp>
        </p:grpSp>
        <p:cxnSp>
          <p:nvCxnSpPr>
            <p:cNvPr id="71" name="直線矢印コネクタ 70"/>
            <p:cNvCxnSpPr/>
            <p:nvPr/>
          </p:nvCxnSpPr>
          <p:spPr>
            <a:xfrm rot="16200000" flipH="1">
              <a:off x="3146651" y="4502474"/>
              <a:ext cx="361165" cy="838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線矢印コネクタ 73"/>
            <p:cNvCxnSpPr/>
            <p:nvPr/>
          </p:nvCxnSpPr>
          <p:spPr>
            <a:xfrm flipH="1" flipV="1">
              <a:off x="834453" y="5704838"/>
              <a:ext cx="277218" cy="27782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グループ化 25"/>
            <p:cNvGrpSpPr/>
            <p:nvPr/>
          </p:nvGrpSpPr>
          <p:grpSpPr>
            <a:xfrm>
              <a:off x="938040" y="5787536"/>
              <a:ext cx="462009" cy="468360"/>
              <a:chOff x="-81009" y="865140"/>
              <a:chExt cx="462009" cy="468360"/>
            </a:xfrm>
          </p:grpSpPr>
          <p:sp>
            <p:nvSpPr>
              <p:cNvPr id="62" name="楕円 61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63" name="テキスト ボックス 62"/>
              <p:cNvSpPr txBox="1"/>
              <p:nvPr/>
            </p:nvSpPr>
            <p:spPr>
              <a:xfrm>
                <a:off x="-81009" y="8651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th-TH" sz="3200" b="1">
                    <a:solidFill>
                      <a:schemeClr val="bg1"/>
                    </a:solidFill>
                    <a:latin typeface="Tahoma" panose="020B0604030504040204" pitchFamily="50" charset="-128"/>
                    <a:ea typeface="Meiryo UI" panose="020B0604030504040204" pitchFamily="50" charset="-128"/>
                  </a:rPr>
                  <a:t>6</a:t>
                </a:r>
              </a:p>
            </p:txBody>
          </p:sp>
        </p:grpSp>
        <p:grpSp>
          <p:nvGrpSpPr>
            <p:cNvPr id="27" name="グループ化 26"/>
            <p:cNvGrpSpPr/>
            <p:nvPr/>
          </p:nvGrpSpPr>
          <p:grpSpPr>
            <a:xfrm>
              <a:off x="3097152" y="3967879"/>
              <a:ext cx="469900" cy="458735"/>
              <a:chOff x="-76200" y="874765"/>
              <a:chExt cx="469900" cy="458735"/>
            </a:xfrm>
          </p:grpSpPr>
          <p:sp>
            <p:nvSpPr>
              <p:cNvPr id="64" name="楕円 63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65" name="テキスト ボックス 64"/>
              <p:cNvSpPr txBox="1"/>
              <p:nvPr/>
            </p:nvSpPr>
            <p:spPr>
              <a:xfrm>
                <a:off x="-61959" y="874765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th-TH" sz="3200" b="1">
                    <a:solidFill>
                      <a:schemeClr val="bg1"/>
                    </a:solidFill>
                    <a:latin typeface="Tahoma" panose="020B0604030504040204" pitchFamily="50" charset="-128"/>
                    <a:ea typeface="Meiryo UI" panose="020B0604030504040204" pitchFamily="50" charset="-128"/>
                  </a:rPr>
                  <a:t>7</a:t>
                </a:r>
              </a:p>
            </p:txBody>
          </p:sp>
        </p:grpSp>
        <p:cxnSp>
          <p:nvCxnSpPr>
            <p:cNvPr id="75" name="直線矢印コネクタ 74"/>
            <p:cNvCxnSpPr/>
            <p:nvPr/>
          </p:nvCxnSpPr>
          <p:spPr>
            <a:xfrm rot="5400000" flipH="1" flipV="1">
              <a:off x="3319371" y="5015554"/>
              <a:ext cx="361165" cy="838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" name="グループ化 28"/>
            <p:cNvGrpSpPr/>
            <p:nvPr/>
          </p:nvGrpSpPr>
          <p:grpSpPr>
            <a:xfrm>
              <a:off x="3261687" y="5087690"/>
              <a:ext cx="469900" cy="468360"/>
              <a:chOff x="-228600" y="712740"/>
              <a:chExt cx="469900" cy="468360"/>
            </a:xfrm>
          </p:grpSpPr>
          <p:sp>
            <p:nvSpPr>
              <p:cNvPr id="19" name="楕円 18"/>
              <p:cNvSpPr/>
              <p:nvPr/>
            </p:nvSpPr>
            <p:spPr>
              <a:xfrm>
                <a:off x="-228600" y="7239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7" name="テキスト ボックス 6"/>
              <p:cNvSpPr txBox="1"/>
              <p:nvPr/>
            </p:nvSpPr>
            <p:spPr>
              <a:xfrm>
                <a:off x="-214359" y="7127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th-TH" sz="3200" b="1">
                    <a:solidFill>
                      <a:schemeClr val="bg1"/>
                    </a:solidFill>
                    <a:latin typeface="Tahoma" panose="020B0604030504040204" pitchFamily="50" charset="-128"/>
                    <a:ea typeface="Meiryo UI" panose="020B0604030504040204" pitchFamily="50" charset="-128"/>
                  </a:rPr>
                  <a:t>9</a:t>
                </a:r>
              </a:p>
            </p:txBody>
          </p:sp>
        </p:grpSp>
        <p:cxnSp>
          <p:nvCxnSpPr>
            <p:cNvPr id="76" name="直線矢印コネクタ 75"/>
            <p:cNvCxnSpPr/>
            <p:nvPr/>
          </p:nvCxnSpPr>
          <p:spPr>
            <a:xfrm rot="5400000" flipH="1" flipV="1">
              <a:off x="2833436" y="4825996"/>
              <a:ext cx="277218" cy="27782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グループ化 27"/>
            <p:cNvGrpSpPr/>
            <p:nvPr/>
          </p:nvGrpSpPr>
          <p:grpSpPr>
            <a:xfrm>
              <a:off x="2547925" y="4901992"/>
              <a:ext cx="460275" cy="468360"/>
              <a:chOff x="-76200" y="865140"/>
              <a:chExt cx="460275" cy="468360"/>
            </a:xfrm>
          </p:grpSpPr>
          <p:sp>
            <p:nvSpPr>
              <p:cNvPr id="66" name="楕円 65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67" name="テキスト ボックス 66"/>
              <p:cNvSpPr txBox="1"/>
              <p:nvPr/>
            </p:nvSpPr>
            <p:spPr>
              <a:xfrm>
                <a:off x="-71584" y="8651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th-TH" sz="3200" b="1">
                    <a:solidFill>
                      <a:schemeClr val="bg1"/>
                    </a:solidFill>
                    <a:latin typeface="Tahoma" panose="020B0604030504040204" pitchFamily="50" charset="-128"/>
                    <a:ea typeface="Meiryo UI" panose="020B0604030504040204" pitchFamily="50" charset="-128"/>
                  </a:rPr>
                  <a:t>8</a:t>
                </a:r>
              </a:p>
            </p:txBody>
          </p:sp>
        </p:grpSp>
        <p:cxnSp>
          <p:nvCxnSpPr>
            <p:cNvPr id="77" name="直線矢印コネクタ 76"/>
            <p:cNvCxnSpPr/>
            <p:nvPr/>
          </p:nvCxnSpPr>
          <p:spPr>
            <a:xfrm rot="5400000" flipH="1" flipV="1">
              <a:off x="1261154" y="5069090"/>
              <a:ext cx="361165" cy="838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グループ化 24"/>
            <p:cNvGrpSpPr/>
            <p:nvPr/>
          </p:nvGrpSpPr>
          <p:grpSpPr>
            <a:xfrm>
              <a:off x="1211091" y="5103708"/>
              <a:ext cx="462009" cy="468360"/>
              <a:chOff x="-81009" y="865140"/>
              <a:chExt cx="462009" cy="468360"/>
            </a:xfrm>
          </p:grpSpPr>
          <p:sp>
            <p:nvSpPr>
              <p:cNvPr id="60" name="楕円 59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61" name="テキスト ボックス 60"/>
              <p:cNvSpPr txBox="1"/>
              <p:nvPr/>
            </p:nvSpPr>
            <p:spPr>
              <a:xfrm>
                <a:off x="-81009" y="8651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th-TH" sz="3200" b="1">
                    <a:solidFill>
                      <a:schemeClr val="bg1"/>
                    </a:solidFill>
                    <a:latin typeface="Tahoma" panose="020B0604030504040204" pitchFamily="50" charset="-128"/>
                    <a:ea typeface="Meiryo UI" panose="020B0604030504040204" pitchFamily="50" charset="-128"/>
                  </a:rPr>
                  <a:t>5</a:t>
                </a:r>
              </a:p>
            </p:txBody>
          </p:sp>
        </p:grpSp>
      </p:grpSp>
      <p:sp>
        <p:nvSpPr>
          <p:cNvPr id="8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th-TH" sz="2800" b="1" dirty="0">
                <a:solidFill>
                  <a:srgbClr val="002060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(3) ตัวอย่างการจัดการอุปกรณ์สั่งการทำงาน - 1</a:t>
            </a:r>
          </a:p>
          <a:p>
            <a:pPr algn="ctr"/>
            <a:r>
              <a:rPr lang="th-TH" sz="4000" b="1" dirty="0">
                <a:solidFill>
                  <a:srgbClr val="A50021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 รถเครนแบบราฟเตอเรนหรือเครนสี่ล้อ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21034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14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62046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h-TH" sz="2000" u="sng">
                <a:latin typeface="Tahoma" panose="020B0604030504040204" pitchFamily="50" charset="-128"/>
                <a:ea typeface="Meiryo UI" panose="020B0604030504040204" pitchFamily="50" charset="-128"/>
              </a:rPr>
              <a:t>(3)　操作装置の配置例-2（積載型トラッククレーン）</a:t>
            </a: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279004"/>
              </p:ext>
            </p:extLst>
          </p:nvPr>
        </p:nvGraphicFramePr>
        <p:xfrm>
          <a:off x="4015687" y="2003929"/>
          <a:ext cx="8087795" cy="4848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06545">
                  <a:extLst>
                    <a:ext uri="{9D8B030D-6E8A-4147-A177-3AD203B41FA5}">
                      <a16:colId xmlns:a16="http://schemas.microsoft.com/office/drawing/2014/main" val="1866135434"/>
                    </a:ext>
                  </a:extLst>
                </a:gridCol>
                <a:gridCol w="2281250">
                  <a:extLst>
                    <a:ext uri="{9D8B030D-6E8A-4147-A177-3AD203B41FA5}">
                      <a16:colId xmlns:a16="http://schemas.microsoft.com/office/drawing/2014/main" val="3585949087"/>
                    </a:ext>
                  </a:extLst>
                </a:gridCol>
              </a:tblGrid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th-TH" sz="1800" b="1" dirty="0">
                          <a:solidFill>
                            <a:srgbClr val="663300"/>
                          </a:solidFill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❶ มิเตอร์วัดน้ำหนักบรรทุก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th-TH" sz="1600" b="0"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荷重計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668697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th-TH" sz="1800" b="1">
                          <a:solidFill>
                            <a:srgbClr val="663300"/>
                          </a:solidFill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❷ คันโยกควบคุมเทเลสโคปิค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th-TH" sz="1600" b="0"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伸縮レバー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2399595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th-TH" sz="1800" b="1" dirty="0">
                          <a:solidFill>
                            <a:srgbClr val="663300"/>
                          </a:solidFill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❸</a:t>
                      </a:r>
                      <a:r>
                        <a:rPr kumimoji="1" lang="th-TH" sz="1800" b="1" baseline="0" dirty="0">
                          <a:solidFill>
                            <a:srgbClr val="663300"/>
                          </a:solidFill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 คันโยกควบคุมการชักรอก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th-TH" sz="1600" b="0"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ウインチレバー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57524554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th-TH" sz="1800" b="1">
                          <a:solidFill>
                            <a:srgbClr val="663300"/>
                          </a:solidFill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❹ คันโยกควบคุมการปรับบูมขึ้นหรือลง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th-TH" sz="1600" b="0"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起伏レバー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4471557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th-TH" sz="1800" b="1">
                          <a:solidFill>
                            <a:srgbClr val="663300"/>
                          </a:solidFill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❺ คันโยกควบคุมการแกว่ง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th-TH" sz="1600" b="0"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旋回レバー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8051140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th-TH" sz="1800" b="1">
                          <a:solidFill>
                            <a:srgbClr val="663300"/>
                          </a:solidFill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❻ คันโยกควบคุมแม่แรงกรณีฉุกเฉิน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th-TH" sz="1600" b="0"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非常用ジャッキレバー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86647086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r>
                        <a:rPr kumimoji="1" lang="th-TH" sz="1800" b="1">
                          <a:solidFill>
                            <a:srgbClr val="663300"/>
                          </a:solidFill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❼ สวิตช์เลื่อนตะขอเข้า/ออก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th-TH" sz="1600" b="0"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フック格納/取出スイッチ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52013837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th-TH" sz="1800" b="1">
                          <a:solidFill>
                            <a:srgbClr val="663300"/>
                          </a:solidFill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❽ สวิตช์ควบคุมแม่แรง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th-TH" sz="1600" b="0"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ジャッキスイッチ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88916678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th-TH" sz="1800" b="1">
                          <a:solidFill>
                            <a:srgbClr val="663300"/>
                          </a:solidFill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❾ เครื่องหมายแสดงความกว้างในการขยายขาค้ำยัน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th-TH" sz="1600" b="0"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ｱｳﾄﾘｶﾞｰ張出状態表示灯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08885998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th-TH" sz="1800" b="1">
                          <a:solidFill>
                            <a:srgbClr val="663300"/>
                          </a:solidFill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➓ ไฟเตือน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th-TH" sz="1600" b="0"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限界警告灯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85615390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th-TH" sz="1800" b="1">
                          <a:solidFill>
                            <a:srgbClr val="663300"/>
                          </a:solidFill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⓫ สวิตช์ควบคุมกรณีเกิดเหตุฉุกเฉิน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th-TH" sz="1600" b="0"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非常操作スイッチ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34619078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th-TH" sz="1800" b="1">
                          <a:solidFill>
                            <a:srgbClr val="663300"/>
                          </a:solidFill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⓬ สวิตช์คันเร่ง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th-TH" sz="1600" b="0"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アクセルスイッチ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53807072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th-TH" sz="1800" b="1">
                          <a:solidFill>
                            <a:srgbClr val="663300"/>
                          </a:solidFill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⓭ สวิตช์ความเร็วต่ำ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th-TH" sz="1600" b="0"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微速スイッチ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08853611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th-TH" sz="1800" b="1">
                          <a:solidFill>
                            <a:srgbClr val="663300"/>
                          </a:solidFill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⓮ สวิตช์แตร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th-TH" sz="1600" b="0" dirty="0"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ホーンスイッチ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8438424"/>
                  </a:ext>
                </a:extLst>
              </a:tr>
            </a:tbl>
          </a:graphicData>
        </a:graphic>
      </p:graphicFrame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70" y="2049912"/>
            <a:ext cx="3788186" cy="4714685"/>
          </a:xfrm>
          <a:prstGeom prst="rect">
            <a:avLst/>
          </a:prstGeom>
        </p:spPr>
      </p:pic>
      <p:sp>
        <p:nvSpPr>
          <p:cNvPr id="8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th-TH" sz="2800" b="1" dirty="0">
                <a:solidFill>
                  <a:srgbClr val="002060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(3) ตัวอย่างการจัดการอุปกรณ์สั่งการทำงาน - 2</a:t>
            </a:r>
          </a:p>
          <a:p>
            <a:pPr algn="ctr"/>
            <a:r>
              <a:rPr lang="th-TH" sz="4000" b="1" dirty="0">
                <a:solidFill>
                  <a:srgbClr val="A50021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 เครนติดรถบรรทุก</a:t>
            </a:r>
          </a:p>
        </p:txBody>
      </p:sp>
      <p:cxnSp>
        <p:nvCxnSpPr>
          <p:cNvPr id="83" name="直線矢印コネクタ 82"/>
          <p:cNvCxnSpPr/>
          <p:nvPr/>
        </p:nvCxnSpPr>
        <p:spPr>
          <a:xfrm>
            <a:off x="1417531" y="3845844"/>
            <a:ext cx="361165" cy="838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矢印コネクタ 83"/>
          <p:cNvCxnSpPr/>
          <p:nvPr/>
        </p:nvCxnSpPr>
        <p:spPr>
          <a:xfrm>
            <a:off x="1417531" y="4293914"/>
            <a:ext cx="361165" cy="838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矢印コネクタ 84"/>
          <p:cNvCxnSpPr/>
          <p:nvPr/>
        </p:nvCxnSpPr>
        <p:spPr>
          <a:xfrm>
            <a:off x="1417531" y="4733726"/>
            <a:ext cx="361165" cy="838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グループ化 1"/>
          <p:cNvGrpSpPr/>
          <p:nvPr/>
        </p:nvGrpSpPr>
        <p:grpSpPr>
          <a:xfrm>
            <a:off x="1128979" y="3139546"/>
            <a:ext cx="455659" cy="455659"/>
            <a:chOff x="205315" y="1660517"/>
            <a:chExt cx="455659" cy="455659"/>
          </a:xfrm>
        </p:grpSpPr>
        <p:sp>
          <p:nvSpPr>
            <p:cNvPr id="47" name="楕円 46"/>
            <p:cNvSpPr/>
            <p:nvPr/>
          </p:nvSpPr>
          <p:spPr>
            <a:xfrm>
              <a:off x="238252" y="1697212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8" name="テキスト ボックス 47"/>
            <p:cNvSpPr txBox="1"/>
            <p:nvPr/>
          </p:nvSpPr>
          <p:spPr>
            <a:xfrm>
              <a:off x="205315" y="1660517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th-TH" sz="2400" b="1">
                  <a:solidFill>
                    <a:schemeClr val="bg1"/>
                  </a:solidFill>
                  <a:latin typeface="Tahoma" panose="020B0604030504040204" pitchFamily="50" charset="-128"/>
                  <a:ea typeface="Meiryo UI" panose="020B0604030504040204" pitchFamily="50" charset="-128"/>
                </a:rPr>
                <a:t>2</a:t>
              </a:r>
            </a:p>
          </p:txBody>
        </p:sp>
      </p:grpSp>
      <p:grpSp>
        <p:nvGrpSpPr>
          <p:cNvPr id="6" name="グループ化 5"/>
          <p:cNvGrpSpPr/>
          <p:nvPr/>
        </p:nvGrpSpPr>
        <p:grpSpPr>
          <a:xfrm>
            <a:off x="1128979" y="3596747"/>
            <a:ext cx="455659" cy="455659"/>
            <a:chOff x="-79359" y="1194698"/>
            <a:chExt cx="455659" cy="455659"/>
          </a:xfrm>
        </p:grpSpPr>
        <p:sp>
          <p:nvSpPr>
            <p:cNvPr id="50" name="楕円 49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1" name="テキスト ボックス 50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th-TH" sz="2400" b="1">
                  <a:solidFill>
                    <a:schemeClr val="bg1"/>
                  </a:solidFill>
                  <a:latin typeface="Tahoma" panose="020B0604030504040204" pitchFamily="50" charset="-128"/>
                  <a:ea typeface="Meiryo UI" panose="020B0604030504040204" pitchFamily="50" charset="-128"/>
                </a:rPr>
                <a:t>3</a:t>
              </a:r>
            </a:p>
          </p:txBody>
        </p:sp>
      </p:grpSp>
      <p:grpSp>
        <p:nvGrpSpPr>
          <p:cNvPr id="53" name="グループ化 52"/>
          <p:cNvGrpSpPr/>
          <p:nvPr/>
        </p:nvGrpSpPr>
        <p:grpSpPr>
          <a:xfrm>
            <a:off x="1116280" y="4043531"/>
            <a:ext cx="455659" cy="455659"/>
            <a:chOff x="-92058" y="1194698"/>
            <a:chExt cx="455659" cy="455659"/>
          </a:xfrm>
        </p:grpSpPr>
        <p:sp>
          <p:nvSpPr>
            <p:cNvPr id="54" name="楕円 53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2" name="テキスト ボックス 71"/>
            <p:cNvSpPr txBox="1"/>
            <p:nvPr/>
          </p:nvSpPr>
          <p:spPr>
            <a:xfrm>
              <a:off x="-92058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th-TH" sz="2400" b="1">
                  <a:solidFill>
                    <a:schemeClr val="bg1"/>
                  </a:solidFill>
                  <a:latin typeface="Tahoma" panose="020B0604030504040204" pitchFamily="50" charset="-128"/>
                  <a:ea typeface="Meiryo UI" panose="020B0604030504040204" pitchFamily="50" charset="-128"/>
                </a:rPr>
                <a:t>4</a:t>
              </a:r>
            </a:p>
          </p:txBody>
        </p:sp>
      </p:grpSp>
      <p:grpSp>
        <p:nvGrpSpPr>
          <p:cNvPr id="73" name="グループ化 72"/>
          <p:cNvGrpSpPr/>
          <p:nvPr/>
        </p:nvGrpSpPr>
        <p:grpSpPr>
          <a:xfrm>
            <a:off x="1128979" y="4501837"/>
            <a:ext cx="455659" cy="455659"/>
            <a:chOff x="-79359" y="1194698"/>
            <a:chExt cx="455659" cy="455659"/>
          </a:xfrm>
        </p:grpSpPr>
        <p:sp>
          <p:nvSpPr>
            <p:cNvPr id="78" name="楕円 77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1" name="テキスト ボックス 80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th-TH" sz="2400" b="1">
                  <a:solidFill>
                    <a:schemeClr val="bg1"/>
                  </a:solidFill>
                  <a:latin typeface="Tahoma" panose="020B0604030504040204" pitchFamily="50" charset="-128"/>
                  <a:ea typeface="Meiryo UI" panose="020B0604030504040204" pitchFamily="50" charset="-128"/>
                </a:rPr>
                <a:t>5</a:t>
              </a:r>
            </a:p>
          </p:txBody>
        </p:sp>
      </p:grpSp>
      <p:cxnSp>
        <p:nvCxnSpPr>
          <p:cNvPr id="86" name="直線矢印コネクタ 85"/>
          <p:cNvCxnSpPr/>
          <p:nvPr/>
        </p:nvCxnSpPr>
        <p:spPr>
          <a:xfrm flipH="1">
            <a:off x="752051" y="2416289"/>
            <a:ext cx="361165" cy="838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グループ化 7"/>
          <p:cNvGrpSpPr/>
          <p:nvPr/>
        </p:nvGrpSpPr>
        <p:grpSpPr>
          <a:xfrm>
            <a:off x="982939" y="2191648"/>
            <a:ext cx="455659" cy="455659"/>
            <a:chOff x="840699" y="2161168"/>
            <a:chExt cx="455659" cy="455659"/>
          </a:xfrm>
        </p:grpSpPr>
        <p:sp>
          <p:nvSpPr>
            <p:cNvPr id="45" name="楕円 44"/>
            <p:cNvSpPr/>
            <p:nvPr/>
          </p:nvSpPr>
          <p:spPr>
            <a:xfrm>
              <a:off x="873636" y="219786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6" name="テキスト ボックス 45"/>
            <p:cNvSpPr txBox="1"/>
            <p:nvPr/>
          </p:nvSpPr>
          <p:spPr>
            <a:xfrm>
              <a:off x="840699" y="216116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th-TH" sz="2400" b="1">
                  <a:solidFill>
                    <a:schemeClr val="bg1"/>
                  </a:solidFill>
                  <a:latin typeface="Tahoma" panose="020B0604030504040204" pitchFamily="50" charset="-128"/>
                  <a:ea typeface="Meiryo UI" panose="020B0604030504040204" pitchFamily="50" charset="-128"/>
                </a:rPr>
                <a:t>1</a:t>
              </a:r>
            </a:p>
          </p:txBody>
        </p:sp>
      </p:grpSp>
      <p:cxnSp>
        <p:nvCxnSpPr>
          <p:cNvPr id="88" name="直線矢印コネクタ 87"/>
          <p:cNvCxnSpPr/>
          <p:nvPr/>
        </p:nvCxnSpPr>
        <p:spPr>
          <a:xfrm flipV="1">
            <a:off x="524189" y="4532556"/>
            <a:ext cx="334794" cy="8122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線矢印コネクタ 95"/>
          <p:cNvCxnSpPr/>
          <p:nvPr/>
        </p:nvCxnSpPr>
        <p:spPr>
          <a:xfrm>
            <a:off x="524189" y="4680321"/>
            <a:ext cx="334794" cy="8122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グループ化 91"/>
          <p:cNvGrpSpPr/>
          <p:nvPr/>
        </p:nvGrpSpPr>
        <p:grpSpPr>
          <a:xfrm>
            <a:off x="212968" y="4431985"/>
            <a:ext cx="455659" cy="455659"/>
            <a:chOff x="-79359" y="1194698"/>
            <a:chExt cx="455659" cy="455659"/>
          </a:xfrm>
        </p:grpSpPr>
        <p:sp>
          <p:nvSpPr>
            <p:cNvPr id="93" name="楕円 92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4" name="テキスト ボックス 93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th-TH" sz="2400" b="1">
                  <a:solidFill>
                    <a:schemeClr val="bg1"/>
                  </a:solidFill>
                  <a:latin typeface="Tahoma" panose="020B0604030504040204" pitchFamily="50" charset="-128"/>
                  <a:ea typeface="Meiryo UI" panose="020B0604030504040204" pitchFamily="50" charset="-128"/>
                </a:rPr>
                <a:t>6</a:t>
              </a:r>
            </a:p>
          </p:txBody>
        </p:sp>
      </p:grpSp>
      <p:grpSp>
        <p:nvGrpSpPr>
          <p:cNvPr id="14" name="グループ化 13"/>
          <p:cNvGrpSpPr/>
          <p:nvPr/>
        </p:nvGrpSpPr>
        <p:grpSpPr>
          <a:xfrm rot="16200000" flipV="1">
            <a:off x="2115923" y="2441294"/>
            <a:ext cx="334794" cy="228985"/>
            <a:chOff x="676589" y="-852244"/>
            <a:chExt cx="334794" cy="228985"/>
          </a:xfrm>
        </p:grpSpPr>
        <p:cxnSp>
          <p:nvCxnSpPr>
            <p:cNvPr id="123" name="直線矢印コネクタ 122"/>
            <p:cNvCxnSpPr/>
            <p:nvPr/>
          </p:nvCxnSpPr>
          <p:spPr>
            <a:xfrm flipV="1">
              <a:off x="676589" y="-852244"/>
              <a:ext cx="334794" cy="8122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線矢印コネクタ 123"/>
            <p:cNvCxnSpPr/>
            <p:nvPr/>
          </p:nvCxnSpPr>
          <p:spPr>
            <a:xfrm>
              <a:off x="676589" y="-704479"/>
              <a:ext cx="334794" cy="8122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グループ化 124"/>
          <p:cNvGrpSpPr/>
          <p:nvPr/>
        </p:nvGrpSpPr>
        <p:grpSpPr>
          <a:xfrm>
            <a:off x="2050238" y="2535461"/>
            <a:ext cx="455659" cy="455659"/>
            <a:chOff x="-79359" y="1194698"/>
            <a:chExt cx="455659" cy="455659"/>
          </a:xfrm>
        </p:grpSpPr>
        <p:sp>
          <p:nvSpPr>
            <p:cNvPr id="126" name="楕円 125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7" name="テキスト ボックス 126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th-TH" sz="2400" b="1">
                  <a:solidFill>
                    <a:schemeClr val="bg1"/>
                  </a:solidFill>
                  <a:latin typeface="Tahoma" panose="020B0604030504040204" pitchFamily="50" charset="-128"/>
                  <a:ea typeface="Meiryo UI" panose="020B0604030504040204" pitchFamily="50" charset="-128"/>
                </a:rPr>
                <a:t>9</a:t>
              </a:r>
            </a:p>
          </p:txBody>
        </p:sp>
      </p:grpSp>
      <p:cxnSp>
        <p:nvCxnSpPr>
          <p:cNvPr id="135" name="直線矢印コネクタ 134"/>
          <p:cNvCxnSpPr/>
          <p:nvPr/>
        </p:nvCxnSpPr>
        <p:spPr>
          <a:xfrm rot="5400000" flipH="1" flipV="1">
            <a:off x="2745122" y="2523814"/>
            <a:ext cx="361165" cy="838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2" name="グループ化 131"/>
          <p:cNvGrpSpPr/>
          <p:nvPr/>
        </p:nvGrpSpPr>
        <p:grpSpPr>
          <a:xfrm>
            <a:off x="2700478" y="2540541"/>
            <a:ext cx="455659" cy="455659"/>
            <a:chOff x="-79359" y="1194698"/>
            <a:chExt cx="455659" cy="455659"/>
          </a:xfrm>
        </p:grpSpPr>
        <p:sp>
          <p:nvSpPr>
            <p:cNvPr id="133" name="楕円 132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34" name="テキスト ボックス 133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th-TH" sz="2000" b="1">
                  <a:solidFill>
                    <a:schemeClr val="bg1"/>
                  </a:solidFill>
                  <a:latin typeface="Tahoma" panose="020B0604030504040204" pitchFamily="50" charset="-128"/>
                  <a:ea typeface="Meiryo UI" panose="020B0604030504040204" pitchFamily="50" charset="-128"/>
                </a:rPr>
                <a:t>10</a:t>
              </a:r>
            </a:p>
          </p:txBody>
        </p:sp>
      </p:grpSp>
      <p:cxnSp>
        <p:nvCxnSpPr>
          <p:cNvPr id="144" name="直線矢印コネクタ 143"/>
          <p:cNvCxnSpPr/>
          <p:nvPr/>
        </p:nvCxnSpPr>
        <p:spPr>
          <a:xfrm>
            <a:off x="977878" y="5938460"/>
            <a:ext cx="390389" cy="328006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4" name="グループ化 113"/>
          <p:cNvGrpSpPr/>
          <p:nvPr/>
        </p:nvGrpSpPr>
        <p:grpSpPr>
          <a:xfrm>
            <a:off x="700035" y="5672294"/>
            <a:ext cx="455659" cy="455659"/>
            <a:chOff x="840699" y="2161168"/>
            <a:chExt cx="455659" cy="455659"/>
          </a:xfrm>
        </p:grpSpPr>
        <p:sp>
          <p:nvSpPr>
            <p:cNvPr id="115" name="楕円 114"/>
            <p:cNvSpPr/>
            <p:nvPr/>
          </p:nvSpPr>
          <p:spPr>
            <a:xfrm>
              <a:off x="873636" y="219786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6" name="テキスト ボックス 115"/>
            <p:cNvSpPr txBox="1"/>
            <p:nvPr/>
          </p:nvSpPr>
          <p:spPr>
            <a:xfrm>
              <a:off x="840699" y="216116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th-TH" sz="2400" b="1">
                  <a:solidFill>
                    <a:schemeClr val="bg1"/>
                  </a:solidFill>
                  <a:latin typeface="Tahoma" panose="020B0604030504040204" pitchFamily="50" charset="-128"/>
                  <a:ea typeface="Meiryo UI" panose="020B0604030504040204" pitchFamily="50" charset="-128"/>
                </a:rPr>
                <a:t>7</a:t>
              </a:r>
            </a:p>
          </p:txBody>
        </p:sp>
      </p:grpSp>
      <p:cxnSp>
        <p:nvCxnSpPr>
          <p:cNvPr id="163" name="直線矢印コネクタ 162"/>
          <p:cNvCxnSpPr/>
          <p:nvPr/>
        </p:nvCxnSpPr>
        <p:spPr>
          <a:xfrm flipH="1">
            <a:off x="1602272" y="6120079"/>
            <a:ext cx="150019" cy="373658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8" t="618" r="12400" b="-179"/>
          <a:stretch/>
        </p:blipFill>
        <p:spPr>
          <a:xfrm>
            <a:off x="2192067" y="5059624"/>
            <a:ext cx="1621366" cy="1562100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sp>
        <p:nvSpPr>
          <p:cNvPr id="18" name="正方形/長方形 17"/>
          <p:cNvSpPr/>
          <p:nvPr/>
        </p:nvSpPr>
        <p:spPr>
          <a:xfrm>
            <a:off x="2192067" y="5059624"/>
            <a:ext cx="1621366" cy="4926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4" name="正方形/長方形 173"/>
          <p:cNvSpPr/>
          <p:nvPr/>
        </p:nvSpPr>
        <p:spPr>
          <a:xfrm>
            <a:off x="2192067" y="6111080"/>
            <a:ext cx="1621366" cy="5121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86" name="直線矢印コネクタ 185"/>
          <p:cNvCxnSpPr/>
          <p:nvPr/>
        </p:nvCxnSpPr>
        <p:spPr>
          <a:xfrm flipH="1">
            <a:off x="1436814" y="6065046"/>
            <a:ext cx="281869" cy="445623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3" name="グループ化 182"/>
          <p:cNvGrpSpPr/>
          <p:nvPr/>
        </p:nvGrpSpPr>
        <p:grpSpPr>
          <a:xfrm>
            <a:off x="1529764" y="5842752"/>
            <a:ext cx="455659" cy="455659"/>
            <a:chOff x="844932" y="2152702"/>
            <a:chExt cx="455659" cy="455659"/>
          </a:xfrm>
        </p:grpSpPr>
        <p:sp>
          <p:nvSpPr>
            <p:cNvPr id="184" name="楕円 183"/>
            <p:cNvSpPr/>
            <p:nvPr/>
          </p:nvSpPr>
          <p:spPr>
            <a:xfrm>
              <a:off x="873636" y="219786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85" name="テキスト ボックス 184"/>
            <p:cNvSpPr txBox="1"/>
            <p:nvPr/>
          </p:nvSpPr>
          <p:spPr>
            <a:xfrm>
              <a:off x="844932" y="2152702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th-TH" sz="2400" b="1">
                  <a:solidFill>
                    <a:schemeClr val="bg1"/>
                  </a:solidFill>
                  <a:latin typeface="Tahoma" panose="020B0604030504040204" pitchFamily="50" charset="-128"/>
                  <a:ea typeface="Meiryo UI" panose="020B0604030504040204" pitchFamily="50" charset="-128"/>
                </a:rPr>
                <a:t>8</a:t>
              </a:r>
            </a:p>
          </p:txBody>
        </p:sp>
      </p:grpSp>
      <p:sp>
        <p:nvSpPr>
          <p:cNvPr id="34" name="正方形/長方形 33"/>
          <p:cNvSpPr/>
          <p:nvPr/>
        </p:nvSpPr>
        <p:spPr>
          <a:xfrm>
            <a:off x="2118028" y="4067526"/>
            <a:ext cx="784436" cy="388454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36" name="直線コネクタ 35"/>
          <p:cNvCxnSpPr/>
          <p:nvPr/>
        </p:nvCxnSpPr>
        <p:spPr>
          <a:xfrm flipH="1" flipV="1">
            <a:off x="2116441" y="4455981"/>
            <a:ext cx="67686" cy="697044"/>
          </a:xfrm>
          <a:prstGeom prst="line">
            <a:avLst/>
          </a:prstGeom>
          <a:ln w="190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コネクタ 81"/>
          <p:cNvCxnSpPr/>
          <p:nvPr/>
        </p:nvCxnSpPr>
        <p:spPr>
          <a:xfrm flipH="1" flipV="1">
            <a:off x="2900305" y="4455980"/>
            <a:ext cx="913128" cy="575069"/>
          </a:xfrm>
          <a:prstGeom prst="line">
            <a:avLst/>
          </a:prstGeom>
          <a:ln w="190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矢印コネクタ 86"/>
          <p:cNvCxnSpPr/>
          <p:nvPr/>
        </p:nvCxnSpPr>
        <p:spPr>
          <a:xfrm rot="5400000" flipH="1" flipV="1">
            <a:off x="2280414" y="5661349"/>
            <a:ext cx="361165" cy="8380"/>
          </a:xfrm>
          <a:prstGeom prst="straightConnector1">
            <a:avLst/>
          </a:prstGeom>
          <a:ln w="12700">
            <a:solidFill>
              <a:schemeClr val="bg1"/>
            </a:solidFill>
            <a:headEnd type="oval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矢印コネクタ 88"/>
          <p:cNvCxnSpPr/>
          <p:nvPr/>
        </p:nvCxnSpPr>
        <p:spPr>
          <a:xfrm rot="16200000" flipH="1">
            <a:off x="2624372" y="6070924"/>
            <a:ext cx="361165" cy="8380"/>
          </a:xfrm>
          <a:prstGeom prst="straightConnector1">
            <a:avLst/>
          </a:prstGeom>
          <a:ln w="12700">
            <a:solidFill>
              <a:schemeClr val="bg1"/>
            </a:solidFill>
            <a:headEnd type="oval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7" name="グループ化 166"/>
          <p:cNvGrpSpPr/>
          <p:nvPr/>
        </p:nvGrpSpPr>
        <p:grpSpPr>
          <a:xfrm>
            <a:off x="2578293" y="6111900"/>
            <a:ext cx="455659" cy="455659"/>
            <a:chOff x="-88984" y="1194698"/>
            <a:chExt cx="455659" cy="455659"/>
          </a:xfrm>
        </p:grpSpPr>
        <p:sp>
          <p:nvSpPr>
            <p:cNvPr id="168" name="楕円 167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9" name="テキスト ボックス 168"/>
            <p:cNvSpPr txBox="1"/>
            <p:nvPr/>
          </p:nvSpPr>
          <p:spPr>
            <a:xfrm>
              <a:off x="-88984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th-TH" sz="2000" b="1">
                  <a:solidFill>
                    <a:schemeClr val="bg1"/>
                  </a:solidFill>
                  <a:latin typeface="Tahoma" panose="020B0604030504040204" pitchFamily="50" charset="-128"/>
                  <a:ea typeface="Meiryo UI" panose="020B0604030504040204" pitchFamily="50" charset="-128"/>
                </a:rPr>
                <a:t>12</a:t>
              </a:r>
            </a:p>
          </p:txBody>
        </p:sp>
      </p:grpSp>
      <p:cxnSp>
        <p:nvCxnSpPr>
          <p:cNvPr id="90" name="直線矢印コネクタ 89"/>
          <p:cNvCxnSpPr/>
          <p:nvPr/>
        </p:nvCxnSpPr>
        <p:spPr>
          <a:xfrm rot="16200000" flipH="1">
            <a:off x="3383198" y="6070925"/>
            <a:ext cx="361165" cy="8380"/>
          </a:xfrm>
          <a:prstGeom prst="straightConnector1">
            <a:avLst/>
          </a:prstGeom>
          <a:ln w="12700">
            <a:solidFill>
              <a:schemeClr val="bg1"/>
            </a:solidFill>
            <a:headEnd type="oval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1" name="グループ化 170"/>
          <p:cNvGrpSpPr/>
          <p:nvPr/>
        </p:nvGrpSpPr>
        <p:grpSpPr>
          <a:xfrm>
            <a:off x="3332567" y="6111900"/>
            <a:ext cx="455659" cy="455659"/>
            <a:chOff x="-83904" y="1194698"/>
            <a:chExt cx="455659" cy="455659"/>
          </a:xfrm>
        </p:grpSpPr>
        <p:sp>
          <p:nvSpPr>
            <p:cNvPr id="172" name="楕円 171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73" name="テキスト ボックス 172"/>
            <p:cNvSpPr txBox="1"/>
            <p:nvPr/>
          </p:nvSpPr>
          <p:spPr>
            <a:xfrm>
              <a:off x="-83904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th-TH" sz="2000" b="1">
                  <a:solidFill>
                    <a:schemeClr val="bg1"/>
                  </a:solidFill>
                  <a:latin typeface="Tahoma" panose="020B0604030504040204" pitchFamily="50" charset="-128"/>
                  <a:ea typeface="Meiryo UI" panose="020B0604030504040204" pitchFamily="50" charset="-128"/>
                </a:rPr>
                <a:t>14</a:t>
              </a:r>
            </a:p>
          </p:txBody>
        </p:sp>
      </p:grpSp>
      <p:grpSp>
        <p:nvGrpSpPr>
          <p:cNvPr id="159" name="グループ化 158"/>
          <p:cNvGrpSpPr/>
          <p:nvPr/>
        </p:nvGrpSpPr>
        <p:grpSpPr>
          <a:xfrm>
            <a:off x="2237398" y="5098147"/>
            <a:ext cx="455659" cy="455659"/>
            <a:chOff x="-79359" y="1194698"/>
            <a:chExt cx="455659" cy="455659"/>
          </a:xfrm>
        </p:grpSpPr>
        <p:sp>
          <p:nvSpPr>
            <p:cNvPr id="160" name="楕円 159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1" name="テキスト ボックス 160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th-TH" sz="2000" b="1">
                  <a:solidFill>
                    <a:schemeClr val="bg1"/>
                  </a:solidFill>
                  <a:latin typeface="Tahoma" panose="020B0604030504040204" pitchFamily="50" charset="-128"/>
                  <a:ea typeface="Meiryo UI" panose="020B0604030504040204" pitchFamily="50" charset="-128"/>
                </a:rPr>
                <a:t>11</a:t>
              </a:r>
            </a:p>
          </p:txBody>
        </p:sp>
      </p:grpSp>
      <p:cxnSp>
        <p:nvCxnSpPr>
          <p:cNvPr id="91" name="直線矢印コネクタ 90"/>
          <p:cNvCxnSpPr/>
          <p:nvPr/>
        </p:nvCxnSpPr>
        <p:spPr>
          <a:xfrm rot="5400000" flipH="1" flipV="1">
            <a:off x="3018666" y="5661349"/>
            <a:ext cx="361165" cy="8380"/>
          </a:xfrm>
          <a:prstGeom prst="straightConnector1">
            <a:avLst/>
          </a:prstGeom>
          <a:ln w="12700">
            <a:solidFill>
              <a:schemeClr val="bg1"/>
            </a:solidFill>
            <a:headEnd type="oval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4" name="グループ化 163"/>
          <p:cNvGrpSpPr/>
          <p:nvPr/>
        </p:nvGrpSpPr>
        <p:grpSpPr>
          <a:xfrm>
            <a:off x="2972834" y="5098147"/>
            <a:ext cx="455659" cy="455659"/>
            <a:chOff x="-83592" y="1194698"/>
            <a:chExt cx="455659" cy="455659"/>
          </a:xfrm>
        </p:grpSpPr>
        <p:sp>
          <p:nvSpPr>
            <p:cNvPr id="165" name="楕円 164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6" name="テキスト ボックス 165"/>
            <p:cNvSpPr txBox="1"/>
            <p:nvPr/>
          </p:nvSpPr>
          <p:spPr>
            <a:xfrm>
              <a:off x="-83592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th-TH" sz="2000" b="1">
                  <a:solidFill>
                    <a:schemeClr val="bg1"/>
                  </a:solidFill>
                  <a:latin typeface="Tahoma" panose="020B0604030504040204" pitchFamily="50" charset="-128"/>
                  <a:ea typeface="Meiryo UI" panose="020B0604030504040204" pitchFamily="50" charset="-128"/>
                </a:rPr>
                <a:t>13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23216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9746606"/>
              </p:ext>
            </p:extLst>
          </p:nvPr>
        </p:nvGraphicFramePr>
        <p:xfrm>
          <a:off x="3890235" y="1949389"/>
          <a:ext cx="8028000" cy="4907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57512">
                  <a:extLst>
                    <a:ext uri="{9D8B030D-6E8A-4147-A177-3AD203B41FA5}">
                      <a16:colId xmlns:a16="http://schemas.microsoft.com/office/drawing/2014/main" val="3808974861"/>
                    </a:ext>
                  </a:extLst>
                </a:gridCol>
                <a:gridCol w="2870488">
                  <a:extLst>
                    <a:ext uri="{9D8B030D-6E8A-4147-A177-3AD203B41FA5}">
                      <a16:colId xmlns:a16="http://schemas.microsoft.com/office/drawing/2014/main" val="3665166494"/>
                    </a:ext>
                  </a:extLst>
                </a:gridCol>
              </a:tblGrid>
              <a:tr h="6905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th-TH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Tahoma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❶ </a:t>
                      </a:r>
                      <a:r>
                        <a:rPr kumimoji="1" lang="th-TH" altLang="ja-JP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Tahoma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การเทเลสโคปิคเสาตั้ง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th-TH" altLang="ja-JP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Tahoma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		ジブ伸縮操作レバー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37234486"/>
                  </a:ext>
                </a:extLst>
              </a:tr>
              <a:tr h="6905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th-TH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Tahoma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❷ การชักรอกตะขอขึ้น/ลง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th-TH" sz="16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Tahoma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		フック巻上・巻下起伏操作レバー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14304927"/>
                  </a:ext>
                </a:extLst>
              </a:tr>
              <a:tr h="6905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th-TH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Tahoma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❸</a:t>
                      </a:r>
                      <a:r>
                        <a:rPr kumimoji="1" lang="en-US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Tahoma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 </a:t>
                      </a:r>
                      <a:r>
                        <a:rPr kumimoji="1" lang="th-TH" altLang="ja-JP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Tahoma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การปรับขึ้นลงของเสาตั้ง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th-TH" altLang="ja-JP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		ジブ起伏操作レバー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97210509"/>
                  </a:ext>
                </a:extLst>
              </a:tr>
              <a:tr h="6549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th-TH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Tahoma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❹ การแกว่ง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th-TH" sz="16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Tahoma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		旋回操作レバー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0614498"/>
                  </a:ext>
                </a:extLst>
              </a:tr>
              <a:tr h="6905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th-TH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Tahoma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❺ ขาค้ำยัน: ฝั่งตรงกันข้าม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th-TH" sz="16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Tahoma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		アウトリガー操作レバー（向側）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14674542"/>
                  </a:ext>
                </a:extLst>
              </a:tr>
              <a:tr h="6905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th-TH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Tahoma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❻ ขาค้ำยัน: ฝั่งคนควบคุมเครน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th-TH" sz="16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Tahoma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		アウトリガー操作レバー（手前側）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86152128"/>
                  </a:ext>
                </a:extLst>
              </a:tr>
              <a:tr h="6905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th-TH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Tahoma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❼ คันเร่ง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th-TH" sz="16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Tahoma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		アクセルレバー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55687346"/>
                  </a:ext>
                </a:extLst>
              </a:tr>
            </a:tbl>
          </a:graphicData>
        </a:graphic>
      </p:graphicFrame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15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69" y="2053398"/>
            <a:ext cx="3535868" cy="4714491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9936557" y="1991196"/>
            <a:ext cx="1081053" cy="4811255"/>
            <a:chOff x="9487824" y="1993507"/>
            <a:chExt cx="1081053" cy="4811255"/>
          </a:xfrm>
        </p:grpSpPr>
        <p:pic>
          <p:nvPicPr>
            <p:cNvPr id="59" name="図 5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6363" y="1993507"/>
              <a:ext cx="519498" cy="59672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図 6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8306" y="2717513"/>
              <a:ext cx="507555" cy="59672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図 6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3836" y="3419341"/>
              <a:ext cx="519498" cy="58101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図 6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0204" y="5528551"/>
              <a:ext cx="519498" cy="57418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図 6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8306" y="4836662"/>
              <a:ext cx="507555" cy="5676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図 6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0204" y="4128360"/>
              <a:ext cx="519497" cy="58101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図 6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0204" y="6208041"/>
              <a:ext cx="519498" cy="596721"/>
            </a:xfrm>
            <a:prstGeom prst="rect">
              <a:avLst/>
            </a:prstGeom>
            <a:ln>
              <a:noFill/>
            </a:ln>
          </p:spPr>
        </p:pic>
        <p:sp>
          <p:nvSpPr>
            <p:cNvPr id="2" name="右矢印 1"/>
            <p:cNvSpPr/>
            <p:nvPr/>
          </p:nvSpPr>
          <p:spPr>
            <a:xfrm>
              <a:off x="10351919" y="2876543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7" name="右矢印 66"/>
            <p:cNvSpPr/>
            <p:nvPr/>
          </p:nvSpPr>
          <p:spPr>
            <a:xfrm>
              <a:off x="10351919" y="2168229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3" name="右矢印 92"/>
            <p:cNvSpPr/>
            <p:nvPr/>
          </p:nvSpPr>
          <p:spPr>
            <a:xfrm>
              <a:off x="10351919" y="4275289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4" name="右矢印 93"/>
            <p:cNvSpPr/>
            <p:nvPr/>
          </p:nvSpPr>
          <p:spPr>
            <a:xfrm>
              <a:off x="10351919" y="3566975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5" name="右矢印 94"/>
            <p:cNvSpPr/>
            <p:nvPr/>
          </p:nvSpPr>
          <p:spPr>
            <a:xfrm>
              <a:off x="10351919" y="4967034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6" name="右矢印 95"/>
            <p:cNvSpPr/>
            <p:nvPr/>
          </p:nvSpPr>
          <p:spPr>
            <a:xfrm>
              <a:off x="10351919" y="6365780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7" name="右矢印 96"/>
            <p:cNvSpPr/>
            <p:nvPr/>
          </p:nvSpPr>
          <p:spPr>
            <a:xfrm>
              <a:off x="10351919" y="5657466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8" name="右矢印 97"/>
            <p:cNvSpPr/>
            <p:nvPr/>
          </p:nvSpPr>
          <p:spPr>
            <a:xfrm flipH="1">
              <a:off x="9487824" y="2876543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9" name="右矢印 98"/>
            <p:cNvSpPr/>
            <p:nvPr/>
          </p:nvSpPr>
          <p:spPr>
            <a:xfrm flipH="1">
              <a:off x="9487824" y="2168229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0" name="右矢印 99"/>
            <p:cNvSpPr/>
            <p:nvPr/>
          </p:nvSpPr>
          <p:spPr>
            <a:xfrm flipH="1">
              <a:off x="9487824" y="4275289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1" name="右矢印 100"/>
            <p:cNvSpPr/>
            <p:nvPr/>
          </p:nvSpPr>
          <p:spPr>
            <a:xfrm flipH="1">
              <a:off x="9487824" y="3566975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2" name="右矢印 101"/>
            <p:cNvSpPr/>
            <p:nvPr/>
          </p:nvSpPr>
          <p:spPr>
            <a:xfrm flipH="1">
              <a:off x="9487824" y="4967034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3" name="右矢印 102"/>
            <p:cNvSpPr/>
            <p:nvPr/>
          </p:nvSpPr>
          <p:spPr>
            <a:xfrm flipH="1">
              <a:off x="9487824" y="6365780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4" name="右矢印 103"/>
            <p:cNvSpPr/>
            <p:nvPr/>
          </p:nvSpPr>
          <p:spPr>
            <a:xfrm flipH="1">
              <a:off x="9487824" y="5657466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2" name="グループ化 11"/>
          <p:cNvGrpSpPr/>
          <p:nvPr/>
        </p:nvGrpSpPr>
        <p:grpSpPr>
          <a:xfrm>
            <a:off x="8905484" y="3339875"/>
            <a:ext cx="3133668" cy="694294"/>
            <a:chOff x="8903900" y="1941321"/>
            <a:chExt cx="3133668" cy="694294"/>
          </a:xfrm>
        </p:grpSpPr>
        <p:sp>
          <p:nvSpPr>
            <p:cNvPr id="15" name="正方形/長方形 14"/>
            <p:cNvSpPr/>
            <p:nvPr/>
          </p:nvSpPr>
          <p:spPr>
            <a:xfrm>
              <a:off x="8903900" y="1941321"/>
              <a:ext cx="980440" cy="400110"/>
            </a:xfrm>
            <a:prstGeom prst="rect">
              <a:avLst/>
            </a:prstGeom>
            <a:ln>
              <a:noFill/>
            </a:ln>
          </p:spPr>
          <p:txBody>
            <a:bodyPr wrap="square" lIns="0" rIns="0">
              <a:spAutoFit/>
            </a:bodyPr>
            <a:lstStyle/>
            <a:p>
              <a:pPr algn="r"/>
              <a:r>
                <a:rPr lang="th-TH" sz="2000" b="1" dirty="0">
                  <a:solidFill>
                    <a:srgbClr val="663300"/>
                  </a:solidFill>
                  <a:latin typeface="Tahoma" panose="020B0604030504040204" pitchFamily="50" charset="-128"/>
                  <a:ea typeface="Meiryo UI" panose="020B0604030504040204" pitchFamily="50" charset="-128"/>
                  <a:cs typeface="Mangal"/>
                </a:rPr>
                <a:t>ยกขึ้น</a:t>
              </a:r>
            </a:p>
          </p:txBody>
        </p:sp>
        <p:sp>
          <p:nvSpPr>
            <p:cNvPr id="105" name="正方形/長方形 104"/>
            <p:cNvSpPr/>
            <p:nvPr/>
          </p:nvSpPr>
          <p:spPr>
            <a:xfrm>
              <a:off x="11057128" y="1941321"/>
              <a:ext cx="980440" cy="400110"/>
            </a:xfrm>
            <a:prstGeom prst="rect">
              <a:avLst/>
            </a:prstGeom>
            <a:ln>
              <a:noFill/>
            </a:ln>
          </p:spPr>
          <p:txBody>
            <a:bodyPr wrap="square" lIns="0" rIns="0">
              <a:spAutoFit/>
            </a:bodyPr>
            <a:lstStyle/>
            <a:p>
              <a:r>
                <a:rPr lang="th-TH" sz="2000" b="1" dirty="0">
                  <a:solidFill>
                    <a:srgbClr val="663300"/>
                  </a:solidFill>
                  <a:latin typeface="Tahoma" panose="020B0604030504040204" pitchFamily="50" charset="-128"/>
                  <a:ea typeface="Meiryo UI" panose="020B0604030504040204" pitchFamily="50" charset="-128"/>
                  <a:cs typeface="Mangal"/>
                </a:rPr>
                <a:t>ลดลง</a:t>
              </a:r>
            </a:p>
          </p:txBody>
        </p:sp>
        <p:sp>
          <p:nvSpPr>
            <p:cNvPr id="106" name="正方形/長方形 105"/>
            <p:cNvSpPr/>
            <p:nvPr/>
          </p:nvSpPr>
          <p:spPr>
            <a:xfrm>
              <a:off x="8903900" y="2297061"/>
              <a:ext cx="980440" cy="338554"/>
            </a:xfrm>
            <a:prstGeom prst="rect">
              <a:avLst/>
            </a:prstGeom>
            <a:ln>
              <a:noFill/>
            </a:ln>
          </p:spPr>
          <p:txBody>
            <a:bodyPr wrap="square" lIns="0" rIns="0">
              <a:spAutoFit/>
            </a:bodyPr>
            <a:lstStyle/>
            <a:p>
              <a:pPr algn="r"/>
              <a:r>
                <a:rPr lang="th-TH" sz="1600">
                  <a:latin typeface="Tahoma" panose="020B0604030504040204" pitchFamily="50" charset="-128"/>
                  <a:ea typeface="Meiryo UI" panose="020B0604030504040204" pitchFamily="50" charset="-128"/>
                  <a:cs typeface="Mangal"/>
                </a:rPr>
                <a:t>起</a:t>
              </a:r>
            </a:p>
          </p:txBody>
        </p:sp>
        <p:sp>
          <p:nvSpPr>
            <p:cNvPr id="107" name="正方形/長方形 106"/>
            <p:cNvSpPr/>
            <p:nvPr/>
          </p:nvSpPr>
          <p:spPr>
            <a:xfrm>
              <a:off x="11057128" y="2297061"/>
              <a:ext cx="980440" cy="338554"/>
            </a:xfrm>
            <a:prstGeom prst="rect">
              <a:avLst/>
            </a:prstGeom>
            <a:ln>
              <a:noFill/>
            </a:ln>
          </p:spPr>
          <p:txBody>
            <a:bodyPr wrap="square" lIns="0" rIns="0">
              <a:spAutoFit/>
            </a:bodyPr>
            <a:lstStyle/>
            <a:p>
              <a:r>
                <a:rPr lang="th-TH" sz="1600" dirty="0">
                  <a:latin typeface="Tahoma" panose="020B0604030504040204" pitchFamily="50" charset="-128"/>
                  <a:ea typeface="Meiryo UI" panose="020B0604030504040204" pitchFamily="50" charset="-128"/>
                  <a:cs typeface="Mangal"/>
                </a:rPr>
                <a:t>伏</a:t>
              </a:r>
            </a:p>
          </p:txBody>
        </p:sp>
      </p:grpSp>
      <p:sp>
        <p:nvSpPr>
          <p:cNvPr id="108" name="正方形/長方形 107"/>
          <p:cNvSpPr/>
          <p:nvPr/>
        </p:nvSpPr>
        <p:spPr>
          <a:xfrm>
            <a:off x="8903900" y="2640372"/>
            <a:ext cx="980440" cy="400110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th-TH" sz="2000" b="1" dirty="0">
                <a:solidFill>
                  <a:srgbClr val="663300"/>
                </a:solidFill>
                <a:latin typeface="Tahoma" panose="020B0604030504040204" pitchFamily="50" charset="-128"/>
                <a:ea typeface="Meiryo UI" panose="020B0604030504040204" pitchFamily="50" charset="-128"/>
                <a:cs typeface="Mangal"/>
              </a:rPr>
              <a:t>ขึ้น</a:t>
            </a:r>
          </a:p>
        </p:txBody>
      </p:sp>
      <p:sp>
        <p:nvSpPr>
          <p:cNvPr id="109" name="正方形/長方形 108"/>
          <p:cNvSpPr/>
          <p:nvPr/>
        </p:nvSpPr>
        <p:spPr>
          <a:xfrm>
            <a:off x="11057128" y="2640372"/>
            <a:ext cx="980440" cy="400110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th-TH" sz="2000" b="1">
                <a:solidFill>
                  <a:srgbClr val="663300"/>
                </a:solidFill>
                <a:latin typeface="Tahoma" panose="020B0604030504040204" pitchFamily="50" charset="-128"/>
                <a:ea typeface="Meiryo UI" panose="020B0604030504040204" pitchFamily="50" charset="-128"/>
                <a:cs typeface="Mangal"/>
              </a:rPr>
              <a:t>ลดลง</a:t>
            </a:r>
          </a:p>
        </p:txBody>
      </p:sp>
      <p:sp>
        <p:nvSpPr>
          <p:cNvPr id="110" name="正方形/長方形 109"/>
          <p:cNvSpPr/>
          <p:nvPr/>
        </p:nvSpPr>
        <p:spPr>
          <a:xfrm>
            <a:off x="8903900" y="2996112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th-TH" sz="1600">
                <a:latin typeface="Tahoma" panose="020B0604030504040204" pitchFamily="50" charset="-128"/>
                <a:ea typeface="Meiryo UI" panose="020B0604030504040204" pitchFamily="50" charset="-128"/>
                <a:cs typeface="Mangal"/>
              </a:rPr>
              <a:t>巻上</a:t>
            </a:r>
          </a:p>
        </p:txBody>
      </p:sp>
      <p:sp>
        <p:nvSpPr>
          <p:cNvPr id="111" name="正方形/長方形 110"/>
          <p:cNvSpPr/>
          <p:nvPr/>
        </p:nvSpPr>
        <p:spPr>
          <a:xfrm>
            <a:off x="11057128" y="2996112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th-TH" sz="1600">
                <a:latin typeface="Tahoma" panose="020B0604030504040204" pitchFamily="50" charset="-128"/>
                <a:ea typeface="Meiryo UI" panose="020B0604030504040204" pitchFamily="50" charset="-128"/>
                <a:cs typeface="Mangal"/>
              </a:rPr>
              <a:t>巻下</a:t>
            </a:r>
          </a:p>
        </p:txBody>
      </p:sp>
      <p:grpSp>
        <p:nvGrpSpPr>
          <p:cNvPr id="7" name="グループ化 6"/>
          <p:cNvGrpSpPr/>
          <p:nvPr/>
        </p:nvGrpSpPr>
        <p:grpSpPr>
          <a:xfrm>
            <a:off x="8903900" y="1896028"/>
            <a:ext cx="3133668" cy="694294"/>
            <a:chOff x="8903900" y="3347556"/>
            <a:chExt cx="3133668" cy="694294"/>
          </a:xfrm>
        </p:grpSpPr>
        <p:sp>
          <p:nvSpPr>
            <p:cNvPr id="112" name="正方形/長方形 111"/>
            <p:cNvSpPr/>
            <p:nvPr/>
          </p:nvSpPr>
          <p:spPr>
            <a:xfrm>
              <a:off x="8903900" y="3347556"/>
              <a:ext cx="980440" cy="400110"/>
            </a:xfrm>
            <a:prstGeom prst="rect">
              <a:avLst/>
            </a:prstGeom>
            <a:ln>
              <a:noFill/>
            </a:ln>
          </p:spPr>
          <p:txBody>
            <a:bodyPr wrap="square" lIns="0" rIns="0">
              <a:spAutoFit/>
            </a:bodyPr>
            <a:lstStyle/>
            <a:p>
              <a:pPr algn="r"/>
              <a:r>
                <a:rPr lang="th-TH" sz="2000" b="1" dirty="0">
                  <a:solidFill>
                    <a:srgbClr val="663300"/>
                  </a:solidFill>
                  <a:latin typeface="Tahoma" panose="020B0604030504040204" pitchFamily="50" charset="-128"/>
                  <a:ea typeface="Meiryo UI" panose="020B0604030504040204" pitchFamily="50" charset="-128"/>
                  <a:cs typeface="Mangal"/>
                </a:rPr>
                <a:t>หดกลับ</a:t>
              </a:r>
            </a:p>
          </p:txBody>
        </p:sp>
        <p:sp>
          <p:nvSpPr>
            <p:cNvPr id="113" name="正方形/長方形 112"/>
            <p:cNvSpPr/>
            <p:nvPr/>
          </p:nvSpPr>
          <p:spPr>
            <a:xfrm>
              <a:off x="11057128" y="3347556"/>
              <a:ext cx="980440" cy="400110"/>
            </a:xfrm>
            <a:prstGeom prst="rect">
              <a:avLst/>
            </a:prstGeom>
            <a:ln>
              <a:noFill/>
            </a:ln>
          </p:spPr>
          <p:txBody>
            <a:bodyPr wrap="square" lIns="0" rIns="0">
              <a:spAutoFit/>
            </a:bodyPr>
            <a:lstStyle/>
            <a:p>
              <a:r>
                <a:rPr lang="th-TH" sz="2000" b="1" dirty="0">
                  <a:solidFill>
                    <a:srgbClr val="663300"/>
                  </a:solidFill>
                  <a:latin typeface="Tahoma" panose="020B0604030504040204" pitchFamily="50" charset="-128"/>
                  <a:ea typeface="Meiryo UI" panose="020B0604030504040204" pitchFamily="50" charset="-128"/>
                  <a:cs typeface="Mangal"/>
                </a:rPr>
                <a:t>ยืดออก</a:t>
              </a:r>
            </a:p>
          </p:txBody>
        </p:sp>
        <p:sp>
          <p:nvSpPr>
            <p:cNvPr id="114" name="正方形/長方形 113"/>
            <p:cNvSpPr/>
            <p:nvPr/>
          </p:nvSpPr>
          <p:spPr>
            <a:xfrm>
              <a:off x="8903900" y="3703296"/>
              <a:ext cx="980440" cy="338554"/>
            </a:xfrm>
            <a:prstGeom prst="rect">
              <a:avLst/>
            </a:prstGeom>
            <a:ln>
              <a:noFill/>
            </a:ln>
          </p:spPr>
          <p:txBody>
            <a:bodyPr wrap="square" lIns="0" rIns="0">
              <a:spAutoFit/>
            </a:bodyPr>
            <a:lstStyle/>
            <a:p>
              <a:pPr algn="r"/>
              <a:r>
                <a:rPr lang="th-TH" sz="1600">
                  <a:latin typeface="Tahoma" panose="020B0604030504040204" pitchFamily="50" charset="-128"/>
                  <a:ea typeface="Meiryo UI" panose="020B0604030504040204" pitchFamily="50" charset="-128"/>
                  <a:cs typeface="Mangal"/>
                </a:rPr>
                <a:t>縮</a:t>
              </a:r>
            </a:p>
          </p:txBody>
        </p:sp>
        <p:sp>
          <p:nvSpPr>
            <p:cNvPr id="115" name="正方形/長方形 114"/>
            <p:cNvSpPr/>
            <p:nvPr/>
          </p:nvSpPr>
          <p:spPr>
            <a:xfrm>
              <a:off x="11057128" y="3703296"/>
              <a:ext cx="980440" cy="338554"/>
            </a:xfrm>
            <a:prstGeom prst="rect">
              <a:avLst/>
            </a:prstGeom>
            <a:ln>
              <a:noFill/>
            </a:ln>
          </p:spPr>
          <p:txBody>
            <a:bodyPr wrap="square" lIns="0" rIns="0">
              <a:spAutoFit/>
            </a:bodyPr>
            <a:lstStyle/>
            <a:p>
              <a:r>
                <a:rPr lang="th-TH" sz="1600">
                  <a:latin typeface="Tahoma" panose="020B0604030504040204" pitchFamily="50" charset="-128"/>
                  <a:ea typeface="Meiryo UI" panose="020B0604030504040204" pitchFamily="50" charset="-128"/>
                  <a:cs typeface="Mangal"/>
                </a:rPr>
                <a:t>伸</a:t>
              </a:r>
            </a:p>
          </p:txBody>
        </p:sp>
      </p:grpSp>
      <p:sp>
        <p:nvSpPr>
          <p:cNvPr id="116" name="正方形/長方形 115"/>
          <p:cNvSpPr/>
          <p:nvPr/>
        </p:nvSpPr>
        <p:spPr>
          <a:xfrm>
            <a:off x="8903900" y="4054280"/>
            <a:ext cx="980440" cy="400110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th-TH" sz="2000" b="1">
                <a:solidFill>
                  <a:srgbClr val="663300"/>
                </a:solidFill>
                <a:latin typeface="Tahoma" panose="020B0604030504040204" pitchFamily="50" charset="-128"/>
                <a:ea typeface="Meiryo UI" panose="020B0604030504040204" pitchFamily="50" charset="-128"/>
                <a:cs typeface="Mangal"/>
              </a:rPr>
              <a:t>ขวา</a:t>
            </a:r>
          </a:p>
        </p:txBody>
      </p:sp>
      <p:sp>
        <p:nvSpPr>
          <p:cNvPr id="117" name="正方形/長方形 116"/>
          <p:cNvSpPr/>
          <p:nvPr/>
        </p:nvSpPr>
        <p:spPr>
          <a:xfrm>
            <a:off x="11057128" y="4054280"/>
            <a:ext cx="980440" cy="400110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th-TH" sz="2000" b="1">
                <a:solidFill>
                  <a:srgbClr val="663300"/>
                </a:solidFill>
                <a:latin typeface="Tahoma" panose="020B0604030504040204" pitchFamily="50" charset="-128"/>
                <a:ea typeface="Meiryo UI" panose="020B0604030504040204" pitchFamily="50" charset="-128"/>
                <a:cs typeface="Mangal"/>
              </a:rPr>
              <a:t>ซ้าย</a:t>
            </a:r>
          </a:p>
        </p:txBody>
      </p:sp>
      <p:sp>
        <p:nvSpPr>
          <p:cNvPr id="118" name="正方形/長方形 117"/>
          <p:cNvSpPr/>
          <p:nvPr/>
        </p:nvSpPr>
        <p:spPr>
          <a:xfrm>
            <a:off x="8903900" y="4410020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th-TH" sz="1600">
                <a:latin typeface="Tahoma" panose="020B0604030504040204" pitchFamily="50" charset="-128"/>
                <a:ea typeface="Meiryo UI" panose="020B0604030504040204" pitchFamily="50" charset="-128"/>
                <a:cs typeface="Mangal"/>
              </a:rPr>
              <a:t>右</a:t>
            </a:r>
          </a:p>
        </p:txBody>
      </p:sp>
      <p:sp>
        <p:nvSpPr>
          <p:cNvPr id="119" name="正方形/長方形 118"/>
          <p:cNvSpPr/>
          <p:nvPr/>
        </p:nvSpPr>
        <p:spPr>
          <a:xfrm>
            <a:off x="11057128" y="4410020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th-TH" sz="1600">
                <a:latin typeface="Tahoma" panose="020B0604030504040204" pitchFamily="50" charset="-128"/>
                <a:ea typeface="Meiryo UI" panose="020B0604030504040204" pitchFamily="50" charset="-128"/>
                <a:cs typeface="Mangal"/>
              </a:rPr>
              <a:t>左</a:t>
            </a:r>
          </a:p>
        </p:txBody>
      </p:sp>
      <p:sp>
        <p:nvSpPr>
          <p:cNvPr id="120" name="正方形/長方形 119"/>
          <p:cNvSpPr/>
          <p:nvPr/>
        </p:nvSpPr>
        <p:spPr>
          <a:xfrm>
            <a:off x="8903900" y="4745347"/>
            <a:ext cx="980440" cy="400110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th-TH" sz="2000" b="1">
                <a:solidFill>
                  <a:srgbClr val="663300"/>
                </a:solidFill>
                <a:latin typeface="Tahoma" panose="020B0604030504040204" pitchFamily="50" charset="-128"/>
                <a:ea typeface="Meiryo UI" panose="020B0604030504040204" pitchFamily="50" charset="-128"/>
                <a:cs typeface="Mangal"/>
              </a:rPr>
              <a:t>ออก</a:t>
            </a:r>
          </a:p>
        </p:txBody>
      </p:sp>
      <p:sp>
        <p:nvSpPr>
          <p:cNvPr id="121" name="正方形/長方形 120"/>
          <p:cNvSpPr/>
          <p:nvPr/>
        </p:nvSpPr>
        <p:spPr>
          <a:xfrm>
            <a:off x="11057128" y="4745347"/>
            <a:ext cx="980440" cy="400110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th-TH" sz="2000" b="1">
                <a:solidFill>
                  <a:srgbClr val="663300"/>
                </a:solidFill>
                <a:latin typeface="Tahoma" panose="020B0604030504040204" pitchFamily="50" charset="-128"/>
                <a:ea typeface="Meiryo UI" panose="020B0604030504040204" pitchFamily="50" charset="-128"/>
                <a:cs typeface="Mangal"/>
              </a:rPr>
              <a:t>เข้า</a:t>
            </a:r>
          </a:p>
        </p:txBody>
      </p:sp>
      <p:sp>
        <p:nvSpPr>
          <p:cNvPr id="122" name="正方形/長方形 121"/>
          <p:cNvSpPr/>
          <p:nvPr/>
        </p:nvSpPr>
        <p:spPr>
          <a:xfrm>
            <a:off x="8903900" y="5101087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th-TH" sz="1600">
                <a:latin typeface="Tahoma" panose="020B0604030504040204" pitchFamily="50" charset="-128"/>
                <a:ea typeface="Meiryo UI" panose="020B0604030504040204" pitchFamily="50" charset="-128"/>
                <a:cs typeface="Mangal"/>
              </a:rPr>
              <a:t>出</a:t>
            </a:r>
          </a:p>
        </p:txBody>
      </p:sp>
      <p:sp>
        <p:nvSpPr>
          <p:cNvPr id="123" name="正方形/長方形 122"/>
          <p:cNvSpPr/>
          <p:nvPr/>
        </p:nvSpPr>
        <p:spPr>
          <a:xfrm>
            <a:off x="11057128" y="5101087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th-TH" sz="1600">
                <a:latin typeface="Tahoma" panose="020B0604030504040204" pitchFamily="50" charset="-128"/>
                <a:ea typeface="Meiryo UI" panose="020B0604030504040204" pitchFamily="50" charset="-128"/>
                <a:cs typeface="Mangal"/>
              </a:rPr>
              <a:t>入</a:t>
            </a:r>
          </a:p>
        </p:txBody>
      </p:sp>
      <p:sp>
        <p:nvSpPr>
          <p:cNvPr id="124" name="正方形/長方形 123"/>
          <p:cNvSpPr/>
          <p:nvPr/>
        </p:nvSpPr>
        <p:spPr>
          <a:xfrm>
            <a:off x="8903900" y="5444850"/>
            <a:ext cx="980440" cy="400110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th-TH" sz="2000" b="1">
                <a:solidFill>
                  <a:srgbClr val="663300"/>
                </a:solidFill>
                <a:latin typeface="Tahoma" panose="020B0604030504040204" pitchFamily="50" charset="-128"/>
                <a:ea typeface="Meiryo UI" panose="020B0604030504040204" pitchFamily="50" charset="-128"/>
                <a:cs typeface="Mangal"/>
              </a:rPr>
              <a:t>ออก</a:t>
            </a:r>
          </a:p>
        </p:txBody>
      </p:sp>
      <p:sp>
        <p:nvSpPr>
          <p:cNvPr id="125" name="正方形/長方形 124"/>
          <p:cNvSpPr/>
          <p:nvPr/>
        </p:nvSpPr>
        <p:spPr>
          <a:xfrm>
            <a:off x="11057128" y="5444850"/>
            <a:ext cx="980440" cy="400110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th-TH" sz="2000" b="1">
                <a:solidFill>
                  <a:srgbClr val="663300"/>
                </a:solidFill>
                <a:latin typeface="Tahoma" panose="020B0604030504040204" pitchFamily="50" charset="-128"/>
                <a:ea typeface="Meiryo UI" panose="020B0604030504040204" pitchFamily="50" charset="-128"/>
                <a:cs typeface="Mangal"/>
              </a:rPr>
              <a:t>เข้า</a:t>
            </a:r>
          </a:p>
        </p:txBody>
      </p:sp>
      <p:sp>
        <p:nvSpPr>
          <p:cNvPr id="126" name="正方形/長方形 125"/>
          <p:cNvSpPr/>
          <p:nvPr/>
        </p:nvSpPr>
        <p:spPr>
          <a:xfrm>
            <a:off x="8903900" y="5800590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th-TH" sz="1600">
                <a:latin typeface="Tahoma" panose="020B0604030504040204" pitchFamily="50" charset="-128"/>
                <a:ea typeface="Meiryo UI" panose="020B0604030504040204" pitchFamily="50" charset="-128"/>
                <a:cs typeface="Mangal"/>
              </a:rPr>
              <a:t>出</a:t>
            </a:r>
          </a:p>
        </p:txBody>
      </p:sp>
      <p:sp>
        <p:nvSpPr>
          <p:cNvPr id="127" name="正方形/長方形 126"/>
          <p:cNvSpPr/>
          <p:nvPr/>
        </p:nvSpPr>
        <p:spPr>
          <a:xfrm>
            <a:off x="11057128" y="5800590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th-TH" sz="1600">
                <a:latin typeface="Tahoma" panose="020B0604030504040204" pitchFamily="50" charset="-128"/>
                <a:ea typeface="Meiryo UI" panose="020B0604030504040204" pitchFamily="50" charset="-128"/>
              </a:rPr>
              <a:t>入</a:t>
            </a:r>
          </a:p>
        </p:txBody>
      </p:sp>
      <p:sp>
        <p:nvSpPr>
          <p:cNvPr id="132" name="正方形/長方形 131"/>
          <p:cNvSpPr/>
          <p:nvPr/>
        </p:nvSpPr>
        <p:spPr>
          <a:xfrm>
            <a:off x="8903900" y="6159343"/>
            <a:ext cx="980440" cy="400110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th-TH" sz="2000" b="1">
                <a:solidFill>
                  <a:srgbClr val="663300"/>
                </a:solidFill>
                <a:latin typeface="Tahoma" panose="020B0604030504040204" pitchFamily="50" charset="-128"/>
                <a:ea typeface="Meiryo UI" panose="020B0604030504040204" pitchFamily="50" charset="-128"/>
                <a:cs typeface="Mangal"/>
              </a:rPr>
              <a:t>ต่ำ</a:t>
            </a:r>
          </a:p>
        </p:txBody>
      </p:sp>
      <p:sp>
        <p:nvSpPr>
          <p:cNvPr id="133" name="正方形/長方形 132"/>
          <p:cNvSpPr/>
          <p:nvPr/>
        </p:nvSpPr>
        <p:spPr>
          <a:xfrm>
            <a:off x="11057128" y="6159343"/>
            <a:ext cx="980440" cy="400110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th-TH" sz="2000" b="1">
                <a:solidFill>
                  <a:srgbClr val="663300"/>
                </a:solidFill>
                <a:latin typeface="Tahoma" panose="020B0604030504040204" pitchFamily="50" charset="-128"/>
                <a:ea typeface="Meiryo UI" panose="020B0604030504040204" pitchFamily="50" charset="-128"/>
                <a:cs typeface="Mangal"/>
              </a:rPr>
              <a:t>สูง</a:t>
            </a:r>
          </a:p>
        </p:txBody>
      </p:sp>
      <p:sp>
        <p:nvSpPr>
          <p:cNvPr id="134" name="正方形/長方形 133"/>
          <p:cNvSpPr/>
          <p:nvPr/>
        </p:nvSpPr>
        <p:spPr>
          <a:xfrm>
            <a:off x="8903900" y="6515083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th-TH" sz="1600">
                <a:latin typeface="Tahoma" panose="020B0604030504040204" pitchFamily="50" charset="-128"/>
                <a:ea typeface="Meiryo UI" panose="020B0604030504040204" pitchFamily="50" charset="-128"/>
              </a:rPr>
              <a:t>低速</a:t>
            </a:r>
          </a:p>
        </p:txBody>
      </p:sp>
      <p:sp>
        <p:nvSpPr>
          <p:cNvPr id="135" name="正方形/長方形 134"/>
          <p:cNvSpPr/>
          <p:nvPr/>
        </p:nvSpPr>
        <p:spPr>
          <a:xfrm>
            <a:off x="11057128" y="6515083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th-TH" sz="1600">
                <a:latin typeface="Tahoma" panose="020B0604030504040204" pitchFamily="50" charset="-128"/>
                <a:ea typeface="Meiryo UI" panose="020B0604030504040204" pitchFamily="50" charset="-128"/>
                <a:cs typeface="Mangal"/>
              </a:rPr>
              <a:t>高速</a:t>
            </a:r>
          </a:p>
        </p:txBody>
      </p:sp>
      <p:sp>
        <p:nvSpPr>
          <p:cNvPr id="81" name="サブタイトル 2"/>
          <p:cNvSpPr txBox="1">
            <a:spLocks/>
          </p:cNvSpPr>
          <p:nvPr/>
        </p:nvSpPr>
        <p:spPr>
          <a:xfrm>
            <a:off x="3208" y="38500"/>
            <a:ext cx="746516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h-TH" sz="2000" u="sng">
                <a:latin typeface="Tahoma" panose="020B0604030504040204" pitchFamily="50" charset="-128"/>
                <a:ea typeface="Meiryo UI" panose="020B0604030504040204" pitchFamily="50" charset="-128"/>
              </a:rPr>
              <a:t>(4)　積載形トラッククレーンの操作レバー-1（配置）</a:t>
            </a:r>
          </a:p>
        </p:txBody>
      </p:sp>
      <p:sp>
        <p:nvSpPr>
          <p:cNvPr id="83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th-TH" sz="2800" b="1">
                <a:solidFill>
                  <a:srgbClr val="002060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(4) คันโยกควบคุมบนเครนติดรถบรรทุก - 1</a:t>
            </a:r>
          </a:p>
          <a:p>
            <a:pPr algn="ctr"/>
            <a:r>
              <a:rPr lang="th-TH" sz="4000" b="1">
                <a:solidFill>
                  <a:srgbClr val="A50021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th-TH" sz="3600" b="1">
                <a:solidFill>
                  <a:srgbClr val="A50021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ตัวอย่างการใช้คันโยกควบคุม</a:t>
            </a:r>
          </a:p>
        </p:txBody>
      </p:sp>
      <p:cxnSp>
        <p:nvCxnSpPr>
          <p:cNvPr id="78" name="直線矢印コネクタ 77"/>
          <p:cNvCxnSpPr/>
          <p:nvPr/>
        </p:nvCxnSpPr>
        <p:spPr>
          <a:xfrm flipV="1">
            <a:off x="1201690" y="6160248"/>
            <a:ext cx="328005" cy="195194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矢印コネクタ 81"/>
          <p:cNvCxnSpPr/>
          <p:nvPr/>
        </p:nvCxnSpPr>
        <p:spPr>
          <a:xfrm>
            <a:off x="702521" y="4316667"/>
            <a:ext cx="361165" cy="8380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矢印コネクタ 83"/>
          <p:cNvCxnSpPr/>
          <p:nvPr/>
        </p:nvCxnSpPr>
        <p:spPr>
          <a:xfrm flipH="1">
            <a:off x="2294636" y="5849342"/>
            <a:ext cx="361165" cy="8380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グループ化 9"/>
          <p:cNvGrpSpPr/>
          <p:nvPr/>
        </p:nvGrpSpPr>
        <p:grpSpPr>
          <a:xfrm>
            <a:off x="356670" y="4078937"/>
            <a:ext cx="469900" cy="474710"/>
            <a:chOff x="149660" y="4078937"/>
            <a:chExt cx="469900" cy="474710"/>
          </a:xfrm>
        </p:grpSpPr>
        <p:sp>
          <p:nvSpPr>
            <p:cNvPr id="17" name="楕円 16"/>
            <p:cNvSpPr/>
            <p:nvPr/>
          </p:nvSpPr>
          <p:spPr>
            <a:xfrm>
              <a:off x="149660" y="4096447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163901" y="4078937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th-TH" sz="3200" b="1">
                  <a:solidFill>
                    <a:schemeClr val="bg1"/>
                  </a:solidFill>
                  <a:latin typeface="Tahoma" panose="020B0604030504040204" pitchFamily="50" charset="-128"/>
                  <a:ea typeface="Meiryo UI" panose="020B0604030504040204" pitchFamily="50" charset="-128"/>
                </a:rPr>
                <a:t>3</a:t>
              </a:r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769620" y="2416289"/>
            <a:ext cx="338516" cy="987449"/>
            <a:chOff x="574251" y="2416289"/>
            <a:chExt cx="361165" cy="987449"/>
          </a:xfrm>
        </p:grpSpPr>
        <p:cxnSp>
          <p:nvCxnSpPr>
            <p:cNvPr id="77" name="直線矢印コネクタ 76"/>
            <p:cNvCxnSpPr/>
            <p:nvPr/>
          </p:nvCxnSpPr>
          <p:spPr>
            <a:xfrm>
              <a:off x="574251" y="2416289"/>
              <a:ext cx="361165" cy="8380"/>
            </a:xfrm>
            <a:prstGeom prst="straightConnector1">
              <a:avLst/>
            </a:prstGeom>
            <a:ln w="38100">
              <a:solidFill>
                <a:srgbClr val="6633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線矢印コネクタ 79"/>
            <p:cNvCxnSpPr/>
            <p:nvPr/>
          </p:nvCxnSpPr>
          <p:spPr>
            <a:xfrm>
              <a:off x="574251" y="3395358"/>
              <a:ext cx="361165" cy="8380"/>
            </a:xfrm>
            <a:prstGeom prst="straightConnector1">
              <a:avLst/>
            </a:prstGeom>
            <a:ln w="38100">
              <a:solidFill>
                <a:srgbClr val="6633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5" name="直線矢印コネクタ 84"/>
          <p:cNvCxnSpPr/>
          <p:nvPr/>
        </p:nvCxnSpPr>
        <p:spPr>
          <a:xfrm flipH="1">
            <a:off x="2294636" y="6445788"/>
            <a:ext cx="361165" cy="8380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グループ化 27"/>
          <p:cNvGrpSpPr/>
          <p:nvPr/>
        </p:nvGrpSpPr>
        <p:grpSpPr>
          <a:xfrm>
            <a:off x="2547113" y="5628339"/>
            <a:ext cx="462009" cy="458735"/>
            <a:chOff x="-81009" y="874765"/>
            <a:chExt cx="462009" cy="458735"/>
          </a:xfrm>
        </p:grpSpPr>
        <p:sp>
          <p:nvSpPr>
            <p:cNvPr id="29" name="楕円 28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-81009" y="874765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th-TH" sz="3200" b="1">
                  <a:solidFill>
                    <a:schemeClr val="bg1"/>
                  </a:solidFill>
                  <a:latin typeface="Tahoma" panose="020B0604030504040204" pitchFamily="50" charset="-128"/>
                  <a:ea typeface="Meiryo UI" panose="020B0604030504040204" pitchFamily="50" charset="-128"/>
                </a:rPr>
                <a:t>5</a:t>
              </a:r>
            </a:p>
          </p:txBody>
        </p:sp>
      </p:grpSp>
      <p:grpSp>
        <p:nvGrpSpPr>
          <p:cNvPr id="40" name="グループ化 39"/>
          <p:cNvGrpSpPr/>
          <p:nvPr/>
        </p:nvGrpSpPr>
        <p:grpSpPr>
          <a:xfrm>
            <a:off x="2547113" y="6205493"/>
            <a:ext cx="462009" cy="468895"/>
            <a:chOff x="-81009" y="864605"/>
            <a:chExt cx="462009" cy="468895"/>
          </a:xfrm>
        </p:grpSpPr>
        <p:sp>
          <p:nvSpPr>
            <p:cNvPr id="41" name="楕円 40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2" name="テキスト ボックス 41"/>
            <p:cNvSpPr txBox="1"/>
            <p:nvPr/>
          </p:nvSpPr>
          <p:spPr>
            <a:xfrm>
              <a:off x="-81009" y="864605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th-TH" sz="3200" b="1">
                  <a:solidFill>
                    <a:schemeClr val="bg1"/>
                  </a:solidFill>
                  <a:latin typeface="Tahoma" panose="020B0604030504040204" pitchFamily="50" charset="-128"/>
                  <a:ea typeface="Meiryo UI" panose="020B0604030504040204" pitchFamily="50" charset="-128"/>
                </a:rPr>
                <a:t>6</a:t>
              </a:r>
            </a:p>
          </p:txBody>
        </p:sp>
      </p:grpSp>
      <p:grpSp>
        <p:nvGrpSpPr>
          <p:cNvPr id="24" name="グループ化 23"/>
          <p:cNvGrpSpPr/>
          <p:nvPr/>
        </p:nvGrpSpPr>
        <p:grpSpPr>
          <a:xfrm>
            <a:off x="870953" y="6161636"/>
            <a:ext cx="464708" cy="457200"/>
            <a:chOff x="-76200" y="876300"/>
            <a:chExt cx="464708" cy="457200"/>
          </a:xfrm>
        </p:grpSpPr>
        <p:sp>
          <p:nvSpPr>
            <p:cNvPr id="25" name="楕円 24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-67151" y="907017"/>
              <a:ext cx="455659" cy="414235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th-TH" sz="3200" b="1">
                  <a:solidFill>
                    <a:schemeClr val="bg1"/>
                  </a:solidFill>
                  <a:latin typeface="Tahoma" panose="020B0604030504040204" pitchFamily="50" charset="-128"/>
                  <a:ea typeface="Meiryo UI" panose="020B0604030504040204" pitchFamily="50" charset="-128"/>
                </a:rPr>
                <a:t>7</a:t>
              </a:r>
            </a:p>
          </p:txBody>
        </p:sp>
      </p:grpSp>
      <p:sp>
        <p:nvSpPr>
          <p:cNvPr id="8" name="楕円 7"/>
          <p:cNvSpPr/>
          <p:nvPr/>
        </p:nvSpPr>
        <p:spPr>
          <a:xfrm>
            <a:off x="366168" y="2193631"/>
            <a:ext cx="457200" cy="457200"/>
          </a:xfrm>
          <a:prstGeom prst="ellipse">
            <a:avLst/>
          </a:prstGeom>
          <a:solidFill>
            <a:srgbClr val="6633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65904" y="2178861"/>
            <a:ext cx="455659" cy="455659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/>
          <a:p>
            <a:pPr algn="ctr"/>
            <a:r>
              <a:rPr lang="th-TH" sz="3200" b="1">
                <a:solidFill>
                  <a:schemeClr val="bg1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1</a:t>
            </a:r>
          </a:p>
        </p:txBody>
      </p:sp>
      <p:sp>
        <p:nvSpPr>
          <p:cNvPr id="13" name="楕円 12"/>
          <p:cNvSpPr/>
          <p:nvPr/>
        </p:nvSpPr>
        <p:spPr>
          <a:xfrm>
            <a:off x="368330" y="3170948"/>
            <a:ext cx="457200" cy="457200"/>
          </a:xfrm>
          <a:prstGeom prst="ellipse">
            <a:avLst/>
          </a:prstGeom>
          <a:solidFill>
            <a:srgbClr val="6633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69871" y="3156713"/>
            <a:ext cx="455659" cy="455659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/>
          <a:p>
            <a:pPr algn="ctr"/>
            <a:r>
              <a:rPr lang="th-TH" sz="3200" b="1">
                <a:solidFill>
                  <a:schemeClr val="bg1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2</a:t>
            </a:r>
          </a:p>
        </p:txBody>
      </p:sp>
      <p:cxnSp>
        <p:nvCxnSpPr>
          <p:cNvPr id="86" name="直線矢印コネクタ 85"/>
          <p:cNvCxnSpPr/>
          <p:nvPr/>
        </p:nvCxnSpPr>
        <p:spPr>
          <a:xfrm>
            <a:off x="574251" y="5410863"/>
            <a:ext cx="361165" cy="8380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グループ化 19"/>
          <p:cNvGrpSpPr/>
          <p:nvPr/>
        </p:nvGrpSpPr>
        <p:grpSpPr>
          <a:xfrm>
            <a:off x="196946" y="5173991"/>
            <a:ext cx="468359" cy="468360"/>
            <a:chOff x="-87359" y="865140"/>
            <a:chExt cx="468359" cy="468360"/>
          </a:xfrm>
        </p:grpSpPr>
        <p:sp>
          <p:nvSpPr>
            <p:cNvPr id="21" name="楕円 20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-87359" y="865140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th-TH" sz="3200" b="1">
                  <a:solidFill>
                    <a:schemeClr val="bg1"/>
                  </a:solidFill>
                  <a:latin typeface="Tahoma" panose="020B0604030504040204" pitchFamily="50" charset="-128"/>
                  <a:ea typeface="Meiryo UI" panose="020B0604030504040204" pitchFamily="50" charset="-128"/>
                </a:rPr>
                <a:t>4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904472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8751" y="2419377"/>
            <a:ext cx="7260965" cy="3883489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16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00" y="2121353"/>
            <a:ext cx="3598047" cy="4541914"/>
          </a:xfrm>
          <a:prstGeom prst="rect">
            <a:avLst/>
          </a:prstGeom>
        </p:spPr>
      </p:pic>
      <p:sp>
        <p:nvSpPr>
          <p:cNvPr id="12" name="正方形/長方形 11"/>
          <p:cNvSpPr/>
          <p:nvPr/>
        </p:nvSpPr>
        <p:spPr>
          <a:xfrm>
            <a:off x="7713908" y="5792263"/>
            <a:ext cx="8234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2400" b="1">
                <a:solidFill>
                  <a:srgbClr val="A50021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เกียร์ว่าง</a:t>
            </a:r>
          </a:p>
        </p:txBody>
      </p:sp>
      <p:sp>
        <p:nvSpPr>
          <p:cNvPr id="19" name="正方形/長方形 18"/>
          <p:cNvSpPr/>
          <p:nvPr/>
        </p:nvSpPr>
        <p:spPr>
          <a:xfrm>
            <a:off x="6506554" y="5772115"/>
            <a:ext cx="8445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2400" b="1">
                <a:solidFill>
                  <a:srgbClr val="A50021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ต่ำ</a:t>
            </a:r>
          </a:p>
        </p:txBody>
      </p:sp>
      <p:sp>
        <p:nvSpPr>
          <p:cNvPr id="23" name="正方形/長方形 22"/>
          <p:cNvSpPr/>
          <p:nvPr/>
        </p:nvSpPr>
        <p:spPr>
          <a:xfrm>
            <a:off x="9028859" y="5772115"/>
            <a:ext cx="8445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2400" b="1">
                <a:solidFill>
                  <a:srgbClr val="A50021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ต่ำ</a:t>
            </a:r>
          </a:p>
        </p:txBody>
      </p:sp>
      <p:sp>
        <p:nvSpPr>
          <p:cNvPr id="24" name="正方形/長方形 23"/>
          <p:cNvSpPr/>
          <p:nvPr/>
        </p:nvSpPr>
        <p:spPr>
          <a:xfrm>
            <a:off x="4817630" y="5594314"/>
            <a:ext cx="9428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2400" b="1">
                <a:solidFill>
                  <a:srgbClr val="A50021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สูง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10519862" y="5594314"/>
            <a:ext cx="9428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2400" b="1">
                <a:solidFill>
                  <a:srgbClr val="A50021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สูง</a:t>
            </a:r>
          </a:p>
        </p:txBody>
      </p:sp>
      <p:sp>
        <p:nvSpPr>
          <p:cNvPr id="31" name="正方形/長方形 30"/>
          <p:cNvSpPr/>
          <p:nvPr/>
        </p:nvSpPr>
        <p:spPr>
          <a:xfrm>
            <a:off x="7530749" y="6356516"/>
            <a:ext cx="1189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>
                <a:latin typeface="Tahoma" panose="020B0604030504040204" pitchFamily="50" charset="-128"/>
                <a:ea typeface="Meiryo UI" panose="020B0604030504040204" pitchFamily="50" charset="-128"/>
              </a:rPr>
              <a:t>アイドリング</a:t>
            </a:r>
          </a:p>
        </p:txBody>
      </p:sp>
      <p:sp>
        <p:nvSpPr>
          <p:cNvPr id="33" name="正方形/長方形 32"/>
          <p:cNvSpPr/>
          <p:nvPr/>
        </p:nvSpPr>
        <p:spPr>
          <a:xfrm>
            <a:off x="6605683" y="6302500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>
                <a:latin typeface="Tahoma" panose="020B0604030504040204" pitchFamily="50" charset="-128"/>
                <a:ea typeface="Meiryo UI" panose="020B0604030504040204" pitchFamily="50" charset="-128"/>
              </a:rPr>
              <a:t>低速</a:t>
            </a:r>
          </a:p>
        </p:txBody>
      </p:sp>
      <p:sp>
        <p:nvSpPr>
          <p:cNvPr id="34" name="正方形/長方形 33"/>
          <p:cNvSpPr/>
          <p:nvPr/>
        </p:nvSpPr>
        <p:spPr>
          <a:xfrm>
            <a:off x="9127988" y="6302500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>
                <a:latin typeface="Tahoma" panose="020B0604030504040204" pitchFamily="50" charset="-128"/>
                <a:ea typeface="Meiryo UI" panose="020B0604030504040204" pitchFamily="50" charset="-128"/>
              </a:rPr>
              <a:t>低速</a:t>
            </a:r>
          </a:p>
        </p:txBody>
      </p:sp>
      <p:sp>
        <p:nvSpPr>
          <p:cNvPr id="35" name="正方形/長方形 34"/>
          <p:cNvSpPr/>
          <p:nvPr/>
        </p:nvSpPr>
        <p:spPr>
          <a:xfrm>
            <a:off x="4965907" y="6124699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>
                <a:latin typeface="Tahoma" panose="020B0604030504040204" pitchFamily="50" charset="-128"/>
                <a:ea typeface="Meiryo UI" panose="020B0604030504040204" pitchFamily="50" charset="-128"/>
              </a:rPr>
              <a:t>高速</a:t>
            </a:r>
          </a:p>
        </p:txBody>
      </p:sp>
      <p:sp>
        <p:nvSpPr>
          <p:cNvPr id="36" name="正方形/長方形 35"/>
          <p:cNvSpPr/>
          <p:nvPr/>
        </p:nvSpPr>
        <p:spPr>
          <a:xfrm>
            <a:off x="10668139" y="6124699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>
                <a:latin typeface="Tahoma" panose="020B0604030504040204" pitchFamily="50" charset="-128"/>
                <a:ea typeface="Meiryo UI" panose="020B0604030504040204" pitchFamily="50" charset="-128"/>
              </a:rPr>
              <a:t>高速</a:t>
            </a:r>
          </a:p>
        </p:txBody>
      </p:sp>
      <p:sp>
        <p:nvSpPr>
          <p:cNvPr id="39" name="サブタイトル 2"/>
          <p:cNvSpPr txBox="1">
            <a:spLocks/>
          </p:cNvSpPr>
          <p:nvPr/>
        </p:nvSpPr>
        <p:spPr>
          <a:xfrm>
            <a:off x="3208" y="38500"/>
            <a:ext cx="746516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h-TH" sz="2000" u="sng">
                <a:latin typeface="Tahoma" panose="020B0604030504040204" pitchFamily="50" charset="-128"/>
                <a:ea typeface="Meiryo UI" panose="020B0604030504040204" pitchFamily="50" charset="-128"/>
              </a:rPr>
              <a:t>(4)　積載形トラッククレーンの操作レバー-2（操作）</a:t>
            </a:r>
          </a:p>
        </p:txBody>
      </p:sp>
      <p:sp>
        <p:nvSpPr>
          <p:cNvPr id="4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th-TH" sz="2800" b="1" dirty="0">
                <a:solidFill>
                  <a:srgbClr val="002060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(4) คันโยกควบคุมบนเครนติดรถบรรทุก - 2</a:t>
            </a:r>
          </a:p>
          <a:p>
            <a:pPr algn="ctr"/>
            <a:r>
              <a:rPr lang="th-TH" sz="3600" b="1" dirty="0">
                <a:solidFill>
                  <a:srgbClr val="A50021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การทำงาน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59080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17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84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th-TH" sz="2800" b="1">
                <a:solidFill>
                  <a:srgbClr val="002060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(4) คันโยกควบคุมบนเครนติดรถบรรทุก - 3</a:t>
            </a:r>
          </a:p>
          <a:p>
            <a:pPr algn="ctr"/>
            <a:r>
              <a:rPr lang="th-TH" sz="4000" b="1">
                <a:solidFill>
                  <a:srgbClr val="A50021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th-TH" sz="3600" b="1">
                <a:solidFill>
                  <a:srgbClr val="A50021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แตกต่างกันในผู้ผลิตแต่ละราย</a:t>
            </a: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04" y="2142832"/>
            <a:ext cx="3055337" cy="4558078"/>
          </a:xfrm>
          <a:prstGeom prst="rect">
            <a:avLst/>
          </a:prstGeom>
          <a:ln w="19050">
            <a:noFill/>
          </a:ln>
        </p:spPr>
      </p:pic>
      <p:cxnSp>
        <p:nvCxnSpPr>
          <p:cNvPr id="129" name="直線コネクタ 128"/>
          <p:cNvCxnSpPr/>
          <p:nvPr/>
        </p:nvCxnSpPr>
        <p:spPr>
          <a:xfrm>
            <a:off x="2986126" y="2565403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直線コネクタ 127"/>
          <p:cNvCxnSpPr/>
          <p:nvPr/>
        </p:nvCxnSpPr>
        <p:spPr>
          <a:xfrm>
            <a:off x="3014665" y="2565403"/>
            <a:ext cx="812800" cy="0"/>
          </a:xfrm>
          <a:prstGeom prst="line">
            <a:avLst/>
          </a:prstGeom>
          <a:ln w="38100">
            <a:solidFill>
              <a:srgbClr val="3333FF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8" name="図 87">
            <a:extLst>
              <a:ext uri="{FF2B5EF4-FFF2-40B4-BE49-F238E27FC236}">
                <a16:creationId xmlns:a16="http://schemas.microsoft.com/office/drawing/2014/main" id="{90382C53-1FC9-4AC6-9757-382462E096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863" y="2145410"/>
            <a:ext cx="3056399" cy="4555499"/>
          </a:xfrm>
          <a:prstGeom prst="rect">
            <a:avLst/>
          </a:prstGeom>
          <a:ln w="19050">
            <a:noFill/>
          </a:ln>
        </p:spPr>
      </p:pic>
      <p:cxnSp>
        <p:nvCxnSpPr>
          <p:cNvPr id="131" name="直線コネクタ 130"/>
          <p:cNvCxnSpPr/>
          <p:nvPr/>
        </p:nvCxnSpPr>
        <p:spPr>
          <a:xfrm flipH="1">
            <a:off x="8407919" y="2565403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線コネクタ 135"/>
          <p:cNvCxnSpPr/>
          <p:nvPr/>
        </p:nvCxnSpPr>
        <p:spPr>
          <a:xfrm flipH="1">
            <a:off x="8426970" y="2565403"/>
            <a:ext cx="812800" cy="0"/>
          </a:xfrm>
          <a:prstGeom prst="line">
            <a:avLst/>
          </a:prstGeom>
          <a:ln w="38100">
            <a:solidFill>
              <a:srgbClr val="FF0000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直線コネクタ 137"/>
          <p:cNvCxnSpPr/>
          <p:nvPr/>
        </p:nvCxnSpPr>
        <p:spPr>
          <a:xfrm>
            <a:off x="2986126" y="3810003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直線コネクタ 138"/>
          <p:cNvCxnSpPr/>
          <p:nvPr/>
        </p:nvCxnSpPr>
        <p:spPr>
          <a:xfrm>
            <a:off x="3014665" y="3810003"/>
            <a:ext cx="812800" cy="0"/>
          </a:xfrm>
          <a:prstGeom prst="line">
            <a:avLst/>
          </a:prstGeom>
          <a:ln w="38100">
            <a:solidFill>
              <a:srgbClr val="000066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直線コネクタ 140"/>
          <p:cNvCxnSpPr/>
          <p:nvPr/>
        </p:nvCxnSpPr>
        <p:spPr>
          <a:xfrm flipH="1">
            <a:off x="8407919" y="3810003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直線コネクタ 141"/>
          <p:cNvCxnSpPr/>
          <p:nvPr/>
        </p:nvCxnSpPr>
        <p:spPr>
          <a:xfrm flipH="1">
            <a:off x="8426970" y="3810003"/>
            <a:ext cx="812800" cy="0"/>
          </a:xfrm>
          <a:prstGeom prst="line">
            <a:avLst/>
          </a:prstGeom>
          <a:ln w="38100">
            <a:solidFill>
              <a:srgbClr val="000066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直線コネクタ 143"/>
          <p:cNvCxnSpPr/>
          <p:nvPr/>
        </p:nvCxnSpPr>
        <p:spPr>
          <a:xfrm>
            <a:off x="2986126" y="4876803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直線コネクタ 144"/>
          <p:cNvCxnSpPr/>
          <p:nvPr/>
        </p:nvCxnSpPr>
        <p:spPr>
          <a:xfrm>
            <a:off x="3014665" y="4876803"/>
            <a:ext cx="812800" cy="0"/>
          </a:xfrm>
          <a:prstGeom prst="line">
            <a:avLst/>
          </a:prstGeom>
          <a:ln w="38100">
            <a:solidFill>
              <a:srgbClr val="3333FF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直線コネクタ 146"/>
          <p:cNvCxnSpPr/>
          <p:nvPr/>
        </p:nvCxnSpPr>
        <p:spPr>
          <a:xfrm flipH="1">
            <a:off x="8407919" y="4876803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直線コネクタ 147"/>
          <p:cNvCxnSpPr/>
          <p:nvPr/>
        </p:nvCxnSpPr>
        <p:spPr>
          <a:xfrm flipH="1">
            <a:off x="8426970" y="4876803"/>
            <a:ext cx="812800" cy="0"/>
          </a:xfrm>
          <a:prstGeom prst="line">
            <a:avLst/>
          </a:prstGeom>
          <a:ln w="38100">
            <a:solidFill>
              <a:srgbClr val="FF0000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直線コネクタ 149"/>
          <p:cNvCxnSpPr/>
          <p:nvPr/>
        </p:nvCxnSpPr>
        <p:spPr>
          <a:xfrm>
            <a:off x="2986126" y="5748869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直線コネクタ 150"/>
          <p:cNvCxnSpPr/>
          <p:nvPr/>
        </p:nvCxnSpPr>
        <p:spPr>
          <a:xfrm>
            <a:off x="3014665" y="5748869"/>
            <a:ext cx="812800" cy="0"/>
          </a:xfrm>
          <a:prstGeom prst="line">
            <a:avLst/>
          </a:prstGeom>
          <a:ln w="38100">
            <a:solidFill>
              <a:srgbClr val="000066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直線コネクタ 152"/>
          <p:cNvCxnSpPr/>
          <p:nvPr/>
        </p:nvCxnSpPr>
        <p:spPr>
          <a:xfrm flipH="1">
            <a:off x="8407919" y="5748869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直線コネクタ 153"/>
          <p:cNvCxnSpPr/>
          <p:nvPr/>
        </p:nvCxnSpPr>
        <p:spPr>
          <a:xfrm flipH="1">
            <a:off x="8426970" y="5748869"/>
            <a:ext cx="812800" cy="0"/>
          </a:xfrm>
          <a:prstGeom prst="line">
            <a:avLst/>
          </a:prstGeom>
          <a:ln w="38100">
            <a:solidFill>
              <a:srgbClr val="000066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正方形/長方形 36"/>
          <p:cNvSpPr/>
          <p:nvPr/>
        </p:nvSpPr>
        <p:spPr>
          <a:xfrm>
            <a:off x="3827465" y="2222688"/>
            <a:ext cx="37500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rgbClr val="3333FF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การยืดยาวขึ้นหรือหดลง</a:t>
            </a:r>
          </a:p>
        </p:txBody>
      </p:sp>
      <p:sp>
        <p:nvSpPr>
          <p:cNvPr id="155" name="正方形/長方形 154"/>
          <p:cNvSpPr/>
          <p:nvPr/>
        </p:nvSpPr>
        <p:spPr>
          <a:xfrm>
            <a:off x="5057835" y="2541585"/>
            <a:ext cx="36307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sz="2400" b="1" dirty="0">
                <a:solidFill>
                  <a:srgbClr val="FF0000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การยกบูมขึ้นหรือลง</a:t>
            </a:r>
          </a:p>
        </p:txBody>
      </p:sp>
      <p:sp>
        <p:nvSpPr>
          <p:cNvPr id="156" name="正方形/長方形 155"/>
          <p:cNvSpPr/>
          <p:nvPr/>
        </p:nvSpPr>
        <p:spPr>
          <a:xfrm>
            <a:off x="3875055" y="2282584"/>
            <a:ext cx="10134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dirty="0">
              <a:latin typeface="Tahoma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th-TH" dirty="0">
                <a:latin typeface="Tahoma" panose="020B0604030504040204" pitchFamily="50" charset="-128"/>
                <a:ea typeface="Meiryo UI" panose="020B0604030504040204" pitchFamily="50" charset="-128"/>
              </a:rPr>
              <a:t>ジブ伸縮</a:t>
            </a:r>
          </a:p>
        </p:txBody>
      </p:sp>
      <p:sp>
        <p:nvSpPr>
          <p:cNvPr id="157" name="正方形/長方形 156"/>
          <p:cNvSpPr/>
          <p:nvPr/>
        </p:nvSpPr>
        <p:spPr>
          <a:xfrm>
            <a:off x="7625134" y="2656053"/>
            <a:ext cx="10134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endParaRPr lang="en-US" dirty="0">
              <a:latin typeface="Tahoma" panose="020B0604030504040204" pitchFamily="50" charset="-128"/>
              <a:ea typeface="Meiryo UI" panose="020B0604030504040204" pitchFamily="50" charset="-128"/>
            </a:endParaRPr>
          </a:p>
          <a:p>
            <a:pPr algn="r"/>
            <a:r>
              <a:rPr lang="th-TH" dirty="0">
                <a:latin typeface="Tahoma" panose="020B0604030504040204" pitchFamily="50" charset="-128"/>
                <a:ea typeface="Meiryo UI" panose="020B0604030504040204" pitchFamily="50" charset="-128"/>
              </a:rPr>
              <a:t>ジブ起伏</a:t>
            </a:r>
          </a:p>
        </p:txBody>
      </p:sp>
      <p:sp>
        <p:nvSpPr>
          <p:cNvPr id="158" name="正方形/長方形 157"/>
          <p:cNvSpPr/>
          <p:nvPr/>
        </p:nvSpPr>
        <p:spPr>
          <a:xfrm>
            <a:off x="3884645" y="3584650"/>
            <a:ext cx="45416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b="1">
                <a:solidFill>
                  <a:srgbClr val="000066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การชักรอกตะขอขึ้น/ลง</a:t>
            </a:r>
          </a:p>
        </p:txBody>
      </p:sp>
      <p:sp>
        <p:nvSpPr>
          <p:cNvPr id="161" name="正方形/長方形 160"/>
          <p:cNvSpPr/>
          <p:nvPr/>
        </p:nvSpPr>
        <p:spPr>
          <a:xfrm>
            <a:off x="5013527" y="4012447"/>
            <a:ext cx="21659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>
                <a:latin typeface="Tahoma" panose="020B0604030504040204" pitchFamily="50" charset="-128"/>
                <a:ea typeface="Meiryo UI" panose="020B0604030504040204" pitchFamily="50" charset="-128"/>
              </a:rPr>
              <a:t>フック巻上げ／巻下げ</a:t>
            </a:r>
          </a:p>
        </p:txBody>
      </p:sp>
      <p:sp>
        <p:nvSpPr>
          <p:cNvPr id="162" name="正方形/長方形 161"/>
          <p:cNvSpPr/>
          <p:nvPr/>
        </p:nvSpPr>
        <p:spPr>
          <a:xfrm>
            <a:off x="3884646" y="4646976"/>
            <a:ext cx="30022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rgbClr val="3333FF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การยกบูมขึ้นหรือลง</a:t>
            </a:r>
          </a:p>
        </p:txBody>
      </p:sp>
      <p:sp>
        <p:nvSpPr>
          <p:cNvPr id="163" name="正方形/長方形 162"/>
          <p:cNvSpPr/>
          <p:nvPr/>
        </p:nvSpPr>
        <p:spPr>
          <a:xfrm>
            <a:off x="5313245" y="4918380"/>
            <a:ext cx="34971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sz="2400" b="1" dirty="0">
                <a:solidFill>
                  <a:srgbClr val="FF0000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การยืดยาวขึ้นหรือหดลง</a:t>
            </a:r>
          </a:p>
        </p:txBody>
      </p:sp>
      <p:sp>
        <p:nvSpPr>
          <p:cNvPr id="164" name="正方形/長方形 163"/>
          <p:cNvSpPr/>
          <p:nvPr/>
        </p:nvSpPr>
        <p:spPr>
          <a:xfrm>
            <a:off x="3897709" y="4744241"/>
            <a:ext cx="10134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dirty="0">
              <a:latin typeface="Tahoma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th-TH" dirty="0">
                <a:latin typeface="Tahoma" panose="020B0604030504040204" pitchFamily="50" charset="-128"/>
                <a:ea typeface="Meiryo UI" panose="020B0604030504040204" pitchFamily="50" charset="-128"/>
              </a:rPr>
              <a:t>ジブ起伏</a:t>
            </a:r>
          </a:p>
        </p:txBody>
      </p:sp>
      <p:sp>
        <p:nvSpPr>
          <p:cNvPr id="165" name="正方形/長方形 164"/>
          <p:cNvSpPr/>
          <p:nvPr/>
        </p:nvSpPr>
        <p:spPr>
          <a:xfrm>
            <a:off x="7700257" y="4967748"/>
            <a:ext cx="10134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endParaRPr lang="en-US" dirty="0">
              <a:latin typeface="Tahoma" panose="020B0604030504040204" pitchFamily="50" charset="-128"/>
              <a:ea typeface="Meiryo UI" panose="020B0604030504040204" pitchFamily="50" charset="-128"/>
            </a:endParaRPr>
          </a:p>
          <a:p>
            <a:pPr algn="r"/>
            <a:r>
              <a:rPr lang="th-TH" dirty="0">
                <a:latin typeface="Tahoma" panose="020B0604030504040204" pitchFamily="50" charset="-128"/>
                <a:ea typeface="Meiryo UI" panose="020B0604030504040204" pitchFamily="50" charset="-128"/>
              </a:rPr>
              <a:t>ジブ伸縮</a:t>
            </a:r>
          </a:p>
        </p:txBody>
      </p:sp>
      <p:sp>
        <p:nvSpPr>
          <p:cNvPr id="166" name="正方形/長方形 165"/>
          <p:cNvSpPr/>
          <p:nvPr/>
        </p:nvSpPr>
        <p:spPr>
          <a:xfrm>
            <a:off x="4077308" y="5536438"/>
            <a:ext cx="40438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b="1">
                <a:solidFill>
                  <a:srgbClr val="000066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การแกว่ง</a:t>
            </a:r>
          </a:p>
        </p:txBody>
      </p:sp>
      <p:sp>
        <p:nvSpPr>
          <p:cNvPr id="168" name="正方形/長方形 167"/>
          <p:cNvSpPr/>
          <p:nvPr/>
        </p:nvSpPr>
        <p:spPr>
          <a:xfrm>
            <a:off x="5778202" y="5964235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>
                <a:latin typeface="Tahoma" panose="020B0604030504040204" pitchFamily="50" charset="-128"/>
                <a:ea typeface="Meiryo UI" panose="020B0604030504040204" pitchFamily="50" charset="-128"/>
              </a:rPr>
              <a:t>旋回</a:t>
            </a:r>
          </a:p>
        </p:txBody>
      </p:sp>
      <p:sp>
        <p:nvSpPr>
          <p:cNvPr id="170" name="サブタイトル 2"/>
          <p:cNvSpPr txBox="1">
            <a:spLocks/>
          </p:cNvSpPr>
          <p:nvPr/>
        </p:nvSpPr>
        <p:spPr>
          <a:xfrm>
            <a:off x="3208" y="38500"/>
            <a:ext cx="876540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h-TH" sz="2000" u="sng">
                <a:latin typeface="Tahoma" panose="020B0604030504040204" pitchFamily="50" charset="-128"/>
                <a:ea typeface="Meiryo UI" panose="020B0604030504040204" pitchFamily="50" charset="-128"/>
              </a:rPr>
              <a:t>(4)　積載形トラッククレーンの操作レバー-3（メーカーによる配置の差異）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9157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正方形/長方形 30"/>
          <p:cNvSpPr/>
          <p:nvPr/>
        </p:nvSpPr>
        <p:spPr>
          <a:xfrm>
            <a:off x="2678948" y="4584112"/>
            <a:ext cx="2401053" cy="2233109"/>
          </a:xfrm>
          <a:prstGeom prst="rect">
            <a:avLst/>
          </a:prstGeom>
          <a:ln w="28575">
            <a:solidFill>
              <a:srgbClr val="6633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4"/>
          <a:stretch/>
        </p:blipFill>
        <p:spPr>
          <a:xfrm>
            <a:off x="16931" y="2060863"/>
            <a:ext cx="5367869" cy="4116102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18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5402612" y="6093256"/>
            <a:ext cx="6621364" cy="677108"/>
          </a:xfrm>
          <a:prstGeom prst="rect">
            <a:avLst/>
          </a:prstGeom>
        </p:spPr>
        <p:txBody>
          <a:bodyPr wrap="none" lIns="0" rIns="0">
            <a:spAutoFit/>
          </a:bodyPr>
          <a:lstStyle/>
          <a:p>
            <a:r>
              <a:rPr lang="th-TH" sz="2200" b="1">
                <a:solidFill>
                  <a:srgbClr val="A50021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 </a:t>
            </a:r>
            <a:r>
              <a:rPr lang="th-TH" sz="2000" b="1">
                <a:solidFill>
                  <a:srgbClr val="A50021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*พร้อมฟังก์ชั่นป้องกันคลื่นแทรก</a:t>
            </a:r>
          </a:p>
          <a:p>
            <a:pPr>
              <a:tabLst>
                <a:tab pos="216000" algn="l"/>
                <a:tab pos="288000" algn="l"/>
                <a:tab pos="432000" algn="l"/>
              </a:tabLst>
            </a:pPr>
            <a:r>
              <a:rPr lang="th-TH" sz="1600">
                <a:latin typeface="Tahoma" panose="020B0604030504040204" pitchFamily="50" charset="-128"/>
                <a:ea typeface="Meiryo UI" panose="020B0604030504040204" pitchFamily="50" charset="-128"/>
              </a:rPr>
              <a:t>		ノイズの影響や電波障害を受けることがあるので、混信防止機能を備えている。</a:t>
            </a:r>
          </a:p>
        </p:txBody>
      </p:sp>
      <p:cxnSp>
        <p:nvCxnSpPr>
          <p:cNvPr id="83" name="直線矢印コネクタ 82"/>
          <p:cNvCxnSpPr/>
          <p:nvPr/>
        </p:nvCxnSpPr>
        <p:spPr>
          <a:xfrm flipV="1">
            <a:off x="251302" y="4007951"/>
            <a:ext cx="571207" cy="187946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正方形/長方形 22"/>
          <p:cNvSpPr/>
          <p:nvPr/>
        </p:nvSpPr>
        <p:spPr>
          <a:xfrm>
            <a:off x="3285062" y="2658536"/>
            <a:ext cx="1202266" cy="270934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159" name="グループ化 158"/>
          <p:cNvGrpSpPr/>
          <p:nvPr/>
        </p:nvGrpSpPr>
        <p:grpSpPr>
          <a:xfrm>
            <a:off x="187066" y="3918848"/>
            <a:ext cx="455659" cy="455659"/>
            <a:chOff x="840699" y="2161168"/>
            <a:chExt cx="455659" cy="455659"/>
          </a:xfrm>
        </p:grpSpPr>
        <p:sp>
          <p:nvSpPr>
            <p:cNvPr id="160" name="楕円 159"/>
            <p:cNvSpPr/>
            <p:nvPr/>
          </p:nvSpPr>
          <p:spPr>
            <a:xfrm>
              <a:off x="873636" y="219786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1" name="テキスト ボックス 160"/>
            <p:cNvSpPr txBox="1"/>
            <p:nvPr/>
          </p:nvSpPr>
          <p:spPr>
            <a:xfrm>
              <a:off x="840699" y="216116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th-TH" sz="2400" b="1">
                  <a:solidFill>
                    <a:schemeClr val="bg1"/>
                  </a:solidFill>
                  <a:latin typeface="Tahoma" panose="020B0604030504040204" pitchFamily="50" charset="-128"/>
                  <a:ea typeface="Meiryo UI" panose="020B0604030504040204" pitchFamily="50" charset="-128"/>
                </a:rPr>
                <a:t>1</a:t>
              </a:r>
            </a:p>
          </p:txBody>
        </p:sp>
      </p:grpSp>
      <p:grpSp>
        <p:nvGrpSpPr>
          <p:cNvPr id="165" name="グループ化 164"/>
          <p:cNvGrpSpPr/>
          <p:nvPr/>
        </p:nvGrpSpPr>
        <p:grpSpPr>
          <a:xfrm>
            <a:off x="3660521" y="2208210"/>
            <a:ext cx="455659" cy="455659"/>
            <a:chOff x="205315" y="1660517"/>
            <a:chExt cx="455659" cy="455659"/>
          </a:xfrm>
        </p:grpSpPr>
        <p:sp>
          <p:nvSpPr>
            <p:cNvPr id="166" name="楕円 165"/>
            <p:cNvSpPr/>
            <p:nvPr/>
          </p:nvSpPr>
          <p:spPr>
            <a:xfrm>
              <a:off x="238252" y="1697212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7" name="テキスト ボックス 166"/>
            <p:cNvSpPr txBox="1"/>
            <p:nvPr/>
          </p:nvSpPr>
          <p:spPr>
            <a:xfrm>
              <a:off x="205315" y="1660517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th-TH" sz="2400" b="1">
                  <a:solidFill>
                    <a:schemeClr val="bg1"/>
                  </a:solidFill>
                  <a:latin typeface="Tahoma" panose="020B0604030504040204" pitchFamily="50" charset="-128"/>
                  <a:ea typeface="Meiryo UI" panose="020B0604030504040204" pitchFamily="50" charset="-128"/>
                </a:rPr>
                <a:t>2</a:t>
              </a:r>
            </a:p>
          </p:txBody>
        </p:sp>
      </p:grpSp>
      <p:grpSp>
        <p:nvGrpSpPr>
          <p:cNvPr id="186" name="グループ化 185"/>
          <p:cNvGrpSpPr/>
          <p:nvPr/>
        </p:nvGrpSpPr>
        <p:grpSpPr>
          <a:xfrm>
            <a:off x="2899067" y="3381322"/>
            <a:ext cx="455659" cy="455659"/>
            <a:chOff x="-79359" y="1194698"/>
            <a:chExt cx="455659" cy="455659"/>
          </a:xfrm>
        </p:grpSpPr>
        <p:sp>
          <p:nvSpPr>
            <p:cNvPr id="187" name="楕円 186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88" name="テキスト ボックス 187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th-TH" sz="2400" b="1">
                  <a:solidFill>
                    <a:schemeClr val="bg1"/>
                  </a:solidFill>
                  <a:latin typeface="Tahoma" panose="020B0604030504040204" pitchFamily="50" charset="-128"/>
                  <a:ea typeface="Meiryo UI" panose="020B0604030504040204" pitchFamily="50" charset="-128"/>
                </a:rPr>
                <a:t>3</a:t>
              </a:r>
            </a:p>
          </p:txBody>
        </p:sp>
      </p:grpSp>
      <p:grpSp>
        <p:nvGrpSpPr>
          <p:cNvPr id="189" name="グループ化 188"/>
          <p:cNvGrpSpPr/>
          <p:nvPr/>
        </p:nvGrpSpPr>
        <p:grpSpPr>
          <a:xfrm>
            <a:off x="3428241" y="3277771"/>
            <a:ext cx="455659" cy="455659"/>
            <a:chOff x="-92058" y="1194698"/>
            <a:chExt cx="455659" cy="455659"/>
          </a:xfrm>
        </p:grpSpPr>
        <p:sp>
          <p:nvSpPr>
            <p:cNvPr id="190" name="楕円 189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91" name="テキスト ボックス 190"/>
            <p:cNvSpPr txBox="1"/>
            <p:nvPr/>
          </p:nvSpPr>
          <p:spPr>
            <a:xfrm>
              <a:off x="-92058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th-TH" sz="2400" b="1">
                  <a:solidFill>
                    <a:schemeClr val="bg1"/>
                  </a:solidFill>
                  <a:latin typeface="Tahoma" panose="020B0604030504040204" pitchFamily="50" charset="-128"/>
                  <a:ea typeface="Meiryo UI" panose="020B0604030504040204" pitchFamily="50" charset="-128"/>
                </a:rPr>
                <a:t>4</a:t>
              </a:r>
            </a:p>
          </p:txBody>
        </p:sp>
      </p:grpSp>
      <p:grpSp>
        <p:nvGrpSpPr>
          <p:cNvPr id="192" name="グループ化 191"/>
          <p:cNvGrpSpPr/>
          <p:nvPr/>
        </p:nvGrpSpPr>
        <p:grpSpPr>
          <a:xfrm>
            <a:off x="3923546" y="3278875"/>
            <a:ext cx="455659" cy="455659"/>
            <a:chOff x="-79359" y="1194698"/>
            <a:chExt cx="455659" cy="455659"/>
          </a:xfrm>
        </p:grpSpPr>
        <p:sp>
          <p:nvSpPr>
            <p:cNvPr id="193" name="楕円 192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94" name="テキスト ボックス 193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th-TH" sz="2400" b="1">
                  <a:solidFill>
                    <a:schemeClr val="bg1"/>
                  </a:solidFill>
                  <a:latin typeface="Tahoma" panose="020B0604030504040204" pitchFamily="50" charset="-128"/>
                  <a:ea typeface="Meiryo UI" panose="020B0604030504040204" pitchFamily="50" charset="-128"/>
                </a:rPr>
                <a:t>5</a:t>
              </a:r>
            </a:p>
          </p:txBody>
        </p:sp>
      </p:grpSp>
      <p:grpSp>
        <p:nvGrpSpPr>
          <p:cNvPr id="197" name="グループ化 196"/>
          <p:cNvGrpSpPr/>
          <p:nvPr/>
        </p:nvGrpSpPr>
        <p:grpSpPr>
          <a:xfrm>
            <a:off x="4446867" y="3386829"/>
            <a:ext cx="455659" cy="455659"/>
            <a:chOff x="-79359" y="1194698"/>
            <a:chExt cx="455659" cy="455659"/>
          </a:xfrm>
        </p:grpSpPr>
        <p:sp>
          <p:nvSpPr>
            <p:cNvPr id="198" name="楕円 197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99" name="テキスト ボックス 198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th-TH" sz="2400" b="1">
                  <a:solidFill>
                    <a:schemeClr val="bg1"/>
                  </a:solidFill>
                  <a:latin typeface="Tahoma" panose="020B0604030504040204" pitchFamily="50" charset="-128"/>
                  <a:ea typeface="Meiryo UI" panose="020B0604030504040204" pitchFamily="50" charset="-128"/>
                </a:rPr>
                <a:t>6</a:t>
              </a:r>
            </a:p>
          </p:txBody>
        </p:sp>
      </p:grpSp>
      <p:graphicFrame>
        <p:nvGraphicFramePr>
          <p:cNvPr id="201" name="表 20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2022538"/>
              </p:ext>
            </p:extLst>
          </p:nvPr>
        </p:nvGraphicFramePr>
        <p:xfrm>
          <a:off x="5402613" y="1978523"/>
          <a:ext cx="6727861" cy="39481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43506">
                  <a:extLst>
                    <a:ext uri="{9D8B030D-6E8A-4147-A177-3AD203B41FA5}">
                      <a16:colId xmlns:a16="http://schemas.microsoft.com/office/drawing/2014/main" val="1866135434"/>
                    </a:ext>
                  </a:extLst>
                </a:gridCol>
                <a:gridCol w="1584355">
                  <a:extLst>
                    <a:ext uri="{9D8B030D-6E8A-4147-A177-3AD203B41FA5}">
                      <a16:colId xmlns:a16="http://schemas.microsoft.com/office/drawing/2014/main" val="3585949087"/>
                    </a:ext>
                  </a:extLst>
                </a:gridCol>
              </a:tblGrid>
              <a:tr h="652745">
                <a:tc>
                  <a:txBody>
                    <a:bodyPr/>
                    <a:lstStyle/>
                    <a:p>
                      <a:r>
                        <a:rPr kumimoji="1" lang="th-TH" sz="2400" b="1" dirty="0">
                          <a:solidFill>
                            <a:srgbClr val="663300"/>
                          </a:solidFill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❶ คันโยกสำหรับเร่งเครื่อง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th-TH" sz="1600" b="0"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アクセルレバー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668697"/>
                  </a:ext>
                </a:extLst>
              </a:tr>
              <a:tr h="6527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th-TH" sz="2400" b="1">
                          <a:solidFill>
                            <a:srgbClr val="663300"/>
                          </a:solidFill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❷ หน้าจอแสดงน้ำหนักบรรทุก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th-TH" sz="1600" b="0"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荷重表示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2399595"/>
                  </a:ext>
                </a:extLst>
              </a:tr>
              <a:tr h="6527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th-TH" sz="2400" b="1" dirty="0">
                          <a:solidFill>
                            <a:srgbClr val="663300"/>
                          </a:solidFill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❸</a:t>
                      </a:r>
                      <a:r>
                        <a:rPr kumimoji="1" lang="th-TH" sz="2400" b="1" baseline="0" dirty="0">
                          <a:solidFill>
                            <a:srgbClr val="663300"/>
                          </a:solidFill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 สวิตช์ควบคุมการแกว่ง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th-TH" sz="1600" b="0"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旋回スイッチ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57524554"/>
                  </a:ext>
                </a:extLst>
              </a:tr>
              <a:tr h="6527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th-TH" sz="2400" b="1">
                          <a:solidFill>
                            <a:srgbClr val="663300"/>
                          </a:solidFill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❹ </a:t>
                      </a:r>
                      <a:r>
                        <a:rPr kumimoji="1" lang="th-TH" sz="2400" b="1" baseline="0">
                          <a:solidFill>
                            <a:srgbClr val="663300"/>
                          </a:solidFill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สวิตช์</a:t>
                      </a:r>
                      <a:r>
                        <a:rPr kumimoji="1" lang="th-TH" sz="2400" b="1">
                          <a:solidFill>
                            <a:srgbClr val="663300"/>
                          </a:solidFill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ปรับบูมขึ้นหรือลง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th-TH" sz="1600" b="0"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起伏スイッチ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4471557"/>
                  </a:ext>
                </a:extLst>
              </a:tr>
              <a:tr h="6844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th-TH" sz="2400" b="1">
                          <a:solidFill>
                            <a:srgbClr val="663300"/>
                          </a:solidFill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❺ สวิตช์ชักรอกตะขอขึ้น/ลง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th-TH" sz="16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Tahoma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フック巻上げ／</a:t>
                      </a:r>
                    </a:p>
                    <a:p>
                      <a:pPr algn="r"/>
                      <a:r>
                        <a:rPr kumimoji="1" lang="th-TH" sz="16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Tahoma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巻下げスイッチ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3826946"/>
                  </a:ext>
                </a:extLst>
              </a:tr>
              <a:tr h="6527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th-TH" sz="2400" b="1">
                          <a:solidFill>
                            <a:srgbClr val="663300"/>
                          </a:solidFill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❻ สวิตช์เทเลสโคปิค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th-TH" sz="1600" b="0" dirty="0"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伸縮スイッチ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86647086"/>
                  </a:ext>
                </a:extLst>
              </a:tr>
            </a:tbl>
          </a:graphicData>
        </a:graphic>
      </p:graphicFrame>
      <p:pic>
        <p:nvPicPr>
          <p:cNvPr id="202" name="image263.pn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39293" y="4632845"/>
            <a:ext cx="2067909" cy="2155741"/>
          </a:xfrm>
          <a:prstGeom prst="rect">
            <a:avLst/>
          </a:prstGeom>
        </p:spPr>
      </p:pic>
      <p:sp>
        <p:nvSpPr>
          <p:cNvPr id="3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th-TH" sz="2800" b="1" dirty="0">
                <a:solidFill>
                  <a:srgbClr val="002060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(4) คันโยกควบคุมบนเครนติดรถบรรทุก - 4</a:t>
            </a:r>
          </a:p>
          <a:p>
            <a:pPr algn="ctr"/>
            <a:r>
              <a:rPr lang="th-TH" sz="4000" b="1" dirty="0">
                <a:solidFill>
                  <a:srgbClr val="A50021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อุปกรณ์ควบคุมจากระยะไกล</a:t>
            </a:r>
            <a:r>
              <a:rPr lang="th-TH" sz="3600" b="1" baseline="30000" dirty="0">
                <a:solidFill>
                  <a:srgbClr val="A50021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*</a:t>
            </a:r>
          </a:p>
        </p:txBody>
      </p:sp>
      <p:sp>
        <p:nvSpPr>
          <p:cNvPr id="32" name="サブタイトル 2"/>
          <p:cNvSpPr txBox="1">
            <a:spLocks/>
          </p:cNvSpPr>
          <p:nvPr/>
        </p:nvSpPr>
        <p:spPr>
          <a:xfrm>
            <a:off x="3208" y="38500"/>
            <a:ext cx="876540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h-TH" sz="2000" u="sng">
                <a:latin typeface="Tahoma" panose="020B0604030504040204" pitchFamily="50" charset="-128"/>
                <a:ea typeface="Meiryo UI" panose="020B0604030504040204" pitchFamily="50" charset="-128"/>
              </a:rPr>
              <a:t>(4)　積載形トラッククレーンの操作レバー-4（リモコン）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3162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568" y="3429000"/>
            <a:ext cx="3866291" cy="3251200"/>
          </a:xfrm>
          <a:prstGeom prst="rect">
            <a:avLst/>
          </a:prstGeom>
          <a:blipFill dpi="0" rotWithShape="1">
            <a:blip r:embed="rId4">
              <a:alphaModFix amt="0"/>
            </a:blip>
            <a:srcRect/>
            <a:tile tx="0" ty="0" sx="100000" sy="100000" flip="none" algn="tl"/>
          </a:blipFill>
          <a:effectLst>
            <a:softEdge rad="317500"/>
          </a:effectLst>
        </p:spPr>
      </p:pic>
      <p:sp>
        <p:nvSpPr>
          <p:cNvPr id="6" name="サブタイトル 2"/>
          <p:cNvSpPr txBox="1">
            <a:spLocks/>
          </p:cNvSpPr>
          <p:nvPr/>
        </p:nvSpPr>
        <p:spPr>
          <a:xfrm>
            <a:off x="1504197" y="1473269"/>
            <a:ext cx="9336947" cy="48855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8038" lvl="1" indent="-808038" algn="l">
              <a:lnSpc>
                <a:spcPct val="200000"/>
              </a:lnSpc>
              <a:spcBef>
                <a:spcPts val="0"/>
              </a:spcBef>
              <a:buAutoNum type="arabicParenBoth"/>
              <a:defRPr/>
            </a:pPr>
            <a:r>
              <a:rPr lang="th-TH" sz="3200" b="1" dirty="0">
                <a:solidFill>
                  <a:srgbClr val="663300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คำจำกัดความและอภิธานศัพท์</a:t>
            </a:r>
          </a:p>
          <a:p>
            <a:pPr lvl="1" indent="-457200" algn="l">
              <a:lnSpc>
                <a:spcPct val="200000"/>
              </a:lnSpc>
              <a:spcBef>
                <a:spcPts val="0"/>
              </a:spcBef>
              <a:buAutoNum type="arabicParenBoth"/>
              <a:defRPr/>
            </a:pPr>
            <a:r>
              <a:rPr lang="en-US" sz="3200" b="1" dirty="0">
                <a:solidFill>
                  <a:srgbClr val="663300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th-TH" sz="3200" b="1" dirty="0">
                <a:solidFill>
                  <a:srgbClr val="663300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การจัดการและการทำงาน</a:t>
            </a:r>
          </a:p>
          <a:p>
            <a:pPr lvl="1" indent="-457200" algn="l">
              <a:lnSpc>
                <a:spcPct val="200000"/>
              </a:lnSpc>
              <a:spcBef>
                <a:spcPts val="0"/>
              </a:spcBef>
              <a:buAutoNum type="arabicParenBoth"/>
              <a:defRPr/>
            </a:pPr>
            <a:r>
              <a:rPr lang="en-US" sz="3200" b="1" dirty="0">
                <a:solidFill>
                  <a:srgbClr val="663300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th-TH" sz="3200" b="1" dirty="0">
                <a:solidFill>
                  <a:srgbClr val="663300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การให้สัญญาณมือ/การเป่านกหวีด</a:t>
            </a:r>
          </a:p>
          <a:p>
            <a:pPr lvl="1" indent="-457200" algn="l">
              <a:lnSpc>
                <a:spcPct val="200000"/>
              </a:lnSpc>
              <a:spcBef>
                <a:spcPts val="0"/>
              </a:spcBef>
              <a:buAutoNum type="arabicParenBoth"/>
              <a:defRPr/>
            </a:pPr>
            <a:r>
              <a:rPr lang="en-US" sz="3200" b="1" dirty="0">
                <a:solidFill>
                  <a:srgbClr val="663300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th-TH" sz="3200" b="1" dirty="0">
                <a:solidFill>
                  <a:srgbClr val="663300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วิดีโอประกอบเพื่อเพิ่มความเข้าใจ</a:t>
            </a:r>
          </a:p>
          <a:p>
            <a:pPr lvl="1" indent="-457200" algn="l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AutoNum type="arabicParenBoth"/>
              <a:defRPr/>
            </a:pPr>
            <a:r>
              <a:rPr lang="en-US" sz="3200" b="1" dirty="0">
                <a:solidFill>
                  <a:srgbClr val="663300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th-TH" sz="3200" b="1" dirty="0">
                <a:solidFill>
                  <a:srgbClr val="663300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ลักษณะของอุบัติเหตุที่เกิดจากเครน</a:t>
            </a: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2003615" y="1919103"/>
            <a:ext cx="7712732" cy="46828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th-TH" sz="3200" b="1" dirty="0">
                <a:solidFill>
                  <a:prstClr val="black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th-TH" dirty="0">
                <a:solidFill>
                  <a:prstClr val="black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移動式クレーンに関する用語と定義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th-TH" sz="3200" b="1" dirty="0">
                <a:solidFill>
                  <a:prstClr val="black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th-TH" dirty="0">
                <a:solidFill>
                  <a:prstClr val="black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移動式クレーンの取り扱いと操作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th-TH" sz="3200" b="1" dirty="0">
                <a:solidFill>
                  <a:prstClr val="black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th-TH" dirty="0">
                <a:solidFill>
                  <a:prstClr val="black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手による合図・笛による補助合図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th-TH" sz="3200" b="1" dirty="0">
                <a:solidFill>
                  <a:prstClr val="black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th-TH" dirty="0">
                <a:solidFill>
                  <a:prstClr val="black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補足動画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kumimoji="1" lang="th-TH" sz="3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th-TH" dirty="0">
                <a:solidFill>
                  <a:prstClr val="black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クレーン等に</a:t>
            </a:r>
            <a:r>
              <a:rPr lang="th-TH" dirty="0">
                <a:latin typeface="Tahoma" panose="020B0604030504040204" pitchFamily="50" charset="-128"/>
                <a:ea typeface="Meiryo UI" panose="020B0604030504040204" pitchFamily="50" charset="-128"/>
              </a:rPr>
              <a:t>よる災害発生状況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8" name="タイトル 4"/>
          <p:cNvSpPr txBox="1">
            <a:spLocks/>
          </p:cNvSpPr>
          <p:nvPr/>
        </p:nvSpPr>
        <p:spPr>
          <a:xfrm>
            <a:off x="67112" y="55924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2400"/>
              </a:spcBef>
            </a:pPr>
            <a:r>
              <a:rPr lang="th-TH" b="1">
                <a:solidFill>
                  <a:srgbClr val="000066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หัวข้อหลัก</a:t>
            </a:r>
          </a:p>
        </p:txBody>
      </p:sp>
      <p:sp>
        <p:nvSpPr>
          <p:cNvPr id="9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h-TH" sz="2000" u="sng">
                <a:latin typeface="Tahoma" panose="020B0604030504040204" pitchFamily="50" charset="-128"/>
                <a:ea typeface="Meiryo UI" panose="020B0604030504040204" pitchFamily="50" charset="-128"/>
              </a:rPr>
              <a:t>この講習用資料の構成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84408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782" y="2504693"/>
            <a:ext cx="3972967" cy="3277434"/>
          </a:xfrm>
          <a:prstGeom prst="rect">
            <a:avLst/>
          </a:prstGeom>
        </p:spPr>
      </p:pic>
      <p:sp>
        <p:nvSpPr>
          <p:cNvPr id="5" name="ストライプ矢印 4"/>
          <p:cNvSpPr/>
          <p:nvPr/>
        </p:nvSpPr>
        <p:spPr>
          <a:xfrm rot="5400000">
            <a:off x="3797972" y="5051344"/>
            <a:ext cx="870581" cy="519154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ストライプ矢印 23"/>
          <p:cNvSpPr/>
          <p:nvPr/>
        </p:nvSpPr>
        <p:spPr>
          <a:xfrm rot="12733296">
            <a:off x="5580908" y="2396823"/>
            <a:ext cx="870581" cy="519154"/>
          </a:xfrm>
          <a:prstGeom prst="stripedRightArrow">
            <a:avLst/>
          </a:prstGeom>
          <a:solidFill>
            <a:srgbClr val="333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Text Box 14396"/>
          <p:cNvSpPr txBox="1">
            <a:spLocks noChangeArrowheads="1"/>
          </p:cNvSpPr>
          <p:nvPr/>
        </p:nvSpPr>
        <p:spPr bwMode="auto">
          <a:xfrm>
            <a:off x="6581506" y="3159033"/>
            <a:ext cx="1854401" cy="228682"/>
          </a:xfrm>
          <a:prstGeom prst="rect">
            <a:avLst/>
          </a:prstGeom>
          <a:noFill/>
          <a:ln>
            <a:noFill/>
          </a:ln>
        </p:spPr>
        <p:txBody>
          <a:bodyPr rot="0" vert="horz" wrap="square" lIns="0" tIns="0" rIns="0" bIns="0" anchor="ctr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th-TH">
                <a:latin typeface="Tahoma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手動で引き出し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6514131" y="2635898"/>
            <a:ext cx="1887055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th-TH" sz="2800" b="1">
                <a:solidFill>
                  <a:srgbClr val="3333FF"/>
                </a:solidFill>
                <a:latin typeface="Tahoma" panose="020B0604030504040204" pitchFamily="50" charset="-128"/>
                <a:ea typeface="Meiryo UI" panose="020B0604030504040204" pitchFamily="50" charset="-128"/>
                <a:cs typeface="Mangal"/>
              </a:rPr>
              <a:t>แบบแมนวล</a:t>
            </a:r>
          </a:p>
        </p:txBody>
      </p:sp>
      <p:sp>
        <p:nvSpPr>
          <p:cNvPr id="27" name="Text Box 14396"/>
          <p:cNvSpPr txBox="1">
            <a:spLocks noChangeArrowheads="1"/>
          </p:cNvSpPr>
          <p:nvPr/>
        </p:nvSpPr>
        <p:spPr bwMode="auto">
          <a:xfrm>
            <a:off x="3823468" y="6335494"/>
            <a:ext cx="1854401" cy="228682"/>
          </a:xfrm>
          <a:prstGeom prst="rect">
            <a:avLst/>
          </a:prstGeom>
          <a:noFill/>
          <a:ln>
            <a:noFill/>
          </a:ln>
        </p:spPr>
        <p:txBody>
          <a:bodyPr rot="0" vert="horz" wrap="square" lIns="0" tIns="0" rIns="0" bIns="0" anchor="ctr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th-TH">
                <a:latin typeface="Tahoma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油圧で伸長</a:t>
            </a:r>
          </a:p>
        </p:txBody>
      </p:sp>
      <p:sp>
        <p:nvSpPr>
          <p:cNvPr id="28" name="正方形/長方形 27"/>
          <p:cNvSpPr/>
          <p:nvPr/>
        </p:nvSpPr>
        <p:spPr>
          <a:xfrm>
            <a:off x="3756093" y="5812359"/>
            <a:ext cx="2643609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th-TH" sz="2800" b="1">
                <a:solidFill>
                  <a:srgbClr val="FF0000"/>
                </a:solidFill>
                <a:latin typeface="Tahoma" panose="020B0604030504040204" pitchFamily="50" charset="-128"/>
                <a:ea typeface="Meiryo UI" panose="020B0604030504040204" pitchFamily="50" charset="-128"/>
                <a:cs typeface="Mangal"/>
              </a:rPr>
              <a:t>ด้วยระบบไฮดรอลิก</a:t>
            </a:r>
          </a:p>
        </p:txBody>
      </p:sp>
      <p:sp>
        <p:nvSpPr>
          <p:cNvPr id="8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th-TH" sz="2800" b="1">
                <a:solidFill>
                  <a:srgbClr val="002060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(5) ขาค้ำยันของเครนติดรถบรรทุก - 1</a:t>
            </a:r>
          </a:p>
          <a:p>
            <a:pPr algn="ctr"/>
            <a:r>
              <a:rPr lang="th-TH" sz="4000" b="1">
                <a:solidFill>
                  <a:srgbClr val="A50021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th-TH" sz="4000" b="1">
                <a:solidFill>
                  <a:srgbClr val="C00000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การยืดออก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19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4" name="サブタイトル 2"/>
          <p:cNvSpPr txBox="1">
            <a:spLocks/>
          </p:cNvSpPr>
          <p:nvPr/>
        </p:nvSpPr>
        <p:spPr>
          <a:xfrm>
            <a:off x="3208" y="38500"/>
            <a:ext cx="876540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h-TH" sz="2000" u="sng">
                <a:latin typeface="Tahoma" panose="020B0604030504040204" pitchFamily="50" charset="-128"/>
                <a:ea typeface="Meiryo UI" panose="020B0604030504040204" pitchFamily="50" charset="-128"/>
              </a:rPr>
              <a:t>(5)　積載形トラッククレーンのアウトリガー-1（伸長）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116" y="2087928"/>
            <a:ext cx="3168557" cy="4207212"/>
          </a:xfrm>
          <a:prstGeom prst="rect">
            <a:avLst/>
          </a:prstGeom>
          <a:ln w="38100">
            <a:noFill/>
          </a:ln>
        </p:spPr>
      </p:pic>
      <p:pic>
        <p:nvPicPr>
          <p:cNvPr id="29" name="図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05" y="2087928"/>
            <a:ext cx="3168557" cy="4207212"/>
          </a:xfrm>
          <a:prstGeom prst="rect">
            <a:avLst/>
          </a:prstGeom>
          <a:ln w="38100"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06529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th-TH" sz="2800" b="1">
                <a:solidFill>
                  <a:srgbClr val="002060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(5) ขาค้ำยันของเครนติดรถบรรทุก - 2</a:t>
            </a:r>
          </a:p>
          <a:p>
            <a:pPr algn="ctr"/>
            <a:r>
              <a:rPr lang="th-TH" sz="4000" b="1">
                <a:solidFill>
                  <a:srgbClr val="A50021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th-TH" sz="4000" b="1">
                <a:solidFill>
                  <a:srgbClr val="C00000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ความกว้างเมื่อยืดออก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20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4" name="サブタイトル 2"/>
          <p:cNvSpPr txBox="1">
            <a:spLocks/>
          </p:cNvSpPr>
          <p:nvPr/>
        </p:nvSpPr>
        <p:spPr>
          <a:xfrm>
            <a:off x="3208" y="38500"/>
            <a:ext cx="876540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h-TH" sz="2000" u="sng">
                <a:latin typeface="Tahoma" panose="020B0604030504040204" pitchFamily="50" charset="-128"/>
                <a:ea typeface="Meiryo UI" panose="020B0604030504040204" pitchFamily="50" charset="-128"/>
              </a:rPr>
              <a:t>(5)　積載形トラッククレーンのアウトリガー-2（張出し幅）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825" y="2711930"/>
            <a:ext cx="6189755" cy="3916954"/>
          </a:xfrm>
          <a:prstGeom prst="rect">
            <a:avLst/>
          </a:prstGeom>
        </p:spPr>
      </p:pic>
      <p:pic>
        <p:nvPicPr>
          <p:cNvPr id="50" name="図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46" y="2711129"/>
            <a:ext cx="5224740" cy="3918555"/>
          </a:xfrm>
          <a:prstGeom prst="rect">
            <a:avLst/>
          </a:prstGeom>
        </p:spPr>
      </p:pic>
      <p:sp>
        <p:nvSpPr>
          <p:cNvPr id="52" name="正方形/長方形 51"/>
          <p:cNvSpPr/>
          <p:nvPr/>
        </p:nvSpPr>
        <p:spPr>
          <a:xfrm>
            <a:off x="240245" y="1935228"/>
            <a:ext cx="52151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b="1">
                <a:solidFill>
                  <a:srgbClr val="3333FF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ยืดออกจนสุดตามหลักการ</a:t>
            </a:r>
          </a:p>
          <a:p>
            <a:pPr algn="ctr"/>
            <a:r>
              <a:rPr lang="th-TH">
                <a:latin typeface="Tahoma" panose="020B0604030504040204" pitchFamily="50" charset="-128"/>
                <a:ea typeface="Meiryo UI" panose="020B0604030504040204" pitchFamily="50" charset="-128"/>
              </a:rPr>
              <a:t>原則として最大張出</a:t>
            </a:r>
            <a:r>
              <a:rPr lang="th-TH" sz="2400" b="1">
                <a:solidFill>
                  <a:srgbClr val="3333FF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sp>
        <p:nvSpPr>
          <p:cNvPr id="54" name="正方形/長方形 53"/>
          <p:cNvSpPr/>
          <p:nvPr/>
        </p:nvSpPr>
        <p:spPr>
          <a:xfrm>
            <a:off x="5764825" y="1935228"/>
            <a:ext cx="61897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b="1">
                <a:solidFill>
                  <a:srgbClr val="3333FF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เท่ากันทั้งสองด้าน</a:t>
            </a:r>
          </a:p>
          <a:p>
            <a:pPr algn="ctr"/>
            <a:r>
              <a:rPr lang="th-TH">
                <a:latin typeface="Tahoma" panose="020B0604030504040204" pitchFamily="50" charset="-128"/>
                <a:ea typeface="Meiryo UI" panose="020B0604030504040204" pitchFamily="50" charset="-128"/>
              </a:rPr>
              <a:t>左右を均等に張出す</a:t>
            </a:r>
            <a:r>
              <a:rPr lang="th-TH" sz="2400" b="1">
                <a:solidFill>
                  <a:srgbClr val="3333FF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19262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385" y="2291969"/>
            <a:ext cx="7752348" cy="4348582"/>
          </a:xfrm>
          <a:prstGeom prst="rect">
            <a:avLst/>
          </a:prstGeom>
          <a:solidFill>
            <a:srgbClr val="FF0000"/>
          </a:solidFill>
          <a:ln>
            <a:noFill/>
          </a:ln>
        </p:spPr>
      </p:pic>
      <p:sp>
        <p:nvSpPr>
          <p:cNvPr id="13" name="正方形/長方形 12"/>
          <p:cNvSpPr/>
          <p:nvPr/>
        </p:nvSpPr>
        <p:spPr>
          <a:xfrm>
            <a:off x="10029092" y="4033805"/>
            <a:ext cx="2110079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th-TH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ก้านแบบวันทัช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th-TH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ワンタッチレバー</a:t>
            </a:r>
            <a:r>
              <a:rPr kumimoji="1" lang="th-TH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</a:p>
        </p:txBody>
      </p:sp>
      <p:sp>
        <p:nvSpPr>
          <p:cNvPr id="8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1" lang="th-TH" sz="28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j-cs"/>
              </a:rPr>
              <a:t>(5) ขาค้ำยันของเครนติดรถบรรทุก - 3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th-TH" sz="4000" b="1" i="0" u="none" strike="noStrike" cap="none" normalizeH="0" baseline="0" noProof="0">
                <a:ln>
                  <a:noFill/>
                </a:ln>
                <a:solidFill>
                  <a:srgbClr val="C0000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j-cs"/>
              </a:rPr>
              <a:t>สลักล็อค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4" name="サブタイトル 2"/>
          <p:cNvSpPr txBox="1">
            <a:spLocks/>
          </p:cNvSpPr>
          <p:nvPr/>
        </p:nvSpPr>
        <p:spPr>
          <a:xfrm>
            <a:off x="3208" y="38500"/>
            <a:ext cx="876540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(5)　積載形トラッククレーンのアウトリガー-3（ロック</a:t>
            </a:r>
            <a:r>
              <a:rPr lang="th-TH" sz="2000" u="sng">
                <a:solidFill>
                  <a:prstClr val="black"/>
                </a:solidFill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ピン</a:t>
            </a:r>
            <a:r>
              <a:rPr kumimoji="1" lang="th-TH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）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9910" y="4028959"/>
            <a:ext cx="2110079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b="1">
                <a:solidFill>
                  <a:srgbClr val="FF0000"/>
                </a:solidFill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สลักล็อคขณะเคลื่อนที่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noProof="0">
                <a:solidFill>
                  <a:prstClr val="black"/>
                </a:solidFill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走行用ロックピン</a:t>
            </a:r>
            <a:r>
              <a:rPr kumimoji="1" lang="th-TH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31" y="2290670"/>
            <a:ext cx="1732946" cy="1732946"/>
          </a:xfrm>
          <a:prstGeom prst="rect">
            <a:avLst/>
          </a:prstGeom>
          <a:ln w="28575">
            <a:noFill/>
          </a:ln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242" y="2296345"/>
            <a:ext cx="1722891" cy="1722891"/>
          </a:xfrm>
          <a:prstGeom prst="rect">
            <a:avLst/>
          </a:prstGeom>
          <a:ln w="28575">
            <a:noFill/>
          </a:ln>
        </p:spPr>
      </p:pic>
      <p:cxnSp>
        <p:nvCxnSpPr>
          <p:cNvPr id="12" name="カギ線コネクタ 11"/>
          <p:cNvCxnSpPr/>
          <p:nvPr/>
        </p:nvCxnSpPr>
        <p:spPr>
          <a:xfrm rot="10800000" flipV="1">
            <a:off x="9205084" y="3150075"/>
            <a:ext cx="1004300" cy="1078861"/>
          </a:xfrm>
          <a:prstGeom prst="bentConnector2">
            <a:avLst/>
          </a:prstGeom>
          <a:ln w="28575">
            <a:solidFill>
              <a:srgbClr val="FF000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カギ線コネクタ 23"/>
          <p:cNvCxnSpPr/>
          <p:nvPr/>
        </p:nvCxnSpPr>
        <p:spPr>
          <a:xfrm>
            <a:off x="1917921" y="3150076"/>
            <a:ext cx="660242" cy="370692"/>
          </a:xfrm>
          <a:prstGeom prst="bentConnector3">
            <a:avLst>
              <a:gd name="adj1" fmla="val 26437"/>
            </a:avLst>
          </a:prstGeom>
          <a:ln w="28575">
            <a:solidFill>
              <a:srgbClr val="FF0000"/>
            </a:solidFill>
            <a:headEnd type="none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四角形: 角を丸くする 6">
            <a:extLst>
              <a:ext uri="{FF2B5EF4-FFF2-40B4-BE49-F238E27FC236}">
                <a16:creationId xmlns:a16="http://schemas.microsoft.com/office/drawing/2014/main" id="{314FA335-FFC8-43C6-8CFA-D35265D3E396}"/>
              </a:ext>
            </a:extLst>
          </p:cNvPr>
          <p:cNvSpPr/>
          <p:nvPr/>
        </p:nvSpPr>
        <p:spPr>
          <a:xfrm>
            <a:off x="2348916" y="4588778"/>
            <a:ext cx="192947" cy="369116"/>
          </a:xfrm>
          <a:prstGeom prst="roundRect">
            <a:avLst>
              <a:gd name="adj" fmla="val 0"/>
            </a:avLst>
          </a:prstGeom>
          <a:pattFill prst="wdUpDiag">
            <a:fgClr>
              <a:schemeClr val="tx1"/>
            </a:fgClr>
            <a:bgClr>
              <a:srgbClr val="FFFF00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3" name="正方形/長方形 32"/>
          <p:cNvSpPr/>
          <p:nvPr/>
        </p:nvSpPr>
        <p:spPr>
          <a:xfrm>
            <a:off x="3213224" y="5288272"/>
            <a:ext cx="2202056" cy="7232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th-TH" sz="2000" b="1" i="0" u="none" strike="noStrike" cap="none" normalizeH="0" baseline="0" noProof="0">
                <a:ln>
                  <a:noFill/>
                </a:ln>
                <a:solidFill>
                  <a:srgbClr val="FFFF0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(สลักล็อค)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500">
                <a:solidFill>
                  <a:srgbClr val="FFFF00"/>
                </a:solidFill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lang="th-TH" sz="1600">
                <a:solidFill>
                  <a:srgbClr val="FFFF00"/>
                </a:solidFill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(</a:t>
            </a:r>
            <a:r>
              <a:rPr kumimoji="1" lang="th-TH" sz="1600" b="0" i="0" u="none" strike="noStrike" cap="none" normalizeH="0" baseline="0" noProof="0">
                <a:ln>
                  <a:noFill/>
                </a:ln>
                <a:solidFill>
                  <a:srgbClr val="FFFF0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ロックピン)</a:t>
            </a:r>
            <a:r>
              <a:rPr kumimoji="1" lang="th-TH" sz="1600" b="1" i="0" u="none" strike="noStrike" cap="none" normalizeH="0" baseline="0" noProof="0">
                <a:ln>
                  <a:noFill/>
                </a:ln>
                <a:solidFill>
                  <a:srgbClr val="FFFF0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</a:p>
        </p:txBody>
      </p:sp>
      <p:cxnSp>
        <p:nvCxnSpPr>
          <p:cNvPr id="35" name="カギ線コネクタ 34"/>
          <p:cNvCxnSpPr/>
          <p:nvPr/>
        </p:nvCxnSpPr>
        <p:spPr>
          <a:xfrm rot="10800000">
            <a:off x="2562278" y="4768457"/>
            <a:ext cx="700913" cy="732366"/>
          </a:xfrm>
          <a:prstGeom prst="bentConnector3">
            <a:avLst>
              <a:gd name="adj1" fmla="val 45772"/>
            </a:avLst>
          </a:prstGeom>
          <a:ln w="19050">
            <a:solidFill>
              <a:srgbClr val="FFFF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図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7373" y="2956983"/>
            <a:ext cx="2987839" cy="1509613"/>
          </a:xfrm>
          <a:prstGeom prst="rect">
            <a:avLst/>
          </a:prstGeom>
        </p:spPr>
      </p:pic>
      <p:sp>
        <p:nvSpPr>
          <p:cNvPr id="28" name="正方形/長方形 27"/>
          <p:cNvSpPr/>
          <p:nvPr/>
        </p:nvSpPr>
        <p:spPr>
          <a:xfrm>
            <a:off x="4837373" y="3064272"/>
            <a:ext cx="298783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b="1">
                <a:solidFill>
                  <a:srgbClr val="FFFF00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เชื่อมต่อโดยตรง </a:t>
            </a:r>
          </a:p>
          <a:p>
            <a:pPr algn="ctr"/>
            <a:r>
              <a:rPr lang="th-TH" b="1">
                <a:solidFill>
                  <a:srgbClr val="FFFF00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ผ่านสาย</a:t>
            </a:r>
          </a:p>
          <a:p>
            <a:pPr algn="ctr">
              <a:spcBef>
                <a:spcPts val="600"/>
              </a:spcBef>
            </a:pPr>
            <a:r>
              <a:rPr lang="th-TH" sz="1400">
                <a:solidFill>
                  <a:schemeClr val="bg1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ワイヤを介して直結</a:t>
            </a:r>
          </a:p>
        </p:txBody>
      </p:sp>
      <p:grpSp>
        <p:nvGrpSpPr>
          <p:cNvPr id="38" name="グループ化 37"/>
          <p:cNvGrpSpPr/>
          <p:nvPr/>
        </p:nvGrpSpPr>
        <p:grpSpPr>
          <a:xfrm>
            <a:off x="2414404" y="3711167"/>
            <a:ext cx="6676705" cy="895261"/>
            <a:chOff x="2414404" y="3711167"/>
            <a:chExt cx="6676705" cy="895261"/>
          </a:xfrm>
        </p:grpSpPr>
        <p:pic>
          <p:nvPicPr>
            <p:cNvPr id="29" name="図 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14404" y="3711167"/>
              <a:ext cx="6549806" cy="895261"/>
            </a:xfrm>
            <a:prstGeom prst="rect">
              <a:avLst/>
            </a:prstGeom>
          </p:spPr>
        </p:pic>
        <p:sp>
          <p:nvSpPr>
            <p:cNvPr id="30" name="楕円 29"/>
            <p:cNvSpPr/>
            <p:nvPr/>
          </p:nvSpPr>
          <p:spPr>
            <a:xfrm>
              <a:off x="8972576" y="4485224"/>
              <a:ext cx="118533" cy="118533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055761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cxnSp>
        <p:nvCxnSpPr>
          <p:cNvPr id="20" name="直線矢印コネクタ 19"/>
          <p:cNvCxnSpPr/>
          <p:nvPr/>
        </p:nvCxnSpPr>
        <p:spPr>
          <a:xfrm>
            <a:off x="7041423" y="5204178"/>
            <a:ext cx="2646676" cy="0"/>
          </a:xfrm>
          <a:prstGeom prst="straightConnector1">
            <a:avLst/>
          </a:prstGeom>
          <a:ln w="28575">
            <a:solidFill>
              <a:srgbClr val="3333FF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図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5277" y="2238302"/>
            <a:ext cx="4446000" cy="2303640"/>
          </a:xfrm>
          <a:prstGeom prst="rect">
            <a:avLst/>
          </a:prstGeom>
        </p:spPr>
      </p:pic>
      <p:cxnSp>
        <p:nvCxnSpPr>
          <p:cNvPr id="22" name="直線コネクタ 21"/>
          <p:cNvCxnSpPr/>
          <p:nvPr/>
        </p:nvCxnSpPr>
        <p:spPr>
          <a:xfrm flipV="1">
            <a:off x="7047772" y="2837678"/>
            <a:ext cx="0" cy="2487083"/>
          </a:xfrm>
          <a:prstGeom prst="line">
            <a:avLst/>
          </a:prstGeom>
          <a:ln w="254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 flipV="1">
            <a:off x="8238608" y="4389195"/>
            <a:ext cx="0" cy="608375"/>
          </a:xfrm>
          <a:prstGeom prst="line">
            <a:avLst/>
          </a:prstGeom>
          <a:ln w="254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Box 9931"/>
          <p:cNvSpPr txBox="1">
            <a:spLocks noChangeArrowheads="1"/>
          </p:cNvSpPr>
          <p:nvPr/>
        </p:nvSpPr>
        <p:spPr bwMode="auto">
          <a:xfrm>
            <a:off x="7133874" y="4732371"/>
            <a:ext cx="993138" cy="9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ts val="850"/>
              </a:lnSpc>
              <a:spcAft>
                <a:spcPts val="0"/>
              </a:spcAft>
            </a:pPr>
            <a:r>
              <a:rPr lang="th-TH" sz="2400" b="1">
                <a:solidFill>
                  <a:srgbClr val="003300"/>
                </a:solidFill>
                <a:latin typeface="Tahoma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L1</a:t>
            </a:r>
          </a:p>
        </p:txBody>
      </p:sp>
      <p:sp>
        <p:nvSpPr>
          <p:cNvPr id="26" name="Text Box 9931"/>
          <p:cNvSpPr txBox="1">
            <a:spLocks noChangeArrowheads="1"/>
          </p:cNvSpPr>
          <p:nvPr/>
        </p:nvSpPr>
        <p:spPr bwMode="auto">
          <a:xfrm>
            <a:off x="8462081" y="4732371"/>
            <a:ext cx="993138" cy="9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ts val="850"/>
              </a:lnSpc>
              <a:spcAft>
                <a:spcPts val="0"/>
              </a:spcAft>
            </a:pPr>
            <a:r>
              <a:rPr lang="th-TH" sz="2400" b="1">
                <a:solidFill>
                  <a:srgbClr val="008000"/>
                </a:solidFill>
                <a:latin typeface="Tahoma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L2</a:t>
            </a:r>
          </a:p>
        </p:txBody>
      </p:sp>
      <p:cxnSp>
        <p:nvCxnSpPr>
          <p:cNvPr id="27" name="直線コネクタ 26"/>
          <p:cNvCxnSpPr/>
          <p:nvPr/>
        </p:nvCxnSpPr>
        <p:spPr>
          <a:xfrm>
            <a:off x="7047773" y="4883482"/>
            <a:ext cx="1182076" cy="0"/>
          </a:xfrm>
          <a:prstGeom prst="line">
            <a:avLst/>
          </a:prstGeom>
          <a:ln w="25400">
            <a:solidFill>
              <a:srgbClr val="0033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/>
          <p:nvPr/>
        </p:nvCxnSpPr>
        <p:spPr>
          <a:xfrm>
            <a:off x="8238608" y="4883482"/>
            <a:ext cx="1449491" cy="0"/>
          </a:xfrm>
          <a:prstGeom prst="line">
            <a:avLst/>
          </a:prstGeom>
          <a:ln w="25400">
            <a:solidFill>
              <a:srgbClr val="008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/>
          <p:cNvCxnSpPr/>
          <p:nvPr/>
        </p:nvCxnSpPr>
        <p:spPr>
          <a:xfrm>
            <a:off x="1388581" y="5204178"/>
            <a:ext cx="2646676" cy="0"/>
          </a:xfrm>
          <a:prstGeom prst="straightConnector1">
            <a:avLst/>
          </a:prstGeom>
          <a:ln w="28575">
            <a:solidFill>
              <a:srgbClr val="3333FF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図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178" y="2232697"/>
            <a:ext cx="4294875" cy="2303640"/>
          </a:xfrm>
          <a:prstGeom prst="rect">
            <a:avLst/>
          </a:prstGeom>
        </p:spPr>
      </p:pic>
      <p:sp>
        <p:nvSpPr>
          <p:cNvPr id="36" name="正方形/長方形 35"/>
          <p:cNvSpPr/>
          <p:nvPr/>
        </p:nvSpPr>
        <p:spPr>
          <a:xfrm>
            <a:off x="3765596" y="4270661"/>
            <a:ext cx="592667" cy="1185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39" name="直線コネクタ 38"/>
          <p:cNvCxnSpPr/>
          <p:nvPr/>
        </p:nvCxnSpPr>
        <p:spPr>
          <a:xfrm flipV="1">
            <a:off x="9690642" y="2270082"/>
            <a:ext cx="0" cy="3054679"/>
          </a:xfrm>
          <a:prstGeom prst="line">
            <a:avLst/>
          </a:prstGeom>
          <a:ln w="2540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/>
        </p:nvCxnSpPr>
        <p:spPr>
          <a:xfrm flipV="1">
            <a:off x="4061931" y="2270082"/>
            <a:ext cx="0" cy="3054679"/>
          </a:xfrm>
          <a:prstGeom prst="line">
            <a:avLst/>
          </a:prstGeom>
          <a:ln w="2540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/>
          <p:cNvCxnSpPr/>
          <p:nvPr/>
        </p:nvCxnSpPr>
        <p:spPr>
          <a:xfrm flipV="1">
            <a:off x="1388581" y="2837678"/>
            <a:ext cx="0" cy="2487083"/>
          </a:xfrm>
          <a:prstGeom prst="line">
            <a:avLst/>
          </a:prstGeom>
          <a:ln w="254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Box 9931"/>
          <p:cNvSpPr txBox="1">
            <a:spLocks noChangeArrowheads="1"/>
          </p:cNvSpPr>
          <p:nvPr/>
        </p:nvSpPr>
        <p:spPr bwMode="auto">
          <a:xfrm>
            <a:off x="1698037" y="4732371"/>
            <a:ext cx="993138" cy="9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ts val="850"/>
              </a:lnSpc>
              <a:spcAft>
                <a:spcPts val="0"/>
              </a:spcAft>
            </a:pPr>
            <a:r>
              <a:rPr lang="th-TH" sz="2400" b="1">
                <a:solidFill>
                  <a:srgbClr val="003300"/>
                </a:solidFill>
                <a:latin typeface="Tahoma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L1</a:t>
            </a:r>
          </a:p>
        </p:txBody>
      </p:sp>
      <p:sp>
        <p:nvSpPr>
          <p:cNvPr id="43" name="Text Box 9931"/>
          <p:cNvSpPr txBox="1">
            <a:spLocks noChangeArrowheads="1"/>
          </p:cNvSpPr>
          <p:nvPr/>
        </p:nvSpPr>
        <p:spPr bwMode="auto">
          <a:xfrm>
            <a:off x="3042119" y="4732371"/>
            <a:ext cx="993138" cy="9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ts val="850"/>
              </a:lnSpc>
              <a:spcAft>
                <a:spcPts val="0"/>
              </a:spcAft>
            </a:pPr>
            <a:r>
              <a:rPr lang="th-TH" sz="2400" b="1">
                <a:solidFill>
                  <a:srgbClr val="008000"/>
                </a:solidFill>
                <a:latin typeface="Tahoma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L2</a:t>
            </a:r>
          </a:p>
        </p:txBody>
      </p:sp>
      <p:cxnSp>
        <p:nvCxnSpPr>
          <p:cNvPr id="44" name="直線コネクタ 43"/>
          <p:cNvCxnSpPr/>
          <p:nvPr/>
        </p:nvCxnSpPr>
        <p:spPr>
          <a:xfrm flipV="1">
            <a:off x="3014181" y="4389195"/>
            <a:ext cx="0" cy="608375"/>
          </a:xfrm>
          <a:prstGeom prst="line">
            <a:avLst/>
          </a:prstGeom>
          <a:ln w="254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/>
          <p:cNvCxnSpPr/>
          <p:nvPr/>
        </p:nvCxnSpPr>
        <p:spPr>
          <a:xfrm>
            <a:off x="1388581" y="4883482"/>
            <a:ext cx="1625600" cy="0"/>
          </a:xfrm>
          <a:prstGeom prst="line">
            <a:avLst/>
          </a:prstGeom>
          <a:ln w="25400">
            <a:solidFill>
              <a:srgbClr val="0033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/>
        </p:nvCxnSpPr>
        <p:spPr>
          <a:xfrm>
            <a:off x="3029419" y="4883482"/>
            <a:ext cx="1032512" cy="0"/>
          </a:xfrm>
          <a:prstGeom prst="line">
            <a:avLst/>
          </a:prstGeom>
          <a:ln w="25400">
            <a:solidFill>
              <a:srgbClr val="008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サブタイトル 2"/>
          <p:cNvSpPr txBox="1">
            <a:spLocks/>
          </p:cNvSpPr>
          <p:nvPr/>
        </p:nvSpPr>
        <p:spPr>
          <a:xfrm>
            <a:off x="-1" y="0"/>
            <a:ext cx="6074565" cy="38479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h-TH" sz="2000" u="sng">
                <a:latin typeface="Tahoma" panose="020B0604030504040204" pitchFamily="50" charset="-128"/>
                <a:ea typeface="Meiryo UI" panose="020B0604030504040204" pitchFamily="50" charset="-128"/>
              </a:rPr>
              <a:t>(6)　実作業の範囲</a:t>
            </a:r>
          </a:p>
        </p:txBody>
      </p:sp>
      <p:sp>
        <p:nvSpPr>
          <p:cNvPr id="48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b="1" dirty="0">
                <a:solidFill>
                  <a:srgbClr val="000066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(6)</a:t>
            </a:r>
            <a:r>
              <a:rPr lang="en-US" sz="3600" b="1" dirty="0">
                <a:solidFill>
                  <a:srgbClr val="000066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th-TH" sz="3600" b="1" dirty="0">
                <a:solidFill>
                  <a:srgbClr val="000066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พื้นที่การทำงานจริง</a:t>
            </a:r>
          </a:p>
        </p:txBody>
      </p:sp>
      <p:sp>
        <p:nvSpPr>
          <p:cNvPr id="49" name="正方形/長方形 48"/>
          <p:cNvSpPr/>
          <p:nvPr/>
        </p:nvSpPr>
        <p:spPr>
          <a:xfrm>
            <a:off x="783512" y="5244718"/>
            <a:ext cx="39521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b="1">
                <a:solidFill>
                  <a:srgbClr val="3333FF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รัศมีการทำงาน</a:t>
            </a:r>
          </a:p>
          <a:p>
            <a:pPr algn="ctr"/>
            <a:r>
              <a:rPr lang="th-TH">
                <a:latin typeface="Tahoma" panose="020B0604030504040204" pitchFamily="50" charset="-128"/>
                <a:ea typeface="Meiryo UI" panose="020B0604030504040204" pitchFamily="50" charset="-128"/>
              </a:rPr>
              <a:t>作業半径</a:t>
            </a:r>
            <a:r>
              <a:rPr lang="th-TH" sz="2400" b="1">
                <a:solidFill>
                  <a:srgbClr val="3333FF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sp>
        <p:nvSpPr>
          <p:cNvPr id="50" name="正方形/長方形 49"/>
          <p:cNvSpPr/>
          <p:nvPr/>
        </p:nvSpPr>
        <p:spPr>
          <a:xfrm>
            <a:off x="6409022" y="5244718"/>
            <a:ext cx="39521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b="1">
                <a:solidFill>
                  <a:srgbClr val="3333FF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รัศมีการทำงาน</a:t>
            </a:r>
          </a:p>
          <a:p>
            <a:pPr algn="ctr"/>
            <a:r>
              <a:rPr lang="th-TH">
                <a:latin typeface="Tahoma" panose="020B0604030504040204" pitchFamily="50" charset="-128"/>
                <a:ea typeface="Meiryo UI" panose="020B0604030504040204" pitchFamily="50" charset="-128"/>
              </a:rPr>
              <a:t>作業半径</a:t>
            </a:r>
            <a:r>
              <a:rPr lang="th-TH" sz="2400" b="1">
                <a:solidFill>
                  <a:srgbClr val="3333FF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sp>
        <p:nvSpPr>
          <p:cNvPr id="51" name="正方形/長方形 50"/>
          <p:cNvSpPr/>
          <p:nvPr/>
        </p:nvSpPr>
        <p:spPr>
          <a:xfrm>
            <a:off x="2095643" y="1520243"/>
            <a:ext cx="39521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b="1">
                <a:solidFill>
                  <a:srgbClr val="3333FF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ศูนย์กลางของการแกว่ง</a:t>
            </a:r>
          </a:p>
          <a:p>
            <a:pPr algn="ctr"/>
            <a:r>
              <a:rPr lang="th-TH">
                <a:latin typeface="Tahoma" panose="020B0604030504040204" pitchFamily="50" charset="-128"/>
                <a:ea typeface="Meiryo UI" panose="020B0604030504040204" pitchFamily="50" charset="-128"/>
              </a:rPr>
              <a:t>旋回中心</a:t>
            </a:r>
            <a:r>
              <a:rPr lang="th-TH" sz="2400" b="1">
                <a:solidFill>
                  <a:srgbClr val="3333FF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sp>
        <p:nvSpPr>
          <p:cNvPr id="52" name="正方形/長方形 51"/>
          <p:cNvSpPr/>
          <p:nvPr/>
        </p:nvSpPr>
        <p:spPr>
          <a:xfrm>
            <a:off x="7725794" y="1520243"/>
            <a:ext cx="39521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b="1">
                <a:solidFill>
                  <a:srgbClr val="3333FF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ศูนย์กลางของการแกว่ง</a:t>
            </a:r>
          </a:p>
          <a:p>
            <a:pPr algn="ctr"/>
            <a:r>
              <a:rPr lang="th-TH">
                <a:latin typeface="Tahoma" panose="020B0604030504040204" pitchFamily="50" charset="-128"/>
                <a:ea typeface="Meiryo UI" panose="020B0604030504040204" pitchFamily="50" charset="-128"/>
              </a:rPr>
              <a:t>旋回中心</a:t>
            </a:r>
            <a:r>
              <a:rPr lang="th-TH" sz="2400" b="1">
                <a:solidFill>
                  <a:srgbClr val="3333FF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graphicFrame>
        <p:nvGraphicFramePr>
          <p:cNvPr id="53" name="表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1471298"/>
              </p:ext>
            </p:extLst>
          </p:nvPr>
        </p:nvGraphicFramePr>
        <p:xfrm>
          <a:off x="1010723" y="6068128"/>
          <a:ext cx="10170554" cy="731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85277">
                  <a:extLst>
                    <a:ext uri="{9D8B030D-6E8A-4147-A177-3AD203B41FA5}">
                      <a16:colId xmlns:a16="http://schemas.microsoft.com/office/drawing/2014/main" val="1226743078"/>
                    </a:ext>
                  </a:extLst>
                </a:gridCol>
                <a:gridCol w="5085277">
                  <a:extLst>
                    <a:ext uri="{9D8B030D-6E8A-4147-A177-3AD203B41FA5}">
                      <a16:colId xmlns:a16="http://schemas.microsoft.com/office/drawing/2014/main" val="4039749915"/>
                    </a:ext>
                  </a:extLst>
                </a:gridCol>
              </a:tblGrid>
              <a:tr h="6429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>
                          <a:solidFill>
                            <a:srgbClr val="003300"/>
                          </a:solidFill>
                          <a:latin typeface="Tahoma" panose="020B0604030504040204" pitchFamily="50" charset="-128"/>
                          <a:ea typeface="Meiryo UI" panose="020B0604030504040204" pitchFamily="50" charset="-128"/>
                          <a:cs typeface="SimSun" panose="02010600030101010101" pitchFamily="2" charset="-122"/>
                        </a:rPr>
                        <a:t>L</a:t>
                      </a:r>
                      <a:r>
                        <a:rPr lang="th-TH" sz="2400" b="1" dirty="0">
                          <a:solidFill>
                            <a:srgbClr val="003300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Meiryo UI" panose="020B0604030504040204" pitchFamily="34" charset="-128"/>
                        </a:rPr>
                        <a:t>1：</a:t>
                      </a:r>
                      <a:r>
                        <a:rPr lang="th-TH" sz="2400" b="1" dirty="0">
                          <a:solidFill>
                            <a:srgbClr val="003300"/>
                          </a:solidFill>
                          <a:latin typeface="Tahoma" panose="020B0604030504040204" pitchFamily="50" charset="-128"/>
                          <a:ea typeface="Meiryo UI" panose="020B0604030504040204" pitchFamily="50" charset="-128"/>
                          <a:cs typeface="SimSun" panose="02010600030101010101" pitchFamily="2" charset="-122"/>
                        </a:rPr>
                        <a:t>พื้นที่ในการทำงานจริง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tx1"/>
                          </a:solidFill>
                          <a:latin typeface="Tahoma" panose="020B0604030504040204" pitchFamily="50" charset="-128"/>
                          <a:ea typeface="Meiryo UI" panose="020B0604030504040204" pitchFamily="50" charset="-128"/>
                          <a:cs typeface="SimSun" panose="02010600030101010101" pitchFamily="2" charset="-122"/>
                        </a:rPr>
                        <a:t>　　　　 実際に作業できる範囲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>
                          <a:solidFill>
                            <a:srgbClr val="008000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Meiryo UI" panose="020B0604030504040204" pitchFamily="34" charset="-128"/>
                        </a:rPr>
                        <a:t>L2：</a:t>
                      </a:r>
                      <a:r>
                        <a:rPr lang="th-TH" sz="2400" b="1" dirty="0">
                          <a:solidFill>
                            <a:srgbClr val="008000"/>
                          </a:solidFill>
                          <a:latin typeface="Tahoma" panose="020B0604030504040204" pitchFamily="50" charset="-128"/>
                          <a:ea typeface="Meiryo UI" panose="020B0604030504040204" pitchFamily="50" charset="-128"/>
                          <a:cs typeface="SimSun" panose="02010600030101010101" pitchFamily="2" charset="-122"/>
                        </a:rPr>
                        <a:t>ระยะสำหรับติดตั้งเครน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tx1"/>
                          </a:solidFill>
                          <a:latin typeface="Tahoma" panose="020B0604030504040204" pitchFamily="50" charset="-128"/>
                          <a:ea typeface="Meiryo UI" panose="020B0604030504040204" pitchFamily="50" charset="-128"/>
                          <a:cs typeface="SimSun" panose="02010600030101010101" pitchFamily="2" charset="-122"/>
                        </a:rPr>
                        <a:t>　　　　 クレーン設置に必要な範囲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2643372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4235632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3" name="サブタイトル 2"/>
          <p:cNvSpPr txBox="1">
            <a:spLocks/>
          </p:cNvSpPr>
          <p:nvPr/>
        </p:nvSpPr>
        <p:spPr>
          <a:xfrm>
            <a:off x="3208" y="27070"/>
            <a:ext cx="876540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(7)　積載形トラッククレーンの作業</a:t>
            </a:r>
            <a:r>
              <a:rPr lang="th-TH" sz="2000" u="sng" noProof="0">
                <a:solidFill>
                  <a:prstClr val="black"/>
                </a:solidFill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領域</a:t>
            </a:r>
            <a:r>
              <a:rPr kumimoji="1" lang="th-TH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と安定度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b="1" dirty="0">
                <a:solidFill>
                  <a:srgbClr val="000066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(7)</a:t>
            </a:r>
            <a:r>
              <a:rPr lang="en-US" sz="3600" b="1" dirty="0">
                <a:solidFill>
                  <a:srgbClr val="000066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th-TH" sz="3600" b="1" dirty="0">
                <a:solidFill>
                  <a:srgbClr val="000066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ช่วงการทำงานและความสามารถในการทรงตัว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437" y="2214317"/>
            <a:ext cx="5247687" cy="3721821"/>
          </a:xfrm>
          <a:prstGeom prst="rect">
            <a:avLst/>
          </a:prstGeom>
        </p:spPr>
      </p:pic>
      <p:sp>
        <p:nvSpPr>
          <p:cNvPr id="7" name="二等辺三角形 6"/>
          <p:cNvSpPr/>
          <p:nvPr/>
        </p:nvSpPr>
        <p:spPr>
          <a:xfrm rot="900000">
            <a:off x="5423074" y="4095745"/>
            <a:ext cx="620069" cy="2137491"/>
          </a:xfrm>
          <a:prstGeom prst="triangle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二等辺三角形 7"/>
          <p:cNvSpPr/>
          <p:nvPr/>
        </p:nvSpPr>
        <p:spPr>
          <a:xfrm rot="20700000" flipV="1">
            <a:off x="5423074" y="1947366"/>
            <a:ext cx="620069" cy="2137491"/>
          </a:xfrm>
          <a:prstGeom prst="triangle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四角形吹き出し 8"/>
          <p:cNvSpPr/>
          <p:nvPr/>
        </p:nvSpPr>
        <p:spPr>
          <a:xfrm>
            <a:off x="7360746" y="1976442"/>
            <a:ext cx="2505952" cy="780154"/>
          </a:xfrm>
          <a:prstGeom prst="wedgeRectCallout">
            <a:avLst>
              <a:gd name="adj1" fmla="val -103030"/>
              <a:gd name="adj2" fmla="val 22181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1049154" y="3461470"/>
            <a:ext cx="2282593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solidFill>
                  <a:srgbClr val="008000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ตำแหน่ง</a:t>
            </a:r>
          </a:p>
          <a:p>
            <a:pPr algn="ctr"/>
            <a:r>
              <a:rPr lang="th-TH" sz="2400" b="1" dirty="0">
                <a:solidFill>
                  <a:srgbClr val="008000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เยื้องด้านหลัง</a:t>
            </a:r>
          </a:p>
          <a:p>
            <a:pPr algn="ctr"/>
            <a:r>
              <a:rPr lang="th-TH" dirty="0">
                <a:latin typeface="Tahoma" panose="020B0604030504040204" pitchFamily="50" charset="-128"/>
                <a:ea typeface="Meiryo UI" panose="020B0604030504040204" pitchFamily="50" charset="-128"/>
              </a:rPr>
              <a:t>後方領域</a:t>
            </a:r>
            <a:r>
              <a:rPr lang="th-TH" sz="2400" b="1" dirty="0">
                <a:solidFill>
                  <a:srgbClr val="3333FF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7731221" y="3473709"/>
            <a:ext cx="23883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b="1">
                <a:solidFill>
                  <a:srgbClr val="660066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ตำแหน่ง</a:t>
            </a:r>
          </a:p>
          <a:p>
            <a:pPr algn="ctr"/>
            <a:r>
              <a:rPr lang="th-TH" sz="2400" b="1">
                <a:solidFill>
                  <a:srgbClr val="660066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เยื้องด้านหน้า</a:t>
            </a:r>
          </a:p>
          <a:p>
            <a:pPr algn="ctr"/>
            <a:r>
              <a:rPr lang="th-TH">
                <a:latin typeface="Tahoma" panose="020B0604030504040204" pitchFamily="50" charset="-128"/>
                <a:ea typeface="Meiryo UI" panose="020B0604030504040204" pitchFamily="50" charset="-128"/>
              </a:rPr>
              <a:t>前方領域</a:t>
            </a:r>
            <a:r>
              <a:rPr lang="th-TH" sz="2400" b="1">
                <a:solidFill>
                  <a:srgbClr val="3333FF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sp>
        <p:nvSpPr>
          <p:cNvPr id="12" name="正方形/長方形 11"/>
          <p:cNvSpPr/>
          <p:nvPr/>
        </p:nvSpPr>
        <p:spPr>
          <a:xfrm>
            <a:off x="2797881" y="5006932"/>
            <a:ext cx="1776037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th-TH" sz="2400" b="1">
                <a:solidFill>
                  <a:srgbClr val="3333FF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ตำแหน่ง</a:t>
            </a:r>
          </a:p>
          <a:p>
            <a:pPr algn="ctr"/>
            <a:r>
              <a:rPr lang="th-TH" sz="2400" b="1">
                <a:solidFill>
                  <a:srgbClr val="3333FF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เยื้องด้านข้าง</a:t>
            </a:r>
          </a:p>
          <a:p>
            <a:pPr algn="ctr"/>
            <a:r>
              <a:rPr lang="th-TH">
                <a:latin typeface="Tahoma" panose="020B0604030504040204" pitchFamily="50" charset="-128"/>
                <a:ea typeface="Meiryo UI" panose="020B0604030504040204" pitchFamily="50" charset="-128"/>
              </a:rPr>
              <a:t>側方領域</a:t>
            </a:r>
            <a:r>
              <a:rPr lang="th-TH" sz="2400" b="1">
                <a:solidFill>
                  <a:srgbClr val="3333FF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sp>
        <p:nvSpPr>
          <p:cNvPr id="13" name="楕円 12"/>
          <p:cNvSpPr/>
          <p:nvPr/>
        </p:nvSpPr>
        <p:spPr>
          <a:xfrm>
            <a:off x="5947497" y="3994092"/>
            <a:ext cx="144379" cy="14437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正方形/長方形 13"/>
          <p:cNvSpPr/>
          <p:nvPr/>
        </p:nvSpPr>
        <p:spPr>
          <a:xfrm>
            <a:off x="7168561" y="1987155"/>
            <a:ext cx="2903877" cy="76944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th-TH" sz="2000" b="1">
                <a:solidFill>
                  <a:srgbClr val="000066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ศูนย์กลางของการแกว่ง</a:t>
            </a:r>
          </a:p>
          <a:p>
            <a:pPr algn="ctr"/>
            <a:r>
              <a:rPr lang="th-TH" sz="1600">
                <a:latin typeface="Tahoma" panose="020B0604030504040204" pitchFamily="50" charset="-128"/>
                <a:ea typeface="Meiryo UI" panose="020B0604030504040204" pitchFamily="50" charset="-128"/>
              </a:rPr>
              <a:t>旋回中心</a:t>
            </a:r>
            <a:r>
              <a:rPr lang="th-TH" sz="2400" b="1">
                <a:solidFill>
                  <a:srgbClr val="3333FF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pic>
        <p:nvPicPr>
          <p:cNvPr id="15" name="Picture 2" descr="ビックリマーク 感嘆符 | 感嘆符, イラスト, デザイン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823" y="2010930"/>
            <a:ext cx="327459" cy="28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ビックリマーク 感嘆符 | 感嘆符, イラスト, デザイン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823" y="5822241"/>
            <a:ext cx="327459" cy="28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正方形/長方形 16"/>
          <p:cNvSpPr/>
          <p:nvPr/>
        </p:nvSpPr>
        <p:spPr>
          <a:xfrm>
            <a:off x="2410880" y="1585770"/>
            <a:ext cx="3211704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solidFill>
                  <a:srgbClr val="FF0000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ไม่เสถียร</a:t>
            </a:r>
            <a:endParaRPr lang="en-US" sz="2400" b="1" dirty="0">
              <a:solidFill>
                <a:srgbClr val="FF0000"/>
              </a:solidFill>
              <a:latin typeface="Tahoma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th-TH" dirty="0">
                <a:latin typeface="Tahoma" panose="020B0604030504040204" pitchFamily="50" charset="-128"/>
                <a:ea typeface="Meiryo UI" panose="020B0604030504040204" pitchFamily="50" charset="-128"/>
              </a:rPr>
              <a:t>特に安定性が悪い領域</a:t>
            </a:r>
            <a:r>
              <a:rPr lang="th-TH" sz="2400" b="1" dirty="0">
                <a:solidFill>
                  <a:srgbClr val="3333FF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sp>
        <p:nvSpPr>
          <p:cNvPr id="18" name="四角形吹き出し 17"/>
          <p:cNvSpPr/>
          <p:nvPr/>
        </p:nvSpPr>
        <p:spPr>
          <a:xfrm>
            <a:off x="7206742" y="5489914"/>
            <a:ext cx="2505952" cy="780154"/>
          </a:xfrm>
          <a:prstGeom prst="wedgeRectCallout">
            <a:avLst>
              <a:gd name="adj1" fmla="val -82673"/>
              <a:gd name="adj2" fmla="val -10267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正方形/長方形 18"/>
          <p:cNvSpPr/>
          <p:nvPr/>
        </p:nvSpPr>
        <p:spPr>
          <a:xfrm>
            <a:off x="7014557" y="5500627"/>
            <a:ext cx="2903877" cy="76944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th-TH" sz="2000" b="1">
                <a:solidFill>
                  <a:srgbClr val="000066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ศูนย์กลางของขาค้ำยัน</a:t>
            </a:r>
          </a:p>
          <a:p>
            <a:pPr algn="ctr"/>
            <a:r>
              <a:rPr lang="th-TH" sz="1600">
                <a:latin typeface="Tahoma" panose="020B0604030504040204" pitchFamily="50" charset="-128"/>
                <a:ea typeface="Meiryo UI" panose="020B0604030504040204" pitchFamily="50" charset="-128"/>
              </a:rPr>
              <a:t>アウトリガーの中心</a:t>
            </a:r>
            <a:r>
              <a:rPr lang="th-TH" sz="2400" b="1">
                <a:solidFill>
                  <a:srgbClr val="3333FF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grpSp>
        <p:nvGrpSpPr>
          <p:cNvPr id="20" name="グループ化 52"/>
          <p:cNvGrpSpPr/>
          <p:nvPr/>
        </p:nvGrpSpPr>
        <p:grpSpPr>
          <a:xfrm>
            <a:off x="1061504" y="2869430"/>
            <a:ext cx="5030372" cy="2245032"/>
            <a:chOff x="1061504" y="2882130"/>
            <a:chExt cx="5030372" cy="2245032"/>
          </a:xfrm>
        </p:grpSpPr>
        <p:cxnSp>
          <p:nvCxnSpPr>
            <p:cNvPr id="21" name="直線コネクタ 28"/>
            <p:cNvCxnSpPr/>
            <p:nvPr/>
          </p:nvCxnSpPr>
          <p:spPr>
            <a:xfrm flipH="1">
              <a:off x="1061504" y="4085332"/>
              <a:ext cx="4885993" cy="1041830"/>
            </a:xfrm>
            <a:prstGeom prst="line">
              <a:avLst/>
            </a:prstGeom>
            <a:ln w="190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33"/>
            <p:cNvCxnSpPr>
              <a:stCxn id="23" idx="2"/>
            </p:cNvCxnSpPr>
            <p:nvPr/>
          </p:nvCxnSpPr>
          <p:spPr>
            <a:xfrm flipH="1" flipV="1">
              <a:off x="1061505" y="2882130"/>
              <a:ext cx="4885992" cy="1184152"/>
            </a:xfrm>
            <a:prstGeom prst="line">
              <a:avLst/>
            </a:prstGeom>
            <a:ln w="190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楕円 12"/>
            <p:cNvSpPr/>
            <p:nvPr/>
          </p:nvSpPr>
          <p:spPr>
            <a:xfrm>
              <a:off x="5947497" y="3994092"/>
              <a:ext cx="144379" cy="144379"/>
            </a:xfrm>
            <a:prstGeom prst="ellipse">
              <a:avLst/>
            </a:prstGeom>
            <a:solidFill>
              <a:srgbClr val="FF0000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7255031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3" name="平行四辺形 2"/>
          <p:cNvSpPr/>
          <p:nvPr/>
        </p:nvSpPr>
        <p:spPr>
          <a:xfrm flipH="1">
            <a:off x="8576846" y="5185357"/>
            <a:ext cx="761354" cy="477930"/>
          </a:xfrm>
          <a:prstGeom prst="parallelogram">
            <a:avLst>
              <a:gd name="adj" fmla="val 0"/>
            </a:avLst>
          </a:prstGeom>
          <a:solidFill>
            <a:srgbClr val="FFFFCC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平行四辺形 4"/>
          <p:cNvSpPr/>
          <p:nvPr/>
        </p:nvSpPr>
        <p:spPr>
          <a:xfrm flipH="1">
            <a:off x="5851538" y="5185357"/>
            <a:ext cx="3220372" cy="477930"/>
          </a:xfrm>
          <a:prstGeom prst="parallelogram">
            <a:avLst>
              <a:gd name="adj" fmla="val 71015"/>
            </a:avLst>
          </a:prstGeom>
          <a:solidFill>
            <a:srgbClr val="FFFFCC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楕円 5"/>
          <p:cNvSpPr/>
          <p:nvPr/>
        </p:nvSpPr>
        <p:spPr>
          <a:xfrm>
            <a:off x="8253364" y="4616959"/>
            <a:ext cx="881009" cy="1591545"/>
          </a:xfrm>
          <a:prstGeom prst="ellipse">
            <a:avLst/>
          </a:prstGeom>
          <a:solidFill>
            <a:schemeClr val="bg1"/>
          </a:solidFill>
          <a:ln w="19050">
            <a:solidFill>
              <a:srgbClr val="A5002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平行四辺形 6"/>
          <p:cNvSpPr/>
          <p:nvPr/>
        </p:nvSpPr>
        <p:spPr>
          <a:xfrm rot="21170855" flipH="1">
            <a:off x="2767416" y="5396555"/>
            <a:ext cx="1160905" cy="477930"/>
          </a:xfrm>
          <a:prstGeom prst="parallelogram">
            <a:avLst>
              <a:gd name="adj" fmla="val 1870"/>
            </a:avLst>
          </a:prstGeom>
          <a:solidFill>
            <a:srgbClr val="FFFFCC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四角形吹き出し 7"/>
          <p:cNvSpPr/>
          <p:nvPr/>
        </p:nvSpPr>
        <p:spPr>
          <a:xfrm>
            <a:off x="1282995" y="3682538"/>
            <a:ext cx="2736112" cy="1184940"/>
          </a:xfrm>
          <a:prstGeom prst="wedgeRectCallout">
            <a:avLst>
              <a:gd name="adj1" fmla="val 73298"/>
              <a:gd name="adj2" fmla="val 74465"/>
            </a:avLst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920" y="1523263"/>
            <a:ext cx="6499964" cy="5264327"/>
          </a:xfrm>
          <a:prstGeom prst="rect">
            <a:avLst/>
          </a:prstGeom>
        </p:spPr>
      </p:pic>
      <p:sp>
        <p:nvSpPr>
          <p:cNvPr id="10" name="楕円 9"/>
          <p:cNvSpPr/>
          <p:nvPr/>
        </p:nvSpPr>
        <p:spPr>
          <a:xfrm>
            <a:off x="4451496" y="4784651"/>
            <a:ext cx="943480" cy="878635"/>
          </a:xfrm>
          <a:prstGeom prst="ellipse">
            <a:avLst/>
          </a:prstGeom>
          <a:solidFill>
            <a:srgbClr val="FF0000">
              <a:alpha val="20000"/>
            </a:srgbClr>
          </a:solidFill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サブタイトル 2"/>
          <p:cNvSpPr txBox="1">
            <a:spLocks/>
          </p:cNvSpPr>
          <p:nvPr/>
        </p:nvSpPr>
        <p:spPr>
          <a:xfrm>
            <a:off x="3208" y="27070"/>
            <a:ext cx="496592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th-TH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(8)　</a:t>
            </a:r>
            <a:r>
              <a:rPr lang="th-TH" sz="2000" u="sng">
                <a:solidFill>
                  <a:prstClr val="black"/>
                </a:solidFill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送配電線付近での作業</a:t>
            </a:r>
          </a:p>
        </p:txBody>
      </p:sp>
      <p:sp>
        <p:nvSpPr>
          <p:cNvPr id="12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b="1" dirty="0">
                <a:solidFill>
                  <a:srgbClr val="000066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(8)</a:t>
            </a:r>
            <a:r>
              <a:rPr lang="en-US" sz="3600" b="1" dirty="0">
                <a:solidFill>
                  <a:srgbClr val="000066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th-TH" sz="3600" b="1" dirty="0">
                <a:solidFill>
                  <a:srgbClr val="000066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การทำงานใกล้ๆ กับสายไฟ</a:t>
            </a:r>
          </a:p>
        </p:txBody>
      </p:sp>
      <p:sp>
        <p:nvSpPr>
          <p:cNvPr id="13" name="正方形/長方形 12"/>
          <p:cNvSpPr/>
          <p:nvPr/>
        </p:nvSpPr>
        <p:spPr>
          <a:xfrm>
            <a:off x="9247726" y="4572052"/>
            <a:ext cx="2282593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th-TH" sz="2400" b="1">
                <a:solidFill>
                  <a:srgbClr val="A50021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หัวหน้างานที่ได้รับมอบหมาย</a:t>
            </a:r>
          </a:p>
          <a:p>
            <a:pPr algn="ctr"/>
            <a:r>
              <a:rPr lang="th-TH">
                <a:latin typeface="Tahoma" panose="020B0604030504040204" pitchFamily="50" charset="-128"/>
                <a:ea typeface="Meiryo UI" panose="020B0604030504040204" pitchFamily="50" charset="-128"/>
              </a:rPr>
              <a:t>専任の監視責任者</a:t>
            </a:r>
            <a:r>
              <a:rPr lang="th-TH" sz="2400" b="1">
                <a:solidFill>
                  <a:srgbClr val="3333FF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sp>
        <p:nvSpPr>
          <p:cNvPr id="14" name="正方形/長方形 13"/>
          <p:cNvSpPr/>
          <p:nvPr/>
        </p:nvSpPr>
        <p:spPr>
          <a:xfrm>
            <a:off x="9699633" y="2023950"/>
            <a:ext cx="2282593" cy="109260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solidFill>
                  <a:srgbClr val="A50021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เครื่องป้องกันท่อ</a:t>
            </a:r>
          </a:p>
          <a:p>
            <a:pPr algn="ctr">
              <a:spcBef>
                <a:spcPts val="600"/>
              </a:spcBef>
            </a:pPr>
            <a:r>
              <a:rPr lang="th-TH" dirty="0">
                <a:latin typeface="Tahoma" panose="020B0604030504040204" pitchFamily="50" charset="-128"/>
                <a:ea typeface="Meiryo UI" panose="020B0604030504040204" pitchFamily="50" charset="-128"/>
              </a:rPr>
              <a:t>建設用防護管</a:t>
            </a:r>
          </a:p>
          <a:p>
            <a:pPr algn="ctr"/>
            <a:r>
              <a:rPr lang="th-TH" dirty="0">
                <a:latin typeface="Tahoma" panose="020B0604030504040204" pitchFamily="50" charset="-128"/>
                <a:ea typeface="Meiryo UI" panose="020B0604030504040204" pitchFamily="50" charset="-128"/>
              </a:rPr>
              <a:t>（配電線の場合）</a:t>
            </a:r>
          </a:p>
        </p:txBody>
      </p:sp>
      <p:cxnSp>
        <p:nvCxnSpPr>
          <p:cNvPr id="15" name="カギ線コネクタ 14"/>
          <p:cNvCxnSpPr/>
          <p:nvPr/>
        </p:nvCxnSpPr>
        <p:spPr>
          <a:xfrm>
            <a:off x="8999621" y="1951243"/>
            <a:ext cx="768021" cy="352910"/>
          </a:xfrm>
          <a:prstGeom prst="bentConnector3">
            <a:avLst/>
          </a:prstGeom>
          <a:ln w="19050">
            <a:solidFill>
              <a:srgbClr val="A5002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カギ線コネクタ 15"/>
          <p:cNvCxnSpPr/>
          <p:nvPr/>
        </p:nvCxnSpPr>
        <p:spPr>
          <a:xfrm flipH="1">
            <a:off x="3453845" y="2238398"/>
            <a:ext cx="768021" cy="352910"/>
          </a:xfrm>
          <a:prstGeom prst="bentConnector3">
            <a:avLst/>
          </a:prstGeom>
          <a:ln w="19050">
            <a:solidFill>
              <a:srgbClr val="A5002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正方形/長方形 16"/>
          <p:cNvSpPr/>
          <p:nvPr/>
        </p:nvSpPr>
        <p:spPr>
          <a:xfrm>
            <a:off x="1344874" y="1977784"/>
            <a:ext cx="2282593" cy="118494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solidFill>
                  <a:srgbClr val="A50021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แนวเตือนระดับการยก/เครื่องกีดขวาง</a:t>
            </a:r>
          </a:p>
          <a:p>
            <a:pPr algn="ctr">
              <a:spcBef>
                <a:spcPts val="600"/>
              </a:spcBef>
            </a:pPr>
            <a:r>
              <a:rPr lang="th-TH" dirty="0">
                <a:latin typeface="Tahoma" panose="020B0604030504040204" pitchFamily="50" charset="-128"/>
                <a:ea typeface="Meiryo UI" panose="020B0604030504040204" pitchFamily="50" charset="-128"/>
              </a:rPr>
              <a:t>防護ゲート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723089" y="5187737"/>
            <a:ext cx="2459908" cy="118494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th-TH" sz="2400" b="1">
                <a:solidFill>
                  <a:srgbClr val="A50021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มาตรการห้ามเข้า</a:t>
            </a:r>
          </a:p>
          <a:p>
            <a:pPr algn="ctr">
              <a:spcBef>
                <a:spcPts val="600"/>
              </a:spcBef>
            </a:pPr>
            <a:r>
              <a:rPr lang="th-TH">
                <a:latin typeface="Tahoma" panose="020B0604030504040204" pitchFamily="50" charset="-128"/>
                <a:ea typeface="Meiryo UI" panose="020B0604030504040204" pitchFamily="50" charset="-128"/>
              </a:rPr>
              <a:t>立入禁止措置</a:t>
            </a:r>
          </a:p>
        </p:txBody>
      </p:sp>
      <p:sp>
        <p:nvSpPr>
          <p:cNvPr id="19" name="正方形/長方形 18"/>
          <p:cNvSpPr/>
          <p:nvPr/>
        </p:nvSpPr>
        <p:spPr>
          <a:xfrm>
            <a:off x="1215665" y="3682538"/>
            <a:ext cx="2902878" cy="118494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th-TH" sz="2400" b="1">
                <a:solidFill>
                  <a:srgbClr val="FF0000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อุปกรณ์จำกัดช่วงการทำงาน</a:t>
            </a:r>
          </a:p>
          <a:p>
            <a:pPr algn="ctr">
              <a:spcBef>
                <a:spcPts val="600"/>
              </a:spcBef>
            </a:pPr>
            <a:r>
              <a:rPr lang="th-TH">
                <a:latin typeface="Tahoma" panose="020B0604030504040204" pitchFamily="50" charset="-128"/>
                <a:ea typeface="Meiryo UI" panose="020B0604030504040204" pitchFamily="50" charset="-128"/>
              </a:rPr>
              <a:t>作業範囲制限装置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50360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3" name="サブタイトル 2"/>
          <p:cNvSpPr txBox="1">
            <a:spLocks/>
          </p:cNvSpPr>
          <p:nvPr/>
        </p:nvSpPr>
        <p:spPr>
          <a:xfrm>
            <a:off x="3208" y="27070"/>
            <a:ext cx="496592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th-TH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(9)　</a:t>
            </a:r>
            <a:r>
              <a:rPr lang="th-TH" sz="2000" u="sng">
                <a:solidFill>
                  <a:prstClr val="black"/>
                </a:solidFill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安全距離-1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b="1">
                <a:solidFill>
                  <a:srgbClr val="000066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(9) ระยะเคลื่อนที่ที่น้อยที่สุดจากสายไฟ -1 </a:t>
            </a:r>
          </a:p>
        </p:txBody>
      </p:sp>
      <p:grpSp>
        <p:nvGrpSpPr>
          <p:cNvPr id="6" name="グループ化 5"/>
          <p:cNvGrpSpPr/>
          <p:nvPr/>
        </p:nvGrpSpPr>
        <p:grpSpPr>
          <a:xfrm>
            <a:off x="7945964" y="2569989"/>
            <a:ext cx="3103148" cy="3757064"/>
            <a:chOff x="8042553" y="2049289"/>
            <a:chExt cx="3103148" cy="3757064"/>
          </a:xfrm>
        </p:grpSpPr>
        <p:cxnSp>
          <p:nvCxnSpPr>
            <p:cNvPr id="7" name="直線コネクタ 6"/>
            <p:cNvCxnSpPr/>
            <p:nvPr/>
          </p:nvCxnSpPr>
          <p:spPr>
            <a:xfrm>
              <a:off x="8045100" y="5794990"/>
              <a:ext cx="3084596" cy="0"/>
            </a:xfrm>
            <a:prstGeom prst="line">
              <a:avLst/>
            </a:prstGeom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42553" y="2049289"/>
              <a:ext cx="3103148" cy="3757064"/>
            </a:xfrm>
            <a:prstGeom prst="rect">
              <a:avLst/>
            </a:prstGeom>
          </p:spPr>
        </p:pic>
      </p:grpSp>
      <p:sp>
        <p:nvSpPr>
          <p:cNvPr id="9" name="四角形吹き出し 8"/>
          <p:cNvSpPr/>
          <p:nvPr/>
        </p:nvSpPr>
        <p:spPr>
          <a:xfrm>
            <a:off x="1937605" y="1531639"/>
            <a:ext cx="2624719" cy="843236"/>
          </a:xfrm>
          <a:prstGeom prst="wedgeRectCallout">
            <a:avLst>
              <a:gd name="adj1" fmla="val 1147"/>
              <a:gd name="adj2" fmla="val 65569"/>
            </a:avLst>
          </a:prstGeom>
          <a:solidFill>
            <a:schemeClr val="bg1"/>
          </a:solidFill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4847732" y="2714527"/>
            <a:ext cx="1637233" cy="3577803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正方形/長方形 10"/>
          <p:cNvSpPr/>
          <p:nvPr/>
        </p:nvSpPr>
        <p:spPr>
          <a:xfrm>
            <a:off x="974239" y="2702582"/>
            <a:ext cx="1149644" cy="3603625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1604" y="2529471"/>
            <a:ext cx="3864627" cy="3794945"/>
          </a:xfrm>
          <a:prstGeom prst="rect">
            <a:avLst/>
          </a:prstGeom>
        </p:spPr>
      </p:pic>
      <p:sp>
        <p:nvSpPr>
          <p:cNvPr id="13" name="ストライプ矢印 12"/>
          <p:cNvSpPr/>
          <p:nvPr/>
        </p:nvSpPr>
        <p:spPr>
          <a:xfrm>
            <a:off x="3277907" y="5770985"/>
            <a:ext cx="260086" cy="295743"/>
          </a:xfrm>
          <a:prstGeom prst="striped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ストライプ矢印 13"/>
          <p:cNvSpPr/>
          <p:nvPr/>
        </p:nvSpPr>
        <p:spPr>
          <a:xfrm flipH="1">
            <a:off x="2720516" y="5770985"/>
            <a:ext cx="260086" cy="295743"/>
          </a:xfrm>
          <a:prstGeom prst="striped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四角形吹き出し 14"/>
          <p:cNvSpPr/>
          <p:nvPr/>
        </p:nvSpPr>
        <p:spPr>
          <a:xfrm>
            <a:off x="1032547" y="4179095"/>
            <a:ext cx="1319429" cy="1376899"/>
          </a:xfrm>
          <a:prstGeom prst="wedgeRectCallout">
            <a:avLst>
              <a:gd name="adj1" fmla="val 60973"/>
              <a:gd name="adj2" fmla="val -69510"/>
            </a:avLst>
          </a:prstGeom>
          <a:solidFill>
            <a:schemeClr val="bg1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四角形吹き出し 15"/>
          <p:cNvSpPr/>
          <p:nvPr/>
        </p:nvSpPr>
        <p:spPr>
          <a:xfrm>
            <a:off x="4105342" y="2781481"/>
            <a:ext cx="2292346" cy="1782267"/>
          </a:xfrm>
          <a:prstGeom prst="wedgeRectCallout">
            <a:avLst>
              <a:gd name="adj1" fmla="val -74939"/>
              <a:gd name="adj2" fmla="val -8530"/>
            </a:avLst>
          </a:prstGeom>
          <a:solidFill>
            <a:srgbClr val="FFFF66"/>
          </a:solidFill>
          <a:ln w="1905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bg1"/>
              </a:solidFill>
            </a:endParaRPr>
          </a:p>
        </p:txBody>
      </p:sp>
      <p:cxnSp>
        <p:nvCxnSpPr>
          <p:cNvPr id="17" name="直線コネクタ 16"/>
          <p:cNvCxnSpPr/>
          <p:nvPr/>
        </p:nvCxnSpPr>
        <p:spPr>
          <a:xfrm>
            <a:off x="1014538" y="6308373"/>
            <a:ext cx="5470427" cy="0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2028272" y="1649783"/>
            <a:ext cx="2398276" cy="600164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th-TH" sz="2000" b="1">
                <a:solidFill>
                  <a:srgbClr val="660066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สายไฟฟ้าแรงสูง</a:t>
            </a:r>
          </a:p>
          <a:p>
            <a:pPr algn="ctr">
              <a:spcBef>
                <a:spcPts val="600"/>
              </a:spcBef>
            </a:pPr>
            <a:r>
              <a:rPr lang="th-TH" sz="1400">
                <a:solidFill>
                  <a:srgbClr val="660066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高圧配電線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543843" y="5772251"/>
            <a:ext cx="1408783" cy="576390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r>
              <a:rPr lang="th-TH" sz="1600" b="1">
                <a:latin typeface="Tahoma" panose="020B0604030504040204" pitchFamily="50" charset="-128"/>
                <a:ea typeface="Meiryo UI" panose="020B0604030504040204" pitchFamily="50" charset="-128"/>
              </a:rPr>
              <a:t>ฝั่งถนน</a:t>
            </a:r>
          </a:p>
          <a:p>
            <a:r>
              <a:rPr lang="th-TH" sz="1400">
                <a:latin typeface="Tahoma" panose="020B0604030504040204" pitchFamily="50" charset="-128"/>
                <a:ea typeface="Meiryo UI" panose="020B0604030504040204" pitchFamily="50" charset="-128"/>
              </a:rPr>
              <a:t>車道側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109408" y="5772251"/>
            <a:ext cx="1567770" cy="576390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th-TH" sz="1600" b="1">
                <a:latin typeface="Tahoma" panose="020B0604030504040204" pitchFamily="50" charset="-128"/>
                <a:ea typeface="Meiryo UI" panose="020B0604030504040204" pitchFamily="50" charset="-128"/>
              </a:rPr>
              <a:t>ฝั่งบ้าน</a:t>
            </a:r>
          </a:p>
          <a:p>
            <a:pPr algn="r"/>
            <a:r>
              <a:rPr lang="th-TH" sz="1400">
                <a:latin typeface="Tahoma" panose="020B0604030504040204" pitchFamily="50" charset="-128"/>
                <a:ea typeface="Meiryo UI" panose="020B0604030504040204" pitchFamily="50" charset="-128"/>
              </a:rPr>
              <a:t>住宅側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983619" y="2827042"/>
            <a:ext cx="1329448" cy="723275"/>
          </a:xfrm>
          <a:prstGeom prst="rect">
            <a:avLst/>
          </a:prstGeom>
          <a:noFill/>
          <a:ln w="25400" cmpd="dbl">
            <a:solidFill>
              <a:srgbClr val="3333FF"/>
            </a:solidFill>
          </a:ln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th-TH" sz="2400" b="1" dirty="0">
                <a:solidFill>
                  <a:srgbClr val="3333FF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ปลอดภัย</a:t>
            </a:r>
          </a:p>
          <a:p>
            <a:pPr algn="ctr">
              <a:spcBef>
                <a:spcPts val="600"/>
              </a:spcBef>
            </a:pPr>
            <a:r>
              <a:rPr lang="th-TH" b="1" dirty="0">
                <a:solidFill>
                  <a:srgbClr val="3333FF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安全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141193" y="4262334"/>
            <a:ext cx="1072592" cy="1215717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th-TH" sz="2000" b="1" dirty="0">
                <a:solidFill>
                  <a:srgbClr val="000066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สาย</a:t>
            </a:r>
          </a:p>
          <a:p>
            <a:pPr algn="ctr"/>
            <a:r>
              <a:rPr lang="th-TH" sz="2000" b="1" dirty="0">
                <a:solidFill>
                  <a:srgbClr val="000066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แรงดันไฟฟ้า</a:t>
            </a:r>
          </a:p>
          <a:p>
            <a:pPr algn="ctr"/>
            <a:r>
              <a:rPr lang="th-TH" sz="2000" b="1" dirty="0">
                <a:solidFill>
                  <a:srgbClr val="000066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ต่ำ</a:t>
            </a:r>
          </a:p>
          <a:p>
            <a:pPr algn="ctr">
              <a:spcBef>
                <a:spcPts val="600"/>
              </a:spcBef>
            </a:pPr>
            <a:r>
              <a:rPr lang="th-TH" sz="1400" dirty="0">
                <a:solidFill>
                  <a:srgbClr val="000066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低圧配電線</a:t>
            </a:r>
          </a:p>
        </p:txBody>
      </p:sp>
      <p:sp>
        <p:nvSpPr>
          <p:cNvPr id="23" name="四角形吹き出し 22"/>
          <p:cNvSpPr/>
          <p:nvPr/>
        </p:nvSpPr>
        <p:spPr>
          <a:xfrm>
            <a:off x="4084147" y="4808978"/>
            <a:ext cx="1883227" cy="783230"/>
          </a:xfrm>
          <a:prstGeom prst="wedgeRectCallout">
            <a:avLst>
              <a:gd name="adj1" fmla="val -86548"/>
              <a:gd name="adj2" fmla="val -10356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170876" y="4904692"/>
            <a:ext cx="1738544" cy="600164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th-TH" sz="2000" b="1">
                <a:latin typeface="Tahoma" panose="020B0604030504040204" pitchFamily="50" charset="-128"/>
                <a:ea typeface="Meiryo UI" panose="020B0604030504040204" pitchFamily="50" charset="-128"/>
              </a:rPr>
              <a:t>หม้อแปลง</a:t>
            </a:r>
          </a:p>
          <a:p>
            <a:pPr algn="ctr">
              <a:spcBef>
                <a:spcPts val="600"/>
              </a:spcBef>
            </a:pPr>
            <a:r>
              <a:rPr lang="th-TH" sz="1400">
                <a:latin typeface="Tahoma" panose="020B0604030504040204" pitchFamily="50" charset="-128"/>
                <a:ea typeface="Meiryo UI" panose="020B0604030504040204" pitchFamily="50" charset="-128"/>
              </a:rPr>
              <a:t>柱上変圧器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327163" y="2814799"/>
            <a:ext cx="1822798" cy="1723549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th-TH" sz="2000" b="1">
                <a:solidFill>
                  <a:srgbClr val="A50021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สายไฟแรงสูง</a:t>
            </a:r>
          </a:p>
          <a:p>
            <a:pPr algn="ctr"/>
            <a:r>
              <a:rPr lang="th-TH" sz="2000" b="1">
                <a:solidFill>
                  <a:srgbClr val="A50021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หย่อน</a:t>
            </a:r>
          </a:p>
          <a:p>
            <a:pPr algn="ctr">
              <a:spcBef>
                <a:spcPts val="600"/>
              </a:spcBef>
            </a:pPr>
            <a:r>
              <a:rPr lang="th-TH" sz="2000" b="1">
                <a:solidFill>
                  <a:srgbClr val="A50021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th-TH" sz="2000" b="1">
                <a:solidFill>
                  <a:srgbClr val="FF0000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อันตราย</a:t>
            </a:r>
            <a:r>
              <a:rPr lang="th-TH" sz="2000" b="1">
                <a:solidFill>
                  <a:srgbClr val="A50021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 </a:t>
            </a:r>
          </a:p>
          <a:p>
            <a:pPr algn="ctr">
              <a:spcBef>
                <a:spcPts val="1200"/>
              </a:spcBef>
            </a:pPr>
            <a:r>
              <a:rPr lang="th-TH" sz="1600">
                <a:solidFill>
                  <a:srgbClr val="A50021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高圧引下線</a:t>
            </a:r>
          </a:p>
          <a:p>
            <a:pPr algn="ctr">
              <a:spcBef>
                <a:spcPts val="600"/>
              </a:spcBef>
            </a:pPr>
            <a:r>
              <a:rPr kumimoji="1" lang="th-TH" sz="1600">
                <a:solidFill>
                  <a:srgbClr val="FF0000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（特に危険）</a:t>
            </a:r>
          </a:p>
        </p:txBody>
      </p:sp>
      <p:pic>
        <p:nvPicPr>
          <p:cNvPr id="26" name="Picture 2" descr="ビックリマーク 感嘆符 | 感嘆符, イラスト, デザイン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936" y="3491727"/>
            <a:ext cx="336807" cy="29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テキスト ボックス 26"/>
          <p:cNvSpPr txBox="1"/>
          <p:nvPr/>
        </p:nvSpPr>
        <p:spPr>
          <a:xfrm>
            <a:off x="9723784" y="5342528"/>
            <a:ext cx="1309323" cy="717918"/>
          </a:xfrm>
          <a:prstGeom prst="rect">
            <a:avLst/>
          </a:prstGeom>
          <a:noFill/>
          <a:ln w="25400" cmpd="dbl">
            <a:solidFill>
              <a:srgbClr val="3333FF"/>
            </a:solidFill>
          </a:ln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th-TH" sz="2400" b="1" dirty="0">
                <a:solidFill>
                  <a:srgbClr val="3333FF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ปลอดภัย</a:t>
            </a:r>
          </a:p>
          <a:p>
            <a:pPr algn="ctr">
              <a:spcBef>
                <a:spcPts val="600"/>
              </a:spcBef>
            </a:pPr>
            <a:r>
              <a:rPr lang="th-TH" b="1" dirty="0">
                <a:solidFill>
                  <a:srgbClr val="3333FF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安全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1995862" y="6410456"/>
            <a:ext cx="3235428" cy="369332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th-TH" sz="2400" b="1">
                <a:latin typeface="Tahoma" panose="020B0604030504040204" pitchFamily="50" charset="-128"/>
                <a:ea typeface="Meiryo UI" panose="020B0604030504040204" pitchFamily="50" charset="-128"/>
              </a:rPr>
              <a:t>a) สายส่ง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7767903" y="6410456"/>
            <a:ext cx="3459271" cy="369332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th-TH" sz="2400" b="1">
                <a:latin typeface="Tahoma" panose="020B0604030504040204" pitchFamily="50" charset="-128"/>
                <a:ea typeface="Meiryo UI" panose="020B0604030504040204" pitchFamily="50" charset="-128"/>
              </a:rPr>
              <a:t>b) สายรับ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575843" y="2431823"/>
            <a:ext cx="1098625" cy="246221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th-TH" sz="1600">
                <a:latin typeface="Tahoma" panose="020B0604030504040204" pitchFamily="50" charset="-128"/>
                <a:ea typeface="Meiryo UI" panose="020B0604030504040204" pitchFamily="50" charset="-128"/>
              </a:rPr>
              <a:t>（配電線）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0133669" y="2330223"/>
            <a:ext cx="1098625" cy="246221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th-TH" sz="1600">
                <a:latin typeface="Tahoma" panose="020B0604030504040204" pitchFamily="50" charset="-128"/>
                <a:ea typeface="Meiryo UI" panose="020B0604030504040204" pitchFamily="50" charset="-128"/>
              </a:rPr>
              <a:t>（送電線）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6583680" y="1544729"/>
            <a:ext cx="4431666" cy="683411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none" lIns="36000" tIns="0" rIns="36000" bIns="0" rtlCol="0">
            <a:noAutofit/>
          </a:bodyPr>
          <a:lstStyle/>
          <a:p>
            <a:r>
              <a:rPr lang="th-TH" sz="2400" b="1" dirty="0">
                <a:solidFill>
                  <a:srgbClr val="FF0000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ℓ: </a:t>
            </a:r>
            <a:r>
              <a:rPr lang="th-TH" sz="2400" b="1" dirty="0">
                <a:solidFill>
                  <a:srgbClr val="FF0000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ระยะเคลื่อนที่ที่น้อยที่สุด</a:t>
            </a: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8059443" y="1930615"/>
            <a:ext cx="1480140" cy="246221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r>
              <a:rPr lang="th-TH" sz="1600">
                <a:latin typeface="Tahoma" panose="020B0604030504040204" pitchFamily="50" charset="-128"/>
                <a:ea typeface="Meiryo UI" panose="020B0604030504040204" pitchFamily="50" charset="-128"/>
              </a:rPr>
              <a:t>安全な隔離距離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84317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96" y="1486182"/>
            <a:ext cx="5432007" cy="5206435"/>
          </a:xfrm>
          <a:prstGeom prst="rect">
            <a:avLst/>
          </a:prstGeom>
        </p:spPr>
      </p:pic>
      <p:pic>
        <p:nvPicPr>
          <p:cNvPr id="80" name="図 7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3518043" y="1473989"/>
            <a:ext cx="8407113" cy="5230821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3" name="サブタイトル 2"/>
          <p:cNvSpPr txBox="1">
            <a:spLocks/>
          </p:cNvSpPr>
          <p:nvPr/>
        </p:nvSpPr>
        <p:spPr>
          <a:xfrm>
            <a:off x="3208" y="27070"/>
            <a:ext cx="496592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th-TH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(9)　</a:t>
            </a:r>
            <a:r>
              <a:rPr lang="th-TH" sz="2000" u="sng">
                <a:solidFill>
                  <a:prstClr val="black"/>
                </a:solidFill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安全距離-2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b="1">
                <a:solidFill>
                  <a:srgbClr val="000066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(9) ระยะเคลื่อนที่ที่น้อยที่สุดจากสายไฟ -2 </a:t>
            </a:r>
          </a:p>
        </p:txBody>
      </p:sp>
      <p:sp>
        <p:nvSpPr>
          <p:cNvPr id="55" name="正方形/長方形 54"/>
          <p:cNvSpPr/>
          <p:nvPr/>
        </p:nvSpPr>
        <p:spPr>
          <a:xfrm>
            <a:off x="8636084" y="2755694"/>
            <a:ext cx="776175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th-TH" sz="2800" b="1">
                <a:ln w="3175">
                  <a:noFill/>
                </a:ln>
                <a:solidFill>
                  <a:srgbClr val="3333FF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lang="th-TH" sz="1600" b="1">
                <a:ln w="3175">
                  <a:noFill/>
                </a:ln>
                <a:solidFill>
                  <a:srgbClr val="3333FF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th-TH" b="1">
                <a:ln w="3175">
                  <a:noFill/>
                </a:ln>
                <a:solidFill>
                  <a:srgbClr val="3333FF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ม.</a:t>
            </a:r>
          </a:p>
        </p:txBody>
      </p:sp>
      <p:sp>
        <p:nvSpPr>
          <p:cNvPr id="64" name="正方形/長方形 63"/>
          <p:cNvSpPr/>
          <p:nvPr/>
        </p:nvSpPr>
        <p:spPr>
          <a:xfrm>
            <a:off x="7717646" y="2755694"/>
            <a:ext cx="753732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th-TH" sz="2800" b="1">
                <a:ln w="3175">
                  <a:noFill/>
                </a:ln>
                <a:solidFill>
                  <a:srgbClr val="3333FF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3</a:t>
            </a:r>
            <a:r>
              <a:rPr lang="th-TH" sz="1600" b="1">
                <a:ln w="3175">
                  <a:noFill/>
                </a:ln>
                <a:solidFill>
                  <a:srgbClr val="3333FF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th-TH" b="1">
                <a:ln w="3175">
                  <a:noFill/>
                </a:ln>
                <a:solidFill>
                  <a:srgbClr val="3333FF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ม.</a:t>
            </a:r>
          </a:p>
        </p:txBody>
      </p:sp>
      <p:sp>
        <p:nvSpPr>
          <p:cNvPr id="67" name="正方形/長方形 66"/>
          <p:cNvSpPr/>
          <p:nvPr/>
        </p:nvSpPr>
        <p:spPr>
          <a:xfrm>
            <a:off x="6698325" y="2755694"/>
            <a:ext cx="753732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th-TH" sz="2800" b="1">
                <a:ln w="3175">
                  <a:noFill/>
                </a:ln>
                <a:solidFill>
                  <a:srgbClr val="3333FF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4</a:t>
            </a:r>
            <a:r>
              <a:rPr lang="th-TH" sz="1600" b="1">
                <a:ln w="3175">
                  <a:noFill/>
                </a:ln>
                <a:solidFill>
                  <a:srgbClr val="3333FF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th-TH" b="1">
                <a:ln w="3175">
                  <a:noFill/>
                </a:ln>
                <a:solidFill>
                  <a:srgbClr val="3333FF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ม.</a:t>
            </a:r>
          </a:p>
        </p:txBody>
      </p:sp>
      <p:sp>
        <p:nvSpPr>
          <p:cNvPr id="68" name="正方形/長方形 67"/>
          <p:cNvSpPr/>
          <p:nvPr/>
        </p:nvSpPr>
        <p:spPr>
          <a:xfrm>
            <a:off x="5614742" y="2755694"/>
            <a:ext cx="753732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th-TH" sz="2800" b="1">
                <a:ln w="3175">
                  <a:noFill/>
                </a:ln>
                <a:solidFill>
                  <a:srgbClr val="3333FF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5</a:t>
            </a:r>
            <a:r>
              <a:rPr lang="th-TH" sz="1600" b="1">
                <a:ln w="3175">
                  <a:noFill/>
                </a:ln>
                <a:solidFill>
                  <a:srgbClr val="3333FF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th-TH" b="1">
                <a:ln w="3175">
                  <a:noFill/>
                </a:ln>
                <a:solidFill>
                  <a:srgbClr val="3333FF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ม.</a:t>
            </a:r>
          </a:p>
        </p:txBody>
      </p:sp>
      <p:sp>
        <p:nvSpPr>
          <p:cNvPr id="69" name="正方形/長方形 68"/>
          <p:cNvSpPr/>
          <p:nvPr/>
        </p:nvSpPr>
        <p:spPr>
          <a:xfrm>
            <a:off x="4503736" y="2755694"/>
            <a:ext cx="753732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th-TH" sz="2800" b="1">
                <a:ln w="3175">
                  <a:noFill/>
                </a:ln>
                <a:solidFill>
                  <a:srgbClr val="3333FF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7</a:t>
            </a:r>
            <a:r>
              <a:rPr lang="th-TH" sz="1600" b="1">
                <a:ln w="3175">
                  <a:noFill/>
                </a:ln>
                <a:solidFill>
                  <a:srgbClr val="3333FF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th-TH" b="1">
                <a:ln w="3175">
                  <a:noFill/>
                </a:ln>
                <a:solidFill>
                  <a:srgbClr val="3333FF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ม.</a:t>
            </a:r>
          </a:p>
        </p:txBody>
      </p:sp>
      <p:sp>
        <p:nvSpPr>
          <p:cNvPr id="72" name="正方形/長方形 71"/>
          <p:cNvSpPr/>
          <p:nvPr/>
        </p:nvSpPr>
        <p:spPr>
          <a:xfrm>
            <a:off x="3220373" y="2755694"/>
            <a:ext cx="997389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th-TH" sz="2800" b="1">
                <a:ln w="3175">
                  <a:noFill/>
                </a:ln>
                <a:solidFill>
                  <a:srgbClr val="3333FF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11</a:t>
            </a:r>
            <a:r>
              <a:rPr lang="th-TH" sz="1600" b="1">
                <a:ln w="3175">
                  <a:noFill/>
                </a:ln>
                <a:solidFill>
                  <a:srgbClr val="3333FF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th-TH" b="1">
                <a:ln w="3175">
                  <a:noFill/>
                </a:ln>
                <a:solidFill>
                  <a:srgbClr val="3333FF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ม.</a:t>
            </a:r>
          </a:p>
        </p:txBody>
      </p:sp>
      <p:sp>
        <p:nvSpPr>
          <p:cNvPr id="73" name="正方形/長方形 72"/>
          <p:cNvSpPr/>
          <p:nvPr/>
        </p:nvSpPr>
        <p:spPr>
          <a:xfrm>
            <a:off x="4677935" y="6103303"/>
            <a:ext cx="1346844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th-TH" sz="2800" b="1">
                <a:ln w="3175">
                  <a:noFill/>
                </a:ln>
                <a:solidFill>
                  <a:srgbClr val="FFFF00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500</a:t>
            </a:r>
            <a:r>
              <a:rPr lang="th-TH" b="1">
                <a:ln w="3175">
                  <a:noFill/>
                </a:ln>
                <a:solidFill>
                  <a:srgbClr val="FFFF00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 kV</a:t>
            </a:r>
          </a:p>
        </p:txBody>
      </p:sp>
      <p:sp>
        <p:nvSpPr>
          <p:cNvPr id="74" name="正方形/長方形 73"/>
          <p:cNvSpPr/>
          <p:nvPr/>
        </p:nvSpPr>
        <p:spPr>
          <a:xfrm>
            <a:off x="5692521" y="5591663"/>
            <a:ext cx="1346844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th-TH" sz="2800" b="1">
                <a:ln w="3175">
                  <a:noFill/>
                </a:ln>
                <a:solidFill>
                  <a:srgbClr val="FFFF00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275</a:t>
            </a:r>
            <a:r>
              <a:rPr lang="th-TH" b="1">
                <a:ln w="3175">
                  <a:noFill/>
                </a:ln>
                <a:solidFill>
                  <a:srgbClr val="FFFF00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 kV</a:t>
            </a:r>
          </a:p>
        </p:txBody>
      </p:sp>
      <p:sp>
        <p:nvSpPr>
          <p:cNvPr id="75" name="正方形/長方形 74"/>
          <p:cNvSpPr/>
          <p:nvPr/>
        </p:nvSpPr>
        <p:spPr>
          <a:xfrm>
            <a:off x="6729421" y="5059082"/>
            <a:ext cx="1346844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th-TH" sz="2800" b="1">
                <a:ln w="3175">
                  <a:noFill/>
                </a:ln>
                <a:solidFill>
                  <a:srgbClr val="FFFF00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154</a:t>
            </a:r>
            <a:r>
              <a:rPr lang="th-TH" b="1">
                <a:ln w="3175">
                  <a:noFill/>
                </a:ln>
                <a:solidFill>
                  <a:srgbClr val="FFFF00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 kV</a:t>
            </a:r>
          </a:p>
        </p:txBody>
      </p:sp>
      <p:sp>
        <p:nvSpPr>
          <p:cNvPr id="76" name="正方形/長方形 75"/>
          <p:cNvSpPr/>
          <p:nvPr/>
        </p:nvSpPr>
        <p:spPr>
          <a:xfrm>
            <a:off x="7768587" y="4522805"/>
            <a:ext cx="1061509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th-TH" sz="2800" b="1">
                <a:ln w="3175">
                  <a:noFill/>
                </a:ln>
                <a:solidFill>
                  <a:srgbClr val="CC0000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77</a:t>
            </a:r>
            <a:r>
              <a:rPr lang="th-TH" b="1">
                <a:ln w="3175">
                  <a:noFill/>
                </a:ln>
                <a:solidFill>
                  <a:srgbClr val="CC0000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 kV</a:t>
            </a:r>
          </a:p>
        </p:txBody>
      </p:sp>
      <p:sp>
        <p:nvSpPr>
          <p:cNvPr id="77" name="正方形/長方形 76"/>
          <p:cNvSpPr/>
          <p:nvPr/>
        </p:nvSpPr>
        <p:spPr>
          <a:xfrm>
            <a:off x="8563251" y="3960365"/>
            <a:ext cx="1061509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th-TH" sz="2800" b="1">
                <a:ln w="3175">
                  <a:noFill/>
                </a:ln>
                <a:solidFill>
                  <a:srgbClr val="CC0000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33</a:t>
            </a:r>
            <a:r>
              <a:rPr lang="th-TH" b="1">
                <a:ln w="3175">
                  <a:noFill/>
                </a:ln>
                <a:solidFill>
                  <a:srgbClr val="CC0000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 kV</a:t>
            </a:r>
          </a:p>
        </p:txBody>
      </p:sp>
      <p:sp>
        <p:nvSpPr>
          <p:cNvPr id="78" name="正方形/長方形 77"/>
          <p:cNvSpPr/>
          <p:nvPr/>
        </p:nvSpPr>
        <p:spPr>
          <a:xfrm>
            <a:off x="9340860" y="3389684"/>
            <a:ext cx="1186543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th-TH" sz="2800" b="1">
                <a:ln w="3175">
                  <a:noFill/>
                </a:ln>
                <a:solidFill>
                  <a:srgbClr val="CC0000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6.6</a:t>
            </a:r>
            <a:r>
              <a:rPr lang="th-TH" b="1">
                <a:ln w="3175">
                  <a:noFill/>
                </a:ln>
                <a:solidFill>
                  <a:srgbClr val="CC0000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 kV</a:t>
            </a:r>
          </a:p>
        </p:txBody>
      </p:sp>
      <p:pic>
        <p:nvPicPr>
          <p:cNvPr id="79" name="図 7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685" y="3768330"/>
            <a:ext cx="2350854" cy="2854242"/>
          </a:xfrm>
          <a:prstGeom prst="rect">
            <a:avLst/>
          </a:prstGeom>
        </p:spPr>
      </p:pic>
      <p:sp>
        <p:nvSpPr>
          <p:cNvPr id="21" name="テキスト ボックス 20"/>
          <p:cNvSpPr txBox="1"/>
          <p:nvPr/>
        </p:nvSpPr>
        <p:spPr>
          <a:xfrm>
            <a:off x="436478" y="2348453"/>
            <a:ext cx="2732850" cy="683411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noAutofit/>
          </a:bodyPr>
          <a:lstStyle/>
          <a:p>
            <a:pPr algn="ctr"/>
            <a:r>
              <a:rPr lang="th-TH" sz="2800" b="1">
                <a:solidFill>
                  <a:srgbClr val="3333FF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ระยะเคลื่อนที่ </a:t>
            </a:r>
          </a:p>
          <a:p>
            <a:pPr algn="ctr"/>
            <a:r>
              <a:rPr lang="th-TH" sz="2800" b="1">
                <a:solidFill>
                  <a:srgbClr val="3333FF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ที่น้อยที่สุด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060273" y="3246466"/>
            <a:ext cx="1472125" cy="246221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r>
              <a:rPr lang="th-TH" sz="1600">
                <a:latin typeface="Tahoma" panose="020B0604030504040204" pitchFamily="50" charset="-128"/>
                <a:ea typeface="Meiryo UI" panose="020B0604030504040204" pitchFamily="50" charset="-128"/>
              </a:rPr>
              <a:t>安全な離隔距離</a:t>
            </a:r>
          </a:p>
        </p:txBody>
      </p:sp>
      <p:sp>
        <p:nvSpPr>
          <p:cNvPr id="6" name="楕円 5"/>
          <p:cNvSpPr/>
          <p:nvPr/>
        </p:nvSpPr>
        <p:spPr>
          <a:xfrm>
            <a:off x="9494307" y="2640590"/>
            <a:ext cx="729194" cy="72919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7" name="正方形/長方形 26"/>
          <p:cNvSpPr/>
          <p:nvPr/>
        </p:nvSpPr>
        <p:spPr>
          <a:xfrm>
            <a:off x="9886146" y="1846236"/>
            <a:ext cx="1435915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ln w="3175">
                  <a:noFill/>
                </a:ln>
                <a:latin typeface="Tahoma" panose="020B0604030504040204" pitchFamily="50" charset="-128"/>
                <a:ea typeface="Meiryo UI" panose="020B0604030504040204" pitchFamily="50" charset="-128"/>
              </a:rPr>
              <a:t>สาย</a:t>
            </a:r>
          </a:p>
          <a:p>
            <a:pPr algn="ctr"/>
            <a:r>
              <a:rPr lang="th-TH" sz="2800" b="1" dirty="0">
                <a:ln w="3175">
                  <a:noFill/>
                </a:ln>
                <a:latin typeface="Tahoma" panose="020B0604030504040204" pitchFamily="50" charset="-128"/>
                <a:ea typeface="Meiryo UI" panose="020B0604030504040204" pitchFamily="50" charset="-128"/>
              </a:rPr>
              <a:t>ไฟ</a:t>
            </a:r>
          </a:p>
        </p:txBody>
      </p:sp>
      <p:sp>
        <p:nvSpPr>
          <p:cNvPr id="30" name="正方形/長方形 29"/>
          <p:cNvSpPr/>
          <p:nvPr/>
        </p:nvSpPr>
        <p:spPr>
          <a:xfrm>
            <a:off x="4406968" y="5053706"/>
            <a:ext cx="1610184" cy="52322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th-TH" sz="2800" b="1">
                <a:ln w="3175">
                  <a:noFill/>
                </a:ln>
                <a:solidFill>
                  <a:schemeClr val="bg1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แรงดันไฟฟ้า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0420173" y="2776566"/>
            <a:ext cx="483072" cy="246221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th-TH" sz="1600">
                <a:latin typeface="Tahoma" panose="020B0604030504040204" pitchFamily="50" charset="-128"/>
                <a:ea typeface="Meiryo UI" panose="020B0604030504040204" pitchFamily="50" charset="-128"/>
              </a:rPr>
              <a:t>電線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02811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/>
          <a:srcRect l="2171" r="2185"/>
          <a:stretch/>
        </p:blipFill>
        <p:spPr>
          <a:xfrm>
            <a:off x="77006" y="1873680"/>
            <a:ext cx="7209322" cy="4559108"/>
          </a:xfrm>
          <a:prstGeom prst="rect">
            <a:avLst/>
          </a:prstGeom>
        </p:spPr>
      </p:pic>
      <p:sp>
        <p:nvSpPr>
          <p:cNvPr id="5" name="サブタイトル 2"/>
          <p:cNvSpPr txBox="1">
            <a:spLocks/>
          </p:cNvSpPr>
          <p:nvPr/>
        </p:nvSpPr>
        <p:spPr>
          <a:xfrm>
            <a:off x="3208" y="27070"/>
            <a:ext cx="3923899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th-TH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(10)　</a:t>
            </a:r>
            <a:r>
              <a:rPr lang="th-TH" sz="2000" u="sng">
                <a:solidFill>
                  <a:prstClr val="black"/>
                </a:solidFill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感電電流の安全限界</a:t>
            </a:r>
          </a:p>
        </p:txBody>
      </p:sp>
      <p:sp>
        <p:nvSpPr>
          <p:cNvPr id="6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b="1" dirty="0">
                <a:solidFill>
                  <a:srgbClr val="000066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(10) ค่าความปลอดภัยขั้นต่ำสุดของกระแสไฟฟ้าดูด</a:t>
            </a:r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3449575"/>
              </p:ext>
            </p:extLst>
          </p:nvPr>
        </p:nvGraphicFramePr>
        <p:xfrm>
          <a:off x="7381525" y="1486406"/>
          <a:ext cx="4610498" cy="5212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10498">
                  <a:extLst>
                    <a:ext uri="{9D8B030D-6E8A-4147-A177-3AD203B41FA5}">
                      <a16:colId xmlns:a16="http://schemas.microsoft.com/office/drawing/2014/main" val="4291298882"/>
                    </a:ext>
                  </a:extLst>
                </a:gridCol>
              </a:tblGrid>
              <a:tr h="562935">
                <a:tc>
                  <a:txBody>
                    <a:bodyPr/>
                    <a:lstStyle/>
                    <a:p>
                      <a:r>
                        <a:rPr kumimoji="1" lang="th-TH" sz="2000" b="1" dirty="0">
                          <a:solidFill>
                            <a:srgbClr val="000066"/>
                          </a:solidFill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AC-1: 	ไม่มีปฏิกริยาที่ น่าตื่นตกใจ </a:t>
                      </a:r>
                    </a:p>
                    <a:p>
                      <a:r>
                        <a:rPr kumimoji="1" lang="th-TH" sz="1600" b="0" dirty="0"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	感知するが驚くような反応なし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4512636"/>
                  </a:ext>
                </a:extLst>
              </a:tr>
              <a:tr h="562935">
                <a:tc>
                  <a:txBody>
                    <a:bodyPr/>
                    <a:lstStyle/>
                    <a:p>
                      <a:r>
                        <a:rPr kumimoji="1" lang="th-TH" sz="2000" b="1" dirty="0">
                          <a:solidFill>
                            <a:srgbClr val="000066"/>
                          </a:solidFill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AC-2: 	ไม่มีผลกระทบที่เป็นอันตราย</a:t>
                      </a:r>
                    </a:p>
                    <a:p>
                      <a:r>
                        <a:rPr kumimoji="1" lang="th-TH" sz="1600" b="0" dirty="0"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	通常有害な生理学的影響なし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4072451"/>
                  </a:ext>
                </a:extLst>
              </a:tr>
              <a:tr h="562935">
                <a:tc>
                  <a:txBody>
                    <a:bodyPr/>
                    <a:lstStyle/>
                    <a:p>
                      <a:r>
                        <a:rPr kumimoji="1" lang="th-TH" sz="2000" b="1" dirty="0">
                          <a:solidFill>
                            <a:srgbClr val="000066"/>
                          </a:solidFill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AC-3: 	อวัยวะไม่ได้รับความเสียหาย</a:t>
                      </a:r>
                    </a:p>
                    <a:p>
                      <a:r>
                        <a:rPr kumimoji="1" lang="th-TH" sz="1600" b="0" dirty="0"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	通常器官に損傷なし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9661477"/>
                  </a:ext>
                </a:extLst>
              </a:tr>
              <a:tr h="562935">
                <a:tc>
                  <a:txBody>
                    <a:bodyPr/>
                    <a:lstStyle/>
                    <a:p>
                      <a:r>
                        <a:rPr kumimoji="1" lang="th-TH" sz="2000" b="1" dirty="0">
                          <a:solidFill>
                            <a:srgbClr val="000066"/>
                          </a:solidFill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AC-4: 	ภาวะหยุดหายใจ/หัวใจหยุดเต้น</a:t>
                      </a:r>
                    </a:p>
                    <a:p>
                      <a:r>
                        <a:rPr kumimoji="1" lang="th-TH" sz="1600" b="0" dirty="0"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	心拍停止などの病生理学的影響あり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0404562"/>
                  </a:ext>
                </a:extLst>
              </a:tr>
              <a:tr h="777387">
                <a:tc>
                  <a:txBody>
                    <a:bodyPr/>
                    <a:lstStyle/>
                    <a:p>
                      <a:r>
                        <a:rPr kumimoji="1" lang="th-TH" sz="1800" b="1" dirty="0">
                          <a:solidFill>
                            <a:srgbClr val="C00000"/>
                          </a:solidFill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AC-4.1: ภาวะหัวใจเต้นผิดจังหวะชนิดร้ายแรง: </a:t>
                      </a:r>
                      <a:r>
                        <a:rPr kumimoji="1" lang="en-US" sz="1800" b="1" dirty="0">
                          <a:solidFill>
                            <a:srgbClr val="C00000"/>
                          </a:solidFill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 </a:t>
                      </a:r>
                    </a:p>
                    <a:p>
                      <a:r>
                        <a:rPr kumimoji="1" lang="en-US" sz="1800" b="1" dirty="0">
                          <a:solidFill>
                            <a:srgbClr val="C00000"/>
                          </a:solidFill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             </a:t>
                      </a:r>
                      <a:r>
                        <a:rPr kumimoji="1" lang="th-TH" sz="1800" b="1" dirty="0">
                          <a:solidFill>
                            <a:srgbClr val="C00000"/>
                          </a:solidFill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≤5%</a:t>
                      </a:r>
                    </a:p>
                    <a:p>
                      <a:r>
                        <a:rPr kumimoji="1" lang="th-TH" sz="1600" b="0" dirty="0"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	心室細動の確立は約5%以下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7066323"/>
                  </a:ext>
                </a:extLst>
              </a:tr>
              <a:tr h="777387">
                <a:tc>
                  <a:txBody>
                    <a:bodyPr/>
                    <a:lstStyle/>
                    <a:p>
                      <a:r>
                        <a:rPr kumimoji="1" lang="th-TH" sz="1800" b="1" dirty="0">
                          <a:solidFill>
                            <a:srgbClr val="C00000"/>
                          </a:solidFill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AC-4.2: ภาวะหัวใจเต้นผิดจังหวะชนิดร้ายแรง: </a:t>
                      </a:r>
                      <a:endParaRPr kumimoji="1" lang="en-US" sz="1800" b="1" dirty="0">
                        <a:solidFill>
                          <a:srgbClr val="C00000"/>
                        </a:solidFill>
                        <a:latin typeface="Tahoma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r>
                        <a:rPr kumimoji="1" lang="en-US" sz="1800" b="1" dirty="0">
                          <a:solidFill>
                            <a:srgbClr val="C00000"/>
                          </a:solidFill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             </a:t>
                      </a:r>
                      <a:r>
                        <a:rPr kumimoji="1" lang="th-TH" sz="1800" b="1" dirty="0">
                          <a:solidFill>
                            <a:srgbClr val="C00000"/>
                          </a:solidFill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≤50%</a:t>
                      </a:r>
                    </a:p>
                    <a:p>
                      <a:r>
                        <a:rPr kumimoji="1" lang="th-TH" sz="1600" b="0" dirty="0"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	心室細動の確立は約50%以下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992639"/>
                  </a:ext>
                </a:extLst>
              </a:tr>
              <a:tr h="777387">
                <a:tc>
                  <a:txBody>
                    <a:bodyPr/>
                    <a:lstStyle/>
                    <a:p>
                      <a:r>
                        <a:rPr kumimoji="1" lang="th-TH" sz="1800" b="1" dirty="0">
                          <a:solidFill>
                            <a:srgbClr val="C00000"/>
                          </a:solidFill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AC-4.3: ภาวะหัวใจเต้นผิดจังหวะชนิดร้ายแรง: </a:t>
                      </a:r>
                      <a:endParaRPr kumimoji="1" lang="en-US" sz="1800" b="1" dirty="0">
                        <a:solidFill>
                          <a:srgbClr val="C00000"/>
                        </a:solidFill>
                        <a:latin typeface="Tahoma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r>
                        <a:rPr kumimoji="1" lang="en-US" sz="1800" b="1" dirty="0">
                          <a:solidFill>
                            <a:srgbClr val="C00000"/>
                          </a:solidFill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             </a:t>
                      </a:r>
                      <a:r>
                        <a:rPr kumimoji="1" lang="th-TH" sz="1800" b="1" dirty="0">
                          <a:solidFill>
                            <a:srgbClr val="C00000"/>
                          </a:solidFill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&lt;50%</a:t>
                      </a:r>
                    </a:p>
                    <a:p>
                      <a:r>
                        <a:rPr kumimoji="1" lang="th-TH" sz="1600" b="0" dirty="0"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	心室細動の確立は約50%超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5919289"/>
                  </a:ext>
                </a:extLst>
              </a:tr>
            </a:tbl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730642" y="2304202"/>
            <a:ext cx="663762" cy="276999"/>
          </a:xfrm>
          <a:prstGeom prst="rect">
            <a:avLst/>
          </a:prstGeom>
          <a:solidFill>
            <a:schemeClr val="bg1"/>
          </a:solidFill>
          <a:ln>
            <a:solidFill>
              <a:srgbClr val="000066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th-TH" b="1">
                <a:solidFill>
                  <a:srgbClr val="000066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AC-1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926657" y="2304202"/>
            <a:ext cx="663762" cy="276999"/>
          </a:xfrm>
          <a:prstGeom prst="rect">
            <a:avLst/>
          </a:prstGeom>
          <a:solidFill>
            <a:schemeClr val="bg1"/>
          </a:solidFill>
          <a:ln>
            <a:solidFill>
              <a:srgbClr val="000066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th-TH" b="1">
                <a:solidFill>
                  <a:srgbClr val="000066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AC-2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108061" y="2304202"/>
            <a:ext cx="663762" cy="276999"/>
          </a:xfrm>
          <a:prstGeom prst="rect">
            <a:avLst/>
          </a:prstGeom>
          <a:solidFill>
            <a:schemeClr val="bg1"/>
          </a:solidFill>
          <a:ln>
            <a:solidFill>
              <a:srgbClr val="000066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th-TH" b="1">
                <a:solidFill>
                  <a:srgbClr val="000066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AC-3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417053" y="2312225"/>
            <a:ext cx="1361069" cy="118494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th-TH" b="1">
                <a:solidFill>
                  <a:srgbClr val="C00000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AC-4</a:t>
            </a:r>
          </a:p>
          <a:p>
            <a:pPr algn="ctr">
              <a:spcBef>
                <a:spcPts val="600"/>
              </a:spcBef>
            </a:pPr>
            <a:r>
              <a:rPr lang="th-TH" b="1">
                <a:solidFill>
                  <a:srgbClr val="C00000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❶：AC-4.1</a:t>
            </a:r>
          </a:p>
          <a:p>
            <a:pPr algn="ctr"/>
            <a:r>
              <a:rPr lang="th-TH" b="1">
                <a:solidFill>
                  <a:srgbClr val="C00000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❷：AC-4.2</a:t>
            </a:r>
          </a:p>
          <a:p>
            <a:pPr algn="ctr"/>
            <a:r>
              <a:rPr lang="th-TH" b="1">
                <a:solidFill>
                  <a:srgbClr val="C00000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❸：AC-4.3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334940" y="4674886"/>
            <a:ext cx="329185" cy="307777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th-TH" sz="2000" b="1">
                <a:solidFill>
                  <a:srgbClr val="C00000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❶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604777" y="4674886"/>
            <a:ext cx="329185" cy="307777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th-TH" sz="2000" b="1">
                <a:solidFill>
                  <a:srgbClr val="C00000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❷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847664" y="4674886"/>
            <a:ext cx="329185" cy="307777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th-TH" sz="2000" b="1">
                <a:solidFill>
                  <a:srgbClr val="C00000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❸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12574" y="1480027"/>
            <a:ext cx="4376875" cy="487313"/>
          </a:xfrm>
          <a:prstGeom prst="rect">
            <a:avLst/>
          </a:prstGeom>
          <a:noFill/>
          <a:ln>
            <a:noFill/>
          </a:ln>
        </p:spPr>
        <p:txBody>
          <a:bodyPr wrap="square" lIns="36000" tIns="0" rIns="36000" bIns="0" rtlCol="0">
            <a:spAutoFit/>
          </a:bodyPr>
          <a:lstStyle/>
          <a:p>
            <a:r>
              <a:rPr lang="th-TH" sz="1600" b="1">
                <a:latin typeface="Tahoma" panose="020B0604030504040204" pitchFamily="50" charset="-128"/>
                <a:ea typeface="Meiryo UI" panose="020B0604030504040204" pitchFamily="50" charset="-128"/>
              </a:rPr>
              <a:t>ระยะเวลาของการนำไฟฟ้า (มิลลิวินาที)</a:t>
            </a:r>
          </a:p>
          <a:p>
            <a:pPr>
              <a:spcBef>
                <a:spcPts val="600"/>
              </a:spcBef>
            </a:pPr>
            <a:r>
              <a:rPr kumimoji="1" lang="th-TH" sz="1600" baseline="30000">
                <a:latin typeface="Tahoma" panose="020B0604030504040204" pitchFamily="50" charset="-128"/>
                <a:ea typeface="Meiryo UI" panose="020B0604030504040204" pitchFamily="50" charset="-128"/>
              </a:rPr>
              <a:t>通電時間（ms）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52386" y="6339128"/>
            <a:ext cx="6604870" cy="487313"/>
          </a:xfrm>
          <a:prstGeom prst="rect">
            <a:avLst/>
          </a:prstGeom>
          <a:noFill/>
          <a:ln>
            <a:noFill/>
          </a:ln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th-TH" sz="1600" b="1">
                <a:latin typeface="Tahoma" panose="020B0604030504040204" pitchFamily="50" charset="-128"/>
                <a:ea typeface="Meiryo UI" panose="020B0604030504040204" pitchFamily="50" charset="-128"/>
              </a:rPr>
              <a:t>กระแสไฟฟ้า (mA)</a:t>
            </a:r>
          </a:p>
          <a:p>
            <a:pPr algn="ctr">
              <a:spcBef>
                <a:spcPts val="600"/>
              </a:spcBef>
            </a:pPr>
            <a:r>
              <a:rPr kumimoji="1" lang="th-TH" sz="1600" baseline="30000">
                <a:latin typeface="Tahoma" panose="020B0604030504040204" pitchFamily="50" charset="-128"/>
                <a:ea typeface="Meiryo UI" panose="020B0604030504040204" pitchFamily="50" charset="-128"/>
              </a:rPr>
              <a:t>通電電流（mA）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38025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7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3.　手による合図・笛による補助合図</a:t>
            </a:r>
          </a:p>
        </p:txBody>
      </p:sp>
      <p:sp>
        <p:nvSpPr>
          <p:cNvPr id="8" name="タイトル 4"/>
          <p:cNvSpPr txBox="1">
            <a:spLocks/>
          </p:cNvSpPr>
          <p:nvPr/>
        </p:nvSpPr>
        <p:spPr>
          <a:xfrm>
            <a:off x="67112" y="55924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2400"/>
              </a:spcBef>
              <a:defRPr/>
            </a:pPr>
            <a:r>
              <a:rPr kumimoji="1" lang="th-TH" sz="4400" b="1" i="0" u="none" strike="noStrike" cap="none" normalizeH="0" baseline="0" noProof="0">
                <a:ln>
                  <a:noFill/>
                </a:ln>
                <a:solidFill>
                  <a:srgbClr val="000066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j-cs"/>
              </a:rPr>
              <a:t>3.　</a:t>
            </a:r>
            <a:r>
              <a:rPr lang="th-TH" b="1">
                <a:solidFill>
                  <a:srgbClr val="000066"/>
                </a:solidFill>
                <a:latin typeface="Tahoma" panose="020B0604030504040204" pitchFamily="50" charset="-128"/>
                <a:ea typeface="Meiryo UI" panose="020B0604030504040204" pitchFamily="50" charset="-128"/>
                <a:cs typeface="+mj-cs"/>
              </a:rPr>
              <a:t>การให้สัญญาณมือ/การเป่านกหวีด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2" y="1738590"/>
            <a:ext cx="8500535" cy="4781551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3582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3" y="1738590"/>
            <a:ext cx="8500533" cy="478155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  <p:sp>
        <p:nvSpPr>
          <p:cNvPr id="7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h-TH" sz="2000" u="sng" dirty="0">
                <a:solidFill>
                  <a:srgbClr val="000000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1.　移動式クレーンに関する定義と用語</a:t>
            </a:r>
          </a:p>
        </p:txBody>
      </p:sp>
      <p:sp>
        <p:nvSpPr>
          <p:cNvPr id="8" name="タイトル 4"/>
          <p:cNvSpPr txBox="1">
            <a:spLocks/>
          </p:cNvSpPr>
          <p:nvPr/>
        </p:nvSpPr>
        <p:spPr>
          <a:xfrm>
            <a:off x="67112" y="55924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2400"/>
              </a:spcBef>
            </a:pPr>
            <a:r>
              <a:rPr lang="th-TH" b="1" dirty="0">
                <a:solidFill>
                  <a:srgbClr val="000066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1.　คำจำกัดความและอภิธานศัพท์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51757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29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h-TH" sz="2000" u="sng">
                <a:latin typeface="Tahoma" panose="020B0604030504040204" pitchFamily="50" charset="-128"/>
                <a:ea typeface="Meiryo UI" panose="020B0604030504040204" pitchFamily="50" charset="-128"/>
              </a:rPr>
              <a:t>(1)　手による合図 -1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b="1">
                <a:solidFill>
                  <a:srgbClr val="000066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(1) การให้สัญญาณมือ - 1</a:t>
            </a: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4209740"/>
              </p:ext>
            </p:extLst>
          </p:nvPr>
        </p:nvGraphicFramePr>
        <p:xfrm>
          <a:off x="112325" y="1622782"/>
          <a:ext cx="11967348" cy="51534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91837">
                  <a:extLst>
                    <a:ext uri="{9D8B030D-6E8A-4147-A177-3AD203B41FA5}">
                      <a16:colId xmlns:a16="http://schemas.microsoft.com/office/drawing/2014/main" val="4130411074"/>
                    </a:ext>
                  </a:extLst>
                </a:gridCol>
                <a:gridCol w="2991837">
                  <a:extLst>
                    <a:ext uri="{9D8B030D-6E8A-4147-A177-3AD203B41FA5}">
                      <a16:colId xmlns:a16="http://schemas.microsoft.com/office/drawing/2014/main" val="291718838"/>
                    </a:ext>
                  </a:extLst>
                </a:gridCol>
                <a:gridCol w="5983674">
                  <a:extLst>
                    <a:ext uri="{9D8B030D-6E8A-4147-A177-3AD203B41FA5}">
                      <a16:colId xmlns:a16="http://schemas.microsoft.com/office/drawing/2014/main" val="2259624939"/>
                    </a:ext>
                  </a:extLst>
                </a:gridCol>
              </a:tblGrid>
              <a:tr h="2824092">
                <a:tc rowSpan="2">
                  <a:txBody>
                    <a:bodyPr/>
                    <a:lstStyle/>
                    <a:p>
                      <a:pPr algn="l"/>
                      <a:r>
                        <a:rPr lang="th-TH" sz="2400" b="1" dirty="0">
                          <a:solidFill>
                            <a:srgbClr val="000066"/>
                          </a:solidFill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      </a:t>
                      </a:r>
                      <a:r>
                        <a:rPr lang="en-US" sz="2400" b="1" dirty="0">
                          <a:solidFill>
                            <a:srgbClr val="000066"/>
                          </a:solidFill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   </a:t>
                      </a:r>
                      <a:r>
                        <a:rPr lang="th-TH" sz="2400" b="1" dirty="0">
                          <a:solidFill>
                            <a:srgbClr val="000066"/>
                          </a:solidFill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ขานชื่อ</a:t>
                      </a:r>
                      <a:r>
                        <a:rPr lang="th-TH" sz="2400" b="1" baseline="0" dirty="0">
                          <a:solidFill>
                            <a:srgbClr val="000066"/>
                          </a:solidFill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เครน</a:t>
                      </a:r>
                    </a:p>
                    <a:p>
                      <a:pPr algn="l" rtl="0">
                        <a:spcBef>
                          <a:spcPts val="600"/>
                        </a:spcBef>
                      </a:pPr>
                      <a:endParaRPr kumimoji="1" lang="ja-JP" altLang="en-US" sz="1800" dirty="0"/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th-TH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Tahoma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แสดง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th-TH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Tahoma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ตำแหน่ง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th-TH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Tahoma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การชักรอกตะขอขึ้น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rtl="0"/>
                      <a:endParaRPr kumimoji="1" lang="ja-JP" altLang="en-US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rtl="0"/>
                      <a:endParaRPr kumimoji="1" lang="ja-JP" altLang="en-US" dirty="0"/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2755537"/>
                  </a:ext>
                </a:extLst>
              </a:tr>
              <a:tr h="2329314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th-TH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Tahoma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การลดตะขอลง</a:t>
                      </a:r>
                    </a:p>
                    <a:p>
                      <a:pPr algn="l" rtl="0"/>
                      <a:endParaRPr kumimoji="1" lang="ja-JP" altLang="en-US" dirty="0"/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6810526"/>
                  </a:ext>
                </a:extLst>
              </a:tr>
            </a:tbl>
          </a:graphicData>
        </a:graphic>
      </p:graphicFrame>
      <p:sp>
        <p:nvSpPr>
          <p:cNvPr id="20" name="正方形/長方形 19"/>
          <p:cNvSpPr/>
          <p:nvPr/>
        </p:nvSpPr>
        <p:spPr>
          <a:xfrm>
            <a:off x="116509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th-TH" sz="2400" b="1">
                <a:solidFill>
                  <a:schemeClr val="bg1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1</a:t>
            </a:r>
          </a:p>
        </p:txBody>
      </p:sp>
      <p:sp>
        <p:nvSpPr>
          <p:cNvPr id="22" name="正方形/長方形 21"/>
          <p:cNvSpPr/>
          <p:nvPr/>
        </p:nvSpPr>
        <p:spPr>
          <a:xfrm>
            <a:off x="3096991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th-TH" sz="2400" b="1">
                <a:solidFill>
                  <a:schemeClr val="bg1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2</a:t>
            </a:r>
          </a:p>
        </p:txBody>
      </p:sp>
      <p:sp>
        <p:nvSpPr>
          <p:cNvPr id="24" name="正方形/長方形 23"/>
          <p:cNvSpPr/>
          <p:nvPr/>
        </p:nvSpPr>
        <p:spPr>
          <a:xfrm>
            <a:off x="6098323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th-TH" sz="2400" b="1">
                <a:solidFill>
                  <a:schemeClr val="bg1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3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6096421" y="444499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th-TH" sz="2400" b="1">
                <a:solidFill>
                  <a:schemeClr val="bg1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4</a:t>
            </a:r>
          </a:p>
        </p:txBody>
      </p:sp>
      <p:sp>
        <p:nvSpPr>
          <p:cNvPr id="26" name="正方形/長方形 25"/>
          <p:cNvSpPr/>
          <p:nvPr/>
        </p:nvSpPr>
        <p:spPr>
          <a:xfrm>
            <a:off x="1096052" y="2443485"/>
            <a:ext cx="10358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b="1">
                <a:latin typeface="Tahoma" panose="020B0604030504040204" pitchFamily="50" charset="-128"/>
                <a:ea typeface="Meiryo UI" panose="020B0604030504040204" pitchFamily="50" charset="-128"/>
              </a:rPr>
              <a:t>呼び出し</a:t>
            </a:r>
          </a:p>
        </p:txBody>
      </p:sp>
      <p:sp>
        <p:nvSpPr>
          <p:cNvPr id="27" name="正方形/長方形 26"/>
          <p:cNvSpPr/>
          <p:nvPr/>
        </p:nvSpPr>
        <p:spPr>
          <a:xfrm>
            <a:off x="3947507" y="2426553"/>
            <a:ext cx="13195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b="1">
                <a:latin typeface="Tahoma" panose="020B0604030504040204" pitchFamily="50" charset="-128"/>
                <a:ea typeface="Meiryo UI" panose="020B0604030504040204" pitchFamily="50" charset="-128"/>
              </a:rPr>
              <a:t>位置の指示</a:t>
            </a:r>
          </a:p>
        </p:txBody>
      </p:sp>
      <p:sp>
        <p:nvSpPr>
          <p:cNvPr id="28" name="正方形/長方形 27"/>
          <p:cNvSpPr/>
          <p:nvPr/>
        </p:nvSpPr>
        <p:spPr>
          <a:xfrm>
            <a:off x="8654250" y="2070955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b="1">
                <a:latin typeface="Tahoma" panose="020B0604030504040204" pitchFamily="50" charset="-128"/>
                <a:ea typeface="Meiryo UI" panose="020B0604030504040204" pitchFamily="50" charset="-128"/>
              </a:rPr>
              <a:t>巻上げ</a:t>
            </a:r>
          </a:p>
        </p:txBody>
      </p:sp>
      <p:pic>
        <p:nvPicPr>
          <p:cNvPr id="31" name="image658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388" y="2439319"/>
            <a:ext cx="3029599" cy="1942832"/>
          </a:xfrm>
          <a:prstGeom prst="rect">
            <a:avLst/>
          </a:prstGeom>
          <a:ln>
            <a:noFill/>
          </a:ln>
        </p:spPr>
      </p:pic>
      <p:sp>
        <p:nvSpPr>
          <p:cNvPr id="37" name="正方形/長方形 36"/>
          <p:cNvSpPr/>
          <p:nvPr/>
        </p:nvSpPr>
        <p:spPr>
          <a:xfrm>
            <a:off x="8654250" y="4888375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b="1">
                <a:latin typeface="Tahoma" panose="020B0604030504040204" pitchFamily="50" charset="-128"/>
                <a:ea typeface="Meiryo UI" panose="020B0604030504040204" pitchFamily="50" charset="-128"/>
              </a:rPr>
              <a:t>巻下げ</a:t>
            </a:r>
          </a:p>
        </p:txBody>
      </p:sp>
      <p:grpSp>
        <p:nvGrpSpPr>
          <p:cNvPr id="15" name="グループ化 14"/>
          <p:cNvGrpSpPr/>
          <p:nvPr/>
        </p:nvGrpSpPr>
        <p:grpSpPr>
          <a:xfrm>
            <a:off x="6367780" y="2624667"/>
            <a:ext cx="1984587" cy="1757918"/>
            <a:chOff x="6367780" y="2624667"/>
            <a:chExt cx="1984587" cy="1757918"/>
          </a:xfrm>
        </p:grpSpPr>
        <p:sp>
          <p:nvSpPr>
            <p:cNvPr id="11" name="正方形/長方形 10"/>
            <p:cNvSpPr/>
            <p:nvPr/>
          </p:nvSpPr>
          <p:spPr>
            <a:xfrm>
              <a:off x="6367780" y="2624667"/>
              <a:ext cx="1984587" cy="1757918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0608" y="2781659"/>
              <a:ext cx="1189578" cy="1444302"/>
            </a:xfrm>
            <a:prstGeom prst="rect">
              <a:avLst/>
            </a:prstGeom>
          </p:spPr>
        </p:pic>
        <p:sp>
          <p:nvSpPr>
            <p:cNvPr id="12" name="上矢印 11"/>
            <p:cNvSpPr/>
            <p:nvPr/>
          </p:nvSpPr>
          <p:spPr>
            <a:xfrm>
              <a:off x="7787637" y="3068320"/>
              <a:ext cx="228600" cy="1137321"/>
            </a:xfrm>
            <a:prstGeom prst="upArrow">
              <a:avLst>
                <a:gd name="adj1" fmla="val 50000"/>
                <a:gd name="adj2" fmla="val 112222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6367780" y="5058770"/>
            <a:ext cx="1984587" cy="1757918"/>
            <a:chOff x="6367780" y="5058770"/>
            <a:chExt cx="1984587" cy="1757918"/>
          </a:xfrm>
        </p:grpSpPr>
        <p:sp>
          <p:nvSpPr>
            <p:cNvPr id="40" name="正方形/長方形 39"/>
            <p:cNvSpPr/>
            <p:nvPr/>
          </p:nvSpPr>
          <p:spPr>
            <a:xfrm>
              <a:off x="6367780" y="5058770"/>
              <a:ext cx="1984587" cy="1757918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41" name="図 4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0608" y="5215762"/>
              <a:ext cx="1189578" cy="1444302"/>
            </a:xfrm>
            <a:prstGeom prst="rect">
              <a:avLst/>
            </a:prstGeom>
          </p:spPr>
        </p:pic>
        <p:sp>
          <p:nvSpPr>
            <p:cNvPr id="42" name="上矢印 41"/>
            <p:cNvSpPr/>
            <p:nvPr/>
          </p:nvSpPr>
          <p:spPr>
            <a:xfrm flipV="1">
              <a:off x="7787637" y="5502423"/>
              <a:ext cx="228600" cy="1137321"/>
            </a:xfrm>
            <a:prstGeom prst="upArrow">
              <a:avLst>
                <a:gd name="adj1" fmla="val 50000"/>
                <a:gd name="adj2" fmla="val 112222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5" name="グループ化 4"/>
          <p:cNvGrpSpPr/>
          <p:nvPr/>
        </p:nvGrpSpPr>
        <p:grpSpPr>
          <a:xfrm>
            <a:off x="1015756" y="2900892"/>
            <a:ext cx="1196081" cy="3779536"/>
            <a:chOff x="1015756" y="2900892"/>
            <a:chExt cx="1196081" cy="3779536"/>
          </a:xfrm>
        </p:grpSpPr>
        <p:pic>
          <p:nvPicPr>
            <p:cNvPr id="6" name="image656.png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0836" y="2901496"/>
              <a:ext cx="1191001" cy="3778932"/>
            </a:xfrm>
            <a:prstGeom prst="rect">
              <a:avLst/>
            </a:prstGeom>
          </p:spPr>
        </p:pic>
        <p:sp>
          <p:nvSpPr>
            <p:cNvPr id="33" name="楕円 32"/>
            <p:cNvSpPr/>
            <p:nvPr/>
          </p:nvSpPr>
          <p:spPr>
            <a:xfrm>
              <a:off x="1015756" y="2900892"/>
              <a:ext cx="792268" cy="79226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7" name="グループ化 6"/>
          <p:cNvGrpSpPr/>
          <p:nvPr/>
        </p:nvGrpSpPr>
        <p:grpSpPr>
          <a:xfrm>
            <a:off x="3610695" y="3618280"/>
            <a:ext cx="1980866" cy="3046908"/>
            <a:chOff x="3610695" y="3618280"/>
            <a:chExt cx="1980866" cy="3046908"/>
          </a:xfrm>
        </p:grpSpPr>
        <p:pic>
          <p:nvPicPr>
            <p:cNvPr id="30" name="image657.png"/>
            <p:cNvPicPr/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0695" y="3618280"/>
              <a:ext cx="1980866" cy="3046908"/>
            </a:xfrm>
            <a:prstGeom prst="rect">
              <a:avLst/>
            </a:prstGeom>
          </p:spPr>
        </p:pic>
        <p:sp>
          <p:nvSpPr>
            <p:cNvPr id="34" name="楕円 33"/>
            <p:cNvSpPr/>
            <p:nvPr/>
          </p:nvSpPr>
          <p:spPr>
            <a:xfrm>
              <a:off x="3621796" y="4737867"/>
              <a:ext cx="909564" cy="90956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3" name="グループ化 2"/>
          <p:cNvGrpSpPr/>
          <p:nvPr/>
        </p:nvGrpSpPr>
        <p:grpSpPr>
          <a:xfrm>
            <a:off x="8957514" y="5295139"/>
            <a:ext cx="1786407" cy="1404617"/>
            <a:chOff x="8957514" y="5295139"/>
            <a:chExt cx="1786407" cy="1404617"/>
          </a:xfrm>
        </p:grpSpPr>
        <p:pic>
          <p:nvPicPr>
            <p:cNvPr id="36" name="image652.png"/>
            <p:cNvPicPr/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0808" y="5295139"/>
              <a:ext cx="1783113" cy="1404617"/>
            </a:xfrm>
            <a:prstGeom prst="rect">
              <a:avLst/>
            </a:prstGeom>
          </p:spPr>
        </p:pic>
        <p:sp>
          <p:nvSpPr>
            <p:cNvPr id="35" name="楕円 34"/>
            <p:cNvSpPr/>
            <p:nvPr/>
          </p:nvSpPr>
          <p:spPr>
            <a:xfrm>
              <a:off x="8957514" y="5889633"/>
              <a:ext cx="792268" cy="79226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654825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正方形/長方形 79"/>
          <p:cNvSpPr/>
          <p:nvPr/>
        </p:nvSpPr>
        <p:spPr>
          <a:xfrm>
            <a:off x="6105952" y="4773701"/>
            <a:ext cx="2471606" cy="2130471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7" name="正方形/長方形 76"/>
          <p:cNvSpPr/>
          <p:nvPr/>
        </p:nvSpPr>
        <p:spPr>
          <a:xfrm>
            <a:off x="6105952" y="2116404"/>
            <a:ext cx="2471606" cy="2130471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30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h-TH" sz="2000" u="sng">
                <a:latin typeface="Tahoma" panose="020B0604030504040204" pitchFamily="50" charset="-128"/>
                <a:ea typeface="Meiryo UI" panose="020B0604030504040204" pitchFamily="50" charset="-128"/>
              </a:rPr>
              <a:t>(1)　手による合図 -2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b="1">
                <a:solidFill>
                  <a:srgbClr val="000066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(1) การให้สัญญาณมือ - 2</a:t>
            </a: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4924703"/>
              </p:ext>
            </p:extLst>
          </p:nvPr>
        </p:nvGraphicFramePr>
        <p:xfrm>
          <a:off x="112325" y="1622782"/>
          <a:ext cx="11967350" cy="51534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83676">
                  <a:extLst>
                    <a:ext uri="{9D8B030D-6E8A-4147-A177-3AD203B41FA5}">
                      <a16:colId xmlns:a16="http://schemas.microsoft.com/office/drawing/2014/main" val="4130411074"/>
                    </a:ext>
                  </a:extLst>
                </a:gridCol>
                <a:gridCol w="5983674">
                  <a:extLst>
                    <a:ext uri="{9D8B030D-6E8A-4147-A177-3AD203B41FA5}">
                      <a16:colId xmlns:a16="http://schemas.microsoft.com/office/drawing/2014/main" val="2259624939"/>
                    </a:ext>
                  </a:extLst>
                </a:gridCol>
              </a:tblGrid>
              <a:tr h="2576703">
                <a:tc>
                  <a:txBody>
                    <a:bodyPr/>
                    <a:lstStyle/>
                    <a:p>
                      <a:pPr algn="ctr"/>
                      <a:r>
                        <a:rPr lang="th-TH" sz="2400" b="1">
                          <a:solidFill>
                            <a:srgbClr val="000066"/>
                          </a:solidFill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ชักรอกตะขอเสริมขึ้น</a:t>
                      </a: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th-TH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Tahoma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ยกเสาตั้งขึ้น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uLnTx/>
                        <a:uFillTx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rtl="0"/>
                      <a:endParaRPr kumimoji="1" lang="ja-JP" altLang="en-US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rtl="0"/>
                      <a:endParaRPr kumimoji="1" lang="ja-JP" altLang="en-US" dirty="0"/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2755537"/>
                  </a:ext>
                </a:extLst>
              </a:tr>
              <a:tr h="257670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th-TH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Tahoma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ลดตะขอเสริมลง</a:t>
                      </a: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th-TH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Tahoma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ลดเสาตั้งลง</a:t>
                      </a:r>
                    </a:p>
                    <a:p>
                      <a:pPr algn="l" rtl="0"/>
                      <a:endParaRPr kumimoji="1" lang="ja-JP" altLang="en-US" dirty="0"/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0399165"/>
                  </a:ext>
                </a:extLst>
              </a:tr>
            </a:tbl>
          </a:graphicData>
        </a:graphic>
      </p:graphicFrame>
      <p:sp>
        <p:nvSpPr>
          <p:cNvPr id="20" name="正方形/長方形 19"/>
          <p:cNvSpPr/>
          <p:nvPr/>
        </p:nvSpPr>
        <p:spPr>
          <a:xfrm>
            <a:off x="116509" y="1620744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th-TH" sz="2400" b="1">
                <a:solidFill>
                  <a:schemeClr val="bg1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5</a:t>
            </a:r>
          </a:p>
        </p:txBody>
      </p:sp>
      <p:sp>
        <p:nvSpPr>
          <p:cNvPr id="22" name="正方形/長方形 21"/>
          <p:cNvSpPr/>
          <p:nvPr/>
        </p:nvSpPr>
        <p:spPr>
          <a:xfrm>
            <a:off x="115031" y="4194536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th-TH" sz="2400" b="1">
                <a:solidFill>
                  <a:schemeClr val="bg1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6</a:t>
            </a:r>
          </a:p>
        </p:txBody>
      </p:sp>
      <p:sp>
        <p:nvSpPr>
          <p:cNvPr id="24" name="正方形/長方形 23"/>
          <p:cNvSpPr/>
          <p:nvPr/>
        </p:nvSpPr>
        <p:spPr>
          <a:xfrm>
            <a:off x="6098323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th-TH" sz="2400" b="1">
                <a:solidFill>
                  <a:schemeClr val="bg1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7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6096421" y="419607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th-TH" sz="2400" b="1">
                <a:solidFill>
                  <a:schemeClr val="bg1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8</a:t>
            </a:r>
          </a:p>
        </p:txBody>
      </p:sp>
      <p:sp>
        <p:nvSpPr>
          <p:cNvPr id="28" name="正方形/長方形 27"/>
          <p:cNvSpPr/>
          <p:nvPr/>
        </p:nvSpPr>
        <p:spPr>
          <a:xfrm>
            <a:off x="8568489" y="2070955"/>
            <a:ext cx="10230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b="1">
                <a:latin typeface="Tahoma" panose="020B0604030504040204" pitchFamily="50" charset="-128"/>
                <a:ea typeface="Meiryo UI" panose="020B0604030504040204" pitchFamily="50" charset="-128"/>
              </a:rPr>
              <a:t>ジブ上げ</a:t>
            </a:r>
          </a:p>
        </p:txBody>
      </p:sp>
      <p:sp>
        <p:nvSpPr>
          <p:cNvPr id="37" name="正方形/長方形 36"/>
          <p:cNvSpPr/>
          <p:nvPr/>
        </p:nvSpPr>
        <p:spPr>
          <a:xfrm>
            <a:off x="8595337" y="4626062"/>
            <a:ext cx="10198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b="1">
                <a:latin typeface="Tahoma" panose="020B0604030504040204" pitchFamily="50" charset="-128"/>
                <a:ea typeface="Meiryo UI" panose="020B0604030504040204" pitchFamily="50" charset="-128"/>
              </a:rPr>
              <a:t>ジブ下げ</a:t>
            </a:r>
          </a:p>
        </p:txBody>
      </p:sp>
      <p:sp>
        <p:nvSpPr>
          <p:cNvPr id="45" name="正方形/長方形 44"/>
          <p:cNvSpPr/>
          <p:nvPr/>
        </p:nvSpPr>
        <p:spPr>
          <a:xfrm>
            <a:off x="2573722" y="2065602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b="1">
                <a:latin typeface="Tahoma" panose="020B0604030504040204" pitchFamily="50" charset="-128"/>
                <a:ea typeface="Meiryo UI" panose="020B0604030504040204" pitchFamily="50" charset="-128"/>
              </a:rPr>
              <a:t>補巻上げ</a:t>
            </a:r>
          </a:p>
        </p:txBody>
      </p:sp>
      <p:pic>
        <p:nvPicPr>
          <p:cNvPr id="54" name="image654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983" y="2082380"/>
            <a:ext cx="2246393" cy="2068972"/>
          </a:xfrm>
          <a:prstGeom prst="rect">
            <a:avLst/>
          </a:prstGeom>
        </p:spPr>
      </p:pic>
      <p:sp>
        <p:nvSpPr>
          <p:cNvPr id="55" name="正方形/長方形 54"/>
          <p:cNvSpPr/>
          <p:nvPr/>
        </p:nvSpPr>
        <p:spPr>
          <a:xfrm>
            <a:off x="2573723" y="4621821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b="1">
                <a:latin typeface="Tahoma" panose="020B0604030504040204" pitchFamily="50" charset="-128"/>
                <a:ea typeface="Meiryo UI" panose="020B0604030504040204" pitchFamily="50" charset="-128"/>
              </a:rPr>
              <a:t>補巻下げ</a:t>
            </a:r>
          </a:p>
        </p:txBody>
      </p:sp>
      <p:sp>
        <p:nvSpPr>
          <p:cNvPr id="60" name="正方形/長方形 59"/>
          <p:cNvSpPr/>
          <p:nvPr/>
        </p:nvSpPr>
        <p:spPr>
          <a:xfrm>
            <a:off x="538378" y="2421464"/>
            <a:ext cx="2042795" cy="1708659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65" name="図 6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05" y="2552698"/>
            <a:ext cx="1454113" cy="1483509"/>
          </a:xfrm>
          <a:prstGeom prst="rect">
            <a:avLst/>
          </a:prstGeom>
        </p:spPr>
      </p:pic>
      <p:sp>
        <p:nvSpPr>
          <p:cNvPr id="64" name="上矢印 63"/>
          <p:cNvSpPr/>
          <p:nvPr/>
        </p:nvSpPr>
        <p:spPr>
          <a:xfrm>
            <a:off x="2150853" y="2731769"/>
            <a:ext cx="228600" cy="1090930"/>
          </a:xfrm>
          <a:prstGeom prst="upArrow">
            <a:avLst>
              <a:gd name="adj1" fmla="val 50000"/>
              <a:gd name="adj2" fmla="val 11222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7" name="グループ化 6"/>
          <p:cNvGrpSpPr/>
          <p:nvPr/>
        </p:nvGrpSpPr>
        <p:grpSpPr>
          <a:xfrm>
            <a:off x="538378" y="4999041"/>
            <a:ext cx="2042795" cy="1708659"/>
            <a:chOff x="538378" y="4999041"/>
            <a:chExt cx="2042795" cy="1708659"/>
          </a:xfrm>
        </p:grpSpPr>
        <p:sp>
          <p:nvSpPr>
            <p:cNvPr id="67" name="正方形/長方形 66"/>
            <p:cNvSpPr/>
            <p:nvPr/>
          </p:nvSpPr>
          <p:spPr>
            <a:xfrm>
              <a:off x="538378" y="4999041"/>
              <a:ext cx="2042795" cy="1708659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68" name="図 6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105" y="5130275"/>
              <a:ext cx="1454113" cy="1483509"/>
            </a:xfrm>
            <a:prstGeom prst="rect">
              <a:avLst/>
            </a:prstGeom>
          </p:spPr>
        </p:pic>
        <p:sp>
          <p:nvSpPr>
            <p:cNvPr id="69" name="上矢印 68"/>
            <p:cNvSpPr/>
            <p:nvPr/>
          </p:nvSpPr>
          <p:spPr>
            <a:xfrm flipV="1">
              <a:off x="2150853" y="5309346"/>
              <a:ext cx="228600" cy="1090930"/>
            </a:xfrm>
            <a:prstGeom prst="upArrow">
              <a:avLst>
                <a:gd name="adj1" fmla="val 50000"/>
                <a:gd name="adj2" fmla="val 112222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390" y="2301526"/>
            <a:ext cx="2067401" cy="1849826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587" y="4902830"/>
            <a:ext cx="2067401" cy="1849826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9093198" y="2358772"/>
            <a:ext cx="2372933" cy="1648078"/>
            <a:chOff x="9093198" y="2358772"/>
            <a:chExt cx="2372933" cy="1648078"/>
          </a:xfrm>
        </p:grpSpPr>
        <p:pic>
          <p:nvPicPr>
            <p:cNvPr id="82" name="image663.png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3198" y="2358772"/>
              <a:ext cx="2372933" cy="1648078"/>
            </a:xfrm>
            <a:prstGeom prst="rect">
              <a:avLst/>
            </a:prstGeom>
          </p:spPr>
        </p:pic>
        <p:sp>
          <p:nvSpPr>
            <p:cNvPr id="32" name="楕円 31"/>
            <p:cNvSpPr/>
            <p:nvPr/>
          </p:nvSpPr>
          <p:spPr>
            <a:xfrm>
              <a:off x="9098523" y="2888460"/>
              <a:ext cx="1105690" cy="110569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9173090" y="4923646"/>
            <a:ext cx="2297044" cy="1644305"/>
            <a:chOff x="9173090" y="4923646"/>
            <a:chExt cx="2297044" cy="1644305"/>
          </a:xfrm>
        </p:grpSpPr>
        <p:pic>
          <p:nvPicPr>
            <p:cNvPr id="83" name="image664.png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3090" y="4923646"/>
              <a:ext cx="2297044" cy="1644305"/>
            </a:xfrm>
            <a:prstGeom prst="rect">
              <a:avLst/>
            </a:prstGeom>
          </p:spPr>
        </p:pic>
        <p:sp>
          <p:nvSpPr>
            <p:cNvPr id="34" name="楕円 33"/>
            <p:cNvSpPr/>
            <p:nvPr/>
          </p:nvSpPr>
          <p:spPr>
            <a:xfrm>
              <a:off x="9181073" y="5490925"/>
              <a:ext cx="1067423" cy="106742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5" name="グループ化 4"/>
          <p:cNvGrpSpPr/>
          <p:nvPr/>
        </p:nvGrpSpPr>
        <p:grpSpPr>
          <a:xfrm>
            <a:off x="3474391" y="4954510"/>
            <a:ext cx="2167439" cy="1676782"/>
            <a:chOff x="3474391" y="4954510"/>
            <a:chExt cx="2167439" cy="1676782"/>
          </a:xfrm>
        </p:grpSpPr>
        <p:grpSp>
          <p:nvGrpSpPr>
            <p:cNvPr id="50" name="グループ化 49"/>
            <p:cNvGrpSpPr/>
            <p:nvPr/>
          </p:nvGrpSpPr>
          <p:grpSpPr>
            <a:xfrm>
              <a:off x="3474391" y="4954510"/>
              <a:ext cx="2167439" cy="1676782"/>
              <a:chOff x="3238647" y="4021666"/>
              <a:chExt cx="2791284" cy="2159403"/>
            </a:xfrm>
          </p:grpSpPr>
          <p:pic>
            <p:nvPicPr>
              <p:cNvPr id="51" name="image655.png"/>
              <p:cNvPicPr/>
              <p:nvPr/>
            </p:nvPicPr>
            <p:blipFill rotWithShape="1"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332781" y="4021666"/>
                <a:ext cx="1697150" cy="2159403"/>
              </a:xfrm>
              <a:prstGeom prst="rect">
                <a:avLst/>
              </a:prstGeom>
            </p:spPr>
          </p:pic>
          <p:pic>
            <p:nvPicPr>
              <p:cNvPr id="52" name="image655.png"/>
              <p:cNvPicPr/>
              <p:nvPr/>
            </p:nvPicPr>
            <p:blipFill rotWithShape="1"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238647" y="4021666"/>
                <a:ext cx="1021475" cy="2159403"/>
              </a:xfrm>
              <a:prstGeom prst="rect">
                <a:avLst/>
              </a:prstGeom>
            </p:spPr>
          </p:pic>
        </p:grpSp>
        <p:sp>
          <p:nvSpPr>
            <p:cNvPr id="35" name="楕円 34"/>
            <p:cNvSpPr/>
            <p:nvPr/>
          </p:nvSpPr>
          <p:spPr>
            <a:xfrm>
              <a:off x="4259397" y="5354762"/>
              <a:ext cx="649891" cy="64989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921901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正方形/長方形 79"/>
          <p:cNvSpPr/>
          <p:nvPr/>
        </p:nvSpPr>
        <p:spPr>
          <a:xfrm>
            <a:off x="6105952" y="4621821"/>
            <a:ext cx="2471606" cy="2282351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7" name="正方形/長方形 76"/>
          <p:cNvSpPr/>
          <p:nvPr/>
        </p:nvSpPr>
        <p:spPr>
          <a:xfrm>
            <a:off x="6105952" y="2116404"/>
            <a:ext cx="2471606" cy="2130471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31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h-TH" sz="2000" u="sng">
                <a:latin typeface="Tahoma" panose="020B0604030504040204" pitchFamily="50" charset="-128"/>
                <a:ea typeface="Meiryo UI" panose="020B0604030504040204" pitchFamily="50" charset="-128"/>
              </a:rPr>
              <a:t>(1)　手による合図 -3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b="1">
                <a:solidFill>
                  <a:srgbClr val="000066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(1) การให้สัญญาณมือ - 3</a:t>
            </a: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4112919"/>
              </p:ext>
            </p:extLst>
          </p:nvPr>
        </p:nvGraphicFramePr>
        <p:xfrm>
          <a:off x="112325" y="1622782"/>
          <a:ext cx="11967350" cy="51534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83676">
                  <a:extLst>
                    <a:ext uri="{9D8B030D-6E8A-4147-A177-3AD203B41FA5}">
                      <a16:colId xmlns:a16="http://schemas.microsoft.com/office/drawing/2014/main" val="4130411074"/>
                    </a:ext>
                  </a:extLst>
                </a:gridCol>
                <a:gridCol w="5983674">
                  <a:extLst>
                    <a:ext uri="{9D8B030D-6E8A-4147-A177-3AD203B41FA5}">
                      <a16:colId xmlns:a16="http://schemas.microsoft.com/office/drawing/2014/main" val="2259624939"/>
                    </a:ext>
                  </a:extLst>
                </a:gridCol>
              </a:tblGrid>
              <a:tr h="2576703">
                <a:tc>
                  <a:txBody>
                    <a:bodyPr/>
                    <a:lstStyle/>
                    <a:p>
                      <a:pPr algn="ctr"/>
                      <a:r>
                        <a:rPr lang="th-TH" sz="2400" b="1">
                          <a:solidFill>
                            <a:srgbClr val="000066"/>
                          </a:solidFill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เลื่อนในแนวนอน</a:t>
                      </a: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th-TH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Tahoma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หมุนน้ำหนักบรรทุก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rtl="0"/>
                      <a:endParaRPr kumimoji="1" lang="ja-JP" altLang="en-US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rtl="0"/>
                      <a:endParaRPr kumimoji="1" lang="ja-JP" altLang="en-US" dirty="0"/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2755537"/>
                  </a:ext>
                </a:extLst>
              </a:tr>
              <a:tr h="257670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th-TH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Tahoma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เลื่อนช้าๆ</a:t>
                      </a: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th-TH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Tahoma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ยืด/หดเสาตั้ง</a:t>
                      </a:r>
                    </a:p>
                    <a:p>
                      <a:pPr algn="l" rtl="0"/>
                      <a:endParaRPr kumimoji="1" lang="ja-JP" altLang="en-US" dirty="0"/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0399165"/>
                  </a:ext>
                </a:extLst>
              </a:tr>
            </a:tbl>
          </a:graphicData>
        </a:graphic>
      </p:graphicFrame>
      <p:sp>
        <p:nvSpPr>
          <p:cNvPr id="20" name="正方形/長方形 19"/>
          <p:cNvSpPr/>
          <p:nvPr/>
        </p:nvSpPr>
        <p:spPr>
          <a:xfrm>
            <a:off x="111429" y="162405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th-TH" sz="2400" b="1">
                <a:solidFill>
                  <a:schemeClr val="bg1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9</a:t>
            </a:r>
          </a:p>
        </p:txBody>
      </p:sp>
      <p:sp>
        <p:nvSpPr>
          <p:cNvPr id="22" name="正方形/長方形 21"/>
          <p:cNvSpPr/>
          <p:nvPr/>
        </p:nvSpPr>
        <p:spPr>
          <a:xfrm>
            <a:off x="106564" y="4194536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th-TH" sz="2400" b="1">
                <a:solidFill>
                  <a:schemeClr val="bg1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10</a:t>
            </a:r>
          </a:p>
        </p:txBody>
      </p:sp>
      <p:sp>
        <p:nvSpPr>
          <p:cNvPr id="24" name="正方形/長方形 23"/>
          <p:cNvSpPr/>
          <p:nvPr/>
        </p:nvSpPr>
        <p:spPr>
          <a:xfrm>
            <a:off x="6093243" y="162405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th-TH" sz="2400" b="1">
                <a:solidFill>
                  <a:schemeClr val="bg1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11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6101501" y="419607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th-TH" sz="2400" b="1">
                <a:solidFill>
                  <a:schemeClr val="bg1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12</a:t>
            </a:r>
          </a:p>
        </p:txBody>
      </p:sp>
      <p:sp>
        <p:nvSpPr>
          <p:cNvPr id="28" name="正方形/長方形 27"/>
          <p:cNvSpPr/>
          <p:nvPr/>
        </p:nvSpPr>
        <p:spPr>
          <a:xfrm>
            <a:off x="8535628" y="2070955"/>
            <a:ext cx="1088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b="1">
                <a:latin typeface="Tahoma" panose="020B0604030504040204" pitchFamily="50" charset="-128"/>
                <a:ea typeface="Meiryo UI" panose="020B0604030504040204" pitchFamily="50" charset="-128"/>
              </a:rPr>
              <a:t>荷の反転</a:t>
            </a:r>
          </a:p>
        </p:txBody>
      </p:sp>
      <p:sp>
        <p:nvSpPr>
          <p:cNvPr id="45" name="正方形/長方形 44"/>
          <p:cNvSpPr/>
          <p:nvPr/>
        </p:nvSpPr>
        <p:spPr>
          <a:xfrm>
            <a:off x="2560898" y="2065602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b="1">
                <a:latin typeface="Tahoma" panose="020B0604030504040204" pitchFamily="50" charset="-128"/>
                <a:ea typeface="Meiryo UI" panose="020B0604030504040204" pitchFamily="50" charset="-128"/>
              </a:rPr>
              <a:t>水平移動</a:t>
            </a:r>
          </a:p>
        </p:txBody>
      </p:sp>
      <p:sp>
        <p:nvSpPr>
          <p:cNvPr id="55" name="正方形/長方形 54"/>
          <p:cNvSpPr/>
          <p:nvPr/>
        </p:nvSpPr>
        <p:spPr>
          <a:xfrm>
            <a:off x="2791731" y="4621821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b="1">
                <a:latin typeface="Tahoma" panose="020B0604030504040204" pitchFamily="50" charset="-128"/>
                <a:ea typeface="Meiryo UI" panose="020B0604030504040204" pitchFamily="50" charset="-128"/>
              </a:rPr>
              <a:t>微動</a:t>
            </a:r>
          </a:p>
        </p:txBody>
      </p:sp>
      <p:pic>
        <p:nvPicPr>
          <p:cNvPr id="56" name="図 5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690" y="2484963"/>
            <a:ext cx="1588077" cy="1611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image665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348" y="4959607"/>
            <a:ext cx="2933951" cy="1807246"/>
          </a:xfrm>
          <a:prstGeom prst="rect">
            <a:avLst/>
          </a:prstGeom>
        </p:spPr>
      </p:pic>
      <p:pic>
        <p:nvPicPr>
          <p:cNvPr id="58" name="image666.png"/>
          <p:cNvPicPr/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61446" y="2358807"/>
            <a:ext cx="2144512" cy="1775044"/>
          </a:xfrm>
          <a:prstGeom prst="rect">
            <a:avLst/>
          </a:prstGeom>
        </p:spPr>
      </p:pic>
      <p:pic>
        <p:nvPicPr>
          <p:cNvPr id="59" name="image667.png"/>
          <p:cNvPicPr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769" y="4884405"/>
            <a:ext cx="3239556" cy="1823454"/>
          </a:xfrm>
          <a:prstGeom prst="rect">
            <a:avLst/>
          </a:prstGeom>
        </p:spPr>
      </p:pic>
      <p:sp>
        <p:nvSpPr>
          <p:cNvPr id="62" name="正方形/長方形 61"/>
          <p:cNvSpPr/>
          <p:nvPr/>
        </p:nvSpPr>
        <p:spPr>
          <a:xfrm>
            <a:off x="137266" y="4964829"/>
            <a:ext cx="2588956" cy="1788248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6" name="正方形/長方形 65"/>
          <p:cNvSpPr/>
          <p:nvPr/>
        </p:nvSpPr>
        <p:spPr>
          <a:xfrm>
            <a:off x="137266" y="2301526"/>
            <a:ext cx="2588956" cy="1921656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78" y="2644950"/>
            <a:ext cx="546160" cy="1320730"/>
          </a:xfrm>
          <a:prstGeom prst="rect">
            <a:avLst/>
          </a:prstGeom>
        </p:spPr>
      </p:pic>
      <p:pic>
        <p:nvPicPr>
          <p:cNvPr id="46" name="図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68" y="2644950"/>
            <a:ext cx="546160" cy="1320730"/>
          </a:xfrm>
          <a:prstGeom prst="rect">
            <a:avLst/>
          </a:prstGeom>
        </p:spPr>
      </p:pic>
      <p:sp>
        <p:nvSpPr>
          <p:cNvPr id="49" name="上矢印 48"/>
          <p:cNvSpPr/>
          <p:nvPr/>
        </p:nvSpPr>
        <p:spPr>
          <a:xfrm rot="5400000">
            <a:off x="1439123" y="3517907"/>
            <a:ext cx="137159" cy="654553"/>
          </a:xfrm>
          <a:prstGeom prst="upArrow">
            <a:avLst>
              <a:gd name="adj1" fmla="val 50000"/>
              <a:gd name="adj2" fmla="val 11222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0" name="上矢印 49"/>
          <p:cNvSpPr/>
          <p:nvPr/>
        </p:nvSpPr>
        <p:spPr>
          <a:xfrm rot="16200000" flipH="1">
            <a:off x="1285139" y="3354668"/>
            <a:ext cx="137159" cy="654553"/>
          </a:xfrm>
          <a:prstGeom prst="upArrow">
            <a:avLst>
              <a:gd name="adj1" fmla="val 50000"/>
              <a:gd name="adj2" fmla="val 11222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044" y="4870308"/>
            <a:ext cx="1692410" cy="1884043"/>
          </a:xfrm>
          <a:prstGeom prst="rect">
            <a:avLst/>
          </a:prstGeom>
        </p:spPr>
      </p:pic>
      <p:grpSp>
        <p:nvGrpSpPr>
          <p:cNvPr id="51" name="グループ化 50"/>
          <p:cNvGrpSpPr/>
          <p:nvPr/>
        </p:nvGrpSpPr>
        <p:grpSpPr>
          <a:xfrm rot="18852230">
            <a:off x="6914554" y="5015809"/>
            <a:ext cx="808537" cy="300398"/>
            <a:chOff x="956592" y="2798450"/>
            <a:chExt cx="808537" cy="300398"/>
          </a:xfrm>
        </p:grpSpPr>
        <p:sp>
          <p:nvSpPr>
            <p:cNvPr id="52" name="上矢印 51"/>
            <p:cNvSpPr/>
            <p:nvPr/>
          </p:nvSpPr>
          <p:spPr>
            <a:xfrm rot="5400000">
              <a:off x="1369273" y="2702992"/>
              <a:ext cx="137159" cy="654553"/>
            </a:xfrm>
            <a:prstGeom prst="upArrow">
              <a:avLst>
                <a:gd name="adj1" fmla="val 50000"/>
                <a:gd name="adj2" fmla="val 112222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3" name="上矢印 52"/>
            <p:cNvSpPr/>
            <p:nvPr/>
          </p:nvSpPr>
          <p:spPr>
            <a:xfrm rot="16200000" flipH="1">
              <a:off x="1215289" y="2539753"/>
              <a:ext cx="137159" cy="654553"/>
            </a:xfrm>
            <a:prstGeom prst="upArrow">
              <a:avLst>
                <a:gd name="adj1" fmla="val 50000"/>
                <a:gd name="adj2" fmla="val 112222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37" name="正方形/長方形 36"/>
          <p:cNvSpPr/>
          <p:nvPr/>
        </p:nvSpPr>
        <p:spPr>
          <a:xfrm>
            <a:off x="8476716" y="4626062"/>
            <a:ext cx="1257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b="1">
                <a:latin typeface="Tahoma" panose="020B0604030504040204" pitchFamily="50" charset="-128"/>
                <a:ea typeface="Meiryo UI" panose="020B0604030504040204" pitchFamily="50" charset="-128"/>
              </a:rPr>
              <a:t>ジブの伸縮</a:t>
            </a:r>
          </a:p>
        </p:txBody>
      </p:sp>
      <p:sp>
        <p:nvSpPr>
          <p:cNvPr id="11" name="ストライプ矢印 10"/>
          <p:cNvSpPr/>
          <p:nvPr/>
        </p:nvSpPr>
        <p:spPr>
          <a:xfrm rot="16200000">
            <a:off x="724439" y="6139503"/>
            <a:ext cx="166630" cy="229134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9" name="ストライプ矢印 68"/>
          <p:cNvSpPr/>
          <p:nvPr/>
        </p:nvSpPr>
        <p:spPr>
          <a:xfrm rot="5400000" flipV="1">
            <a:off x="723688" y="6303025"/>
            <a:ext cx="166630" cy="229134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5"/>
          <a:stretch/>
        </p:blipFill>
        <p:spPr>
          <a:xfrm>
            <a:off x="457203" y="5135505"/>
            <a:ext cx="873940" cy="1485728"/>
          </a:xfrm>
          <a:prstGeom prst="rect">
            <a:avLst/>
          </a:prstGeom>
        </p:spPr>
      </p:pic>
      <p:sp>
        <p:nvSpPr>
          <p:cNvPr id="15" name="フリーフォーム 14"/>
          <p:cNvSpPr/>
          <p:nvPr/>
        </p:nvSpPr>
        <p:spPr>
          <a:xfrm>
            <a:off x="7082372" y="4744732"/>
            <a:ext cx="1235138" cy="1340690"/>
          </a:xfrm>
          <a:custGeom>
            <a:avLst/>
            <a:gdLst>
              <a:gd name="connsiteX0" fmla="*/ 1104900 w 1151466"/>
              <a:gd name="connsiteY0" fmla="*/ 25400 h 1238250"/>
              <a:gd name="connsiteX1" fmla="*/ 1104900 w 1151466"/>
              <a:gd name="connsiteY1" fmla="*/ 25400 h 1238250"/>
              <a:gd name="connsiteX2" fmla="*/ 1113366 w 1151466"/>
              <a:gd name="connsiteY2" fmla="*/ 57150 h 1238250"/>
              <a:gd name="connsiteX3" fmla="*/ 1136650 w 1151466"/>
              <a:gd name="connsiteY3" fmla="*/ 275167 h 1238250"/>
              <a:gd name="connsiteX4" fmla="*/ 1151466 w 1151466"/>
              <a:gd name="connsiteY4" fmla="*/ 444500 h 1238250"/>
              <a:gd name="connsiteX5" fmla="*/ 1147233 w 1151466"/>
              <a:gd name="connsiteY5" fmla="*/ 827617 h 1238250"/>
              <a:gd name="connsiteX6" fmla="*/ 1134533 w 1151466"/>
              <a:gd name="connsiteY6" fmla="*/ 889000 h 1238250"/>
              <a:gd name="connsiteX7" fmla="*/ 1123950 w 1151466"/>
              <a:gd name="connsiteY7" fmla="*/ 910167 h 1238250"/>
              <a:gd name="connsiteX8" fmla="*/ 1109133 w 1151466"/>
              <a:gd name="connsiteY8" fmla="*/ 941917 h 1238250"/>
              <a:gd name="connsiteX9" fmla="*/ 1102783 w 1151466"/>
              <a:gd name="connsiteY9" fmla="*/ 958850 h 1238250"/>
              <a:gd name="connsiteX10" fmla="*/ 1096433 w 1151466"/>
              <a:gd name="connsiteY10" fmla="*/ 965200 h 1238250"/>
              <a:gd name="connsiteX11" fmla="*/ 1085850 w 1151466"/>
              <a:gd name="connsiteY11" fmla="*/ 980017 h 1238250"/>
              <a:gd name="connsiteX12" fmla="*/ 1079500 w 1151466"/>
              <a:gd name="connsiteY12" fmla="*/ 986367 h 1238250"/>
              <a:gd name="connsiteX13" fmla="*/ 1073150 w 1151466"/>
              <a:gd name="connsiteY13" fmla="*/ 996950 h 1238250"/>
              <a:gd name="connsiteX14" fmla="*/ 1064683 w 1151466"/>
              <a:gd name="connsiteY14" fmla="*/ 1003300 h 1238250"/>
              <a:gd name="connsiteX15" fmla="*/ 1058333 w 1151466"/>
              <a:gd name="connsiteY15" fmla="*/ 1009650 h 1238250"/>
              <a:gd name="connsiteX16" fmla="*/ 1047750 w 1151466"/>
              <a:gd name="connsiteY16" fmla="*/ 1018117 h 1238250"/>
              <a:gd name="connsiteX17" fmla="*/ 1041400 w 1151466"/>
              <a:gd name="connsiteY17" fmla="*/ 1041400 h 1238250"/>
              <a:gd name="connsiteX18" fmla="*/ 1026583 w 1151466"/>
              <a:gd name="connsiteY18" fmla="*/ 1056217 h 1238250"/>
              <a:gd name="connsiteX19" fmla="*/ 1009650 w 1151466"/>
              <a:gd name="connsiteY19" fmla="*/ 1068917 h 1238250"/>
              <a:gd name="connsiteX20" fmla="*/ 1003300 w 1151466"/>
              <a:gd name="connsiteY20" fmla="*/ 1085850 h 1238250"/>
              <a:gd name="connsiteX21" fmla="*/ 996950 w 1151466"/>
              <a:gd name="connsiteY21" fmla="*/ 1100667 h 1238250"/>
              <a:gd name="connsiteX22" fmla="*/ 999066 w 1151466"/>
              <a:gd name="connsiteY22" fmla="*/ 1151467 h 1238250"/>
              <a:gd name="connsiteX23" fmla="*/ 996950 w 1151466"/>
              <a:gd name="connsiteY23" fmla="*/ 1200150 h 1238250"/>
              <a:gd name="connsiteX24" fmla="*/ 988483 w 1151466"/>
              <a:gd name="connsiteY24" fmla="*/ 1206500 h 1238250"/>
              <a:gd name="connsiteX25" fmla="*/ 975783 w 1151466"/>
              <a:gd name="connsiteY25" fmla="*/ 1227667 h 1238250"/>
              <a:gd name="connsiteX26" fmla="*/ 965200 w 1151466"/>
              <a:gd name="connsiteY26" fmla="*/ 1238250 h 1238250"/>
              <a:gd name="connsiteX27" fmla="*/ 905933 w 1151466"/>
              <a:gd name="connsiteY27" fmla="*/ 1231900 h 1238250"/>
              <a:gd name="connsiteX28" fmla="*/ 899583 w 1151466"/>
              <a:gd name="connsiteY28" fmla="*/ 1225550 h 1238250"/>
              <a:gd name="connsiteX29" fmla="*/ 876300 w 1151466"/>
              <a:gd name="connsiteY29" fmla="*/ 1219200 h 1238250"/>
              <a:gd name="connsiteX30" fmla="*/ 844550 w 1151466"/>
              <a:gd name="connsiteY30" fmla="*/ 1204384 h 1238250"/>
              <a:gd name="connsiteX31" fmla="*/ 823383 w 1151466"/>
              <a:gd name="connsiteY31" fmla="*/ 1193800 h 1238250"/>
              <a:gd name="connsiteX32" fmla="*/ 806450 w 1151466"/>
              <a:gd name="connsiteY32" fmla="*/ 1187450 h 1238250"/>
              <a:gd name="connsiteX33" fmla="*/ 791633 w 1151466"/>
              <a:gd name="connsiteY33" fmla="*/ 1181100 h 1238250"/>
              <a:gd name="connsiteX34" fmla="*/ 755650 w 1151466"/>
              <a:gd name="connsiteY34" fmla="*/ 1166284 h 1238250"/>
              <a:gd name="connsiteX35" fmla="*/ 730250 w 1151466"/>
              <a:gd name="connsiteY35" fmla="*/ 1149350 h 1238250"/>
              <a:gd name="connsiteX36" fmla="*/ 717550 w 1151466"/>
              <a:gd name="connsiteY36" fmla="*/ 1134534 h 1238250"/>
              <a:gd name="connsiteX37" fmla="*/ 702733 w 1151466"/>
              <a:gd name="connsiteY37" fmla="*/ 1128184 h 1238250"/>
              <a:gd name="connsiteX38" fmla="*/ 679450 w 1151466"/>
              <a:gd name="connsiteY38" fmla="*/ 1104900 h 1238250"/>
              <a:gd name="connsiteX39" fmla="*/ 670983 w 1151466"/>
              <a:gd name="connsiteY39" fmla="*/ 1096434 h 1238250"/>
              <a:gd name="connsiteX40" fmla="*/ 641350 w 1151466"/>
              <a:gd name="connsiteY40" fmla="*/ 1083734 h 1238250"/>
              <a:gd name="connsiteX41" fmla="*/ 620183 w 1151466"/>
              <a:gd name="connsiteY41" fmla="*/ 1073150 h 1238250"/>
              <a:gd name="connsiteX42" fmla="*/ 609600 w 1151466"/>
              <a:gd name="connsiteY42" fmla="*/ 1066800 h 1238250"/>
              <a:gd name="connsiteX43" fmla="*/ 603250 w 1151466"/>
              <a:gd name="connsiteY43" fmla="*/ 1060450 h 1238250"/>
              <a:gd name="connsiteX44" fmla="*/ 565150 w 1151466"/>
              <a:gd name="connsiteY44" fmla="*/ 1045634 h 1238250"/>
              <a:gd name="connsiteX45" fmla="*/ 543983 w 1151466"/>
              <a:gd name="connsiteY45" fmla="*/ 1035050 h 1238250"/>
              <a:gd name="connsiteX46" fmla="*/ 505883 w 1151466"/>
              <a:gd name="connsiteY46" fmla="*/ 1028700 h 1238250"/>
              <a:gd name="connsiteX47" fmla="*/ 488950 w 1151466"/>
              <a:gd name="connsiteY47" fmla="*/ 1022350 h 1238250"/>
              <a:gd name="connsiteX48" fmla="*/ 353483 w 1151466"/>
              <a:gd name="connsiteY48" fmla="*/ 1007534 h 1238250"/>
              <a:gd name="connsiteX49" fmla="*/ 309033 w 1151466"/>
              <a:gd name="connsiteY49" fmla="*/ 1001184 h 1238250"/>
              <a:gd name="connsiteX50" fmla="*/ 292100 w 1151466"/>
              <a:gd name="connsiteY50" fmla="*/ 990600 h 1238250"/>
              <a:gd name="connsiteX51" fmla="*/ 279400 w 1151466"/>
              <a:gd name="connsiteY51" fmla="*/ 984250 h 1238250"/>
              <a:gd name="connsiteX52" fmla="*/ 254000 w 1151466"/>
              <a:gd name="connsiteY52" fmla="*/ 963084 h 1238250"/>
              <a:gd name="connsiteX53" fmla="*/ 232833 w 1151466"/>
              <a:gd name="connsiteY53" fmla="*/ 946150 h 1238250"/>
              <a:gd name="connsiteX54" fmla="*/ 220133 w 1151466"/>
              <a:gd name="connsiteY54" fmla="*/ 931334 h 1238250"/>
              <a:gd name="connsiteX55" fmla="*/ 203200 w 1151466"/>
              <a:gd name="connsiteY55" fmla="*/ 924984 h 1238250"/>
              <a:gd name="connsiteX56" fmla="*/ 194733 w 1151466"/>
              <a:gd name="connsiteY56" fmla="*/ 914400 h 1238250"/>
              <a:gd name="connsiteX57" fmla="*/ 188383 w 1151466"/>
              <a:gd name="connsiteY57" fmla="*/ 908050 h 1238250"/>
              <a:gd name="connsiteX58" fmla="*/ 171450 w 1151466"/>
              <a:gd name="connsiteY58" fmla="*/ 886884 h 1238250"/>
              <a:gd name="connsiteX59" fmla="*/ 165100 w 1151466"/>
              <a:gd name="connsiteY59" fmla="*/ 876300 h 1238250"/>
              <a:gd name="connsiteX60" fmla="*/ 158750 w 1151466"/>
              <a:gd name="connsiteY60" fmla="*/ 863600 h 1238250"/>
              <a:gd name="connsiteX61" fmla="*/ 150283 w 1151466"/>
              <a:gd name="connsiteY61" fmla="*/ 855134 h 1238250"/>
              <a:gd name="connsiteX62" fmla="*/ 105833 w 1151466"/>
              <a:gd name="connsiteY62" fmla="*/ 842434 h 1238250"/>
              <a:gd name="connsiteX63" fmla="*/ 82550 w 1151466"/>
              <a:gd name="connsiteY63" fmla="*/ 831850 h 1238250"/>
              <a:gd name="connsiteX64" fmla="*/ 0 w 1151466"/>
              <a:gd name="connsiteY64" fmla="*/ 817034 h 1238250"/>
              <a:gd name="connsiteX65" fmla="*/ 2116 w 1151466"/>
              <a:gd name="connsiteY65" fmla="*/ 742950 h 1238250"/>
              <a:gd name="connsiteX66" fmla="*/ 19050 w 1151466"/>
              <a:gd name="connsiteY66" fmla="*/ 728134 h 1238250"/>
              <a:gd name="connsiteX67" fmla="*/ 40216 w 1151466"/>
              <a:gd name="connsiteY67" fmla="*/ 711200 h 1238250"/>
              <a:gd name="connsiteX68" fmla="*/ 84666 w 1151466"/>
              <a:gd name="connsiteY68" fmla="*/ 696384 h 1238250"/>
              <a:gd name="connsiteX69" fmla="*/ 129116 w 1151466"/>
              <a:gd name="connsiteY69" fmla="*/ 690034 h 1238250"/>
              <a:gd name="connsiteX70" fmla="*/ 167216 w 1151466"/>
              <a:gd name="connsiteY70" fmla="*/ 673100 h 1238250"/>
              <a:gd name="connsiteX71" fmla="*/ 215900 w 1151466"/>
              <a:gd name="connsiteY71" fmla="*/ 651934 h 1238250"/>
              <a:gd name="connsiteX72" fmla="*/ 228600 w 1151466"/>
              <a:gd name="connsiteY72" fmla="*/ 635000 h 1238250"/>
              <a:gd name="connsiteX73" fmla="*/ 237066 w 1151466"/>
              <a:gd name="connsiteY73" fmla="*/ 628650 h 1238250"/>
              <a:gd name="connsiteX74" fmla="*/ 243416 w 1151466"/>
              <a:gd name="connsiteY74" fmla="*/ 607484 h 1238250"/>
              <a:gd name="connsiteX75" fmla="*/ 254000 w 1151466"/>
              <a:gd name="connsiteY75" fmla="*/ 596900 h 1238250"/>
              <a:gd name="connsiteX76" fmla="*/ 260350 w 1151466"/>
              <a:gd name="connsiteY76" fmla="*/ 575734 h 1238250"/>
              <a:gd name="connsiteX77" fmla="*/ 266700 w 1151466"/>
              <a:gd name="connsiteY77" fmla="*/ 569384 h 1238250"/>
              <a:gd name="connsiteX78" fmla="*/ 281516 w 1151466"/>
              <a:gd name="connsiteY78" fmla="*/ 552450 h 1238250"/>
              <a:gd name="connsiteX79" fmla="*/ 287866 w 1151466"/>
              <a:gd name="connsiteY79" fmla="*/ 537634 h 1238250"/>
              <a:gd name="connsiteX80" fmla="*/ 298450 w 1151466"/>
              <a:gd name="connsiteY80" fmla="*/ 531284 h 1238250"/>
              <a:gd name="connsiteX81" fmla="*/ 304800 w 1151466"/>
              <a:gd name="connsiteY81" fmla="*/ 524934 h 1238250"/>
              <a:gd name="connsiteX82" fmla="*/ 313266 w 1151466"/>
              <a:gd name="connsiteY82" fmla="*/ 514350 h 1238250"/>
              <a:gd name="connsiteX83" fmla="*/ 319616 w 1151466"/>
              <a:gd name="connsiteY83" fmla="*/ 508000 h 1238250"/>
              <a:gd name="connsiteX84" fmla="*/ 325966 w 1151466"/>
              <a:gd name="connsiteY84" fmla="*/ 499534 h 1238250"/>
              <a:gd name="connsiteX85" fmla="*/ 336550 w 1151466"/>
              <a:gd name="connsiteY85" fmla="*/ 493184 h 1238250"/>
              <a:gd name="connsiteX86" fmla="*/ 349250 w 1151466"/>
              <a:gd name="connsiteY86" fmla="*/ 476250 h 1238250"/>
              <a:gd name="connsiteX87" fmla="*/ 357716 w 1151466"/>
              <a:gd name="connsiteY87" fmla="*/ 469900 h 1238250"/>
              <a:gd name="connsiteX88" fmla="*/ 364066 w 1151466"/>
              <a:gd name="connsiteY88" fmla="*/ 463550 h 1238250"/>
              <a:gd name="connsiteX89" fmla="*/ 374650 w 1151466"/>
              <a:gd name="connsiteY89" fmla="*/ 455084 h 1238250"/>
              <a:gd name="connsiteX90" fmla="*/ 381000 w 1151466"/>
              <a:gd name="connsiteY90" fmla="*/ 448734 h 1238250"/>
              <a:gd name="connsiteX91" fmla="*/ 387350 w 1151466"/>
              <a:gd name="connsiteY91" fmla="*/ 438150 h 1238250"/>
              <a:gd name="connsiteX92" fmla="*/ 402166 w 1151466"/>
              <a:gd name="connsiteY92" fmla="*/ 431800 h 1238250"/>
              <a:gd name="connsiteX93" fmla="*/ 408516 w 1151466"/>
              <a:gd name="connsiteY93" fmla="*/ 425450 h 1238250"/>
              <a:gd name="connsiteX94" fmla="*/ 433916 w 1151466"/>
              <a:gd name="connsiteY94" fmla="*/ 410634 h 1238250"/>
              <a:gd name="connsiteX95" fmla="*/ 440266 w 1151466"/>
              <a:gd name="connsiteY95" fmla="*/ 404284 h 1238250"/>
              <a:gd name="connsiteX96" fmla="*/ 446616 w 1151466"/>
              <a:gd name="connsiteY96" fmla="*/ 393700 h 1238250"/>
              <a:gd name="connsiteX97" fmla="*/ 463550 w 1151466"/>
              <a:gd name="connsiteY97" fmla="*/ 387350 h 1238250"/>
              <a:gd name="connsiteX98" fmla="*/ 484716 w 1151466"/>
              <a:gd name="connsiteY98" fmla="*/ 366184 h 1238250"/>
              <a:gd name="connsiteX99" fmla="*/ 495300 w 1151466"/>
              <a:gd name="connsiteY99" fmla="*/ 355600 h 1238250"/>
              <a:gd name="connsiteX100" fmla="*/ 501650 w 1151466"/>
              <a:gd name="connsiteY100" fmla="*/ 349250 h 1238250"/>
              <a:gd name="connsiteX101" fmla="*/ 516466 w 1151466"/>
              <a:gd name="connsiteY101" fmla="*/ 328084 h 1238250"/>
              <a:gd name="connsiteX102" fmla="*/ 522816 w 1151466"/>
              <a:gd name="connsiteY102" fmla="*/ 317500 h 1238250"/>
              <a:gd name="connsiteX103" fmla="*/ 533400 w 1151466"/>
              <a:gd name="connsiteY103" fmla="*/ 311150 h 1238250"/>
              <a:gd name="connsiteX104" fmla="*/ 539750 w 1151466"/>
              <a:gd name="connsiteY104" fmla="*/ 304800 h 1238250"/>
              <a:gd name="connsiteX105" fmla="*/ 554566 w 1151466"/>
              <a:gd name="connsiteY105" fmla="*/ 279400 h 1238250"/>
              <a:gd name="connsiteX106" fmla="*/ 567266 w 1151466"/>
              <a:gd name="connsiteY106" fmla="*/ 258234 h 1238250"/>
              <a:gd name="connsiteX107" fmla="*/ 577850 w 1151466"/>
              <a:gd name="connsiteY107" fmla="*/ 251884 h 1238250"/>
              <a:gd name="connsiteX108" fmla="*/ 584200 w 1151466"/>
              <a:gd name="connsiteY108" fmla="*/ 228600 h 1238250"/>
              <a:gd name="connsiteX109" fmla="*/ 599016 w 1151466"/>
              <a:gd name="connsiteY109" fmla="*/ 213784 h 1238250"/>
              <a:gd name="connsiteX110" fmla="*/ 615950 w 1151466"/>
              <a:gd name="connsiteY110" fmla="*/ 196850 h 1238250"/>
              <a:gd name="connsiteX111" fmla="*/ 622300 w 1151466"/>
              <a:gd name="connsiteY111" fmla="*/ 190500 h 1238250"/>
              <a:gd name="connsiteX112" fmla="*/ 628650 w 1151466"/>
              <a:gd name="connsiteY112" fmla="*/ 182034 h 1238250"/>
              <a:gd name="connsiteX113" fmla="*/ 637116 w 1151466"/>
              <a:gd name="connsiteY113" fmla="*/ 175684 h 1238250"/>
              <a:gd name="connsiteX114" fmla="*/ 654050 w 1151466"/>
              <a:gd name="connsiteY114" fmla="*/ 158750 h 1238250"/>
              <a:gd name="connsiteX115" fmla="*/ 666750 w 1151466"/>
              <a:gd name="connsiteY115" fmla="*/ 146050 h 1238250"/>
              <a:gd name="connsiteX116" fmla="*/ 675216 w 1151466"/>
              <a:gd name="connsiteY116" fmla="*/ 137584 h 1238250"/>
              <a:gd name="connsiteX117" fmla="*/ 692150 w 1151466"/>
              <a:gd name="connsiteY117" fmla="*/ 131234 h 1238250"/>
              <a:gd name="connsiteX118" fmla="*/ 698500 w 1151466"/>
              <a:gd name="connsiteY118" fmla="*/ 120650 h 1238250"/>
              <a:gd name="connsiteX119" fmla="*/ 713316 w 1151466"/>
              <a:gd name="connsiteY119" fmla="*/ 107950 h 1238250"/>
              <a:gd name="connsiteX120" fmla="*/ 726016 w 1151466"/>
              <a:gd name="connsiteY120" fmla="*/ 93134 h 1238250"/>
              <a:gd name="connsiteX121" fmla="*/ 742950 w 1151466"/>
              <a:gd name="connsiteY121" fmla="*/ 86784 h 1238250"/>
              <a:gd name="connsiteX122" fmla="*/ 751416 w 1151466"/>
              <a:gd name="connsiteY122" fmla="*/ 76200 h 1238250"/>
              <a:gd name="connsiteX123" fmla="*/ 757766 w 1151466"/>
              <a:gd name="connsiteY123" fmla="*/ 69850 h 1238250"/>
              <a:gd name="connsiteX124" fmla="*/ 764116 w 1151466"/>
              <a:gd name="connsiteY124" fmla="*/ 61384 h 1238250"/>
              <a:gd name="connsiteX125" fmla="*/ 781050 w 1151466"/>
              <a:gd name="connsiteY125" fmla="*/ 55034 h 1238250"/>
              <a:gd name="connsiteX126" fmla="*/ 787400 w 1151466"/>
              <a:gd name="connsiteY126" fmla="*/ 48684 h 1238250"/>
              <a:gd name="connsiteX127" fmla="*/ 795866 w 1151466"/>
              <a:gd name="connsiteY127" fmla="*/ 38100 h 1238250"/>
              <a:gd name="connsiteX128" fmla="*/ 812800 w 1151466"/>
              <a:gd name="connsiteY128" fmla="*/ 31750 h 1238250"/>
              <a:gd name="connsiteX129" fmla="*/ 819150 w 1151466"/>
              <a:gd name="connsiteY129" fmla="*/ 25400 h 1238250"/>
              <a:gd name="connsiteX130" fmla="*/ 857250 w 1151466"/>
              <a:gd name="connsiteY130" fmla="*/ 10584 h 1238250"/>
              <a:gd name="connsiteX131" fmla="*/ 872066 w 1151466"/>
              <a:gd name="connsiteY131" fmla="*/ 0 h 1238250"/>
              <a:gd name="connsiteX132" fmla="*/ 1054100 w 1151466"/>
              <a:gd name="connsiteY132" fmla="*/ 6350 h 1238250"/>
              <a:gd name="connsiteX133" fmla="*/ 1081616 w 1151466"/>
              <a:gd name="connsiteY133" fmla="*/ 21167 h 1238250"/>
              <a:gd name="connsiteX134" fmla="*/ 1104900 w 1151466"/>
              <a:gd name="connsiteY134" fmla="*/ 25400 h 123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1151466" h="1238250">
                <a:moveTo>
                  <a:pt x="1104900" y="25400"/>
                </a:moveTo>
                <a:lnTo>
                  <a:pt x="1104900" y="25400"/>
                </a:lnTo>
                <a:cubicBezTo>
                  <a:pt x="1107722" y="35983"/>
                  <a:pt x="1111658" y="46331"/>
                  <a:pt x="1113366" y="57150"/>
                </a:cubicBezTo>
                <a:cubicBezTo>
                  <a:pt x="1133818" y="186677"/>
                  <a:pt x="1127444" y="162850"/>
                  <a:pt x="1136650" y="275167"/>
                </a:cubicBezTo>
                <a:cubicBezTo>
                  <a:pt x="1141279" y="331638"/>
                  <a:pt x="1151466" y="444500"/>
                  <a:pt x="1151466" y="444500"/>
                </a:cubicBezTo>
                <a:cubicBezTo>
                  <a:pt x="1150055" y="572206"/>
                  <a:pt x="1150441" y="699944"/>
                  <a:pt x="1147233" y="827617"/>
                </a:cubicBezTo>
                <a:cubicBezTo>
                  <a:pt x="1146973" y="837960"/>
                  <a:pt x="1139639" y="875596"/>
                  <a:pt x="1134533" y="889000"/>
                </a:cubicBezTo>
                <a:cubicBezTo>
                  <a:pt x="1131725" y="896372"/>
                  <a:pt x="1126758" y="902795"/>
                  <a:pt x="1123950" y="910167"/>
                </a:cubicBezTo>
                <a:cubicBezTo>
                  <a:pt x="1111807" y="942044"/>
                  <a:pt x="1125642" y="925408"/>
                  <a:pt x="1109133" y="941917"/>
                </a:cubicBezTo>
                <a:cubicBezTo>
                  <a:pt x="1107016" y="947561"/>
                  <a:pt x="1105670" y="953558"/>
                  <a:pt x="1102783" y="958850"/>
                </a:cubicBezTo>
                <a:cubicBezTo>
                  <a:pt x="1101350" y="961478"/>
                  <a:pt x="1098303" y="962863"/>
                  <a:pt x="1096433" y="965200"/>
                </a:cubicBezTo>
                <a:cubicBezTo>
                  <a:pt x="1092642" y="969940"/>
                  <a:pt x="1089641" y="975277"/>
                  <a:pt x="1085850" y="980017"/>
                </a:cubicBezTo>
                <a:cubicBezTo>
                  <a:pt x="1083980" y="982354"/>
                  <a:pt x="1081296" y="983972"/>
                  <a:pt x="1079500" y="986367"/>
                </a:cubicBezTo>
                <a:cubicBezTo>
                  <a:pt x="1077032" y="989658"/>
                  <a:pt x="1075859" y="993854"/>
                  <a:pt x="1073150" y="996950"/>
                </a:cubicBezTo>
                <a:cubicBezTo>
                  <a:pt x="1070827" y="999605"/>
                  <a:pt x="1067362" y="1001004"/>
                  <a:pt x="1064683" y="1003300"/>
                </a:cubicBezTo>
                <a:cubicBezTo>
                  <a:pt x="1062410" y="1005248"/>
                  <a:pt x="1060586" y="1007679"/>
                  <a:pt x="1058333" y="1009650"/>
                </a:cubicBezTo>
                <a:cubicBezTo>
                  <a:pt x="1054933" y="1012625"/>
                  <a:pt x="1051278" y="1015295"/>
                  <a:pt x="1047750" y="1018117"/>
                </a:cubicBezTo>
                <a:cubicBezTo>
                  <a:pt x="1045633" y="1025878"/>
                  <a:pt x="1045307" y="1034368"/>
                  <a:pt x="1041400" y="1041400"/>
                </a:cubicBezTo>
                <a:cubicBezTo>
                  <a:pt x="1038008" y="1047506"/>
                  <a:pt x="1031522" y="1051278"/>
                  <a:pt x="1026583" y="1056217"/>
                </a:cubicBezTo>
                <a:cubicBezTo>
                  <a:pt x="1017324" y="1065476"/>
                  <a:pt x="1022800" y="1061027"/>
                  <a:pt x="1009650" y="1068917"/>
                </a:cubicBezTo>
                <a:cubicBezTo>
                  <a:pt x="1007533" y="1074561"/>
                  <a:pt x="1005539" y="1080253"/>
                  <a:pt x="1003300" y="1085850"/>
                </a:cubicBezTo>
                <a:cubicBezTo>
                  <a:pt x="1001304" y="1090839"/>
                  <a:pt x="997296" y="1095305"/>
                  <a:pt x="996950" y="1100667"/>
                </a:cubicBezTo>
                <a:cubicBezTo>
                  <a:pt x="995859" y="1117580"/>
                  <a:pt x="998361" y="1134534"/>
                  <a:pt x="999066" y="1151467"/>
                </a:cubicBezTo>
                <a:cubicBezTo>
                  <a:pt x="998361" y="1167695"/>
                  <a:pt x="1000017" y="1184199"/>
                  <a:pt x="996950" y="1200150"/>
                </a:cubicBezTo>
                <a:cubicBezTo>
                  <a:pt x="996284" y="1203614"/>
                  <a:pt x="990978" y="1204005"/>
                  <a:pt x="988483" y="1206500"/>
                </a:cubicBezTo>
                <a:cubicBezTo>
                  <a:pt x="977615" y="1217368"/>
                  <a:pt x="985963" y="1213670"/>
                  <a:pt x="975783" y="1227667"/>
                </a:cubicBezTo>
                <a:cubicBezTo>
                  <a:pt x="972849" y="1231702"/>
                  <a:pt x="968728" y="1234722"/>
                  <a:pt x="965200" y="1238250"/>
                </a:cubicBezTo>
                <a:cubicBezTo>
                  <a:pt x="945444" y="1236133"/>
                  <a:pt x="925440" y="1235675"/>
                  <a:pt x="905933" y="1231900"/>
                </a:cubicBezTo>
                <a:cubicBezTo>
                  <a:pt x="902994" y="1231331"/>
                  <a:pt x="902334" y="1226729"/>
                  <a:pt x="899583" y="1225550"/>
                </a:cubicBezTo>
                <a:cubicBezTo>
                  <a:pt x="892189" y="1222381"/>
                  <a:pt x="884061" y="1221317"/>
                  <a:pt x="876300" y="1219200"/>
                </a:cubicBezTo>
                <a:cubicBezTo>
                  <a:pt x="844754" y="1201175"/>
                  <a:pt x="878991" y="1219692"/>
                  <a:pt x="844550" y="1204384"/>
                </a:cubicBezTo>
                <a:cubicBezTo>
                  <a:pt x="837341" y="1201180"/>
                  <a:pt x="830592" y="1197004"/>
                  <a:pt x="823383" y="1193800"/>
                </a:cubicBezTo>
                <a:cubicBezTo>
                  <a:pt x="817874" y="1191352"/>
                  <a:pt x="812047" y="1189689"/>
                  <a:pt x="806450" y="1187450"/>
                </a:cubicBezTo>
                <a:cubicBezTo>
                  <a:pt x="801461" y="1185454"/>
                  <a:pt x="796641" y="1183048"/>
                  <a:pt x="791633" y="1181100"/>
                </a:cubicBezTo>
                <a:cubicBezTo>
                  <a:pt x="757599" y="1167865"/>
                  <a:pt x="779349" y="1178133"/>
                  <a:pt x="755650" y="1166284"/>
                </a:cubicBezTo>
                <a:cubicBezTo>
                  <a:pt x="739580" y="1146196"/>
                  <a:pt x="756533" y="1163687"/>
                  <a:pt x="730250" y="1149350"/>
                </a:cubicBezTo>
                <a:cubicBezTo>
                  <a:pt x="719092" y="1143264"/>
                  <a:pt x="728423" y="1142144"/>
                  <a:pt x="717550" y="1134534"/>
                </a:cubicBezTo>
                <a:cubicBezTo>
                  <a:pt x="713148" y="1131453"/>
                  <a:pt x="707672" y="1130301"/>
                  <a:pt x="702733" y="1128184"/>
                </a:cubicBezTo>
                <a:lnTo>
                  <a:pt x="679450" y="1104900"/>
                </a:lnTo>
                <a:cubicBezTo>
                  <a:pt x="676628" y="1102078"/>
                  <a:pt x="674553" y="1098219"/>
                  <a:pt x="670983" y="1096434"/>
                </a:cubicBezTo>
                <a:cubicBezTo>
                  <a:pt x="631914" y="1076899"/>
                  <a:pt x="689433" y="1105105"/>
                  <a:pt x="641350" y="1083734"/>
                </a:cubicBezTo>
                <a:cubicBezTo>
                  <a:pt x="634141" y="1080530"/>
                  <a:pt x="627143" y="1076862"/>
                  <a:pt x="620183" y="1073150"/>
                </a:cubicBezTo>
                <a:cubicBezTo>
                  <a:pt x="616553" y="1071214"/>
                  <a:pt x="612891" y="1069268"/>
                  <a:pt x="609600" y="1066800"/>
                </a:cubicBezTo>
                <a:cubicBezTo>
                  <a:pt x="607205" y="1065004"/>
                  <a:pt x="605953" y="1061737"/>
                  <a:pt x="603250" y="1060450"/>
                </a:cubicBezTo>
                <a:cubicBezTo>
                  <a:pt x="590947" y="1054592"/>
                  <a:pt x="577338" y="1051728"/>
                  <a:pt x="565150" y="1045634"/>
                </a:cubicBezTo>
                <a:cubicBezTo>
                  <a:pt x="558094" y="1042106"/>
                  <a:pt x="551568" y="1037217"/>
                  <a:pt x="543983" y="1035050"/>
                </a:cubicBezTo>
                <a:cubicBezTo>
                  <a:pt x="531603" y="1031513"/>
                  <a:pt x="518583" y="1030817"/>
                  <a:pt x="505883" y="1028700"/>
                </a:cubicBezTo>
                <a:cubicBezTo>
                  <a:pt x="500239" y="1026583"/>
                  <a:pt x="494771" y="1023917"/>
                  <a:pt x="488950" y="1022350"/>
                </a:cubicBezTo>
                <a:cubicBezTo>
                  <a:pt x="435198" y="1007879"/>
                  <a:pt x="423587" y="1012106"/>
                  <a:pt x="353483" y="1007534"/>
                </a:cubicBezTo>
                <a:cubicBezTo>
                  <a:pt x="338666" y="1005417"/>
                  <a:pt x="323461" y="1005164"/>
                  <a:pt x="309033" y="1001184"/>
                </a:cubicBezTo>
                <a:cubicBezTo>
                  <a:pt x="302616" y="999414"/>
                  <a:pt x="297879" y="993903"/>
                  <a:pt x="292100" y="990600"/>
                </a:cubicBezTo>
                <a:cubicBezTo>
                  <a:pt x="287991" y="988252"/>
                  <a:pt x="283152" y="987136"/>
                  <a:pt x="279400" y="984250"/>
                </a:cubicBezTo>
                <a:cubicBezTo>
                  <a:pt x="237498" y="952019"/>
                  <a:pt x="284812" y="981572"/>
                  <a:pt x="254000" y="963084"/>
                </a:cubicBezTo>
                <a:cubicBezTo>
                  <a:pt x="240888" y="941229"/>
                  <a:pt x="256652" y="962823"/>
                  <a:pt x="232833" y="946150"/>
                </a:cubicBezTo>
                <a:cubicBezTo>
                  <a:pt x="221960" y="938540"/>
                  <a:pt x="231291" y="937420"/>
                  <a:pt x="220133" y="931334"/>
                </a:cubicBezTo>
                <a:cubicBezTo>
                  <a:pt x="214841" y="928447"/>
                  <a:pt x="208844" y="927101"/>
                  <a:pt x="203200" y="924984"/>
                </a:cubicBezTo>
                <a:cubicBezTo>
                  <a:pt x="200378" y="921456"/>
                  <a:pt x="197708" y="917800"/>
                  <a:pt x="194733" y="914400"/>
                </a:cubicBezTo>
                <a:cubicBezTo>
                  <a:pt x="192762" y="912147"/>
                  <a:pt x="189923" y="910617"/>
                  <a:pt x="188383" y="908050"/>
                </a:cubicBezTo>
                <a:cubicBezTo>
                  <a:pt x="175431" y="886464"/>
                  <a:pt x="190455" y="898287"/>
                  <a:pt x="171450" y="886884"/>
                </a:cubicBezTo>
                <a:cubicBezTo>
                  <a:pt x="169333" y="883356"/>
                  <a:pt x="167070" y="879912"/>
                  <a:pt x="165100" y="876300"/>
                </a:cubicBezTo>
                <a:cubicBezTo>
                  <a:pt x="162834" y="872145"/>
                  <a:pt x="161464" y="867477"/>
                  <a:pt x="158750" y="863600"/>
                </a:cubicBezTo>
                <a:cubicBezTo>
                  <a:pt x="156461" y="860330"/>
                  <a:pt x="153989" y="856616"/>
                  <a:pt x="150283" y="855134"/>
                </a:cubicBezTo>
                <a:cubicBezTo>
                  <a:pt x="135976" y="849411"/>
                  <a:pt x="119861" y="848811"/>
                  <a:pt x="105833" y="842434"/>
                </a:cubicBezTo>
                <a:cubicBezTo>
                  <a:pt x="98072" y="838906"/>
                  <a:pt x="90517" y="834885"/>
                  <a:pt x="82550" y="831850"/>
                </a:cubicBezTo>
                <a:cubicBezTo>
                  <a:pt x="55242" y="821447"/>
                  <a:pt x="30426" y="821230"/>
                  <a:pt x="0" y="817034"/>
                </a:cubicBezTo>
                <a:cubicBezTo>
                  <a:pt x="705" y="792339"/>
                  <a:pt x="-404" y="767526"/>
                  <a:pt x="2116" y="742950"/>
                </a:cubicBezTo>
                <a:cubicBezTo>
                  <a:pt x="2875" y="735547"/>
                  <a:pt x="14841" y="731221"/>
                  <a:pt x="19050" y="728134"/>
                </a:cubicBezTo>
                <a:cubicBezTo>
                  <a:pt x="26336" y="722791"/>
                  <a:pt x="31756" y="714372"/>
                  <a:pt x="40216" y="711200"/>
                </a:cubicBezTo>
                <a:cubicBezTo>
                  <a:pt x="53551" y="706200"/>
                  <a:pt x="71421" y="699111"/>
                  <a:pt x="84666" y="696384"/>
                </a:cubicBezTo>
                <a:cubicBezTo>
                  <a:pt x="99326" y="693366"/>
                  <a:pt x="114299" y="692151"/>
                  <a:pt x="129116" y="690034"/>
                </a:cubicBezTo>
                <a:cubicBezTo>
                  <a:pt x="180504" y="670764"/>
                  <a:pt x="105239" y="699662"/>
                  <a:pt x="167216" y="673100"/>
                </a:cubicBezTo>
                <a:cubicBezTo>
                  <a:pt x="179907" y="667661"/>
                  <a:pt x="202461" y="662013"/>
                  <a:pt x="215900" y="651934"/>
                </a:cubicBezTo>
                <a:cubicBezTo>
                  <a:pt x="226920" y="643669"/>
                  <a:pt x="218290" y="646784"/>
                  <a:pt x="228600" y="635000"/>
                </a:cubicBezTo>
                <a:cubicBezTo>
                  <a:pt x="230923" y="632345"/>
                  <a:pt x="234244" y="630767"/>
                  <a:pt x="237066" y="628650"/>
                </a:cubicBezTo>
                <a:cubicBezTo>
                  <a:pt x="239183" y="621595"/>
                  <a:pt x="239950" y="613983"/>
                  <a:pt x="243416" y="607484"/>
                </a:cubicBezTo>
                <a:cubicBezTo>
                  <a:pt x="245764" y="603082"/>
                  <a:pt x="251652" y="601302"/>
                  <a:pt x="254000" y="596900"/>
                </a:cubicBezTo>
                <a:cubicBezTo>
                  <a:pt x="257466" y="590401"/>
                  <a:pt x="257263" y="582422"/>
                  <a:pt x="260350" y="575734"/>
                </a:cubicBezTo>
                <a:cubicBezTo>
                  <a:pt x="261604" y="573016"/>
                  <a:pt x="264729" y="571637"/>
                  <a:pt x="266700" y="569384"/>
                </a:cubicBezTo>
                <a:cubicBezTo>
                  <a:pt x="284788" y="548710"/>
                  <a:pt x="266835" y="567131"/>
                  <a:pt x="281516" y="552450"/>
                </a:cubicBezTo>
                <a:cubicBezTo>
                  <a:pt x="283633" y="547511"/>
                  <a:pt x="284509" y="541830"/>
                  <a:pt x="287866" y="537634"/>
                </a:cubicBezTo>
                <a:cubicBezTo>
                  <a:pt x="290436" y="534421"/>
                  <a:pt x="295159" y="533752"/>
                  <a:pt x="298450" y="531284"/>
                </a:cubicBezTo>
                <a:cubicBezTo>
                  <a:pt x="300845" y="529488"/>
                  <a:pt x="302829" y="527187"/>
                  <a:pt x="304800" y="524934"/>
                </a:cubicBezTo>
                <a:cubicBezTo>
                  <a:pt x="307775" y="521534"/>
                  <a:pt x="310291" y="517750"/>
                  <a:pt x="313266" y="514350"/>
                </a:cubicBezTo>
                <a:cubicBezTo>
                  <a:pt x="315237" y="512097"/>
                  <a:pt x="317668" y="510273"/>
                  <a:pt x="319616" y="508000"/>
                </a:cubicBezTo>
                <a:cubicBezTo>
                  <a:pt x="321912" y="505322"/>
                  <a:pt x="323311" y="501857"/>
                  <a:pt x="325966" y="499534"/>
                </a:cubicBezTo>
                <a:cubicBezTo>
                  <a:pt x="329062" y="496825"/>
                  <a:pt x="333259" y="495652"/>
                  <a:pt x="336550" y="493184"/>
                </a:cubicBezTo>
                <a:cubicBezTo>
                  <a:pt x="347570" y="484919"/>
                  <a:pt x="338940" y="488034"/>
                  <a:pt x="349250" y="476250"/>
                </a:cubicBezTo>
                <a:cubicBezTo>
                  <a:pt x="351573" y="473595"/>
                  <a:pt x="355038" y="472196"/>
                  <a:pt x="357716" y="469900"/>
                </a:cubicBezTo>
                <a:cubicBezTo>
                  <a:pt x="359989" y="467952"/>
                  <a:pt x="361813" y="465521"/>
                  <a:pt x="364066" y="463550"/>
                </a:cubicBezTo>
                <a:cubicBezTo>
                  <a:pt x="367466" y="460575"/>
                  <a:pt x="371250" y="458059"/>
                  <a:pt x="374650" y="455084"/>
                </a:cubicBezTo>
                <a:cubicBezTo>
                  <a:pt x="376903" y="453113"/>
                  <a:pt x="379204" y="451129"/>
                  <a:pt x="381000" y="448734"/>
                </a:cubicBezTo>
                <a:cubicBezTo>
                  <a:pt x="383468" y="445443"/>
                  <a:pt x="384137" y="440720"/>
                  <a:pt x="387350" y="438150"/>
                </a:cubicBezTo>
                <a:cubicBezTo>
                  <a:pt x="391546" y="434793"/>
                  <a:pt x="397227" y="433917"/>
                  <a:pt x="402166" y="431800"/>
                </a:cubicBezTo>
                <a:cubicBezTo>
                  <a:pt x="404283" y="429683"/>
                  <a:pt x="405991" y="427057"/>
                  <a:pt x="408516" y="425450"/>
                </a:cubicBezTo>
                <a:cubicBezTo>
                  <a:pt x="429283" y="412235"/>
                  <a:pt x="420022" y="422543"/>
                  <a:pt x="433916" y="410634"/>
                </a:cubicBezTo>
                <a:cubicBezTo>
                  <a:pt x="436189" y="408686"/>
                  <a:pt x="438470" y="406679"/>
                  <a:pt x="440266" y="404284"/>
                </a:cubicBezTo>
                <a:cubicBezTo>
                  <a:pt x="442734" y="400993"/>
                  <a:pt x="443289" y="396120"/>
                  <a:pt x="446616" y="393700"/>
                </a:cubicBezTo>
                <a:cubicBezTo>
                  <a:pt x="451491" y="390154"/>
                  <a:pt x="457905" y="389467"/>
                  <a:pt x="463550" y="387350"/>
                </a:cubicBezTo>
                <a:lnTo>
                  <a:pt x="484716" y="366184"/>
                </a:lnTo>
                <a:lnTo>
                  <a:pt x="495300" y="355600"/>
                </a:lnTo>
                <a:lnTo>
                  <a:pt x="501650" y="349250"/>
                </a:lnTo>
                <a:cubicBezTo>
                  <a:pt x="515807" y="316218"/>
                  <a:pt x="499488" y="347489"/>
                  <a:pt x="516466" y="328084"/>
                </a:cubicBezTo>
                <a:cubicBezTo>
                  <a:pt x="519175" y="324988"/>
                  <a:pt x="519907" y="320409"/>
                  <a:pt x="522816" y="317500"/>
                </a:cubicBezTo>
                <a:cubicBezTo>
                  <a:pt x="525725" y="314591"/>
                  <a:pt x="530109" y="313618"/>
                  <a:pt x="533400" y="311150"/>
                </a:cubicBezTo>
                <a:cubicBezTo>
                  <a:pt x="535795" y="309354"/>
                  <a:pt x="537633" y="306917"/>
                  <a:pt x="539750" y="304800"/>
                </a:cubicBezTo>
                <a:cubicBezTo>
                  <a:pt x="553812" y="271990"/>
                  <a:pt x="537756" y="305818"/>
                  <a:pt x="554566" y="279400"/>
                </a:cubicBezTo>
                <a:cubicBezTo>
                  <a:pt x="559257" y="272027"/>
                  <a:pt x="560488" y="264164"/>
                  <a:pt x="567266" y="258234"/>
                </a:cubicBezTo>
                <a:cubicBezTo>
                  <a:pt x="570362" y="255525"/>
                  <a:pt x="574322" y="254001"/>
                  <a:pt x="577850" y="251884"/>
                </a:cubicBezTo>
                <a:cubicBezTo>
                  <a:pt x="579967" y="244123"/>
                  <a:pt x="580293" y="235632"/>
                  <a:pt x="584200" y="228600"/>
                </a:cubicBezTo>
                <a:cubicBezTo>
                  <a:pt x="587592" y="222495"/>
                  <a:pt x="594077" y="218723"/>
                  <a:pt x="599016" y="213784"/>
                </a:cubicBezTo>
                <a:lnTo>
                  <a:pt x="615950" y="196850"/>
                </a:lnTo>
                <a:cubicBezTo>
                  <a:pt x="618067" y="194733"/>
                  <a:pt x="620504" y="192895"/>
                  <a:pt x="622300" y="190500"/>
                </a:cubicBezTo>
                <a:cubicBezTo>
                  <a:pt x="624417" y="187678"/>
                  <a:pt x="626156" y="184528"/>
                  <a:pt x="628650" y="182034"/>
                </a:cubicBezTo>
                <a:cubicBezTo>
                  <a:pt x="631144" y="179540"/>
                  <a:pt x="634516" y="178068"/>
                  <a:pt x="637116" y="175684"/>
                </a:cubicBezTo>
                <a:cubicBezTo>
                  <a:pt x="643000" y="170290"/>
                  <a:pt x="648405" y="164395"/>
                  <a:pt x="654050" y="158750"/>
                </a:cubicBezTo>
                <a:lnTo>
                  <a:pt x="666750" y="146050"/>
                </a:lnTo>
                <a:cubicBezTo>
                  <a:pt x="669572" y="143228"/>
                  <a:pt x="671479" y="138985"/>
                  <a:pt x="675216" y="137584"/>
                </a:cubicBezTo>
                <a:lnTo>
                  <a:pt x="692150" y="131234"/>
                </a:lnTo>
                <a:cubicBezTo>
                  <a:pt x="694267" y="127706"/>
                  <a:pt x="696032" y="123941"/>
                  <a:pt x="698500" y="120650"/>
                </a:cubicBezTo>
                <a:cubicBezTo>
                  <a:pt x="705409" y="111437"/>
                  <a:pt x="704736" y="116530"/>
                  <a:pt x="713316" y="107950"/>
                </a:cubicBezTo>
                <a:cubicBezTo>
                  <a:pt x="717011" y="104255"/>
                  <a:pt x="720949" y="95898"/>
                  <a:pt x="726016" y="93134"/>
                </a:cubicBezTo>
                <a:cubicBezTo>
                  <a:pt x="731308" y="90247"/>
                  <a:pt x="737305" y="88901"/>
                  <a:pt x="742950" y="86784"/>
                </a:cubicBezTo>
                <a:cubicBezTo>
                  <a:pt x="745772" y="83256"/>
                  <a:pt x="748441" y="79600"/>
                  <a:pt x="751416" y="76200"/>
                </a:cubicBezTo>
                <a:cubicBezTo>
                  <a:pt x="753387" y="73947"/>
                  <a:pt x="755818" y="72123"/>
                  <a:pt x="757766" y="69850"/>
                </a:cubicBezTo>
                <a:cubicBezTo>
                  <a:pt x="760062" y="67172"/>
                  <a:pt x="761140" y="63278"/>
                  <a:pt x="764116" y="61384"/>
                </a:cubicBezTo>
                <a:cubicBezTo>
                  <a:pt x="769202" y="58148"/>
                  <a:pt x="775405" y="57151"/>
                  <a:pt x="781050" y="55034"/>
                </a:cubicBezTo>
                <a:cubicBezTo>
                  <a:pt x="783167" y="52917"/>
                  <a:pt x="785429" y="50937"/>
                  <a:pt x="787400" y="48684"/>
                </a:cubicBezTo>
                <a:cubicBezTo>
                  <a:pt x="790375" y="45284"/>
                  <a:pt x="792107" y="40606"/>
                  <a:pt x="795866" y="38100"/>
                </a:cubicBezTo>
                <a:cubicBezTo>
                  <a:pt x="800882" y="34756"/>
                  <a:pt x="807155" y="33867"/>
                  <a:pt x="812800" y="31750"/>
                </a:cubicBezTo>
                <a:cubicBezTo>
                  <a:pt x="814917" y="29633"/>
                  <a:pt x="816447" y="26687"/>
                  <a:pt x="819150" y="25400"/>
                </a:cubicBezTo>
                <a:cubicBezTo>
                  <a:pt x="831453" y="19542"/>
                  <a:pt x="846162" y="18505"/>
                  <a:pt x="857250" y="10584"/>
                </a:cubicBezTo>
                <a:lnTo>
                  <a:pt x="872066" y="0"/>
                </a:lnTo>
                <a:cubicBezTo>
                  <a:pt x="932744" y="2117"/>
                  <a:pt x="993511" y="2441"/>
                  <a:pt x="1054100" y="6350"/>
                </a:cubicBezTo>
                <a:cubicBezTo>
                  <a:pt x="1066468" y="7148"/>
                  <a:pt x="1071192" y="16875"/>
                  <a:pt x="1081616" y="21167"/>
                </a:cubicBezTo>
                <a:cubicBezTo>
                  <a:pt x="1089055" y="24230"/>
                  <a:pt x="1101019" y="24695"/>
                  <a:pt x="1104900" y="2540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879" y="2718978"/>
            <a:ext cx="2147350" cy="1314644"/>
          </a:xfrm>
          <a:prstGeom prst="rect">
            <a:avLst/>
          </a:prstGeom>
        </p:spPr>
      </p:pic>
      <p:sp>
        <p:nvSpPr>
          <p:cNvPr id="63" name="ストライプ矢印 62"/>
          <p:cNvSpPr/>
          <p:nvPr/>
        </p:nvSpPr>
        <p:spPr>
          <a:xfrm rot="16200000">
            <a:off x="6260477" y="3341783"/>
            <a:ext cx="362331" cy="178670"/>
          </a:xfrm>
          <a:prstGeom prst="stripedRightArrow">
            <a:avLst>
              <a:gd name="adj1" fmla="val 50000"/>
              <a:gd name="adj2" fmla="val 8731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4" name="ストライプ矢印 63"/>
          <p:cNvSpPr/>
          <p:nvPr/>
        </p:nvSpPr>
        <p:spPr>
          <a:xfrm rot="5400000" flipV="1">
            <a:off x="8019739" y="3341783"/>
            <a:ext cx="362331" cy="178670"/>
          </a:xfrm>
          <a:prstGeom prst="stripedRightArrow">
            <a:avLst>
              <a:gd name="adj1" fmla="val 50000"/>
              <a:gd name="adj2" fmla="val 8731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709" y="3390904"/>
            <a:ext cx="491026" cy="501171"/>
          </a:xfrm>
          <a:prstGeom prst="rect">
            <a:avLst/>
          </a:prstGeom>
        </p:spPr>
      </p:pic>
      <p:pic>
        <p:nvPicPr>
          <p:cNvPr id="65" name="図 6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05052" y="3369734"/>
            <a:ext cx="491026" cy="501171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34"/>
          <a:stretch/>
        </p:blipFill>
        <p:spPr>
          <a:xfrm>
            <a:off x="1565305" y="5151972"/>
            <a:ext cx="896878" cy="1172860"/>
          </a:xfrm>
          <a:prstGeom prst="rect">
            <a:avLst/>
          </a:prstGeom>
        </p:spPr>
      </p:pic>
      <p:sp>
        <p:nvSpPr>
          <p:cNvPr id="67" name="ストライプ矢印 66"/>
          <p:cNvSpPr/>
          <p:nvPr/>
        </p:nvSpPr>
        <p:spPr>
          <a:xfrm>
            <a:off x="2012320" y="6355410"/>
            <a:ext cx="166630" cy="229134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8" name="ストライプ矢印 67"/>
          <p:cNvSpPr/>
          <p:nvPr/>
        </p:nvSpPr>
        <p:spPr>
          <a:xfrm rot="10800000" flipV="1">
            <a:off x="1848798" y="6354659"/>
            <a:ext cx="166630" cy="229134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0" name="楕円 69"/>
          <p:cNvSpPr/>
          <p:nvPr/>
        </p:nvSpPr>
        <p:spPr>
          <a:xfrm>
            <a:off x="11266613" y="6018907"/>
            <a:ext cx="649891" cy="6498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1" name="楕円 70"/>
          <p:cNvSpPr/>
          <p:nvPr/>
        </p:nvSpPr>
        <p:spPr>
          <a:xfrm>
            <a:off x="8874797" y="6082408"/>
            <a:ext cx="649891" cy="6498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2" name="楕円 71"/>
          <p:cNvSpPr/>
          <p:nvPr/>
        </p:nvSpPr>
        <p:spPr>
          <a:xfrm>
            <a:off x="9377951" y="2896736"/>
            <a:ext cx="1141969" cy="11419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77799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32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h-TH" sz="2000" u="sng">
                <a:latin typeface="Tahoma" panose="020B0604030504040204" pitchFamily="50" charset="-128"/>
                <a:ea typeface="Meiryo UI" panose="020B0604030504040204" pitchFamily="50" charset="-128"/>
              </a:rPr>
              <a:t>(1)　手による合図 -4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b="1">
                <a:solidFill>
                  <a:srgbClr val="000066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(1) การให้สัญญาณมือ - 4</a:t>
            </a: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388254"/>
              </p:ext>
            </p:extLst>
          </p:nvPr>
        </p:nvGraphicFramePr>
        <p:xfrm>
          <a:off x="112325" y="1622782"/>
          <a:ext cx="11967348" cy="51534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89116">
                  <a:extLst>
                    <a:ext uri="{9D8B030D-6E8A-4147-A177-3AD203B41FA5}">
                      <a16:colId xmlns:a16="http://schemas.microsoft.com/office/drawing/2014/main" val="4130411074"/>
                    </a:ext>
                  </a:extLst>
                </a:gridCol>
                <a:gridCol w="3989116">
                  <a:extLst>
                    <a:ext uri="{9D8B030D-6E8A-4147-A177-3AD203B41FA5}">
                      <a16:colId xmlns:a16="http://schemas.microsoft.com/office/drawing/2014/main" val="291718838"/>
                    </a:ext>
                  </a:extLst>
                </a:gridCol>
                <a:gridCol w="3989116">
                  <a:extLst>
                    <a:ext uri="{9D8B030D-6E8A-4147-A177-3AD203B41FA5}">
                      <a16:colId xmlns:a16="http://schemas.microsoft.com/office/drawing/2014/main" val="3023717064"/>
                    </a:ext>
                  </a:extLst>
                </a:gridCol>
              </a:tblGrid>
              <a:tr h="5153406">
                <a:tc>
                  <a:txBody>
                    <a:bodyPr/>
                    <a:lstStyle/>
                    <a:p>
                      <a:pPr algn="ctr"/>
                      <a:r>
                        <a:rPr lang="th-TH" sz="2400" b="1">
                          <a:solidFill>
                            <a:srgbClr val="000066"/>
                          </a:solidFill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หยุด</a:t>
                      </a: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th-TH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Tahoma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หยุดฉุกเฉิน</a:t>
                      </a: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th-TH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Tahoma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งานเสร็จแล้ว</a:t>
                      </a: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2755537"/>
                  </a:ext>
                </a:extLst>
              </a:tr>
            </a:tbl>
          </a:graphicData>
        </a:graphic>
      </p:graphicFrame>
      <p:sp>
        <p:nvSpPr>
          <p:cNvPr id="20" name="正方形/長方形 19"/>
          <p:cNvSpPr/>
          <p:nvPr/>
        </p:nvSpPr>
        <p:spPr>
          <a:xfrm>
            <a:off x="108042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th-TH" sz="2400" b="1">
                <a:solidFill>
                  <a:schemeClr val="bg1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13</a:t>
            </a:r>
          </a:p>
        </p:txBody>
      </p:sp>
      <p:sp>
        <p:nvSpPr>
          <p:cNvPr id="22" name="正方形/長方形 21"/>
          <p:cNvSpPr/>
          <p:nvPr/>
        </p:nvSpPr>
        <p:spPr>
          <a:xfrm>
            <a:off x="4096058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th-TH" sz="2400" b="1">
                <a:solidFill>
                  <a:schemeClr val="bg1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14</a:t>
            </a:r>
          </a:p>
        </p:txBody>
      </p:sp>
      <p:sp>
        <p:nvSpPr>
          <p:cNvPr id="26" name="正方形/長方形 25"/>
          <p:cNvSpPr/>
          <p:nvPr/>
        </p:nvSpPr>
        <p:spPr>
          <a:xfrm>
            <a:off x="1781885" y="2104817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b="1">
                <a:latin typeface="Tahoma" panose="020B0604030504040204" pitchFamily="50" charset="-128"/>
                <a:ea typeface="Meiryo UI" panose="020B0604030504040204" pitchFamily="50" charset="-128"/>
              </a:rPr>
              <a:t>停止</a:t>
            </a:r>
          </a:p>
        </p:txBody>
      </p:sp>
      <p:sp>
        <p:nvSpPr>
          <p:cNvPr id="27" name="正方形/長方形 26"/>
          <p:cNvSpPr/>
          <p:nvPr/>
        </p:nvSpPr>
        <p:spPr>
          <a:xfrm>
            <a:off x="9539704" y="2087885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b="1">
                <a:latin typeface="Tahoma" panose="020B0604030504040204" pitchFamily="50" charset="-128"/>
                <a:ea typeface="Meiryo UI" panose="020B0604030504040204" pitchFamily="50" charset="-128"/>
              </a:rPr>
              <a:t>作業完了</a:t>
            </a:r>
          </a:p>
        </p:txBody>
      </p:sp>
      <p:sp>
        <p:nvSpPr>
          <p:cNvPr id="29" name="正方形/長方形 28"/>
          <p:cNvSpPr/>
          <p:nvPr/>
        </p:nvSpPr>
        <p:spPr>
          <a:xfrm>
            <a:off x="8087865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th-TH" sz="2400" b="1">
                <a:solidFill>
                  <a:schemeClr val="bg1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15</a:t>
            </a:r>
          </a:p>
        </p:txBody>
      </p:sp>
      <p:sp>
        <p:nvSpPr>
          <p:cNvPr id="44" name="正方形/長方形 43"/>
          <p:cNvSpPr/>
          <p:nvPr/>
        </p:nvSpPr>
        <p:spPr>
          <a:xfrm>
            <a:off x="5647796" y="2104817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b="1">
                <a:latin typeface="Tahoma" panose="020B0604030504040204" pitchFamily="50" charset="-128"/>
                <a:ea typeface="Meiryo UI" panose="020B0604030504040204" pitchFamily="50" charset="-128"/>
              </a:rPr>
              <a:t>急停止</a:t>
            </a:r>
          </a:p>
        </p:txBody>
      </p:sp>
      <p:pic>
        <p:nvPicPr>
          <p:cNvPr id="48" name="image668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10" y="2656139"/>
            <a:ext cx="2059058" cy="3905701"/>
          </a:xfrm>
          <a:prstGeom prst="rect">
            <a:avLst/>
          </a:prstGeom>
        </p:spPr>
      </p:pic>
      <p:pic>
        <p:nvPicPr>
          <p:cNvPr id="53" name="image669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888" y="2941851"/>
            <a:ext cx="2923926" cy="3623740"/>
          </a:xfrm>
          <a:prstGeom prst="rect">
            <a:avLst/>
          </a:prstGeom>
        </p:spPr>
      </p:pic>
      <p:pic>
        <p:nvPicPr>
          <p:cNvPr id="55" name="image670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204" y="3242744"/>
            <a:ext cx="3505294" cy="2980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39354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33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h-TH" sz="2000" u="sng">
                <a:latin typeface="Tahoma" panose="020B0604030504040204" pitchFamily="50" charset="-128"/>
                <a:ea typeface="Meiryo UI" panose="020B0604030504040204" pitchFamily="50" charset="-128"/>
              </a:rPr>
              <a:t>(2)　笛による</a:t>
            </a:r>
            <a:r>
              <a:rPr lang="th-TH" sz="2000" u="sng">
                <a:solidFill>
                  <a:srgbClr val="FF0000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補助</a:t>
            </a:r>
            <a:r>
              <a:rPr lang="th-TH" sz="2000" u="sng">
                <a:latin typeface="Tahoma" panose="020B0604030504040204" pitchFamily="50" charset="-128"/>
                <a:ea typeface="Meiryo UI" panose="020B0604030504040204" pitchFamily="50" charset="-128"/>
              </a:rPr>
              <a:t>合図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b="1">
                <a:solidFill>
                  <a:srgbClr val="000066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(2) การเป่านกหวีด</a:t>
            </a:r>
            <a:r>
              <a:rPr lang="th-TH" sz="3600" b="1">
                <a:solidFill>
                  <a:srgbClr val="A50021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เสริม</a:t>
            </a:r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2031201"/>
              </p:ext>
            </p:extLst>
          </p:nvPr>
        </p:nvGraphicFramePr>
        <p:xfrm>
          <a:off x="347131" y="1557866"/>
          <a:ext cx="11498123" cy="51138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52069">
                  <a:extLst>
                    <a:ext uri="{9D8B030D-6E8A-4147-A177-3AD203B41FA5}">
                      <a16:colId xmlns:a16="http://schemas.microsoft.com/office/drawing/2014/main" val="2569456791"/>
                    </a:ext>
                  </a:extLst>
                </a:gridCol>
                <a:gridCol w="5546054">
                  <a:extLst>
                    <a:ext uri="{9D8B030D-6E8A-4147-A177-3AD203B41FA5}">
                      <a16:colId xmlns:a16="http://schemas.microsoft.com/office/drawing/2014/main" val="3464383423"/>
                    </a:ext>
                  </a:extLst>
                </a:gridCol>
              </a:tblGrid>
              <a:tr h="1278466">
                <a:tc>
                  <a:txBody>
                    <a:bodyPr/>
                    <a:lstStyle/>
                    <a:p>
                      <a:pPr algn="ctr"/>
                      <a:r>
                        <a:rPr kumimoji="1" lang="th-TH" sz="28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Tahoma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ขานชื่อเครน</a:t>
                      </a:r>
                    </a:p>
                    <a:p>
                      <a:pPr algn="ctr">
                        <a:spcBef>
                          <a:spcPts val="1200"/>
                        </a:spcBef>
                      </a:pPr>
                      <a:r>
                        <a:rPr kumimoji="1" lang="th-TH" sz="20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uLnTx/>
                          <a:uFillTx/>
                          <a:latin typeface="Tahoma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呼び出し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kumimoji="1" lang="th-TH" sz="4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ahoma" panose="020B0A04020102020204" pitchFamily="34" charset="0"/>
                        </a:rPr>
                        <a:t>		 +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1045595"/>
                  </a:ext>
                </a:extLst>
              </a:tr>
              <a:tr h="12784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th-TH" sz="28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Tahoma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ชักรอกตะขอขึ้น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th-TH" sz="2000" b="1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uLnTx/>
                          <a:uFillTx/>
                          <a:latin typeface="Tahoma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巻上げ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th-TH" sz="44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uLnTx/>
                          <a:uFillTx/>
                          <a:latin typeface="Tahoma" panose="020B0A04020102020204" pitchFamily="34" charset="0"/>
                          <a:ea typeface="+mn-ea"/>
                          <a:cs typeface="+mn-cs"/>
                        </a:rPr>
                        <a:t>		 +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5986846"/>
                  </a:ext>
                </a:extLst>
              </a:tr>
              <a:tr h="12784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th-TH" sz="28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Tahoma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ลดตะขอลง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th-TH" sz="2000" b="1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uLnTx/>
                          <a:uFillTx/>
                          <a:latin typeface="Tahoma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巻下げ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th-TH" sz="44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uLnTx/>
                          <a:uFillTx/>
                          <a:latin typeface="Tahoma" panose="020B0A04020102020204" pitchFamily="34" charset="0"/>
                          <a:ea typeface="+mn-ea"/>
                          <a:cs typeface="+mn-cs"/>
                        </a:rPr>
                        <a:t>		 +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4917028"/>
                  </a:ext>
                </a:extLst>
              </a:tr>
              <a:tr h="12784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th-TH" sz="28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Tahoma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หยุด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th-TH" sz="2000" b="1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uLnTx/>
                          <a:uFillTx/>
                          <a:latin typeface="Tahoma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停止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th-TH" sz="44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uLnTx/>
                          <a:uFillTx/>
                          <a:latin typeface="Tahoma" panose="020B0A04020102020204" pitchFamily="34" charset="0"/>
                          <a:ea typeface="+mn-ea"/>
                          <a:cs typeface="+mn-cs"/>
                        </a:rPr>
                        <a:t>		 +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5971196"/>
                  </a:ext>
                </a:extLst>
              </a:tr>
            </a:tbl>
          </a:graphicData>
        </a:graphic>
      </p:graphicFrame>
      <p:sp>
        <p:nvSpPr>
          <p:cNvPr id="18" name="正方形/長方形 17"/>
          <p:cNvSpPr/>
          <p:nvPr/>
        </p:nvSpPr>
        <p:spPr>
          <a:xfrm>
            <a:off x="336722" y="1569864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th-TH" sz="2400" b="1">
                <a:solidFill>
                  <a:schemeClr val="bg1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1</a:t>
            </a:r>
          </a:p>
        </p:txBody>
      </p:sp>
      <p:sp>
        <p:nvSpPr>
          <p:cNvPr id="19" name="正方形/長方形 18"/>
          <p:cNvSpPr/>
          <p:nvPr/>
        </p:nvSpPr>
        <p:spPr>
          <a:xfrm>
            <a:off x="336924" y="2839869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th-TH" sz="2400" b="1">
                <a:solidFill>
                  <a:schemeClr val="bg1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2</a:t>
            </a:r>
          </a:p>
        </p:txBody>
      </p:sp>
      <p:sp>
        <p:nvSpPr>
          <p:cNvPr id="21" name="正方形/長方形 20"/>
          <p:cNvSpPr/>
          <p:nvPr/>
        </p:nvSpPr>
        <p:spPr>
          <a:xfrm>
            <a:off x="349435" y="4118337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th-TH" sz="2400" b="1">
                <a:solidFill>
                  <a:schemeClr val="bg1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3</a:t>
            </a:r>
          </a:p>
        </p:txBody>
      </p:sp>
      <p:sp>
        <p:nvSpPr>
          <p:cNvPr id="24" name="正方形/長方形 23"/>
          <p:cNvSpPr/>
          <p:nvPr/>
        </p:nvSpPr>
        <p:spPr>
          <a:xfrm>
            <a:off x="347536" y="5393261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th-TH" sz="2400" b="1">
                <a:solidFill>
                  <a:schemeClr val="bg1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4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087" y="1635476"/>
            <a:ext cx="768035" cy="1136378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553" y="2890402"/>
            <a:ext cx="1826720" cy="117248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789" y="4385856"/>
            <a:ext cx="1042493" cy="82114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984" y="5474090"/>
            <a:ext cx="1274936" cy="1131600"/>
          </a:xfrm>
          <a:prstGeom prst="rect">
            <a:avLst/>
          </a:prstGeom>
        </p:spPr>
      </p:pic>
      <p:sp>
        <p:nvSpPr>
          <p:cNvPr id="13" name="正方形/長方形 12"/>
          <p:cNvSpPr/>
          <p:nvPr/>
        </p:nvSpPr>
        <p:spPr>
          <a:xfrm>
            <a:off x="8894225" y="2258787"/>
            <a:ext cx="2878670" cy="217717"/>
          </a:xfrm>
          <a:prstGeom prst="rect">
            <a:avLst/>
          </a:prstGeom>
          <a:solidFill>
            <a:srgbClr val="3333FF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15" name="グループ化 14"/>
          <p:cNvGrpSpPr/>
          <p:nvPr/>
        </p:nvGrpSpPr>
        <p:grpSpPr>
          <a:xfrm>
            <a:off x="9414923" y="4809790"/>
            <a:ext cx="1793088" cy="217717"/>
            <a:chOff x="9376823" y="1740502"/>
            <a:chExt cx="1793088" cy="217717"/>
          </a:xfrm>
        </p:grpSpPr>
        <p:sp>
          <p:nvSpPr>
            <p:cNvPr id="25" name="正方形/長方形 24"/>
            <p:cNvSpPr/>
            <p:nvPr/>
          </p:nvSpPr>
          <p:spPr>
            <a:xfrm>
              <a:off x="10073213" y="1740502"/>
              <a:ext cx="432000" cy="217717"/>
            </a:xfrm>
            <a:prstGeom prst="rect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10737911" y="1740502"/>
              <a:ext cx="432000" cy="217717"/>
            </a:xfrm>
            <a:prstGeom prst="rect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9376823" y="1740502"/>
              <a:ext cx="432000" cy="217717"/>
            </a:xfrm>
            <a:prstGeom prst="rect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28" name="正方形/長方形 27"/>
          <p:cNvSpPr/>
          <p:nvPr/>
        </p:nvSpPr>
        <p:spPr>
          <a:xfrm>
            <a:off x="9414923" y="6081926"/>
            <a:ext cx="1793088" cy="217717"/>
          </a:xfrm>
          <a:prstGeom prst="rect">
            <a:avLst/>
          </a:prstGeom>
          <a:solidFill>
            <a:srgbClr val="3333FF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29" name="グループ化 28"/>
          <p:cNvGrpSpPr/>
          <p:nvPr/>
        </p:nvGrpSpPr>
        <p:grpSpPr>
          <a:xfrm>
            <a:off x="9414923" y="3533073"/>
            <a:ext cx="1793088" cy="217717"/>
            <a:chOff x="9376823" y="2465012"/>
            <a:chExt cx="1793088" cy="217717"/>
          </a:xfrm>
        </p:grpSpPr>
        <p:sp>
          <p:nvSpPr>
            <p:cNvPr id="30" name="正方形/長方形 29"/>
            <p:cNvSpPr/>
            <p:nvPr/>
          </p:nvSpPr>
          <p:spPr>
            <a:xfrm>
              <a:off x="9376823" y="2465012"/>
              <a:ext cx="720000" cy="217717"/>
            </a:xfrm>
            <a:prstGeom prst="rect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1" name="正方形/長方形 30"/>
            <p:cNvSpPr/>
            <p:nvPr/>
          </p:nvSpPr>
          <p:spPr>
            <a:xfrm>
              <a:off x="10449911" y="2465012"/>
              <a:ext cx="720000" cy="217717"/>
            </a:xfrm>
            <a:prstGeom prst="rect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pic>
        <p:nvPicPr>
          <p:cNvPr id="16" name="図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397" y="1797978"/>
            <a:ext cx="644270" cy="388937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627" y="3138128"/>
            <a:ext cx="585094" cy="353213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319" y="4500030"/>
            <a:ext cx="427526" cy="258091"/>
          </a:xfrm>
          <a:prstGeom prst="rect">
            <a:avLst/>
          </a:prstGeom>
        </p:spPr>
      </p:pic>
      <p:pic>
        <p:nvPicPr>
          <p:cNvPr id="35" name="図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633" y="4500030"/>
            <a:ext cx="427526" cy="258091"/>
          </a:xfrm>
          <a:prstGeom prst="rect">
            <a:avLst/>
          </a:prstGeom>
        </p:spPr>
      </p:pic>
      <p:pic>
        <p:nvPicPr>
          <p:cNvPr id="36" name="図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070" y="4500030"/>
            <a:ext cx="427526" cy="258091"/>
          </a:xfrm>
          <a:prstGeom prst="rect">
            <a:avLst/>
          </a:prstGeom>
        </p:spPr>
      </p:pic>
      <p:pic>
        <p:nvPicPr>
          <p:cNvPr id="37" name="図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779" y="3138128"/>
            <a:ext cx="585094" cy="353213"/>
          </a:xfrm>
          <a:prstGeom prst="rect">
            <a:avLst/>
          </a:prstGeom>
        </p:spPr>
      </p:pic>
      <p:pic>
        <p:nvPicPr>
          <p:cNvPr id="39" name="図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397" y="5626538"/>
            <a:ext cx="644270" cy="38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8669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5"/>
          <a:stretch/>
        </p:blipFill>
        <p:spPr>
          <a:xfrm>
            <a:off x="1357983" y="2054534"/>
            <a:ext cx="9488982" cy="4581158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0" name="サブタイトル 2"/>
          <p:cNvSpPr txBox="1">
            <a:spLocks/>
          </p:cNvSpPr>
          <p:nvPr/>
        </p:nvSpPr>
        <p:spPr>
          <a:xfrm>
            <a:off x="1032660" y="1885495"/>
            <a:ext cx="5286804" cy="46955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th-TH" sz="3200" b="1">
                <a:solidFill>
                  <a:prstClr val="black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th-TH">
                <a:solidFill>
                  <a:prstClr val="black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アウトリガー設置のポイント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th-TH" sz="3200" b="1">
                <a:solidFill>
                  <a:prstClr val="black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th-TH">
                <a:solidFill>
                  <a:prstClr val="black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指差呼称～巻上げ時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th-TH" sz="3200" b="1">
                <a:solidFill>
                  <a:prstClr val="black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th-TH">
                <a:solidFill>
                  <a:prstClr val="black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指差呼称～巻下げ時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th-TH" sz="3200" b="1">
                <a:solidFill>
                  <a:prstClr val="black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th-TH">
                <a:solidFill>
                  <a:prstClr val="black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荷振れ時のクレーン操作のポイント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kumimoji="1" lang="th-TH" sz="32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th-TH">
                <a:solidFill>
                  <a:prstClr val="black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手による合図・笛による補助合図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7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4.　補足動画</a:t>
            </a:r>
          </a:p>
        </p:txBody>
      </p:sp>
      <p:sp>
        <p:nvSpPr>
          <p:cNvPr id="8" name="タイトル 4"/>
          <p:cNvSpPr txBox="1">
            <a:spLocks/>
          </p:cNvSpPr>
          <p:nvPr/>
        </p:nvSpPr>
        <p:spPr>
          <a:xfrm>
            <a:off x="67112" y="55924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2400"/>
              </a:spcBef>
            </a:pPr>
            <a:r>
              <a:rPr kumimoji="1" lang="th-TH" sz="4400" b="1" i="0" u="none" strike="noStrike" cap="none" normalizeH="0" baseline="0" noProof="0">
                <a:ln>
                  <a:noFill/>
                </a:ln>
                <a:solidFill>
                  <a:srgbClr val="000066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j-cs"/>
              </a:rPr>
              <a:t>4.　</a:t>
            </a:r>
            <a:r>
              <a:rPr lang="th-TH" b="1">
                <a:solidFill>
                  <a:srgbClr val="000066"/>
                </a:solidFill>
                <a:latin typeface="Tahoma" panose="020B0604030504040204" pitchFamily="50" charset="-128"/>
                <a:ea typeface="Meiryo UI" panose="020B0604030504040204" pitchFamily="50" charset="-128"/>
                <a:cs typeface="+mj-cs"/>
              </a:rPr>
              <a:t>วิดีโอประกอบเพื่อเพิ่มความเข้าใจ</a:t>
            </a:r>
          </a:p>
        </p:txBody>
      </p:sp>
      <p:sp>
        <p:nvSpPr>
          <p:cNvPr id="6" name="サブタイトル 2"/>
          <p:cNvSpPr txBox="1">
            <a:spLocks/>
          </p:cNvSpPr>
          <p:nvPr/>
        </p:nvSpPr>
        <p:spPr>
          <a:xfrm>
            <a:off x="451637" y="1493024"/>
            <a:ext cx="11559850" cy="48855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8038" lvl="1" indent="-808038" algn="l">
              <a:lnSpc>
                <a:spcPct val="200000"/>
              </a:lnSpc>
              <a:spcBef>
                <a:spcPts val="0"/>
              </a:spcBef>
              <a:buAutoNum type="arabicParenBoth"/>
              <a:defRPr/>
            </a:pPr>
            <a:r>
              <a:rPr lang="th-TH" sz="3200" b="1" dirty="0">
                <a:solidFill>
                  <a:srgbClr val="663300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เคล็ดลับวิธีการตั้งขาค้ำยัน</a:t>
            </a:r>
            <a:endParaRPr lang="en-US" sz="3200" b="1" dirty="0">
              <a:solidFill>
                <a:srgbClr val="663300"/>
              </a:solidFill>
              <a:latin typeface="Tahoma" panose="020B0604030504040204" pitchFamily="50" charset="-128"/>
              <a:ea typeface="Meiryo UI" panose="020B0604030504040204" pitchFamily="50" charset="-128"/>
            </a:endParaRPr>
          </a:p>
          <a:p>
            <a:pPr marL="808038" lvl="1" indent="-808038" algn="l">
              <a:lnSpc>
                <a:spcPct val="200000"/>
              </a:lnSpc>
              <a:spcBef>
                <a:spcPts val="0"/>
              </a:spcBef>
              <a:buAutoNum type="arabicParenBoth"/>
              <a:defRPr/>
            </a:pPr>
            <a:r>
              <a:rPr lang="th-TH" sz="3200" b="1" dirty="0">
                <a:solidFill>
                  <a:srgbClr val="663300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การชี้และการขานตอบ – เมื่อชักรอกน้ำหนักบรรทุก</a:t>
            </a:r>
            <a:endParaRPr lang="en-US" sz="3200" b="1" dirty="0">
              <a:solidFill>
                <a:srgbClr val="663300"/>
              </a:solidFill>
              <a:latin typeface="Tahoma" panose="020B0604030504040204" pitchFamily="50" charset="-128"/>
              <a:ea typeface="Meiryo UI" panose="020B0604030504040204" pitchFamily="50" charset="-128"/>
            </a:endParaRPr>
          </a:p>
          <a:p>
            <a:pPr marL="808038" lvl="1" indent="-808038" algn="l">
              <a:lnSpc>
                <a:spcPct val="200000"/>
              </a:lnSpc>
              <a:spcBef>
                <a:spcPts val="0"/>
              </a:spcBef>
              <a:buAutoNum type="arabicParenBoth"/>
              <a:defRPr/>
            </a:pPr>
            <a:r>
              <a:rPr lang="th-TH" sz="3200" b="1" dirty="0">
                <a:solidFill>
                  <a:srgbClr val="663300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การชี้และการขานตอบ – เมื่อลดน้ำหนักบรรทุกลง</a:t>
            </a:r>
            <a:endParaRPr lang="en-US" sz="3200" b="1" dirty="0">
              <a:solidFill>
                <a:srgbClr val="663300"/>
              </a:solidFill>
              <a:latin typeface="Tahoma" panose="020B0604030504040204" pitchFamily="50" charset="-128"/>
              <a:ea typeface="Meiryo UI" panose="020B0604030504040204" pitchFamily="50" charset="-128"/>
            </a:endParaRPr>
          </a:p>
          <a:p>
            <a:pPr marL="808038" lvl="1" indent="-808038" algn="l">
              <a:lnSpc>
                <a:spcPct val="200000"/>
              </a:lnSpc>
              <a:spcBef>
                <a:spcPts val="0"/>
              </a:spcBef>
              <a:buAutoNum type="arabicParenBoth"/>
              <a:defRPr/>
            </a:pPr>
            <a:r>
              <a:rPr lang="th-TH" sz="3200" b="1" dirty="0">
                <a:solidFill>
                  <a:srgbClr val="663300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เคล็ดลับการทำงานกับเครนเมื่อน้ำหนักบรรทุกแกว่งไปมา</a:t>
            </a:r>
            <a:endParaRPr lang="en-US" sz="3200" b="1" dirty="0">
              <a:solidFill>
                <a:srgbClr val="663300"/>
              </a:solidFill>
              <a:latin typeface="Tahoma" panose="020B0604030504040204" pitchFamily="50" charset="-128"/>
              <a:ea typeface="Meiryo UI" panose="020B0604030504040204" pitchFamily="50" charset="-128"/>
            </a:endParaRPr>
          </a:p>
          <a:p>
            <a:pPr marL="808038" lvl="1" indent="-808038" algn="l">
              <a:lnSpc>
                <a:spcPct val="200000"/>
              </a:lnSpc>
              <a:spcBef>
                <a:spcPts val="0"/>
              </a:spcBef>
              <a:buAutoNum type="arabicParenBoth"/>
              <a:defRPr/>
            </a:pPr>
            <a:r>
              <a:rPr lang="th-TH" sz="3200" b="1" dirty="0">
                <a:solidFill>
                  <a:srgbClr val="663300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การให้สัญญาณมือและการเป่านกหวีด เสริม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6269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3208" y="38500"/>
            <a:ext cx="554245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th-TH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(1)　</a:t>
            </a:r>
            <a:r>
              <a:rPr lang="th-TH" sz="2000" u="sng">
                <a:solidFill>
                  <a:srgbClr val="000000"/>
                </a:solidFill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アウトリガー設置のポイント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b="1" dirty="0">
                <a:solidFill>
                  <a:srgbClr val="000066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(1) เคล็ดลับวิธีการตั้งขาค้ำยัน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2" y="1738590"/>
            <a:ext cx="8500535" cy="478155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78557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6" y="-382772"/>
            <a:ext cx="12197672" cy="7623544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EA86018-BFC4-4FBB-893A-826A5A79431D}"/>
              </a:ext>
            </a:extLst>
          </p:cNvPr>
          <p:cNvSpPr txBox="1"/>
          <p:nvPr/>
        </p:nvSpPr>
        <p:spPr>
          <a:xfrm>
            <a:off x="2006991" y="5838091"/>
            <a:ext cx="8099034" cy="41734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ctr"/>
            <a:r>
              <a:rPr lang="th-TH" sz="2400" dirty="0">
                <a:solidFill>
                  <a:schemeClr val="bg1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อุปกรณ์ที่นำมาใช้เพื่อทำให้รถยนต์ทรงตัวในขณะที่ใช้เครน 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58AC255-08E1-460B-9942-EB1BD7AD9CE3}"/>
              </a:ext>
            </a:extLst>
          </p:cNvPr>
          <p:cNvSpPr txBox="1"/>
          <p:nvPr/>
        </p:nvSpPr>
        <p:spPr>
          <a:xfrm>
            <a:off x="211016" y="197529"/>
            <a:ext cx="1560008" cy="41734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r"/>
            <a:r>
              <a:rPr lang="th-TH" sz="2400">
                <a:solidFill>
                  <a:schemeClr val="bg1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ขาค้ำยัน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60661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3208" y="38500"/>
            <a:ext cx="554245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th-TH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(2)　</a:t>
            </a:r>
            <a:r>
              <a:rPr lang="th-TH" sz="2000" u="sng">
                <a:solidFill>
                  <a:srgbClr val="000000"/>
                </a:solidFill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指差呼称～巻上げ時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-1177835" y="216566"/>
            <a:ext cx="13109483" cy="17531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th-TH" sz="3600" b="1" dirty="0">
                <a:solidFill>
                  <a:srgbClr val="000066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(2) การชี้และการขานตอบ </a:t>
            </a:r>
            <a:endParaRPr lang="en-US" sz="3600" b="1" dirty="0">
              <a:solidFill>
                <a:srgbClr val="000066"/>
              </a:solidFill>
              <a:latin typeface="Tahoma" panose="020B0604030504040204" pitchFamily="50" charset="-128"/>
              <a:ea typeface="Meiryo UI" panose="020B0604030504040204" pitchFamily="50" charset="-128"/>
            </a:endParaRPr>
          </a:p>
          <a:p>
            <a:pPr algn="ctr">
              <a:lnSpc>
                <a:spcPct val="100000"/>
              </a:lnSpc>
            </a:pPr>
            <a:r>
              <a:rPr lang="th-TH" sz="3600" b="1" dirty="0">
                <a:solidFill>
                  <a:srgbClr val="000066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- เมื่อชักรอกน้ำหนักบรรทุก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3" y="1738590"/>
            <a:ext cx="8500533" cy="478155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93667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54" y="-213439"/>
            <a:ext cx="12197670" cy="7623544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79DE38C-1D42-433B-8F09-A91FB29ACF55}"/>
              </a:ext>
            </a:extLst>
          </p:cNvPr>
          <p:cNvSpPr txBox="1"/>
          <p:nvPr/>
        </p:nvSpPr>
        <p:spPr>
          <a:xfrm>
            <a:off x="1219591" y="5996841"/>
            <a:ext cx="9476984" cy="41734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ctr"/>
            <a:r>
              <a:rPr lang="th-TH" sz="2400" dirty="0">
                <a:solidFill>
                  <a:schemeClr val="bg1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การชี้และการขานรับคือสิ่งที่ทำเพื่อคาดการณ์ถึงอันตราย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8039531-7927-4AEA-AE9C-F7947EE914BC}"/>
              </a:ext>
            </a:extLst>
          </p:cNvPr>
          <p:cNvSpPr txBox="1"/>
          <p:nvPr/>
        </p:nvSpPr>
        <p:spPr>
          <a:xfrm>
            <a:off x="203200" y="380092"/>
            <a:ext cx="3985510" cy="41734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r"/>
            <a:r>
              <a:rPr lang="th-TH" sz="2000">
                <a:solidFill>
                  <a:schemeClr val="bg1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การชี้และการขานรับคืออะไร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8589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正方形/長方形 43"/>
          <p:cNvSpPr/>
          <p:nvPr/>
        </p:nvSpPr>
        <p:spPr>
          <a:xfrm>
            <a:off x="269509" y="1433638"/>
            <a:ext cx="5678906" cy="5293987"/>
          </a:xfrm>
          <a:prstGeom prst="rect">
            <a:avLst/>
          </a:prstGeom>
          <a:solidFill>
            <a:schemeClr val="bg1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79" y="2364793"/>
            <a:ext cx="4137234" cy="3471397"/>
          </a:xfrm>
          <a:prstGeom prst="rect">
            <a:avLst/>
          </a:prstGeom>
        </p:spPr>
      </p:pic>
      <p:sp>
        <p:nvSpPr>
          <p:cNvPr id="46" name="正方形/長方形 45"/>
          <p:cNvSpPr/>
          <p:nvPr/>
        </p:nvSpPr>
        <p:spPr>
          <a:xfrm>
            <a:off x="6242625" y="1433638"/>
            <a:ext cx="5678906" cy="5293987"/>
          </a:xfrm>
          <a:prstGeom prst="rect">
            <a:avLst/>
          </a:prstGeom>
          <a:solidFill>
            <a:schemeClr val="bg1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3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h-TH" sz="2000" u="sng">
                <a:latin typeface="Tahoma" panose="020B0604030504040204" pitchFamily="50" charset="-128"/>
                <a:ea typeface="Meiryo UI" panose="020B0604030504040204" pitchFamily="50" charset="-128"/>
              </a:rPr>
              <a:t>(1)　移動式クレーンの定義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118666" y="1502286"/>
            <a:ext cx="20072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800" b="1" dirty="0">
                <a:solidFill>
                  <a:srgbClr val="3333FF"/>
                </a:solidFill>
                <a:latin typeface="+mj-lt"/>
                <a:ea typeface="Meiryo UI" panose="020B0604030504040204" pitchFamily="50" charset="-128"/>
                <a:cs typeface="SimSun" panose="02010600030101010101" pitchFamily="2" charset="-122"/>
              </a:rPr>
              <a:t>ขนย้ายในแนวนอน</a:t>
            </a:r>
          </a:p>
        </p:txBody>
      </p:sp>
      <p:sp>
        <p:nvSpPr>
          <p:cNvPr id="30" name="ストライプ矢印 29"/>
          <p:cNvSpPr/>
          <p:nvPr/>
        </p:nvSpPr>
        <p:spPr>
          <a:xfrm rot="16200000">
            <a:off x="2851318" y="5097782"/>
            <a:ext cx="535181" cy="893266"/>
          </a:xfrm>
          <a:prstGeom prst="stripedRightArrow">
            <a:avLst>
              <a:gd name="adj1" fmla="val 50000"/>
              <a:gd name="adj2" fmla="val 62873"/>
            </a:avLst>
          </a:prstGeom>
          <a:solidFill>
            <a:srgbClr val="FF0000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737155" y="5868795"/>
            <a:ext cx="27703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400" b="1" dirty="0">
                <a:solidFill>
                  <a:srgbClr val="FF0000"/>
                </a:solidFill>
                <a:latin typeface="+mj-lt"/>
                <a:ea typeface="Meiryo UI" panose="020B0604030504040204" pitchFamily="50" charset="-128"/>
                <a:cs typeface="SimSun" panose="02010600030101010101" pitchFamily="2" charset="-122"/>
              </a:rPr>
              <a:t>ใช้แรงที่ทำให้เคลื่อนที่เป็นตัวยก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2412822" y="1944582"/>
            <a:ext cx="14189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000">
                <a:latin typeface="Tahoma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水平に運搬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2225272" y="6319048"/>
            <a:ext cx="17940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000">
                <a:latin typeface="Tahoma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動力でつり上げ</a:t>
            </a:r>
          </a:p>
        </p:txBody>
      </p:sp>
      <p:pic>
        <p:nvPicPr>
          <p:cNvPr id="42" name="image27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03" y="2502915"/>
            <a:ext cx="1624317" cy="916183"/>
          </a:xfrm>
          <a:prstGeom prst="rect">
            <a:avLst/>
          </a:prstGeom>
        </p:spPr>
      </p:pic>
      <p:pic>
        <p:nvPicPr>
          <p:cNvPr id="47" name="image27.jpe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33223" y="4002365"/>
            <a:ext cx="3158930" cy="1781770"/>
          </a:xfrm>
          <a:prstGeom prst="rect">
            <a:avLst/>
          </a:prstGeom>
        </p:spPr>
      </p:pic>
      <p:sp>
        <p:nvSpPr>
          <p:cNvPr id="48" name="テキスト ボックス 47"/>
          <p:cNvSpPr txBox="1"/>
          <p:nvPr/>
        </p:nvSpPr>
        <p:spPr>
          <a:xfrm>
            <a:off x="6167852" y="1482827"/>
            <a:ext cx="5823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rgbClr val="3333FF"/>
                </a:solidFill>
                <a:latin typeface="+mj-lt"/>
                <a:ea typeface="Meiryo UI" panose="020B0604030504040204" pitchFamily="50" charset="-128"/>
                <a:cs typeface="SimSun" panose="02010600030101010101" pitchFamily="2" charset="-122"/>
              </a:rPr>
              <a:t>เคลื่อนย้ายไปยังสถานที่ที่ไม่ได้ระบุไว้</a:t>
            </a: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7873673" y="1944582"/>
            <a:ext cx="24240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000">
                <a:latin typeface="Tahoma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不特定の場所に移動</a:t>
            </a: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6156330" y="5629504"/>
            <a:ext cx="5846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rgbClr val="FF0000"/>
                </a:solidFill>
                <a:latin typeface="+mj-lt"/>
                <a:ea typeface="Meiryo UI" panose="020B0604030504040204" pitchFamily="50" charset="-128"/>
                <a:cs typeface="SimSun" panose="02010600030101010101" pitchFamily="2" charset="-122"/>
              </a:rPr>
              <a:t>เครื่องยนต์ขับเคลื่อนหรือไพร์มมูฟเวอร์ที่อยู่ภายในตัวเครื่อง </a:t>
            </a: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8310774" y="6340238"/>
            <a:ext cx="16754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000" dirty="0">
                <a:latin typeface="Tahoma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原動機を内蔵</a:t>
            </a:r>
          </a:p>
        </p:txBody>
      </p:sp>
      <p:pic>
        <p:nvPicPr>
          <p:cNvPr id="53" name="図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058" y="2986508"/>
            <a:ext cx="1409234" cy="2086061"/>
          </a:xfrm>
          <a:prstGeom prst="rect">
            <a:avLst/>
          </a:prstGeom>
        </p:spPr>
      </p:pic>
      <p:sp>
        <p:nvSpPr>
          <p:cNvPr id="54" name="楕円 53"/>
          <p:cNvSpPr/>
          <p:nvPr/>
        </p:nvSpPr>
        <p:spPr>
          <a:xfrm>
            <a:off x="9594019" y="4527932"/>
            <a:ext cx="590357" cy="590357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08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b="1" dirty="0">
                <a:solidFill>
                  <a:srgbClr val="000066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(1)  คำจำกัดความ: ”โมบายเครน”</a:t>
            </a:r>
          </a:p>
        </p:txBody>
      </p:sp>
      <p:sp>
        <p:nvSpPr>
          <p:cNvPr id="15" name="右矢印 14"/>
          <p:cNvSpPr/>
          <p:nvPr/>
        </p:nvSpPr>
        <p:spPr>
          <a:xfrm>
            <a:off x="3614970" y="4397028"/>
            <a:ext cx="1473200" cy="355600"/>
          </a:xfrm>
          <a:prstGeom prst="rightArrow">
            <a:avLst>
              <a:gd name="adj1" fmla="val 50000"/>
              <a:gd name="adj2" fmla="val 94286"/>
            </a:avLst>
          </a:prstGeom>
          <a:solidFill>
            <a:srgbClr val="3333FF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右矢印 15"/>
          <p:cNvSpPr/>
          <p:nvPr/>
        </p:nvSpPr>
        <p:spPr>
          <a:xfrm flipH="1">
            <a:off x="1105450" y="4397028"/>
            <a:ext cx="1473200" cy="355600"/>
          </a:xfrm>
          <a:prstGeom prst="rightArrow">
            <a:avLst>
              <a:gd name="adj1" fmla="val 50000"/>
              <a:gd name="adj2" fmla="val 94286"/>
            </a:avLst>
          </a:prstGeom>
          <a:solidFill>
            <a:srgbClr val="3333FF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円形吹き出し 6"/>
          <p:cNvSpPr/>
          <p:nvPr/>
        </p:nvSpPr>
        <p:spPr>
          <a:xfrm>
            <a:off x="6351083" y="3602074"/>
            <a:ext cx="1621386" cy="1291176"/>
          </a:xfrm>
          <a:prstGeom prst="wedgeEllipseCallout">
            <a:avLst>
              <a:gd name="adj1" fmla="val 164125"/>
              <a:gd name="adj2" fmla="val 44991"/>
            </a:avLst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36" name="Picture 7247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94854" y="3695253"/>
            <a:ext cx="1529010" cy="1070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82068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3208" y="38500"/>
            <a:ext cx="554245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th-TH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(3)　</a:t>
            </a:r>
            <a:r>
              <a:rPr lang="th-TH" sz="2000" u="sng">
                <a:solidFill>
                  <a:srgbClr val="000000"/>
                </a:solidFill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指差呼称～巻下げ時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-1677879" y="394633"/>
            <a:ext cx="13704287" cy="1670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th-TH" sz="3600" b="1" dirty="0">
                <a:solidFill>
                  <a:srgbClr val="000066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(3) การชี้และการขานตอบ </a:t>
            </a:r>
            <a:endParaRPr lang="en-US" sz="3600" b="1" dirty="0">
              <a:solidFill>
                <a:srgbClr val="000066"/>
              </a:solidFill>
              <a:latin typeface="Tahoma" panose="020B0604030504040204" pitchFamily="50" charset="-128"/>
              <a:ea typeface="Meiryo UI" panose="020B0604030504040204" pitchFamily="50" charset="-128"/>
            </a:endParaRPr>
          </a:p>
          <a:p>
            <a:pPr algn="ctr">
              <a:lnSpc>
                <a:spcPct val="100000"/>
              </a:lnSpc>
            </a:pPr>
            <a:r>
              <a:rPr lang="th-TH" sz="3600" b="1" dirty="0">
                <a:solidFill>
                  <a:srgbClr val="000066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- เมื่อลดน้ำหนักบรรทุกลง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3" y="1738590"/>
            <a:ext cx="8500533" cy="4781549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25747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5" y="-382772"/>
            <a:ext cx="12197670" cy="7623544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93BAAD2-49D3-463B-96BF-F7954F642413}"/>
              </a:ext>
            </a:extLst>
          </p:cNvPr>
          <p:cNvSpPr txBox="1"/>
          <p:nvPr/>
        </p:nvSpPr>
        <p:spPr>
          <a:xfrm>
            <a:off x="3924299" y="5825391"/>
            <a:ext cx="4218355" cy="41734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ctr"/>
            <a:r>
              <a:rPr lang="th-TH" sz="2400" dirty="0">
                <a:solidFill>
                  <a:schemeClr val="bg1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ยืนยันตำแหน่งที่จะวางน้ำหนักบรรทุกลง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4C36B58-B311-471A-9243-67DF215CF738}"/>
              </a:ext>
            </a:extLst>
          </p:cNvPr>
          <p:cNvSpPr txBox="1"/>
          <p:nvPr/>
        </p:nvSpPr>
        <p:spPr>
          <a:xfrm>
            <a:off x="450850" y="197529"/>
            <a:ext cx="2199054" cy="41734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r"/>
            <a:r>
              <a:rPr lang="th-TH" sz="2000">
                <a:solidFill>
                  <a:schemeClr val="bg1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ตำแหน่งที่จะวางน้ำหนักบรรทุกลง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75526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3208" y="38500"/>
            <a:ext cx="683785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th-TH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(4)　</a:t>
            </a:r>
            <a:r>
              <a:rPr lang="th-TH" sz="2000" u="sng">
                <a:solidFill>
                  <a:srgbClr val="000000"/>
                </a:solidFill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荷振れ時のクレーン操作のポイント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-204093" y="394633"/>
            <a:ext cx="11964170" cy="1412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th-TH" sz="3600" b="1" dirty="0">
                <a:solidFill>
                  <a:srgbClr val="000066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(4) เคล็ดลับการทำงานกับเครน</a:t>
            </a:r>
            <a:endParaRPr lang="en-US" sz="3600" b="1" dirty="0">
              <a:solidFill>
                <a:srgbClr val="000066"/>
              </a:solidFill>
              <a:latin typeface="Tahoma" panose="020B0604030504040204" pitchFamily="50" charset="-128"/>
              <a:ea typeface="Meiryo UI" panose="020B0604030504040204" pitchFamily="50" charset="-128"/>
            </a:endParaRPr>
          </a:p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rgbClr val="000066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       </a:t>
            </a:r>
            <a:r>
              <a:rPr lang="th-TH" sz="3600" b="1" dirty="0">
                <a:solidFill>
                  <a:srgbClr val="000066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เมื่อน้ำหนักบรรทุกแกว่งไปมา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4" y="1738590"/>
            <a:ext cx="8500531" cy="4781549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40881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5" y="-382772"/>
            <a:ext cx="12197670" cy="7623544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339910C-1378-4ED6-B50B-186F48D9F656}"/>
              </a:ext>
            </a:extLst>
          </p:cNvPr>
          <p:cNvSpPr txBox="1"/>
          <p:nvPr/>
        </p:nvSpPr>
        <p:spPr>
          <a:xfrm>
            <a:off x="983273" y="5844441"/>
            <a:ext cx="10170502" cy="41734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ctr"/>
            <a:r>
              <a:rPr lang="th-TH" sz="2400" dirty="0">
                <a:solidFill>
                  <a:schemeClr val="bg1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หยุด “การแกว่ง” ได้ด้วยการปรับเสาตั้งขึ้นและลงในทิศทางเดียวกับ “การแกว่ง”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5C0A49E-D550-4592-ABD2-EC0FCC561FAC}"/>
              </a:ext>
            </a:extLst>
          </p:cNvPr>
          <p:cNvSpPr txBox="1"/>
          <p:nvPr/>
        </p:nvSpPr>
        <p:spPr>
          <a:xfrm>
            <a:off x="525096" y="197529"/>
            <a:ext cx="5570904" cy="41734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r"/>
            <a:r>
              <a:rPr lang="th-TH" sz="2000" dirty="0">
                <a:solidFill>
                  <a:schemeClr val="bg1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หยุด “การแกว่ง” ในขณะที่ปรับบูมขึ้นหรือลง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64610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3208" y="38500"/>
            <a:ext cx="554245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th-TH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(5)　</a:t>
            </a:r>
            <a:r>
              <a:rPr lang="th-TH" sz="2000" u="sng">
                <a:solidFill>
                  <a:srgbClr val="000000"/>
                </a:solidFill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手による合図・笛による補助合図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b="1" dirty="0">
                <a:solidFill>
                  <a:srgbClr val="000066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(5) การให้สัญญาณมือและการเป่านกหวีดเสริม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4" y="1738590"/>
            <a:ext cx="8500531" cy="4781548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90766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5" y="-382772"/>
            <a:ext cx="12197670" cy="7623544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3D01C03-3E66-4CF9-B8D7-FD54B1CCEFD7}"/>
              </a:ext>
            </a:extLst>
          </p:cNvPr>
          <p:cNvSpPr txBox="1"/>
          <p:nvPr/>
        </p:nvSpPr>
        <p:spPr>
          <a:xfrm>
            <a:off x="1765301" y="5819041"/>
            <a:ext cx="8771304" cy="41734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ctr"/>
            <a:r>
              <a:rPr lang="th-TH" sz="2400" dirty="0">
                <a:solidFill>
                  <a:schemeClr val="bg1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ต้องใช้วิธีเป่านกหวีดเพื่อให้สัญญาณควบคู่กับการใช้สัญญาณมือ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E68146E-34F1-4970-9AC7-C55A5247D268}"/>
              </a:ext>
            </a:extLst>
          </p:cNvPr>
          <p:cNvSpPr txBox="1"/>
          <p:nvPr/>
        </p:nvSpPr>
        <p:spPr>
          <a:xfrm>
            <a:off x="263525" y="216579"/>
            <a:ext cx="2199054" cy="41734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r"/>
            <a:r>
              <a:rPr lang="th-TH" sz="2000" dirty="0">
                <a:solidFill>
                  <a:schemeClr val="bg1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การเป่านกหวีด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82471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1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834" y="1828084"/>
            <a:ext cx="8182331" cy="4602561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7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kumimoji="1" lang="th-TH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5.</a:t>
            </a:r>
            <a:r>
              <a:rPr lang="th-TH" sz="2000" u="sng">
                <a:solidFill>
                  <a:srgbClr val="000000"/>
                </a:solidFill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　クレーン等による災害発生状況</a:t>
            </a:r>
          </a:p>
        </p:txBody>
      </p:sp>
      <p:sp>
        <p:nvSpPr>
          <p:cNvPr id="8" name="タイトル 4"/>
          <p:cNvSpPr txBox="1">
            <a:spLocks/>
          </p:cNvSpPr>
          <p:nvPr/>
        </p:nvSpPr>
        <p:spPr>
          <a:xfrm>
            <a:off x="67112" y="55924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2400"/>
              </a:spcBef>
            </a:pPr>
            <a:r>
              <a:rPr kumimoji="1" lang="th-TH" sz="4400" b="1" i="0" u="none" strike="noStrike" cap="none" normalizeH="0" baseline="0" noProof="0">
                <a:ln>
                  <a:noFill/>
                </a:ln>
                <a:solidFill>
                  <a:srgbClr val="000066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j-cs"/>
              </a:rPr>
              <a:t>5.　</a:t>
            </a:r>
            <a:r>
              <a:rPr lang="th-TH" b="1">
                <a:solidFill>
                  <a:srgbClr val="000066"/>
                </a:solidFill>
                <a:latin typeface="Tahoma" panose="020B0604030504040204" pitchFamily="50" charset="-128"/>
                <a:ea typeface="Meiryo UI" panose="020B0604030504040204" pitchFamily="50" charset="-128"/>
                <a:cs typeface="+mj-cs"/>
              </a:rPr>
              <a:t>ลักษณะของอุบัติเหตุที่เกิดจากเครน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03162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6"/>
          <a:stretch/>
        </p:blipFill>
        <p:spPr>
          <a:xfrm>
            <a:off x="812478" y="1862149"/>
            <a:ext cx="10127520" cy="4894784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750449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5-1.　クレーン等による死亡災害の推移（データ出典：クレーン年鑑）</a:t>
            </a:r>
          </a:p>
        </p:txBody>
      </p:sp>
      <p:sp>
        <p:nvSpPr>
          <p:cNvPr id="11" name="サブタイトル 2"/>
          <p:cNvSpPr txBox="1">
            <a:spLocks/>
          </p:cNvSpPr>
          <p:nvPr/>
        </p:nvSpPr>
        <p:spPr>
          <a:xfrm>
            <a:off x="9992365" y="4242724"/>
            <a:ext cx="73152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8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56</a:t>
            </a:r>
          </a:p>
        </p:txBody>
      </p:sp>
      <p:sp>
        <p:nvSpPr>
          <p:cNvPr id="6" name="円形吹き出し 5"/>
          <p:cNvSpPr/>
          <p:nvPr/>
        </p:nvSpPr>
        <p:spPr>
          <a:xfrm>
            <a:off x="10496942" y="5203801"/>
            <a:ext cx="791277" cy="732267"/>
          </a:xfrm>
          <a:prstGeom prst="wedgeEllipseCallout">
            <a:avLst>
              <a:gd name="adj1" fmla="val -71787"/>
              <a:gd name="adj2" fmla="val -31350"/>
            </a:avLst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サブタイトル 2"/>
          <p:cNvSpPr txBox="1">
            <a:spLocks/>
          </p:cNvSpPr>
          <p:nvPr/>
        </p:nvSpPr>
        <p:spPr>
          <a:xfrm>
            <a:off x="10556699" y="5391867"/>
            <a:ext cx="73152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8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34</a:t>
            </a:r>
          </a:p>
        </p:txBody>
      </p:sp>
      <p:sp>
        <p:nvSpPr>
          <p:cNvPr id="20" name="フリーフォーム 19"/>
          <p:cNvSpPr/>
          <p:nvPr/>
        </p:nvSpPr>
        <p:spPr>
          <a:xfrm>
            <a:off x="7465990" y="1593088"/>
            <a:ext cx="3043366" cy="3733063"/>
          </a:xfrm>
          <a:custGeom>
            <a:avLst/>
            <a:gdLst>
              <a:gd name="connsiteX0" fmla="*/ 0 w 3107754"/>
              <a:gd name="connsiteY0" fmla="*/ 0 h 3733063"/>
              <a:gd name="connsiteX1" fmla="*/ 239123 w 3107754"/>
              <a:gd name="connsiteY1" fmla="*/ 0 h 3733063"/>
              <a:gd name="connsiteX2" fmla="*/ 597807 w 3107754"/>
              <a:gd name="connsiteY2" fmla="*/ 0 h 3733063"/>
              <a:gd name="connsiteX3" fmla="*/ 648551 w 3107754"/>
              <a:gd name="connsiteY3" fmla="*/ 0 h 3733063"/>
              <a:gd name="connsiteX4" fmla="*/ 887674 w 3107754"/>
              <a:gd name="connsiteY4" fmla="*/ 0 h 3733063"/>
              <a:gd name="connsiteX5" fmla="*/ 1246358 w 3107754"/>
              <a:gd name="connsiteY5" fmla="*/ 0 h 3733063"/>
              <a:gd name="connsiteX6" fmla="*/ 1434737 w 3107754"/>
              <a:gd name="connsiteY6" fmla="*/ 0 h 3733063"/>
              <a:gd name="connsiteX7" fmla="*/ 1673017 w 3107754"/>
              <a:gd name="connsiteY7" fmla="*/ 0 h 3733063"/>
              <a:gd name="connsiteX8" fmla="*/ 1912140 w 3107754"/>
              <a:gd name="connsiteY8" fmla="*/ 0 h 3733063"/>
              <a:gd name="connsiteX9" fmla="*/ 2083288 w 3107754"/>
              <a:gd name="connsiteY9" fmla="*/ 0 h 3733063"/>
              <a:gd name="connsiteX10" fmla="*/ 2270824 w 3107754"/>
              <a:gd name="connsiteY10" fmla="*/ 0 h 3733063"/>
              <a:gd name="connsiteX11" fmla="*/ 3107754 w 3107754"/>
              <a:gd name="connsiteY11" fmla="*/ 0 h 3733063"/>
              <a:gd name="connsiteX12" fmla="*/ 3107754 w 3107754"/>
              <a:gd name="connsiteY12" fmla="*/ 1373624 h 3733063"/>
              <a:gd name="connsiteX13" fmla="*/ 3107754 w 3107754"/>
              <a:gd name="connsiteY13" fmla="*/ 1962320 h 3733063"/>
              <a:gd name="connsiteX14" fmla="*/ 3107754 w 3107754"/>
              <a:gd name="connsiteY14" fmla="*/ 2354784 h 3733063"/>
              <a:gd name="connsiteX15" fmla="*/ 2270824 w 3107754"/>
              <a:gd name="connsiteY15" fmla="*/ 2354784 h 3733063"/>
              <a:gd name="connsiteX16" fmla="*/ 2083288 w 3107754"/>
              <a:gd name="connsiteY16" fmla="*/ 2354784 h 3733063"/>
              <a:gd name="connsiteX17" fmla="*/ 1912140 w 3107754"/>
              <a:gd name="connsiteY17" fmla="*/ 2354784 h 3733063"/>
              <a:gd name="connsiteX18" fmla="*/ 1673017 w 3107754"/>
              <a:gd name="connsiteY18" fmla="*/ 2354784 h 3733063"/>
              <a:gd name="connsiteX19" fmla="*/ 1434737 w 3107754"/>
              <a:gd name="connsiteY19" fmla="*/ 2354784 h 3733063"/>
              <a:gd name="connsiteX20" fmla="*/ 1246358 w 3107754"/>
              <a:gd name="connsiteY20" fmla="*/ 2354784 h 3733063"/>
              <a:gd name="connsiteX21" fmla="*/ 981740 w 3107754"/>
              <a:gd name="connsiteY21" fmla="*/ 3733063 h 3733063"/>
              <a:gd name="connsiteX22" fmla="*/ 887674 w 3107754"/>
              <a:gd name="connsiteY22" fmla="*/ 2354784 h 3733063"/>
              <a:gd name="connsiteX23" fmla="*/ 648551 w 3107754"/>
              <a:gd name="connsiteY23" fmla="*/ 2354784 h 3733063"/>
              <a:gd name="connsiteX24" fmla="*/ 597807 w 3107754"/>
              <a:gd name="connsiteY24" fmla="*/ 2354784 h 3733063"/>
              <a:gd name="connsiteX25" fmla="*/ 424223 w 3107754"/>
              <a:gd name="connsiteY25" fmla="*/ 2354784 h 3733063"/>
              <a:gd name="connsiteX26" fmla="*/ 239123 w 3107754"/>
              <a:gd name="connsiteY26" fmla="*/ 2354784 h 3733063"/>
              <a:gd name="connsiteX27" fmla="*/ 0 w 3107754"/>
              <a:gd name="connsiteY27" fmla="*/ 2354784 h 3733063"/>
              <a:gd name="connsiteX28" fmla="*/ 0 w 3107754"/>
              <a:gd name="connsiteY28" fmla="*/ 1962320 h 3733063"/>
              <a:gd name="connsiteX29" fmla="*/ 0 w 3107754"/>
              <a:gd name="connsiteY29" fmla="*/ 1373624 h 373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107754" h="3733063">
                <a:moveTo>
                  <a:pt x="0" y="0"/>
                </a:moveTo>
                <a:lnTo>
                  <a:pt x="239123" y="0"/>
                </a:lnTo>
                <a:lnTo>
                  <a:pt x="597807" y="0"/>
                </a:lnTo>
                <a:lnTo>
                  <a:pt x="648551" y="0"/>
                </a:lnTo>
                <a:lnTo>
                  <a:pt x="887674" y="0"/>
                </a:lnTo>
                <a:lnTo>
                  <a:pt x="1246358" y="0"/>
                </a:lnTo>
                <a:lnTo>
                  <a:pt x="1434737" y="0"/>
                </a:lnTo>
                <a:lnTo>
                  <a:pt x="1673017" y="0"/>
                </a:lnTo>
                <a:lnTo>
                  <a:pt x="1912140" y="0"/>
                </a:lnTo>
                <a:lnTo>
                  <a:pt x="2083288" y="0"/>
                </a:lnTo>
                <a:lnTo>
                  <a:pt x="2270824" y="0"/>
                </a:lnTo>
                <a:lnTo>
                  <a:pt x="3107754" y="0"/>
                </a:lnTo>
                <a:lnTo>
                  <a:pt x="3107754" y="1373624"/>
                </a:lnTo>
                <a:lnTo>
                  <a:pt x="3107754" y="1962320"/>
                </a:lnTo>
                <a:lnTo>
                  <a:pt x="3107754" y="2354784"/>
                </a:lnTo>
                <a:lnTo>
                  <a:pt x="2270824" y="2354784"/>
                </a:lnTo>
                <a:lnTo>
                  <a:pt x="2083288" y="2354784"/>
                </a:lnTo>
                <a:lnTo>
                  <a:pt x="1912140" y="2354784"/>
                </a:lnTo>
                <a:lnTo>
                  <a:pt x="1673017" y="2354784"/>
                </a:lnTo>
                <a:lnTo>
                  <a:pt x="1434737" y="2354784"/>
                </a:lnTo>
                <a:lnTo>
                  <a:pt x="1246358" y="2354784"/>
                </a:lnTo>
                <a:lnTo>
                  <a:pt x="981740" y="3733063"/>
                </a:lnTo>
                <a:lnTo>
                  <a:pt x="887674" y="2354784"/>
                </a:lnTo>
                <a:lnTo>
                  <a:pt x="648551" y="2354784"/>
                </a:lnTo>
                <a:lnTo>
                  <a:pt x="597807" y="2354784"/>
                </a:lnTo>
                <a:lnTo>
                  <a:pt x="424223" y="2354784"/>
                </a:lnTo>
                <a:lnTo>
                  <a:pt x="239123" y="2354784"/>
                </a:lnTo>
                <a:lnTo>
                  <a:pt x="0" y="2354784"/>
                </a:lnTo>
                <a:lnTo>
                  <a:pt x="0" y="1962320"/>
                </a:lnTo>
                <a:lnTo>
                  <a:pt x="0" y="1373624"/>
                </a:lnTo>
                <a:close/>
              </a:path>
            </a:pathLst>
          </a:custGeom>
          <a:solidFill>
            <a:srgbClr val="FFFFD9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54214" y="2087739"/>
            <a:ext cx="1577317" cy="1369450"/>
          </a:xfrm>
          <a:prstGeom prst="snip2DiagRect">
            <a:avLst>
              <a:gd name="adj1" fmla="val 0"/>
              <a:gd name="adj2" fmla="val 24752"/>
            </a:avLst>
          </a:prstGeom>
          <a:noFill/>
        </p:spPr>
      </p:pic>
      <p:sp>
        <p:nvSpPr>
          <p:cNvPr id="21" name="タイトル 4"/>
          <p:cNvSpPr txBox="1">
            <a:spLocks/>
          </p:cNvSpPr>
          <p:nvPr/>
        </p:nvSpPr>
        <p:spPr>
          <a:xfrm>
            <a:off x="2930019" y="1636681"/>
            <a:ext cx="3410586" cy="5819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th-TH" sz="2800" b="1" i="0" u="none" strike="noStrike" cap="none" normalizeH="0" baseline="0" noProof="0">
                <a:ln>
                  <a:noFill/>
                </a:ln>
                <a:solidFill>
                  <a:srgbClr val="3333FF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j-cs"/>
              </a:rPr>
              <a:t>อุบัติเหตุจากเครน</a:t>
            </a:r>
          </a:p>
        </p:txBody>
      </p:sp>
      <p:sp>
        <p:nvSpPr>
          <p:cNvPr id="22" name="サブタイトル 2"/>
          <p:cNvSpPr txBox="1">
            <a:spLocks/>
          </p:cNvSpPr>
          <p:nvPr/>
        </p:nvSpPr>
        <p:spPr>
          <a:xfrm>
            <a:off x="173255" y="1855252"/>
            <a:ext cx="1573440" cy="40607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>
              <a:defRPr/>
            </a:pPr>
            <a:r>
              <a:rPr lang="th-TH" sz="2000" dirty="0">
                <a:solidFill>
                  <a:prstClr val="black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人/ผู้เสียชีวิต</a:t>
            </a:r>
            <a:endParaRPr kumimoji="1" lang="th-TH" sz="2000" b="0" i="0" u="none" strike="noStrike" cap="none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Tahoma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839788" y="558266"/>
            <a:ext cx="10515600" cy="856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th-TH" sz="36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j-cs"/>
              </a:rPr>
              <a:t>5-1.  แนวโน้มที่จะเกิดอุบัติเหตุ</a:t>
            </a:r>
            <a:r>
              <a:rPr kumimoji="1" lang="th-TH" sz="3600" b="1" i="0" u="none" strike="noStrike" cap="none" normalizeH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j-cs"/>
              </a:rPr>
              <a:t>จนมีผู้เสียชีวิต</a:t>
            </a:r>
          </a:p>
        </p:txBody>
      </p:sp>
      <p:sp>
        <p:nvSpPr>
          <p:cNvPr id="24" name="タイトル 4"/>
          <p:cNvSpPr txBox="1">
            <a:spLocks/>
          </p:cNvSpPr>
          <p:nvPr/>
        </p:nvSpPr>
        <p:spPr>
          <a:xfrm>
            <a:off x="7375347" y="1590147"/>
            <a:ext cx="3234906" cy="5819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th-TH" sz="18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j-cs"/>
              </a:rPr>
              <a:t>อุบัติเหตุ</a:t>
            </a:r>
            <a:r>
              <a:rPr kumimoji="1" lang="th-TH" sz="1800" b="1" i="0" u="none" strike="noStrike" cap="none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j-cs"/>
              </a:rPr>
              <a:t>จาก</a:t>
            </a:r>
            <a:r>
              <a:rPr lang="th-TH" sz="1800" b="1" dirty="0">
                <a:solidFill>
                  <a:srgbClr val="FF0000"/>
                </a:solidFill>
                <a:latin typeface="Tahoma" panose="020B0604030504040204" pitchFamily="50" charset="-128"/>
                <a:ea typeface="Meiryo UI" panose="020B0604030504040204" pitchFamily="50" charset="-128"/>
                <a:cs typeface="+mj-cs"/>
              </a:rPr>
              <a:t>โมบายเครน</a:t>
            </a:r>
            <a:r>
              <a:rPr lang="th-TH" sz="1800" b="1" noProof="0" dirty="0">
                <a:solidFill>
                  <a:srgbClr val="FF0000"/>
                </a:solidFill>
                <a:latin typeface="Tahoma" panose="020B0604030504040204" pitchFamily="50" charset="-128"/>
                <a:ea typeface="Meiryo UI" panose="020B0604030504040204" pitchFamily="50" charset="-128"/>
                <a:cs typeface="+mj-cs"/>
              </a:rPr>
              <a:t>รองรับ</a:t>
            </a:r>
            <a:r>
              <a:rPr lang="th-TH" sz="1800" b="1" dirty="0">
                <a:solidFill>
                  <a:srgbClr val="FF0000"/>
                </a:solidFill>
                <a:latin typeface="Tahoma" panose="020B0604030504040204" pitchFamily="50" charset="-128"/>
                <a:ea typeface="Meiryo UI" panose="020B0604030504040204" pitchFamily="50" charset="-128"/>
                <a:cs typeface="+mj-cs"/>
              </a:rPr>
              <a:t>น้ำหนักเบา</a:t>
            </a:r>
          </a:p>
        </p:txBody>
      </p:sp>
      <p:sp>
        <p:nvSpPr>
          <p:cNvPr id="14" name="サブタイトル 2"/>
          <p:cNvSpPr txBox="1">
            <a:spLocks/>
          </p:cNvSpPr>
          <p:nvPr/>
        </p:nvSpPr>
        <p:spPr>
          <a:xfrm>
            <a:off x="7490928" y="3559617"/>
            <a:ext cx="2993490" cy="40607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1600" b="0" i="0" u="none" strike="noStrike" cap="none" normalizeH="0" baseline="0" noProof="0">
                <a:ln>
                  <a:noFill/>
                </a:ln>
                <a:solidFill>
                  <a:srgbClr val="000066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小型移動式クレーンによる死亡者数</a:t>
            </a:r>
          </a:p>
        </p:txBody>
      </p:sp>
      <p:sp>
        <p:nvSpPr>
          <p:cNvPr id="15" name="サブタイトル 2"/>
          <p:cNvSpPr txBox="1">
            <a:spLocks/>
          </p:cNvSpPr>
          <p:nvPr/>
        </p:nvSpPr>
        <p:spPr>
          <a:xfrm>
            <a:off x="2854517" y="2054379"/>
            <a:ext cx="3402197" cy="40607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000" b="0" i="0" u="none" strike="noStrike" cap="none" normalizeH="0" baseline="0" noProof="0">
                <a:ln>
                  <a:noFill/>
                </a:ln>
                <a:solidFill>
                  <a:srgbClr val="3333FF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（クレーン等による死亡者数）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74712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968689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5-2.　2018年における死亡災害の内訳（機種別，令和元年「クレーン年鑑」より）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856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th-TH" sz="36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j-cs"/>
              </a:rPr>
              <a:t>5-2. </a:t>
            </a:r>
            <a:r>
              <a:rPr lang="th-TH" sz="3600" b="1">
                <a:solidFill>
                  <a:srgbClr val="002060"/>
                </a:solidFill>
                <a:latin typeface="Tahoma" panose="020B0604030504040204" pitchFamily="50" charset="-128"/>
                <a:ea typeface="Meiryo UI" panose="020B0604030504040204" pitchFamily="50" charset="-128"/>
                <a:cs typeface="+mj-cs"/>
              </a:rPr>
              <a:t>อุบัติเหตุที่มีผู้เสียชีวิต</a:t>
            </a:r>
            <a:r>
              <a:rPr kumimoji="1" lang="th-TH" sz="36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j-cs"/>
              </a:rPr>
              <a:t> </a:t>
            </a:r>
            <a:r>
              <a:rPr kumimoji="1" lang="th-TH" sz="3600" b="1" i="0" u="none" strike="noStrike" cap="none" normalizeH="0" baseline="0" noProof="0">
                <a:ln>
                  <a:noFill/>
                </a:ln>
                <a:solidFill>
                  <a:srgbClr val="3333FF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j-cs"/>
              </a:rPr>
              <a:t>(ตามประเภทของเครน)</a:t>
            </a:r>
          </a:p>
        </p:txBody>
      </p:sp>
      <p:graphicFrame>
        <p:nvGraphicFramePr>
          <p:cNvPr id="6" name="グラフ 5"/>
          <p:cNvGraphicFramePr/>
          <p:nvPr/>
        </p:nvGraphicFramePr>
        <p:xfrm>
          <a:off x="2501900" y="1896189"/>
          <a:ext cx="7188200" cy="5048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サブタイトル 2"/>
          <p:cNvSpPr txBox="1">
            <a:spLocks/>
          </p:cNvSpPr>
          <p:nvPr/>
        </p:nvSpPr>
        <p:spPr>
          <a:xfrm>
            <a:off x="3681812" y="3919972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4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เครน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4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ตีนตะขาบ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16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クローラクレーン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36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17</a:t>
            </a:r>
          </a:p>
        </p:txBody>
      </p:sp>
      <p:pic>
        <p:nvPicPr>
          <p:cNvPr id="29" name="image20.jpe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580" y="2476288"/>
            <a:ext cx="3426413" cy="4218968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825" y="3891206"/>
            <a:ext cx="2789152" cy="2581277"/>
          </a:xfrm>
          <a:prstGeom prst="rect">
            <a:avLst/>
          </a:prstGeom>
        </p:spPr>
      </p:pic>
      <p:sp>
        <p:nvSpPr>
          <p:cNvPr id="38" name="サブタイトル 2"/>
          <p:cNvSpPr txBox="1">
            <a:spLocks/>
          </p:cNvSpPr>
          <p:nvPr/>
        </p:nvSpPr>
        <p:spPr>
          <a:xfrm>
            <a:off x="5923854" y="1590705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400" b="1" i="0" u="none" strike="noStrike" cap="none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รถ</a:t>
            </a:r>
            <a:r>
              <a:rPr kumimoji="1" lang="th-TH" sz="2400" b="1" i="0" u="none" strike="noStrike" cap="none" normalizeH="0" baseline="0" noProof="0">
                <a:ln>
                  <a:noFill/>
                </a:ln>
                <a:solidFill>
                  <a:srgbClr val="2E75B6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เครน</a:t>
            </a:r>
            <a:r>
              <a:rPr kumimoji="1" lang="th-TH" sz="2400" b="1" i="0" u="none" strike="noStrike" cap="none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บรรทุก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1600" b="1" i="0" u="none" strike="noStrike" cap="none" normalizeH="0" baseline="0" noProof="0">
                <a:ln>
                  <a:noFill/>
                </a:ln>
                <a:solidFill>
                  <a:srgbClr val="2E75B6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トラッククレーン</a:t>
            </a:r>
          </a:p>
        </p:txBody>
      </p:sp>
      <p:sp>
        <p:nvSpPr>
          <p:cNvPr id="13" name="サブタイトル 2"/>
          <p:cNvSpPr txBox="1">
            <a:spLocks/>
          </p:cNvSpPr>
          <p:nvPr/>
        </p:nvSpPr>
        <p:spPr>
          <a:xfrm>
            <a:off x="5864478" y="4800114"/>
            <a:ext cx="2568619" cy="1058822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4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เครน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4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ติดรถบรรทุก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16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積載形トラッククレーン</a:t>
            </a:r>
          </a:p>
        </p:txBody>
      </p:sp>
      <p:sp>
        <p:nvSpPr>
          <p:cNvPr id="14" name="サブタイトル 2"/>
          <p:cNvSpPr txBox="1">
            <a:spLocks/>
          </p:cNvSpPr>
          <p:nvPr/>
        </p:nvSpPr>
        <p:spPr>
          <a:xfrm>
            <a:off x="5398344" y="3184655"/>
            <a:ext cx="34112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4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เครน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4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แบบมีล้อ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16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ホイールクレーン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36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6</a:t>
            </a:r>
          </a:p>
        </p:txBody>
      </p:sp>
      <p:sp>
        <p:nvSpPr>
          <p:cNvPr id="15" name="サブタイトル 2"/>
          <p:cNvSpPr txBox="1">
            <a:spLocks/>
          </p:cNvSpPr>
          <p:nvPr/>
        </p:nvSpPr>
        <p:spPr>
          <a:xfrm>
            <a:off x="6032003" y="2195712"/>
            <a:ext cx="4805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32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1</a:t>
            </a: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367" y="2722995"/>
            <a:ext cx="1789992" cy="1051747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145" y="1457249"/>
            <a:ext cx="1059046" cy="840203"/>
          </a:xfrm>
          <a:prstGeom prst="rect">
            <a:avLst/>
          </a:prstGeom>
        </p:spPr>
      </p:pic>
      <p:sp>
        <p:nvSpPr>
          <p:cNvPr id="18" name="楕円 17"/>
          <p:cNvSpPr/>
          <p:nvPr/>
        </p:nvSpPr>
        <p:spPr>
          <a:xfrm>
            <a:off x="5748357" y="4080150"/>
            <a:ext cx="810935" cy="74910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サブタイトル 2"/>
          <p:cNvSpPr txBox="1">
            <a:spLocks/>
          </p:cNvSpPr>
          <p:nvPr/>
        </p:nvSpPr>
        <p:spPr>
          <a:xfrm>
            <a:off x="5684954" y="4246344"/>
            <a:ext cx="921766" cy="367480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1800" b="1" i="0" u="none" strike="noStrike" cap="none" normalizeH="0" baseline="0" noProof="0" dirty="0">
                <a:ln>
                  <a:noFill/>
                </a:ln>
                <a:solidFill>
                  <a:srgbClr val="3333FF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ใน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1800" b="1" i="0" u="none" strike="noStrike" cap="none" normalizeH="0" baseline="0" noProof="0" dirty="0">
                <a:ln>
                  <a:noFill/>
                </a:ln>
                <a:solidFill>
                  <a:srgbClr val="3333FF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ปี 2018</a:t>
            </a: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6587470" y="5820082"/>
            <a:ext cx="1007142" cy="610620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36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56118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graphicFrame>
        <p:nvGraphicFramePr>
          <p:cNvPr id="6" name="グラフ 5"/>
          <p:cNvGraphicFramePr/>
          <p:nvPr>
            <p:extLst>
              <p:ext uri="{D42A27DB-BD31-4B8C-83A1-F6EECF244321}">
                <p14:modId xmlns:p14="http://schemas.microsoft.com/office/powerpoint/2010/main" val="2911955738"/>
              </p:ext>
            </p:extLst>
          </p:nvPr>
        </p:nvGraphicFramePr>
        <p:xfrm>
          <a:off x="2501900" y="1896189"/>
          <a:ext cx="7188200" cy="5048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サブタイトル 2"/>
          <p:cNvSpPr txBox="1">
            <a:spLocks/>
          </p:cNvSpPr>
          <p:nvPr/>
        </p:nvSpPr>
        <p:spPr>
          <a:xfrm>
            <a:off x="5449144" y="3629155"/>
            <a:ext cx="34112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4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การพลัดตก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b="1">
                <a:solidFill>
                  <a:prstClr val="white"/>
                </a:solidFill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(คนงาน)</a:t>
            </a:r>
            <a:r>
              <a:rPr kumimoji="1" lang="th-TH" sz="24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36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12</a:t>
            </a:r>
          </a:p>
        </p:txBody>
      </p:sp>
      <p:sp>
        <p:nvSpPr>
          <p:cNvPr id="15" name="サブタイトル 2"/>
          <p:cNvSpPr txBox="1">
            <a:spLocks/>
          </p:cNvSpPr>
          <p:nvPr/>
        </p:nvSpPr>
        <p:spPr>
          <a:xfrm>
            <a:off x="5468973" y="2343878"/>
            <a:ext cx="4805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36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2</a:t>
            </a:r>
          </a:p>
        </p:txBody>
      </p:sp>
      <p:sp>
        <p:nvSpPr>
          <p:cNvPr id="18" name="サブタイトル 2"/>
          <p:cNvSpPr txBox="1">
            <a:spLocks/>
          </p:cNvSpPr>
          <p:nvPr/>
        </p:nvSpPr>
        <p:spPr>
          <a:xfrm>
            <a:off x="4458544" y="5635755"/>
            <a:ext cx="34112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4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การพลัดตก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b="1">
                <a:solidFill>
                  <a:prstClr val="white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(น้ำหนักบรรทุก)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36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9</a:t>
            </a:r>
          </a:p>
        </p:txBody>
      </p:sp>
      <p:sp>
        <p:nvSpPr>
          <p:cNvPr id="19" name="サブタイトル 2"/>
          <p:cNvSpPr txBox="1">
            <a:spLocks/>
          </p:cNvSpPr>
          <p:nvPr/>
        </p:nvSpPr>
        <p:spPr>
          <a:xfrm>
            <a:off x="2962624" y="4326422"/>
            <a:ext cx="34112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4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ติดอยู่ใน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4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ระหว่างกลาง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36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9</a:t>
            </a: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4821270" y="2593648"/>
            <a:ext cx="4805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36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2</a:t>
            </a:r>
          </a:p>
        </p:txBody>
      </p:sp>
      <p:sp>
        <p:nvSpPr>
          <p:cNvPr id="21" name="サブタイトル 2"/>
          <p:cNvSpPr txBox="1">
            <a:spLocks/>
          </p:cNvSpPr>
          <p:nvPr/>
        </p:nvSpPr>
        <p:spPr>
          <a:xfrm>
            <a:off x="5821368" y="1577981"/>
            <a:ext cx="579913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800" b="1" i="0" u="none" strike="noStrike" cap="none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การพลิกคว่ำ ชิ้นส่วนหัก เป็นต้น</a:t>
            </a:r>
          </a:p>
        </p:txBody>
      </p:sp>
      <p:sp>
        <p:nvSpPr>
          <p:cNvPr id="24" name="サブタイトル 2"/>
          <p:cNvSpPr txBox="1">
            <a:spLocks/>
          </p:cNvSpPr>
          <p:nvPr/>
        </p:nvSpPr>
        <p:spPr>
          <a:xfrm>
            <a:off x="1043009" y="2135836"/>
            <a:ext cx="3715293" cy="272054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8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ถูกสลิง/</a:t>
            </a:r>
            <a:r>
              <a:rPr kumimoji="1" lang="th-TH" sz="2800" b="1" i="0" u="none" strike="noStrike" cap="none" normalizeH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น้ำหนักบรรทุก</a:t>
            </a:r>
            <a:r>
              <a:rPr kumimoji="1" lang="th-TH" sz="28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กระแทก</a:t>
            </a:r>
          </a:p>
        </p:txBody>
      </p:sp>
      <p:cxnSp>
        <p:nvCxnSpPr>
          <p:cNvPr id="3" name="カギ線コネクタ 2"/>
          <p:cNvCxnSpPr/>
          <p:nvPr/>
        </p:nvCxnSpPr>
        <p:spPr>
          <a:xfrm rot="5400000" flipH="1" flipV="1">
            <a:off x="5526089" y="1939927"/>
            <a:ext cx="471491" cy="119064"/>
          </a:xfrm>
          <a:prstGeom prst="bentConnector3">
            <a:avLst>
              <a:gd name="adj1" fmla="val 103199"/>
            </a:avLst>
          </a:prstGeom>
          <a:ln w="28575">
            <a:solidFill>
              <a:schemeClr val="accent4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カギ線コネクタ 24"/>
          <p:cNvCxnSpPr/>
          <p:nvPr/>
        </p:nvCxnSpPr>
        <p:spPr>
          <a:xfrm rot="16200000" flipV="1">
            <a:off x="4806945" y="2270132"/>
            <a:ext cx="269876" cy="200016"/>
          </a:xfrm>
          <a:prstGeom prst="bentConnector3">
            <a:avLst>
              <a:gd name="adj1" fmla="val 97059"/>
            </a:avLst>
          </a:prstGeom>
          <a:ln w="28575">
            <a:solidFill>
              <a:srgbClr val="A5002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楕円 28"/>
          <p:cNvSpPr/>
          <p:nvPr/>
        </p:nvSpPr>
        <p:spPr>
          <a:xfrm>
            <a:off x="5748357" y="4080150"/>
            <a:ext cx="693083" cy="69308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3" name="サブタイトル 2"/>
          <p:cNvSpPr txBox="1">
            <a:spLocks/>
          </p:cNvSpPr>
          <p:nvPr/>
        </p:nvSpPr>
        <p:spPr>
          <a:xfrm>
            <a:off x="5669612" y="4201917"/>
            <a:ext cx="859367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16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ใน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16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ปี 2018</a:t>
            </a:r>
          </a:p>
        </p:txBody>
      </p:sp>
      <p:cxnSp>
        <p:nvCxnSpPr>
          <p:cNvPr id="7" name="カギ線コネクタ 6"/>
          <p:cNvCxnSpPr/>
          <p:nvPr/>
        </p:nvCxnSpPr>
        <p:spPr>
          <a:xfrm flipV="1">
            <a:off x="11272808" y="1765434"/>
            <a:ext cx="442988" cy="1102823"/>
          </a:xfrm>
          <a:prstGeom prst="bentConnector3">
            <a:avLst>
              <a:gd name="adj1" fmla="val 151604"/>
            </a:avLst>
          </a:prstGeom>
          <a:ln w="285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図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557" y="2140048"/>
            <a:ext cx="2004187" cy="1456418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</p:pic>
      <p:cxnSp>
        <p:nvCxnSpPr>
          <p:cNvPr id="11" name="カギ線コネクタ 10"/>
          <p:cNvCxnSpPr/>
          <p:nvPr/>
        </p:nvCxnSpPr>
        <p:spPr>
          <a:xfrm rot="10800000">
            <a:off x="7687734" y="4201918"/>
            <a:ext cx="2002367" cy="268483"/>
          </a:xfrm>
          <a:prstGeom prst="bentConnector3">
            <a:avLst/>
          </a:prstGeom>
          <a:ln w="28575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図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557" y="3691069"/>
            <a:ext cx="2004187" cy="1504609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cxnSp>
        <p:nvCxnSpPr>
          <p:cNvPr id="16" name="カギ線コネクタ 15"/>
          <p:cNvCxnSpPr/>
          <p:nvPr/>
        </p:nvCxnSpPr>
        <p:spPr>
          <a:xfrm rot="10800000" flipV="1">
            <a:off x="6441441" y="6070600"/>
            <a:ext cx="3117427" cy="152400"/>
          </a:xfrm>
          <a:prstGeom prst="bentConnector3">
            <a:avLst/>
          </a:prstGeom>
          <a:ln w="28575">
            <a:solidFill>
              <a:schemeClr val="accent2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グループ化 31"/>
          <p:cNvGrpSpPr/>
          <p:nvPr/>
        </p:nvGrpSpPr>
        <p:grpSpPr>
          <a:xfrm>
            <a:off x="9285002" y="5273603"/>
            <a:ext cx="2335498" cy="1548000"/>
            <a:chOff x="9285002" y="5273603"/>
            <a:chExt cx="2335498" cy="1548000"/>
          </a:xfrm>
        </p:grpSpPr>
        <p:sp>
          <p:nvSpPr>
            <p:cNvPr id="31" name="正方形/長方形 30"/>
            <p:cNvSpPr/>
            <p:nvPr/>
          </p:nvSpPr>
          <p:spPr>
            <a:xfrm>
              <a:off x="9393325" y="5273603"/>
              <a:ext cx="2034000" cy="1548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pic>
          <p:nvPicPr>
            <p:cNvPr id="27" name="図 26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5002" y="5381422"/>
              <a:ext cx="2335498" cy="1341786"/>
            </a:xfrm>
            <a:prstGeom prst="rect">
              <a:avLst/>
            </a:prstGeom>
          </p:spPr>
        </p:pic>
      </p:grpSp>
      <p:cxnSp>
        <p:nvCxnSpPr>
          <p:cNvPr id="37" name="カギ線コネクタ 36"/>
          <p:cNvCxnSpPr/>
          <p:nvPr/>
        </p:nvCxnSpPr>
        <p:spPr>
          <a:xfrm flipV="1">
            <a:off x="2637813" y="4859867"/>
            <a:ext cx="1724481" cy="254000"/>
          </a:xfrm>
          <a:prstGeom prst="bentConnector3">
            <a:avLst/>
          </a:prstGeom>
          <a:ln w="28575">
            <a:solidFill>
              <a:srgbClr val="008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図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08" y="4341864"/>
            <a:ext cx="2004187" cy="1503140"/>
          </a:xfrm>
          <a:prstGeom prst="rect">
            <a:avLst/>
          </a:prstGeom>
          <a:ln w="28575">
            <a:solidFill>
              <a:srgbClr val="008000"/>
            </a:solidFill>
          </a:ln>
        </p:spPr>
      </p:pic>
      <p:cxnSp>
        <p:nvCxnSpPr>
          <p:cNvPr id="43" name="カギ線コネクタ 42"/>
          <p:cNvCxnSpPr>
            <a:stCxn id="24" idx="1"/>
            <a:endCxn id="34" idx="1"/>
          </p:cNvCxnSpPr>
          <p:nvPr/>
        </p:nvCxnSpPr>
        <p:spPr>
          <a:xfrm rot="10800000" flipV="1">
            <a:off x="764101" y="2271862"/>
            <a:ext cx="278909" cy="1200317"/>
          </a:xfrm>
          <a:prstGeom prst="bentConnector3">
            <a:avLst>
              <a:gd name="adj1" fmla="val 181962"/>
            </a:avLst>
          </a:prstGeom>
          <a:ln w="28575">
            <a:solidFill>
              <a:srgbClr val="A50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グループ化 35"/>
          <p:cNvGrpSpPr/>
          <p:nvPr/>
        </p:nvGrpSpPr>
        <p:grpSpPr>
          <a:xfrm>
            <a:off x="764100" y="2698180"/>
            <a:ext cx="2034000" cy="1548000"/>
            <a:chOff x="778715" y="5273603"/>
            <a:chExt cx="2034000" cy="1548000"/>
          </a:xfrm>
        </p:grpSpPr>
        <p:sp>
          <p:nvSpPr>
            <p:cNvPr id="34" name="正方形/長方形 33"/>
            <p:cNvSpPr/>
            <p:nvPr/>
          </p:nvSpPr>
          <p:spPr>
            <a:xfrm>
              <a:off x="778715" y="5273603"/>
              <a:ext cx="2034000" cy="1548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A500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pic>
          <p:nvPicPr>
            <p:cNvPr id="35" name="図 34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294" y="5436960"/>
              <a:ext cx="1924384" cy="1252692"/>
            </a:xfrm>
            <a:prstGeom prst="rect">
              <a:avLst/>
            </a:prstGeom>
          </p:spPr>
        </p:pic>
      </p:grpSp>
      <p:sp>
        <p:nvSpPr>
          <p:cNvPr id="2" name="正方形/長方形 1"/>
          <p:cNvSpPr/>
          <p:nvPr/>
        </p:nvSpPr>
        <p:spPr>
          <a:xfrm>
            <a:off x="9401335" y="2566996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th-TH" sz="18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転倒</a:t>
            </a:r>
          </a:p>
        </p:txBody>
      </p:sp>
      <p:sp>
        <p:nvSpPr>
          <p:cNvPr id="38" name="正方形/長方形 37"/>
          <p:cNvSpPr/>
          <p:nvPr/>
        </p:nvSpPr>
        <p:spPr>
          <a:xfrm>
            <a:off x="9401338" y="3701529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th-TH" sz="18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墜落</a:t>
            </a:r>
          </a:p>
        </p:txBody>
      </p:sp>
      <p:sp>
        <p:nvSpPr>
          <p:cNvPr id="39" name="正方形/長方形 38"/>
          <p:cNvSpPr/>
          <p:nvPr/>
        </p:nvSpPr>
        <p:spPr>
          <a:xfrm>
            <a:off x="9401341" y="6478594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th-TH" sz="18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落下</a:t>
            </a:r>
          </a:p>
        </p:txBody>
      </p:sp>
      <p:sp>
        <p:nvSpPr>
          <p:cNvPr id="40" name="正方形/長方形 39"/>
          <p:cNvSpPr/>
          <p:nvPr/>
        </p:nvSpPr>
        <p:spPr>
          <a:xfrm>
            <a:off x="2151349" y="2705387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th-TH" sz="18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激突</a:t>
            </a:r>
          </a:p>
        </p:txBody>
      </p:sp>
      <p:sp>
        <p:nvSpPr>
          <p:cNvPr id="41" name="正方形/長方形 40"/>
          <p:cNvSpPr/>
          <p:nvPr/>
        </p:nvSpPr>
        <p:spPr>
          <a:xfrm>
            <a:off x="773777" y="4353438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th-TH" sz="18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挟圧</a:t>
            </a: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9786786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lang="th-TH" sz="2000" u="sng">
                <a:solidFill>
                  <a:prstClr val="black"/>
                </a:solidFill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5-3.　</a:t>
            </a:r>
            <a:r>
              <a:rPr kumimoji="1" lang="th-TH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2018年における死亡災害の内訳（原因別，令和元年「クレーン年鑑」より）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558266"/>
            <a:ext cx="11964170" cy="856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th-TH" sz="36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j-cs"/>
              </a:rPr>
              <a:t>5-3. อุบัติเหตุที่มีผู้เสียชีวิต </a:t>
            </a:r>
            <a:r>
              <a:rPr kumimoji="1" lang="th-TH" sz="36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j-cs"/>
              </a:rPr>
              <a:t>(ตามสาเหตุ)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9725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4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h-TH" sz="2000" u="sng">
                <a:latin typeface="Tahoma" panose="020B0604030504040204" pitchFamily="50" charset="-128"/>
                <a:ea typeface="Meiryo UI" panose="020B0604030504040204" pitchFamily="50" charset="-128"/>
              </a:rPr>
              <a:t>(2)　移動式クレーンの作動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08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b="1" dirty="0">
                <a:solidFill>
                  <a:srgbClr val="000066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(2) การเคลื่อนที่ของโมบายเครน</a:t>
            </a: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7942" y="3427160"/>
            <a:ext cx="3193125" cy="36450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8" t="15971" b="4595"/>
          <a:stretch/>
        </p:blipFill>
        <p:spPr>
          <a:xfrm>
            <a:off x="3793162" y="2416638"/>
            <a:ext cx="5415834" cy="3682767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1862" y="3722612"/>
            <a:ext cx="1255313" cy="309825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2947" y="3721282"/>
            <a:ext cx="1249219" cy="376650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526544">
            <a:off x="7018235" y="3136459"/>
            <a:ext cx="980200" cy="814320"/>
          </a:xfrm>
          <a:prstGeom prst="rect">
            <a:avLst/>
          </a:prstGeom>
        </p:spPr>
      </p:pic>
      <p:grpSp>
        <p:nvGrpSpPr>
          <p:cNvPr id="32" name="グループ化 31"/>
          <p:cNvGrpSpPr/>
          <p:nvPr/>
        </p:nvGrpSpPr>
        <p:grpSpPr>
          <a:xfrm>
            <a:off x="3156516" y="2700595"/>
            <a:ext cx="467784" cy="472593"/>
            <a:chOff x="-76200" y="860907"/>
            <a:chExt cx="467784" cy="472593"/>
          </a:xfrm>
        </p:grpSpPr>
        <p:sp>
          <p:nvSpPr>
            <p:cNvPr id="76" name="楕円 75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7" name="テキスト ボックス 76"/>
            <p:cNvSpPr txBox="1"/>
            <p:nvPr/>
          </p:nvSpPr>
          <p:spPr>
            <a:xfrm>
              <a:off x="-64075" y="860907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th-TH" sz="3200" b="1">
                  <a:solidFill>
                    <a:schemeClr val="bg1"/>
                  </a:solidFill>
                  <a:latin typeface="Tahoma" panose="020B0604030504040204" pitchFamily="50" charset="-128"/>
                  <a:ea typeface="Meiryo UI" panose="020B0604030504040204" pitchFamily="50" charset="-128"/>
                </a:rPr>
                <a:t>1</a:t>
              </a:r>
            </a:p>
          </p:txBody>
        </p:sp>
      </p:grpSp>
      <p:grpSp>
        <p:nvGrpSpPr>
          <p:cNvPr id="34" name="グループ化 33"/>
          <p:cNvGrpSpPr/>
          <p:nvPr/>
        </p:nvGrpSpPr>
        <p:grpSpPr>
          <a:xfrm>
            <a:off x="7824338" y="3228647"/>
            <a:ext cx="466825" cy="463927"/>
            <a:chOff x="-76200" y="869573"/>
            <a:chExt cx="466825" cy="463927"/>
          </a:xfrm>
        </p:grpSpPr>
        <p:sp>
          <p:nvSpPr>
            <p:cNvPr id="74" name="楕円 73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5" name="テキスト ボックス 74"/>
            <p:cNvSpPr txBox="1"/>
            <p:nvPr/>
          </p:nvSpPr>
          <p:spPr>
            <a:xfrm>
              <a:off x="-65034" y="869573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th-TH" sz="3200" b="1">
                  <a:solidFill>
                    <a:schemeClr val="bg1"/>
                  </a:solidFill>
                  <a:latin typeface="Tahoma" panose="020B0604030504040204" pitchFamily="50" charset="-128"/>
                  <a:ea typeface="Meiryo UI" panose="020B0604030504040204" pitchFamily="50" charset="-128"/>
                </a:rPr>
                <a:t>3</a:t>
              </a:r>
            </a:p>
          </p:txBody>
        </p:sp>
      </p:grpSp>
      <p:grpSp>
        <p:nvGrpSpPr>
          <p:cNvPr id="40" name="グループ化 39"/>
          <p:cNvGrpSpPr/>
          <p:nvPr/>
        </p:nvGrpSpPr>
        <p:grpSpPr>
          <a:xfrm>
            <a:off x="4633190" y="2199861"/>
            <a:ext cx="461434" cy="474710"/>
            <a:chOff x="-76200" y="858790"/>
            <a:chExt cx="461434" cy="474710"/>
          </a:xfrm>
        </p:grpSpPr>
        <p:sp>
          <p:nvSpPr>
            <p:cNvPr id="72" name="楕円 71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3" name="テキスト ボックス 72"/>
            <p:cNvSpPr txBox="1"/>
            <p:nvPr/>
          </p:nvSpPr>
          <p:spPr>
            <a:xfrm>
              <a:off x="-70425" y="858790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th-TH" sz="3200" b="1">
                  <a:solidFill>
                    <a:schemeClr val="bg1"/>
                  </a:solidFill>
                  <a:latin typeface="Tahoma" panose="020B0604030504040204" pitchFamily="50" charset="-128"/>
                  <a:ea typeface="Meiryo UI" panose="020B0604030504040204" pitchFamily="50" charset="-128"/>
                </a:rPr>
                <a:t>2</a:t>
              </a:r>
            </a:p>
          </p:txBody>
        </p:sp>
      </p:grpSp>
      <p:grpSp>
        <p:nvGrpSpPr>
          <p:cNvPr id="42" name="グループ化 41"/>
          <p:cNvGrpSpPr/>
          <p:nvPr/>
        </p:nvGrpSpPr>
        <p:grpSpPr>
          <a:xfrm>
            <a:off x="3728798" y="3706929"/>
            <a:ext cx="462009" cy="468360"/>
            <a:chOff x="-81009" y="865140"/>
            <a:chExt cx="462009" cy="468360"/>
          </a:xfrm>
        </p:grpSpPr>
        <p:sp>
          <p:nvSpPr>
            <p:cNvPr id="70" name="楕円 69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1" name="テキスト ボックス 70"/>
            <p:cNvSpPr txBox="1"/>
            <p:nvPr/>
          </p:nvSpPr>
          <p:spPr>
            <a:xfrm>
              <a:off x="-81009" y="865140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th-TH" sz="3200" b="1">
                  <a:solidFill>
                    <a:schemeClr val="bg1"/>
                  </a:solidFill>
                  <a:latin typeface="Tahoma" panose="020B0604030504040204" pitchFamily="50" charset="-128"/>
                  <a:ea typeface="Meiryo UI" panose="020B0604030504040204" pitchFamily="50" charset="-128"/>
                </a:rPr>
                <a:t>4</a:t>
              </a:r>
            </a:p>
          </p:txBody>
        </p:sp>
      </p:grpSp>
      <p:sp>
        <p:nvSpPr>
          <p:cNvPr id="5" name="正方形/長方形 4"/>
          <p:cNvSpPr/>
          <p:nvPr/>
        </p:nvSpPr>
        <p:spPr>
          <a:xfrm>
            <a:off x="342595" y="1760267"/>
            <a:ext cx="2531981" cy="2311400"/>
          </a:xfrm>
          <a:prstGeom prst="rect">
            <a:avLst/>
          </a:prstGeom>
          <a:solidFill>
            <a:schemeClr val="bg1"/>
          </a:solidFill>
          <a:ln w="19050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8" name="正方形/長方形 77"/>
          <p:cNvSpPr/>
          <p:nvPr/>
        </p:nvSpPr>
        <p:spPr>
          <a:xfrm>
            <a:off x="342595" y="4266400"/>
            <a:ext cx="2531981" cy="2311400"/>
          </a:xfrm>
          <a:prstGeom prst="rect">
            <a:avLst/>
          </a:prstGeom>
          <a:solidFill>
            <a:schemeClr val="bg1"/>
          </a:solidFill>
          <a:ln w="19050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9" name="正方形/長方形 78"/>
          <p:cNvSpPr/>
          <p:nvPr/>
        </p:nvSpPr>
        <p:spPr>
          <a:xfrm>
            <a:off x="9338749" y="1760267"/>
            <a:ext cx="2531981" cy="2311400"/>
          </a:xfrm>
          <a:prstGeom prst="rect">
            <a:avLst/>
          </a:prstGeom>
          <a:solidFill>
            <a:schemeClr val="bg1"/>
          </a:solidFill>
          <a:ln w="19050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0" name="正方形/長方形 79"/>
          <p:cNvSpPr/>
          <p:nvPr/>
        </p:nvSpPr>
        <p:spPr>
          <a:xfrm>
            <a:off x="9338749" y="4266400"/>
            <a:ext cx="2531981" cy="2311400"/>
          </a:xfrm>
          <a:prstGeom prst="rect">
            <a:avLst/>
          </a:prstGeom>
          <a:solidFill>
            <a:schemeClr val="bg1"/>
          </a:solidFill>
          <a:ln w="19050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35" name="image3.jpeg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44" y="2633197"/>
            <a:ext cx="1617615" cy="1342342"/>
          </a:xfrm>
          <a:prstGeom prst="rect">
            <a:avLst/>
          </a:prstGeom>
          <a:ln>
            <a:noFill/>
          </a:ln>
        </p:spPr>
      </p:pic>
      <p:pic>
        <p:nvPicPr>
          <p:cNvPr id="37" name="image3.jpeg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48" y="5010557"/>
            <a:ext cx="1505805" cy="1484695"/>
          </a:xfrm>
          <a:prstGeom prst="rect">
            <a:avLst/>
          </a:prstGeom>
          <a:ln>
            <a:noFill/>
          </a:ln>
        </p:spPr>
      </p:pic>
      <p:sp>
        <p:nvSpPr>
          <p:cNvPr id="6" name="上下矢印 5"/>
          <p:cNvSpPr/>
          <p:nvPr/>
        </p:nvSpPr>
        <p:spPr>
          <a:xfrm>
            <a:off x="3705191" y="2604946"/>
            <a:ext cx="145480" cy="658178"/>
          </a:xfrm>
          <a:prstGeom prst="upDownArrow">
            <a:avLst>
              <a:gd name="adj1" fmla="val 50000"/>
              <a:gd name="adj2" fmla="val 10237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1" name="上下矢印 80"/>
          <p:cNvSpPr/>
          <p:nvPr/>
        </p:nvSpPr>
        <p:spPr>
          <a:xfrm rot="18619449">
            <a:off x="4530691" y="2423971"/>
            <a:ext cx="145480" cy="658178"/>
          </a:xfrm>
          <a:prstGeom prst="upDownArrow">
            <a:avLst>
              <a:gd name="adj1" fmla="val 50000"/>
              <a:gd name="adj2" fmla="val 10237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82" name="image3.jpeg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789" y="2616822"/>
            <a:ext cx="1813392" cy="1363558"/>
          </a:xfrm>
          <a:prstGeom prst="rect">
            <a:avLst/>
          </a:prstGeom>
          <a:ln>
            <a:noFill/>
          </a:ln>
        </p:spPr>
      </p:pic>
      <p:pic>
        <p:nvPicPr>
          <p:cNvPr id="83" name="image3.jpeg"/>
          <p:cNvPicPr/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627" y="5147778"/>
            <a:ext cx="1774587" cy="1352759"/>
          </a:xfrm>
          <a:prstGeom prst="rect">
            <a:avLst/>
          </a:prstGeom>
          <a:ln>
            <a:noFill/>
          </a:ln>
        </p:spPr>
      </p:pic>
      <p:sp>
        <p:nvSpPr>
          <p:cNvPr id="9" name="正方形/長方形 8"/>
          <p:cNvSpPr/>
          <p:nvPr/>
        </p:nvSpPr>
        <p:spPr>
          <a:xfrm>
            <a:off x="825883" y="4276201"/>
            <a:ext cx="1561645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th-TH" sz="2400" b="1" dirty="0">
                <a:solidFill>
                  <a:srgbClr val="663300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ยืดหรือหดเสาตั้ง</a:t>
            </a:r>
          </a:p>
        </p:txBody>
      </p:sp>
      <p:sp>
        <p:nvSpPr>
          <p:cNvPr id="84" name="正方形/長方形 83"/>
          <p:cNvSpPr/>
          <p:nvPr/>
        </p:nvSpPr>
        <p:spPr>
          <a:xfrm>
            <a:off x="494189" y="1772552"/>
            <a:ext cx="2225033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th-TH" sz="2400" b="1" dirty="0">
                <a:solidFill>
                  <a:srgbClr val="663300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ชักรอกขึ้น/ลง</a:t>
            </a:r>
          </a:p>
        </p:txBody>
      </p:sp>
      <p:sp>
        <p:nvSpPr>
          <p:cNvPr id="85" name="正方形/長方形 84"/>
          <p:cNvSpPr/>
          <p:nvPr/>
        </p:nvSpPr>
        <p:spPr>
          <a:xfrm>
            <a:off x="10122786" y="4284226"/>
            <a:ext cx="952504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th-TH" sz="2400" b="1">
                <a:solidFill>
                  <a:srgbClr val="663300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แกว่ง</a:t>
            </a:r>
          </a:p>
        </p:txBody>
      </p:sp>
      <p:sp>
        <p:nvSpPr>
          <p:cNvPr id="86" name="正方形/長方形 85"/>
          <p:cNvSpPr/>
          <p:nvPr/>
        </p:nvSpPr>
        <p:spPr>
          <a:xfrm>
            <a:off x="9713221" y="1767877"/>
            <a:ext cx="1771639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th-TH" sz="2400" b="1" dirty="0">
                <a:solidFill>
                  <a:srgbClr val="663300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ยกเสาตั้งขึ้นหรือลง</a:t>
            </a:r>
          </a:p>
        </p:txBody>
      </p:sp>
      <p:grpSp>
        <p:nvGrpSpPr>
          <p:cNvPr id="89" name="グループ化 88"/>
          <p:cNvGrpSpPr/>
          <p:nvPr/>
        </p:nvGrpSpPr>
        <p:grpSpPr>
          <a:xfrm>
            <a:off x="432043" y="6027129"/>
            <a:ext cx="455659" cy="455659"/>
            <a:chOff x="205315" y="1660517"/>
            <a:chExt cx="455659" cy="455659"/>
          </a:xfrm>
        </p:grpSpPr>
        <p:sp>
          <p:nvSpPr>
            <p:cNvPr id="90" name="楕円 89"/>
            <p:cNvSpPr/>
            <p:nvPr/>
          </p:nvSpPr>
          <p:spPr>
            <a:xfrm>
              <a:off x="238252" y="1697212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1" name="テキスト ボックス 90"/>
            <p:cNvSpPr txBox="1"/>
            <p:nvPr/>
          </p:nvSpPr>
          <p:spPr>
            <a:xfrm>
              <a:off x="205315" y="1660517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th-TH" sz="2400" b="1">
                  <a:solidFill>
                    <a:schemeClr val="bg1"/>
                  </a:solidFill>
                  <a:latin typeface="Tahoma" panose="020B0604030504040204" pitchFamily="50" charset="-128"/>
                  <a:ea typeface="Meiryo UI" panose="020B0604030504040204" pitchFamily="50" charset="-128"/>
                </a:rPr>
                <a:t>2</a:t>
              </a:r>
            </a:p>
          </p:txBody>
        </p:sp>
      </p:grpSp>
      <p:grpSp>
        <p:nvGrpSpPr>
          <p:cNvPr id="92" name="グループ化 91"/>
          <p:cNvGrpSpPr/>
          <p:nvPr/>
        </p:nvGrpSpPr>
        <p:grpSpPr>
          <a:xfrm>
            <a:off x="9416361" y="3529372"/>
            <a:ext cx="455659" cy="455659"/>
            <a:chOff x="-79359" y="1194698"/>
            <a:chExt cx="455659" cy="455659"/>
          </a:xfrm>
        </p:grpSpPr>
        <p:sp>
          <p:nvSpPr>
            <p:cNvPr id="93" name="楕円 92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4" name="テキスト ボックス 93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th-TH" sz="2400" b="1">
                  <a:solidFill>
                    <a:schemeClr val="bg1"/>
                  </a:solidFill>
                  <a:latin typeface="Tahoma" panose="020B0604030504040204" pitchFamily="50" charset="-128"/>
                  <a:ea typeface="Meiryo UI" panose="020B0604030504040204" pitchFamily="50" charset="-128"/>
                </a:rPr>
                <a:t>3</a:t>
              </a:r>
            </a:p>
          </p:txBody>
        </p:sp>
      </p:grpSp>
      <p:grpSp>
        <p:nvGrpSpPr>
          <p:cNvPr id="95" name="グループ化 94"/>
          <p:cNvGrpSpPr/>
          <p:nvPr/>
        </p:nvGrpSpPr>
        <p:grpSpPr>
          <a:xfrm>
            <a:off x="9403662" y="6035967"/>
            <a:ext cx="455659" cy="455659"/>
            <a:chOff x="-92058" y="1194698"/>
            <a:chExt cx="455659" cy="455659"/>
          </a:xfrm>
        </p:grpSpPr>
        <p:sp>
          <p:nvSpPr>
            <p:cNvPr id="96" name="楕円 95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7" name="テキスト ボックス 96"/>
            <p:cNvSpPr txBox="1"/>
            <p:nvPr/>
          </p:nvSpPr>
          <p:spPr>
            <a:xfrm>
              <a:off x="-92058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th-TH" sz="2400" b="1">
                  <a:solidFill>
                    <a:schemeClr val="bg1"/>
                  </a:solidFill>
                  <a:latin typeface="Tahoma" panose="020B0604030504040204" pitchFamily="50" charset="-128"/>
                  <a:ea typeface="Meiryo UI" panose="020B0604030504040204" pitchFamily="50" charset="-128"/>
                </a:rPr>
                <a:t>4</a:t>
              </a:r>
            </a:p>
          </p:txBody>
        </p:sp>
      </p:grpSp>
      <p:grpSp>
        <p:nvGrpSpPr>
          <p:cNvPr id="99" name="グループ化 98"/>
          <p:cNvGrpSpPr/>
          <p:nvPr/>
        </p:nvGrpSpPr>
        <p:grpSpPr>
          <a:xfrm>
            <a:off x="430378" y="3529562"/>
            <a:ext cx="455659" cy="455659"/>
            <a:chOff x="840699" y="2161168"/>
            <a:chExt cx="455659" cy="455659"/>
          </a:xfrm>
        </p:grpSpPr>
        <p:sp>
          <p:nvSpPr>
            <p:cNvPr id="100" name="楕円 99"/>
            <p:cNvSpPr/>
            <p:nvPr/>
          </p:nvSpPr>
          <p:spPr>
            <a:xfrm>
              <a:off x="873636" y="219786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1" name="テキスト ボックス 100"/>
            <p:cNvSpPr txBox="1"/>
            <p:nvPr/>
          </p:nvSpPr>
          <p:spPr>
            <a:xfrm>
              <a:off x="840699" y="216116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th-TH" sz="2400" b="1">
                  <a:solidFill>
                    <a:schemeClr val="bg1"/>
                  </a:solidFill>
                  <a:latin typeface="Tahoma" panose="020B0604030504040204" pitchFamily="50" charset="-128"/>
                  <a:ea typeface="Meiryo UI" panose="020B0604030504040204" pitchFamily="50" charset="-128"/>
                </a:rPr>
                <a:t>1</a:t>
              </a:r>
            </a:p>
          </p:txBody>
        </p:sp>
      </p:grpSp>
      <p:sp>
        <p:nvSpPr>
          <p:cNvPr id="60" name="正方形/長方形 59"/>
          <p:cNvSpPr/>
          <p:nvPr/>
        </p:nvSpPr>
        <p:spPr>
          <a:xfrm>
            <a:off x="986005" y="4740307"/>
            <a:ext cx="1244251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th-TH">
                <a:latin typeface="Tahoma" panose="020B0604030504040204" pitchFamily="50" charset="-128"/>
                <a:ea typeface="Meiryo UI" panose="020B0604030504040204" pitchFamily="50" charset="-128"/>
              </a:rPr>
              <a:t>ジブの伸縮</a:t>
            </a:r>
          </a:p>
        </p:txBody>
      </p:sp>
      <p:sp>
        <p:nvSpPr>
          <p:cNvPr id="104" name="正方形/長方形 103"/>
          <p:cNvSpPr/>
          <p:nvPr/>
        </p:nvSpPr>
        <p:spPr>
          <a:xfrm>
            <a:off x="749562" y="2226856"/>
            <a:ext cx="1717138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th-TH">
                <a:latin typeface="Tahoma" panose="020B0604030504040204" pitchFamily="50" charset="-128"/>
                <a:ea typeface="Meiryo UI" panose="020B0604030504040204" pitchFamily="50" charset="-128"/>
              </a:rPr>
              <a:t>巻上げ／巻下げ</a:t>
            </a:r>
          </a:p>
        </p:txBody>
      </p:sp>
      <p:sp>
        <p:nvSpPr>
          <p:cNvPr id="106" name="正方形/長方形 105"/>
          <p:cNvSpPr/>
          <p:nvPr/>
        </p:nvSpPr>
        <p:spPr>
          <a:xfrm>
            <a:off x="10014946" y="4740307"/>
            <a:ext cx="1202573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th-TH">
                <a:latin typeface="Tahoma" panose="020B0604030504040204" pitchFamily="50" charset="-128"/>
                <a:ea typeface="Meiryo UI" panose="020B0604030504040204" pitchFamily="50" charset="-128"/>
              </a:rPr>
              <a:t>ジブの旋回</a:t>
            </a:r>
          </a:p>
        </p:txBody>
      </p:sp>
      <p:sp>
        <p:nvSpPr>
          <p:cNvPr id="107" name="正方形/長方形 106"/>
          <p:cNvSpPr/>
          <p:nvPr/>
        </p:nvSpPr>
        <p:spPr>
          <a:xfrm>
            <a:off x="10005330" y="2226856"/>
            <a:ext cx="1221808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th-TH">
                <a:latin typeface="Tahoma" panose="020B0604030504040204" pitchFamily="50" charset="-128"/>
                <a:ea typeface="Meiryo UI" panose="020B0604030504040204" pitchFamily="50" charset="-128"/>
              </a:rPr>
              <a:t>ジブの起伏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08039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5-4.　災害事例</a:t>
            </a:r>
          </a:p>
        </p:txBody>
      </p:sp>
      <p:sp>
        <p:nvSpPr>
          <p:cNvPr id="12" name="タイトル 4"/>
          <p:cNvSpPr txBox="1">
            <a:spLocks/>
          </p:cNvSpPr>
          <p:nvPr/>
        </p:nvSpPr>
        <p:spPr>
          <a:xfrm>
            <a:off x="67112" y="55456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th-TH" sz="3600" b="1" i="0" u="none" strike="noStrike" cap="none" normalizeH="0" baseline="0" noProof="0">
                <a:ln>
                  <a:noFill/>
                </a:ln>
                <a:solidFill>
                  <a:srgbClr val="000066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j-cs"/>
              </a:rPr>
              <a:t>5-4. กรณีของอุบัติเหตุ</a:t>
            </a:r>
          </a:p>
        </p:txBody>
      </p:sp>
      <p:grpSp>
        <p:nvGrpSpPr>
          <p:cNvPr id="2" name="グループ化 1"/>
          <p:cNvGrpSpPr/>
          <p:nvPr/>
        </p:nvGrpSpPr>
        <p:grpSpPr>
          <a:xfrm>
            <a:off x="1219727" y="1689398"/>
            <a:ext cx="9740373" cy="4775538"/>
            <a:chOff x="775227" y="1481920"/>
            <a:chExt cx="10629815" cy="5211616"/>
          </a:xfrm>
        </p:grpSpPr>
        <p:pic>
          <p:nvPicPr>
            <p:cNvPr id="14" name="図 13"/>
            <p:cNvPicPr preferRelativeResize="0"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8012" y="1481920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15" name="図 14"/>
            <p:cNvPicPr preferRelativeResize="0"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227" y="1492298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16" name="図 15"/>
            <p:cNvPicPr preferRelativeResize="0"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8107" y="1483581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17" name="図 16"/>
            <p:cNvPicPr preferRelativeResize="0"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8012" y="4163158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18" name="図 17"/>
            <p:cNvPicPr preferRelativeResize="0"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227" y="4173536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19" name="図 18"/>
            <p:cNvPicPr preferRelativeResize="0"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8107" y="4164819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20" name="図 19"/>
            <p:cNvPicPr preferRelativeResize="0"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5042" y="1483581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21" name="図 20"/>
            <p:cNvPicPr preferRelativeResize="0"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5042" y="4164819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6023991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災害事例１（つり荷の落下）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th-TH" sz="32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j-cs"/>
              </a:rPr>
              <a:t>กรณีที่ 1 ของอุบัติเหตุ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th-TH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j-cs"/>
              </a:rPr>
              <a:t>น้ำหนักบรรทุกที่แขวนอยู่พลัดตกลงมา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169" y="2593594"/>
            <a:ext cx="5752794" cy="4022598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4002400" y="3037377"/>
            <a:ext cx="342052" cy="386170"/>
            <a:chOff x="5363636" y="3411821"/>
            <a:chExt cx="342052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th-TH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Tahoma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3650187" y="4989794"/>
            <a:ext cx="338667" cy="386170"/>
            <a:chOff x="5363636" y="3411821"/>
            <a:chExt cx="338667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th-TH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Tahoma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  <p:sp>
        <p:nvSpPr>
          <p:cNvPr id="13" name="サブタイトル 2"/>
          <p:cNvSpPr txBox="1">
            <a:spLocks/>
          </p:cNvSpPr>
          <p:nvPr/>
        </p:nvSpPr>
        <p:spPr>
          <a:xfrm>
            <a:off x="5896007" y="4737643"/>
            <a:ext cx="6087768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th-TH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น้ำหนักบรรทุกที่ร่วงลงมากระแทกใส่คนงาน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th-TH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th-TH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落下したつり荷が作業者を直撃</a:t>
            </a:r>
          </a:p>
        </p:txBody>
      </p:sp>
      <p:sp>
        <p:nvSpPr>
          <p:cNvPr id="14" name="サブタイトル 2"/>
          <p:cNvSpPr txBox="1">
            <a:spLocks/>
          </p:cNvSpPr>
          <p:nvPr/>
        </p:nvSpPr>
        <p:spPr>
          <a:xfrm>
            <a:off x="5896005" y="6158828"/>
            <a:ext cx="609279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th-TH" sz="22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ก่อนเริ่มทำงาน ให้เปิดสวิตช์การทำงานของอุปกรณ์เตือนหัวตะขอขึ้นชนปลายจมูกบูม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th-TH" sz="1200" b="0" i="0" u="none" strike="noStrike" cap="none" normalizeH="0" baseline="0" noProof="0" dirty="0">
                <a:ln>
                  <a:noFill/>
                </a:ln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th-TH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作業開始前に巻過警報装置のスイッチを入れる。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5" name="サブタイトル 2"/>
          <p:cNvSpPr txBox="1">
            <a:spLocks/>
          </p:cNvSpPr>
          <p:nvPr/>
        </p:nvSpPr>
        <p:spPr>
          <a:xfrm>
            <a:off x="5896006" y="2369566"/>
            <a:ext cx="6257944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th-TH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การทำงานกับอุปกรณ์เตือนหัวตะขอขึ้นชนปลายจมูกบูมที่ปิดการทำงาน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th-TH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th-TH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巻過警報装置を切ったままクレーン作業を実施</a:t>
            </a:r>
          </a:p>
        </p:txBody>
      </p:sp>
      <p:sp>
        <p:nvSpPr>
          <p:cNvPr id="16" name="サブタイトル 2"/>
          <p:cNvSpPr txBox="1">
            <a:spLocks/>
          </p:cNvSpPr>
          <p:nvPr/>
        </p:nvSpPr>
        <p:spPr>
          <a:xfrm>
            <a:off x="5896006" y="3708890"/>
            <a:ext cx="600813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lang="th-TH" sz="2200" b="1" dirty="0">
                <a:solidFill>
                  <a:prstClr val="black"/>
                </a:solidFill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ตะขอชนเข้ากับเสาตั้งและลวดสลิงขาด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th-TH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th-TH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フックがジブに当たり，ワイヤロープが破断</a:t>
            </a:r>
          </a:p>
        </p:txBody>
      </p:sp>
      <p:cxnSp>
        <p:nvCxnSpPr>
          <p:cNvPr id="28" name="カギ線コネクタ 27"/>
          <p:cNvCxnSpPr/>
          <p:nvPr/>
        </p:nvCxnSpPr>
        <p:spPr>
          <a:xfrm>
            <a:off x="2946178" y="2406133"/>
            <a:ext cx="478591" cy="455600"/>
          </a:xfrm>
          <a:prstGeom prst="bentConnector3">
            <a:avLst>
              <a:gd name="adj1" fmla="val 99534"/>
            </a:avLst>
          </a:prstGeom>
          <a:ln w="34925">
            <a:solidFill>
              <a:schemeClr val="bg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カギ線コネクタ 5"/>
          <p:cNvCxnSpPr/>
          <p:nvPr/>
        </p:nvCxnSpPr>
        <p:spPr>
          <a:xfrm>
            <a:off x="2946180" y="2408250"/>
            <a:ext cx="478591" cy="455600"/>
          </a:xfrm>
          <a:prstGeom prst="bentConnector3">
            <a:avLst>
              <a:gd name="adj1" fmla="val 99534"/>
            </a:avLst>
          </a:prstGeom>
          <a:ln w="25400">
            <a:solidFill>
              <a:srgbClr val="000066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グループ化 17"/>
          <p:cNvGrpSpPr/>
          <p:nvPr/>
        </p:nvGrpSpPr>
        <p:grpSpPr>
          <a:xfrm>
            <a:off x="2624021" y="2219399"/>
            <a:ext cx="338667" cy="386170"/>
            <a:chOff x="5363636" y="3403354"/>
            <a:chExt cx="338667" cy="386170"/>
          </a:xfrm>
        </p:grpSpPr>
        <p:sp>
          <p:nvSpPr>
            <p:cNvPr id="19" name="楕円 18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0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th-TH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Tahoma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301505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災害事例２（転倒・挟圧）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619479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th-TH" sz="32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j-cs"/>
              </a:rPr>
              <a:t>กรณีที่ 2 ของอุบัติเหตุ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4000" b="1" dirty="0">
                <a:solidFill>
                  <a:srgbClr val="A50021"/>
                </a:solidFill>
                <a:latin typeface="Tahoma" panose="020B0604030504040204" pitchFamily="50" charset="-128"/>
                <a:ea typeface="Meiryo UI" panose="020B0604030504040204" pitchFamily="50" charset="-128"/>
                <a:cs typeface="+mj-cs"/>
              </a:rPr>
              <a:t>การพลิกคว่ำและติดอยู่</a:t>
            </a:r>
            <a:r>
              <a:rPr kumimoji="1" lang="th-TH" sz="40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j-cs"/>
              </a:rPr>
              <a:t>ระหว่างกลาง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th-TH" sz="40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j-cs"/>
              </a:rPr>
              <a:t> 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802" y="2552284"/>
            <a:ext cx="5579968" cy="3550051"/>
          </a:xfrm>
          <a:prstGeom prst="rect">
            <a:avLst/>
          </a:prstGeom>
        </p:spPr>
      </p:pic>
      <p:grpSp>
        <p:nvGrpSpPr>
          <p:cNvPr id="10" name="グループ化 9"/>
          <p:cNvGrpSpPr/>
          <p:nvPr/>
        </p:nvGrpSpPr>
        <p:grpSpPr>
          <a:xfrm>
            <a:off x="1834929" y="2817243"/>
            <a:ext cx="342052" cy="386170"/>
            <a:chOff x="5363636" y="3411821"/>
            <a:chExt cx="342052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th-TH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Tahoma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3269188" y="4896665"/>
            <a:ext cx="338667" cy="386170"/>
            <a:chOff x="5363636" y="3411821"/>
            <a:chExt cx="338667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th-TH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Tahoma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  <p:sp>
        <p:nvSpPr>
          <p:cNvPr id="16" name="サブタイトル 2"/>
          <p:cNvSpPr txBox="1">
            <a:spLocks/>
          </p:cNvSpPr>
          <p:nvPr/>
        </p:nvSpPr>
        <p:spPr>
          <a:xfrm>
            <a:off x="5887538" y="4643299"/>
            <a:ext cx="6087768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th-TH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คนงานติดอยู่ระหว่างรถบรรทุก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th-TH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th-TH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作業者がトラック間で挟圧</a:t>
            </a:r>
          </a:p>
        </p:txBody>
      </p:sp>
      <p:sp>
        <p:nvSpPr>
          <p:cNvPr id="17" name="サブタイトル 2"/>
          <p:cNvSpPr txBox="1">
            <a:spLocks/>
          </p:cNvSpPr>
          <p:nvPr/>
        </p:nvSpPr>
        <p:spPr>
          <a:xfrm>
            <a:off x="5801810" y="6158828"/>
            <a:ext cx="637113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th-TH" sz="2400" b="1" dirty="0">
                <a:solidFill>
                  <a:srgbClr val="FF0000"/>
                </a:solidFill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วางขาค้ำยันที่ยืดออกจนสุดบนแผ่นเพลทที่มีความแข็งแรงตรงกับที่กำหนดไว้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th-TH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th-TH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アウトリガーは最大張出しとし，必要強度の敷板上に設置する。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8" name="サブタイトル 2"/>
          <p:cNvSpPr txBox="1">
            <a:spLocks/>
          </p:cNvSpPr>
          <p:nvPr/>
        </p:nvSpPr>
        <p:spPr>
          <a:xfrm>
            <a:off x="5887537" y="2329649"/>
            <a:ext cx="6166311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lang="th-TH" sz="2400" b="1">
                <a:solidFill>
                  <a:prstClr val="black"/>
                </a:solidFill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ขยายขาค้ำยันออกมาน้อยที่สุดบนท่อนซุงสี่เหลี่ยมที่โยกไปมา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th-TH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th-TH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最小張出しのアウトリガーを不安定な角材上に設置</a:t>
            </a:r>
          </a:p>
        </p:txBody>
      </p:sp>
      <p:sp>
        <p:nvSpPr>
          <p:cNvPr id="19" name="サブタイトル 2"/>
          <p:cNvSpPr txBox="1">
            <a:spLocks/>
          </p:cNvSpPr>
          <p:nvPr/>
        </p:nvSpPr>
        <p:spPr>
          <a:xfrm>
            <a:off x="5887537" y="3538346"/>
            <a:ext cx="5940395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lang="th-TH" sz="2400" b="1">
                <a:solidFill>
                  <a:prstClr val="black"/>
                </a:solidFill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เครนล้มขณะที่ยืดขาค้ำยันออกจนสุด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th-TH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th-TH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最大張出しにしたジブでの作業中にクレーンが転倒</a:t>
            </a:r>
          </a:p>
        </p:txBody>
      </p:sp>
      <p:sp>
        <p:nvSpPr>
          <p:cNvPr id="22" name="楕円 21"/>
          <p:cNvSpPr/>
          <p:nvPr/>
        </p:nvSpPr>
        <p:spPr>
          <a:xfrm>
            <a:off x="3886556" y="4950952"/>
            <a:ext cx="774431" cy="774431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grpSp>
        <p:nvGrpSpPr>
          <p:cNvPr id="7" name="グループ化 6"/>
          <p:cNvGrpSpPr/>
          <p:nvPr/>
        </p:nvGrpSpPr>
        <p:grpSpPr>
          <a:xfrm>
            <a:off x="4139561" y="5790220"/>
            <a:ext cx="338667" cy="386170"/>
            <a:chOff x="5363636" y="3403354"/>
            <a:chExt cx="338667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th-TH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Tahoma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296044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災害事例３（つり荷の激突）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th-TH" sz="32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j-cs"/>
              </a:rPr>
              <a:t>กรณีที่ 3 ของอุบัติเหตุ</a:t>
            </a:r>
          </a:p>
          <a:p>
            <a:pPr lvl="0" algn="ctr">
              <a:defRPr/>
            </a:pPr>
            <a:r>
              <a:rPr lang="th-TH" sz="4000" b="1" dirty="0">
                <a:solidFill>
                  <a:srgbClr val="A50021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คนงานโดนน้ำหนัก</a:t>
            </a:r>
            <a:r>
              <a:rPr lang="th-TH" sz="4000" b="1" dirty="0">
                <a:solidFill>
                  <a:srgbClr val="A50021"/>
                </a:solidFill>
                <a:latin typeface="Tahoma" panose="020B0604030504040204" pitchFamily="50" charset="-128"/>
                <a:ea typeface="Meiryo UI" panose="020B0604030504040204" pitchFamily="50" charset="-128"/>
                <a:cs typeface="+mj-cs"/>
              </a:rPr>
              <a:t>บรรทุกที่แขวนอยู่กระแทก</a:t>
            </a:r>
            <a:r>
              <a:rPr kumimoji="1" lang="th-TH" sz="40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j-cs"/>
              </a:rPr>
              <a:t> 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46" y="2672017"/>
            <a:ext cx="5702570" cy="3560956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4825361" y="3597347"/>
            <a:ext cx="338667" cy="386170"/>
            <a:chOff x="5363636" y="3403354"/>
            <a:chExt cx="338667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th-TH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Tahoma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2029664" y="4662983"/>
            <a:ext cx="342052" cy="386170"/>
            <a:chOff x="5363636" y="3411821"/>
            <a:chExt cx="342052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th-TH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Tahoma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3243787" y="5040601"/>
            <a:ext cx="338667" cy="386170"/>
            <a:chOff x="5363636" y="3411821"/>
            <a:chExt cx="338667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th-TH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Tahoma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  <p:sp>
        <p:nvSpPr>
          <p:cNvPr id="16" name="サブタイトル 2"/>
          <p:cNvSpPr txBox="1">
            <a:spLocks/>
          </p:cNvSpPr>
          <p:nvPr/>
        </p:nvSpPr>
        <p:spPr>
          <a:xfrm>
            <a:off x="6014543" y="4550162"/>
            <a:ext cx="590652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lang="th-TH" sz="2400" b="1">
                <a:solidFill>
                  <a:prstClr val="black"/>
                </a:solidFill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คนงานถูกสินค้าที่ล้มครืนลงมากระแทกอย่างจัง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th-TH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th-TH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積み荷も崩れ，作業者を直撃</a:t>
            </a:r>
          </a:p>
        </p:txBody>
      </p:sp>
      <p:sp>
        <p:nvSpPr>
          <p:cNvPr id="17" name="サブタイトル 2"/>
          <p:cNvSpPr txBox="1">
            <a:spLocks/>
          </p:cNvSpPr>
          <p:nvPr/>
        </p:nvSpPr>
        <p:spPr>
          <a:xfrm>
            <a:off x="6014542" y="6158828"/>
            <a:ext cx="5847254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th-TH" sz="2400" b="1" i="0" u="none" strike="noStrike" cap="none" normalizeH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ยืนยันขั้นตอนการทำงานที่ปลอดภัยก่อนเริ่มการทำงาน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4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th-TH" sz="12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th-TH" sz="18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事前に安全な作業方法を確認する。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8" name="サブタイトル 2"/>
          <p:cNvSpPr txBox="1">
            <a:spLocks/>
          </p:cNvSpPr>
          <p:nvPr/>
        </p:nvSpPr>
        <p:spPr>
          <a:xfrm>
            <a:off x="6014542" y="2329649"/>
            <a:ext cx="606512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th-TH" sz="2400" b="1" i="0" u="none" strike="noStrike" cap="none" normalizeH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การวางน้ำหนักบรรทุกจากฝั่งตรงข้ามทำให้เครนพลิกลงมาได้</a:t>
            </a:r>
            <a:r>
              <a:rPr kumimoji="1" lang="th-TH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th-TH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th-TH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荷下ろし側とは反対の荷を先に下したためクレーンが傾斜</a:t>
            </a:r>
          </a:p>
        </p:txBody>
      </p:sp>
      <p:sp>
        <p:nvSpPr>
          <p:cNvPr id="19" name="サブタイトル 2"/>
          <p:cNvSpPr txBox="1">
            <a:spLocks/>
          </p:cNvSpPr>
          <p:nvPr/>
        </p:nvSpPr>
        <p:spPr>
          <a:xfrm>
            <a:off x="6014542" y="3445209"/>
            <a:ext cx="5982725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lang="th-TH" sz="2400" b="1">
                <a:solidFill>
                  <a:prstClr val="black"/>
                </a:solidFill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น้ำหนักบรรทุกที่แขวนอยู่กระแทกโดนคนงาน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th-TH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th-TH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つり荷が作業者に衝突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01386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災害事例４（点検中の負傷）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th-TH" sz="32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j-cs"/>
              </a:rPr>
              <a:t>กรณีที่ 4 ของอุบัติเหตุ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th-TH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j-cs"/>
              </a:rPr>
              <a:t> </a:t>
            </a:r>
            <a:r>
              <a:rPr lang="th-TH" sz="4000" b="1">
                <a:solidFill>
                  <a:srgbClr val="A50021"/>
                </a:solidFill>
                <a:latin typeface="Tahoma" panose="020B0604030504040204" pitchFamily="50" charset="-128"/>
                <a:ea typeface="Meiryo UI" panose="020B0604030504040204" pitchFamily="50" charset="-128"/>
                <a:cs typeface="+mj-cs"/>
              </a:rPr>
              <a:t>ได้รับบาดเจ็บในระหว่างตรวจสอบอุปกรณ์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50" y="2297539"/>
            <a:ext cx="5350234" cy="4309912"/>
          </a:xfrm>
          <a:prstGeom prst="rect">
            <a:avLst/>
          </a:prstGeom>
        </p:spPr>
      </p:pic>
      <p:sp>
        <p:nvSpPr>
          <p:cNvPr id="10" name="サブタイトル 2"/>
          <p:cNvSpPr txBox="1">
            <a:spLocks/>
          </p:cNvSpPr>
          <p:nvPr/>
        </p:nvSpPr>
        <p:spPr>
          <a:xfrm>
            <a:off x="5853676" y="5904825"/>
            <a:ext cx="612665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th-TH" sz="2400" b="1">
                <a:solidFill>
                  <a:srgbClr val="FF0000"/>
                </a:solidFill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ดับเครื่องยนต์ก่อนทำการตรวจเช็คและบำรุงรักษา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4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th-TH" sz="12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th-TH" sz="18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点検や調整はエンジンを停止した状態で行う。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1" name="サブタイトル 2"/>
          <p:cNvSpPr txBox="1">
            <a:spLocks/>
          </p:cNvSpPr>
          <p:nvPr/>
        </p:nvSpPr>
        <p:spPr>
          <a:xfrm>
            <a:off x="6065345" y="2507451"/>
            <a:ext cx="576112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th-TH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คนงานปรับสายแบตเตอรี่ขณะที่เครื่องยนต์กำลังทำงาน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th-TH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th-TH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エンジンをかけたままバッテリーコードを調整</a:t>
            </a:r>
          </a:p>
        </p:txBody>
      </p:sp>
      <p:sp>
        <p:nvSpPr>
          <p:cNvPr id="12" name="サブタイトル 2"/>
          <p:cNvSpPr txBox="1">
            <a:spLocks/>
          </p:cNvSpPr>
          <p:nvPr/>
        </p:nvSpPr>
        <p:spPr>
          <a:xfrm>
            <a:off x="6065344" y="3970145"/>
            <a:ext cx="570331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th-TH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แขนของคนงานเผลอแตะถูกพัดลมของเครื่องยนต์ที่กำลังหมุน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th-TH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th-TH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誤って回転しているエンジンのファンに腕が接触</a:t>
            </a:r>
          </a:p>
        </p:txBody>
      </p:sp>
      <p:grpSp>
        <p:nvGrpSpPr>
          <p:cNvPr id="13" name="グループ化 12"/>
          <p:cNvGrpSpPr/>
          <p:nvPr/>
        </p:nvGrpSpPr>
        <p:grpSpPr>
          <a:xfrm>
            <a:off x="2564761" y="3529614"/>
            <a:ext cx="338667" cy="386170"/>
            <a:chOff x="5363636" y="3403354"/>
            <a:chExt cx="338667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th-TH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Tahoma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2681604" y="4815380"/>
            <a:ext cx="342052" cy="386170"/>
            <a:chOff x="5363636" y="3411821"/>
            <a:chExt cx="342052" cy="386170"/>
          </a:xfrm>
        </p:grpSpPr>
        <p:sp>
          <p:nvSpPr>
            <p:cNvPr id="19" name="楕円 18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0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th-TH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Tahoma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881403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災害事例５（つり荷の落下・直撃）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th-TH" sz="32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j-cs"/>
              </a:rPr>
              <a:t>กรณีที่ 5 ของอุบัติเหตุ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th-TH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j-cs"/>
              </a:rPr>
              <a:t> </a:t>
            </a:r>
            <a:r>
              <a:rPr kumimoji="1" lang="th-TH" sz="4000" b="1" i="0" u="none" strike="noStrike" cap="none" normalizeH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j-cs"/>
              </a:rPr>
              <a:t>คนงานกระแทกเข้ากับน้ำหนักบรรทุกที่ห้อยอยู่ 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grpSp>
        <p:nvGrpSpPr>
          <p:cNvPr id="8" name="グループ化 7"/>
          <p:cNvGrpSpPr/>
          <p:nvPr/>
        </p:nvGrpSpPr>
        <p:grpSpPr>
          <a:xfrm>
            <a:off x="343949" y="2676089"/>
            <a:ext cx="5530712" cy="3552812"/>
            <a:chOff x="617149" y="2806182"/>
            <a:chExt cx="5118536" cy="3292625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149" y="2806182"/>
              <a:ext cx="5118536" cy="3292625"/>
            </a:xfrm>
            <a:prstGeom prst="rect">
              <a:avLst/>
            </a:prstGeom>
          </p:spPr>
        </p:pic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8801" y="3571101"/>
              <a:ext cx="706010" cy="268247"/>
            </a:xfrm>
            <a:prstGeom prst="rect">
              <a:avLst/>
            </a:prstGeom>
          </p:spPr>
        </p:pic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7934" y="3561281"/>
              <a:ext cx="223111" cy="312354"/>
            </a:xfrm>
            <a:prstGeom prst="rect">
              <a:avLst/>
            </a:prstGeom>
            <a:effectLst>
              <a:softEdge rad="12700"/>
            </a:effectLst>
          </p:spPr>
        </p:pic>
      </p:grpSp>
      <p:grpSp>
        <p:nvGrpSpPr>
          <p:cNvPr id="10" name="グループ化 9"/>
          <p:cNvGrpSpPr/>
          <p:nvPr/>
        </p:nvGrpSpPr>
        <p:grpSpPr>
          <a:xfrm>
            <a:off x="3690827" y="2471280"/>
            <a:ext cx="338667" cy="386170"/>
            <a:chOff x="5363636" y="3403354"/>
            <a:chExt cx="338667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th-TH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Tahoma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3807670" y="3562312"/>
            <a:ext cx="342052" cy="386170"/>
            <a:chOff x="5363636" y="3411821"/>
            <a:chExt cx="342052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th-TH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Tahoma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3514725" y="4735802"/>
            <a:ext cx="338667" cy="386170"/>
            <a:chOff x="5363636" y="3411821"/>
            <a:chExt cx="338667" cy="386170"/>
          </a:xfrm>
        </p:grpSpPr>
        <p:sp>
          <p:nvSpPr>
            <p:cNvPr id="17" name="楕円 16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8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th-TH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Tahoma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  <p:sp>
        <p:nvSpPr>
          <p:cNvPr id="19" name="サブタイトル 2"/>
          <p:cNvSpPr txBox="1">
            <a:spLocks/>
          </p:cNvSpPr>
          <p:nvPr/>
        </p:nvSpPr>
        <p:spPr>
          <a:xfrm>
            <a:off x="6065345" y="4550162"/>
            <a:ext cx="590652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th-TH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น้ำหนักบรรทุกที่ร่วงลงมากระแทกใส่คนให้สัญญาณอย่างจัง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th-TH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th-TH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落下したつり荷が合図者を直撃</a:t>
            </a: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6065344" y="6158828"/>
            <a:ext cx="5847254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th-TH" sz="2400" b="1" i="0" u="none" strike="noStrike" cap="none" normalizeH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คนควบคุมเครนต้องทำตามสัญญาณ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4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th-TH" sz="12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th-TH" sz="18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運転者は必ず合図者の指示に従ってクレーン操作を行う。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1" name="サブタイトル 2"/>
          <p:cNvSpPr txBox="1">
            <a:spLocks/>
          </p:cNvSpPr>
          <p:nvPr/>
        </p:nvSpPr>
        <p:spPr>
          <a:xfrm>
            <a:off x="6065345" y="2329649"/>
            <a:ext cx="590652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th-TH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การวางน้ำหนักบรรทุกลงโดยไม่ได้ดูสัญญาณจากคนให้สัญญาณ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th-TH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th-TH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合図者の指示を待たずにつり荷を下ろそうとした</a:t>
            </a:r>
          </a:p>
        </p:txBody>
      </p:sp>
      <p:sp>
        <p:nvSpPr>
          <p:cNvPr id="22" name="サブタイトル 2"/>
          <p:cNvSpPr txBox="1">
            <a:spLocks/>
          </p:cNvSpPr>
          <p:nvPr/>
        </p:nvSpPr>
        <p:spPr>
          <a:xfrm>
            <a:off x="6065344" y="3402874"/>
            <a:ext cx="570331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lang="th-TH" sz="2400" b="1">
                <a:solidFill>
                  <a:prstClr val="black"/>
                </a:solidFill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น้ำหนักบรรทุกชนเข้ากับนั่งร้านและหล่นลงมา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th-TH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th-TH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つり荷が足場に接触し，荷崩れが発生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36091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災害事例6（金属疲労による折損）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th-TH" sz="32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j-cs"/>
              </a:rPr>
              <a:t>กรณีที่ 6 ของอุบัติเหตุ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th-TH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j-cs"/>
              </a:rPr>
              <a:t>  เกิดการแตกหักเนื่องจากปัญหาความล้าของโลหะ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4873" y="2248249"/>
            <a:ext cx="5583104" cy="4106488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3436828" y="3047016"/>
            <a:ext cx="338667" cy="386170"/>
            <a:chOff x="5363636" y="3403354"/>
            <a:chExt cx="338667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th-TH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Tahoma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861262" y="3528444"/>
            <a:ext cx="342052" cy="386170"/>
            <a:chOff x="5363636" y="3411821"/>
            <a:chExt cx="342052" cy="386170"/>
          </a:xfrm>
        </p:grpSpPr>
        <p:sp>
          <p:nvSpPr>
            <p:cNvPr id="12" name="楕円 11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3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th-TH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Tahoma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14" name="グループ化 13"/>
          <p:cNvGrpSpPr/>
          <p:nvPr/>
        </p:nvGrpSpPr>
        <p:grpSpPr>
          <a:xfrm>
            <a:off x="4750859" y="3618197"/>
            <a:ext cx="338667" cy="386170"/>
            <a:chOff x="5363636" y="3411821"/>
            <a:chExt cx="338667" cy="386170"/>
          </a:xfrm>
        </p:grpSpPr>
        <p:sp>
          <p:nvSpPr>
            <p:cNvPr id="15" name="楕円 14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6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th-TH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Tahoma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  <p:sp>
        <p:nvSpPr>
          <p:cNvPr id="17" name="サブタイトル 2"/>
          <p:cNvSpPr txBox="1">
            <a:spLocks/>
          </p:cNvSpPr>
          <p:nvPr/>
        </p:nvSpPr>
        <p:spPr>
          <a:xfrm>
            <a:off x="6065345" y="4406226"/>
            <a:ext cx="607343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th-TH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ปลายของเสาตั้งทิ่มมือซ้ายของคนงาน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th-TH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th-TH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ジブの先端が作業員の左手に落下</a:t>
            </a:r>
          </a:p>
        </p:txBody>
      </p:sp>
      <p:sp>
        <p:nvSpPr>
          <p:cNvPr id="18" name="サブタイトル 2"/>
          <p:cNvSpPr txBox="1">
            <a:spLocks/>
          </p:cNvSpPr>
          <p:nvPr/>
        </p:nvSpPr>
        <p:spPr>
          <a:xfrm>
            <a:off x="6065344" y="6014892"/>
            <a:ext cx="5847254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th-TH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ต้องทำการตรวจสอบด้วยตัวเองเป็นครั้งคราว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4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th-TH" sz="12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th-TH" sz="18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定期自主検査を確実に実施する。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9" name="サブタイトル 2"/>
          <p:cNvSpPr txBox="1">
            <a:spLocks/>
          </p:cNvSpPr>
          <p:nvPr/>
        </p:nvSpPr>
        <p:spPr>
          <a:xfrm>
            <a:off x="6065345" y="2185713"/>
            <a:ext cx="590652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th-TH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กำลังจะชักรอกน้ำหนักบรรทุกขึ้น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th-TH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th-TH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荷をつり上げるために巻上げようとした</a:t>
            </a: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6065344" y="3258938"/>
            <a:ext cx="570331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th-TH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เสาตั้งหักและล้มลงเนื่องจากความล้าของโลหะ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th-TH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th-TH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ジブが金属疲労等によって折損・落下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28532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386605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災害事例７（転倒・下敷き）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th-TH" sz="32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j-cs"/>
              </a:rPr>
              <a:t>กรณีที่ 7 ของอุบัติเหตุ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4000" b="1">
                <a:solidFill>
                  <a:srgbClr val="A50021"/>
                </a:solidFill>
                <a:latin typeface="Tahoma" panose="020B0604030504040204" pitchFamily="50" charset="-128"/>
                <a:ea typeface="Meiryo UI" panose="020B0604030504040204" pitchFamily="50" charset="-128"/>
                <a:cs typeface="+mj-cs"/>
              </a:rPr>
              <a:t>เครนที่ล้มครืนลงมาทับใส่คนงาน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44" y="2248250"/>
            <a:ext cx="5922132" cy="4408490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4291971" y="2403549"/>
            <a:ext cx="338667" cy="386170"/>
            <a:chOff x="5363636" y="3403354"/>
            <a:chExt cx="338667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th-TH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Tahoma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1267671" y="5662042"/>
            <a:ext cx="342052" cy="386170"/>
            <a:chOff x="5363636" y="3411821"/>
            <a:chExt cx="342052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th-TH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Tahoma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2995408" y="5585941"/>
            <a:ext cx="338667" cy="386170"/>
            <a:chOff x="5363636" y="3411821"/>
            <a:chExt cx="338667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th-TH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Tahoma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  <p:cxnSp>
        <p:nvCxnSpPr>
          <p:cNvPr id="6" name="直線コネクタ 5"/>
          <p:cNvCxnSpPr/>
          <p:nvPr/>
        </p:nvCxnSpPr>
        <p:spPr>
          <a:xfrm>
            <a:off x="688974" y="2574925"/>
            <a:ext cx="3714750" cy="1873250"/>
          </a:xfrm>
          <a:prstGeom prst="line">
            <a:avLst/>
          </a:prstGeom>
          <a:ln w="38100">
            <a:solidFill>
              <a:srgbClr val="3333FF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 flipV="1">
            <a:off x="1010919" y="2743558"/>
            <a:ext cx="0" cy="931372"/>
          </a:xfrm>
          <a:prstGeom prst="line">
            <a:avLst/>
          </a:prstGeom>
          <a:ln w="38100">
            <a:solidFill>
              <a:schemeClr val="bg1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 flipV="1">
            <a:off x="1010919" y="2743558"/>
            <a:ext cx="0" cy="931372"/>
          </a:xfrm>
          <a:prstGeom prst="line">
            <a:avLst/>
          </a:prstGeom>
          <a:ln w="19050">
            <a:solidFill>
              <a:srgbClr val="3333FF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サブタイトル 2"/>
          <p:cNvSpPr txBox="1">
            <a:spLocks/>
          </p:cNvSpPr>
          <p:nvPr/>
        </p:nvSpPr>
        <p:spPr>
          <a:xfrm>
            <a:off x="324902" y="3511550"/>
            <a:ext cx="1392137" cy="857250"/>
          </a:xfrm>
          <a:prstGeom prst="rect">
            <a:avLst/>
          </a:prstGeom>
          <a:solidFill>
            <a:srgbClr val="FFFFCC"/>
          </a:solidFill>
          <a:ln w="19050">
            <a:solidFill>
              <a:srgbClr val="3333FF"/>
            </a:solidFill>
          </a:ln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1800" b="1" i="0" u="none" strike="noStrike" cap="none" normalizeH="0" baseline="0" noProof="0">
                <a:ln>
                  <a:noFill/>
                </a:ln>
                <a:solidFill>
                  <a:srgbClr val="3333FF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ยืด</a:t>
            </a:r>
          </a:p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1800" b="1" i="0" u="none" strike="noStrike" cap="none" normalizeH="0" baseline="0" noProof="0">
                <a:ln>
                  <a:noFill/>
                </a:ln>
                <a:solidFill>
                  <a:srgbClr val="3333FF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ออกจนสุด</a:t>
            </a:r>
          </a:p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1600" b="0" i="0" u="none" strike="noStrike" cap="none" normalizeH="0" baseline="0" noProof="0">
                <a:ln>
                  <a:noFill/>
                </a:ln>
                <a:solidFill>
                  <a:srgbClr val="3333FF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フルブーム</a:t>
            </a:r>
          </a:p>
        </p:txBody>
      </p:sp>
      <p:sp>
        <p:nvSpPr>
          <p:cNvPr id="24" name="楕円 23"/>
          <p:cNvSpPr/>
          <p:nvPr/>
        </p:nvSpPr>
        <p:spPr>
          <a:xfrm>
            <a:off x="3607155" y="5062981"/>
            <a:ext cx="416866" cy="416866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29" name="直線コネクタ 28"/>
          <p:cNvCxnSpPr/>
          <p:nvPr/>
        </p:nvCxnSpPr>
        <p:spPr>
          <a:xfrm flipH="1" flipV="1">
            <a:off x="3920302" y="5454952"/>
            <a:ext cx="205082" cy="181729"/>
          </a:xfrm>
          <a:prstGeom prst="line">
            <a:avLst/>
          </a:prstGeom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サブタイトル 2"/>
          <p:cNvSpPr txBox="1">
            <a:spLocks/>
          </p:cNvSpPr>
          <p:nvPr/>
        </p:nvSpPr>
        <p:spPr>
          <a:xfrm>
            <a:off x="4076060" y="5590538"/>
            <a:ext cx="1392137" cy="857250"/>
          </a:xfrm>
          <a:prstGeom prst="rect">
            <a:avLst/>
          </a:prstGeom>
          <a:solidFill>
            <a:srgbClr val="FFFFCC"/>
          </a:solidFill>
          <a:ln w="19050">
            <a:solidFill>
              <a:srgbClr val="FF0000"/>
            </a:solidFill>
          </a:ln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sz="1800" b="1">
                <a:solidFill>
                  <a:srgbClr val="FF0000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หดกลับทั้งหมด </a:t>
            </a:r>
          </a:p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16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その場張出し</a:t>
            </a:r>
          </a:p>
        </p:txBody>
      </p:sp>
      <p:sp>
        <p:nvSpPr>
          <p:cNvPr id="32" name="サブタイトル 2"/>
          <p:cNvSpPr txBox="1">
            <a:spLocks/>
          </p:cNvSpPr>
          <p:nvPr/>
        </p:nvSpPr>
        <p:spPr>
          <a:xfrm>
            <a:off x="6234677" y="4636782"/>
            <a:ext cx="577441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lang="th-TH" sz="2200" b="1" dirty="0">
                <a:solidFill>
                  <a:prstClr val="black"/>
                </a:solidFill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คนควบคุมเครนกระเด็นออกมาและถูกเครนทับ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th-TH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th-TH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運転者が投げ出され，クレーンの下敷きとなった</a:t>
            </a:r>
          </a:p>
        </p:txBody>
      </p:sp>
      <p:sp>
        <p:nvSpPr>
          <p:cNvPr id="33" name="サブタイトル 2"/>
          <p:cNvSpPr txBox="1">
            <a:spLocks/>
          </p:cNvSpPr>
          <p:nvPr/>
        </p:nvSpPr>
        <p:spPr>
          <a:xfrm>
            <a:off x="6338369" y="5961697"/>
            <a:ext cx="5670718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1" indent="-32004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th-TH" sz="22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ต้องหยุดทำงานทันที </a:t>
            </a:r>
          </a:p>
          <a:p>
            <a:pPr marL="0" marR="0" lvl="1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h-TH" sz="2200" b="1" dirty="0">
                <a:solidFill>
                  <a:srgbClr val="FF0000"/>
                </a:solidFill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    </a:t>
            </a:r>
            <a:r>
              <a:rPr kumimoji="1" lang="th-TH" sz="22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หากอุปกรณ์ควบคุมโมเมนต์ของน้ำหนักบรรทุกส่งเสียงเตือน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　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kumimoji="1" lang="th-TH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過負荷防止装置の作動時には，直ちに作業を中止する。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35" name="サブタイトル 2"/>
          <p:cNvSpPr txBox="1">
            <a:spLocks/>
          </p:cNvSpPr>
          <p:nvPr/>
        </p:nvSpPr>
        <p:spPr>
          <a:xfrm>
            <a:off x="6234676" y="3531829"/>
            <a:ext cx="5774411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th-TH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เครนร่วงลงไปที่ฝั่งหุบเขา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th-TH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th-TH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クレーンが谷側に転倒</a:t>
            </a:r>
          </a:p>
        </p:txBody>
      </p:sp>
      <p:sp>
        <p:nvSpPr>
          <p:cNvPr id="36" name="サブタイトル 2"/>
          <p:cNvSpPr txBox="1">
            <a:spLocks/>
          </p:cNvSpPr>
          <p:nvPr/>
        </p:nvSpPr>
        <p:spPr>
          <a:xfrm>
            <a:off x="6234676" y="2414624"/>
            <a:ext cx="5774411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th-TH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น้ำหนักบรรทุกยังแกว่งอยู่แม้อุปกรณ์ควบคุมโมเมนต์ของ</a:t>
            </a:r>
            <a:br>
              <a:rPr kumimoji="1" lang="en-US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th-TH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น้ำหนักบรรทุกส่งเสียงเตือน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th-TH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th-TH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過負荷防止装置の警報が鳴りつつも旋回を継続</a:t>
            </a:r>
          </a:p>
        </p:txBody>
      </p:sp>
      <p:grpSp>
        <p:nvGrpSpPr>
          <p:cNvPr id="37" name="グループ化 36"/>
          <p:cNvGrpSpPr/>
          <p:nvPr/>
        </p:nvGrpSpPr>
        <p:grpSpPr>
          <a:xfrm>
            <a:off x="2615570" y="4105350"/>
            <a:ext cx="338667" cy="386170"/>
            <a:chOff x="5363636" y="3403354"/>
            <a:chExt cx="338667" cy="386170"/>
          </a:xfrm>
        </p:grpSpPr>
        <p:sp>
          <p:nvSpPr>
            <p:cNvPr id="38" name="楕円 3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th-TH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Tahoma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490078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災害事例8（強風による落下）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th-TH" sz="32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j-cs"/>
              </a:rPr>
              <a:t>กรณีที่ 8 ของอุบัติเหตุ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th-TH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j-cs"/>
              </a:rPr>
              <a:t> น้ำหนักบรรทุกที่ห้อยอยู่ร่วงลงมาจากแรงของลม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45" y="2659173"/>
            <a:ext cx="5922132" cy="3586643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2420833" y="3368749"/>
            <a:ext cx="338667" cy="386170"/>
            <a:chOff x="5363636" y="3403354"/>
            <a:chExt cx="338667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th-TH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Tahoma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3993945" y="2749507"/>
            <a:ext cx="342052" cy="386170"/>
            <a:chOff x="5363636" y="3411821"/>
            <a:chExt cx="342052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th-TH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Tahoma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5716067" y="4913599"/>
            <a:ext cx="338667" cy="386170"/>
            <a:chOff x="5363636" y="3411821"/>
            <a:chExt cx="338667" cy="386170"/>
          </a:xfrm>
        </p:grpSpPr>
        <p:sp>
          <p:nvSpPr>
            <p:cNvPr id="17" name="楕円 16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8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th-TH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Tahoma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  <p:sp>
        <p:nvSpPr>
          <p:cNvPr id="19" name="サブタイトル 2"/>
          <p:cNvSpPr txBox="1">
            <a:spLocks/>
          </p:cNvSpPr>
          <p:nvPr/>
        </p:nvSpPr>
        <p:spPr>
          <a:xfrm>
            <a:off x="6251615" y="4321556"/>
            <a:ext cx="5703318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lang="th-TH" sz="2400" b="1">
                <a:solidFill>
                  <a:prstClr val="black"/>
                </a:solidFill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คนงานถูกทับอยู่ใต้กองน้ำหนักบรรทุกที่พังครืนลงมา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th-TH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th-TH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作業員が落下したつり荷の下敷きとなった</a:t>
            </a: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6251614" y="5803224"/>
            <a:ext cx="570331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th-TH" sz="2400" b="1" noProof="0">
                <a:solidFill>
                  <a:srgbClr val="FF0000"/>
                </a:solidFill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ต้องยุติการทำงานไว้ก่อนหากลมพัดแรง</a:t>
            </a:r>
            <a:r>
              <a:rPr kumimoji="1" lang="th-TH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4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th-TH" sz="12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th-TH" sz="18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強風時や強風の予想時には作業を行ってはならない。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1" name="サブタイトル 2"/>
          <p:cNvSpPr txBox="1">
            <a:spLocks/>
          </p:cNvSpPr>
          <p:nvPr/>
        </p:nvSpPr>
        <p:spPr>
          <a:xfrm>
            <a:off x="6251615" y="2185713"/>
            <a:ext cx="5703318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th-TH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ความเร็วลมสูงสุดอยู่ที่ 11 ม./วินาที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th-TH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th-TH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作業時の最大風速は11m/s</a:t>
            </a:r>
          </a:p>
        </p:txBody>
      </p:sp>
      <p:sp>
        <p:nvSpPr>
          <p:cNvPr id="22" name="サブタイトル 2"/>
          <p:cNvSpPr txBox="1">
            <a:spLocks/>
          </p:cNvSpPr>
          <p:nvPr/>
        </p:nvSpPr>
        <p:spPr>
          <a:xfrm>
            <a:off x="6251614" y="3216603"/>
            <a:ext cx="570331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th-TH" sz="2400" b="1" i="0" u="none" strike="noStrike" cap="none" normalizeH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ลมกรรโชกแรงทำให้น้ำหนักบรรทุกที่ห้อยอยู่หล่นลงมาได้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th-TH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th-TH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つり荷が強風にあおられて落下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65448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災害事例９（転倒による落下）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2" y="348540"/>
            <a:ext cx="12065613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th-TH" sz="32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j-cs"/>
              </a:rPr>
              <a:t>กรณีที่ 9 ของอุบัติเหตุ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th-TH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j-cs"/>
              </a:rPr>
              <a:t> </a:t>
            </a:r>
            <a:r>
              <a:rPr lang="th-TH" sz="4000" b="1">
                <a:solidFill>
                  <a:srgbClr val="A50021"/>
                </a:solidFill>
                <a:latin typeface="Tahoma" panose="020B0604030504040204" pitchFamily="50" charset="-128"/>
                <a:ea typeface="Meiryo UI" panose="020B0604030504040204" pitchFamily="50" charset="-128"/>
                <a:cs typeface="+mj-cs"/>
              </a:rPr>
              <a:t>น้ำหนักบรรทุกที่ยกขึ้นค้างไว้พลัดตกลงมาหลังจากเครนพลิกคว่ำ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315848" y="1871793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35" y="1941623"/>
            <a:ext cx="4142218" cy="4719740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2522433" y="6044220"/>
            <a:ext cx="338667" cy="386170"/>
            <a:chOff x="5363636" y="3403354"/>
            <a:chExt cx="338667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th-TH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Tahoma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2436077" y="1902843"/>
            <a:ext cx="342052" cy="386170"/>
            <a:chOff x="5363636" y="3411821"/>
            <a:chExt cx="342052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th-TH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Tahoma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297390" y="5370803"/>
            <a:ext cx="338667" cy="386170"/>
            <a:chOff x="5363636" y="3411821"/>
            <a:chExt cx="338667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th-TH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Tahoma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  <p:sp>
        <p:nvSpPr>
          <p:cNvPr id="16" name="サブタイトル 2"/>
          <p:cNvSpPr txBox="1">
            <a:spLocks/>
          </p:cNvSpPr>
          <p:nvPr/>
        </p:nvSpPr>
        <p:spPr>
          <a:xfrm>
            <a:off x="5379546" y="4321556"/>
            <a:ext cx="697276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th-TH" sz="2400" b="1" i="0" u="none" strike="noStrike" cap="none" normalizeH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เครนตีนตะขาบล้มเพราะบรรทุกน้ำหนักเกิน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th-TH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th-TH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クローラクレーンは</a:t>
            </a:r>
            <a:r>
              <a:rPr lang="th-TH" sz="1800">
                <a:solidFill>
                  <a:prstClr val="black"/>
                </a:solidFill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過負荷により</a:t>
            </a:r>
            <a:r>
              <a:rPr kumimoji="1" lang="th-TH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傾いて転倒</a:t>
            </a:r>
          </a:p>
        </p:txBody>
      </p:sp>
      <p:sp>
        <p:nvSpPr>
          <p:cNvPr id="17" name="サブタイトル 2"/>
          <p:cNvSpPr txBox="1">
            <a:spLocks/>
          </p:cNvSpPr>
          <p:nvPr/>
        </p:nvSpPr>
        <p:spPr>
          <a:xfrm>
            <a:off x="5379546" y="5803224"/>
            <a:ext cx="6566921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th-TH" sz="2400" b="1" dirty="0">
                <a:solidFill>
                  <a:srgbClr val="FF0000"/>
                </a:solidFill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ควรตรวจสอบระบบการทำงานของอุปกรณ์ควบคุมโมเมนต์ของ</a:t>
            </a:r>
            <a:br>
              <a:rPr lang="en-US" sz="2400" b="1" dirty="0">
                <a:solidFill>
                  <a:srgbClr val="FF0000"/>
                </a:solidFill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lang="th-TH" sz="2400" b="1" dirty="0">
                <a:solidFill>
                  <a:srgbClr val="FF0000"/>
                </a:solidFill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น้ำหนักบรรทุกก่อนนำมาใช้</a:t>
            </a:r>
            <a:r>
              <a:rPr kumimoji="1" lang="th-TH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th-TH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th-TH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作業開始前に過負荷防止装置等は事前の点検を行う。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8" name="サブタイトル 2"/>
          <p:cNvSpPr txBox="1">
            <a:spLocks/>
          </p:cNvSpPr>
          <p:nvPr/>
        </p:nvSpPr>
        <p:spPr>
          <a:xfrm>
            <a:off x="5379546" y="2185713"/>
            <a:ext cx="7210387" cy="39483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lang="th-TH" sz="2400" b="1">
                <a:solidFill>
                  <a:prstClr val="black"/>
                </a:solidFill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คนงานให้สัญญาณหยุดขยายเสาตั้ง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th-TH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th-TH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据え付け作業者は伸長停止を合図</a:t>
            </a:r>
          </a:p>
        </p:txBody>
      </p:sp>
      <p:sp>
        <p:nvSpPr>
          <p:cNvPr id="19" name="サブタイトル 2"/>
          <p:cNvSpPr txBox="1">
            <a:spLocks/>
          </p:cNvSpPr>
          <p:nvPr/>
        </p:nvSpPr>
        <p:spPr>
          <a:xfrm>
            <a:off x="5379546" y="3216603"/>
            <a:ext cx="6118185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lang="th-TH" sz="2400" b="1">
                <a:solidFill>
                  <a:prstClr val="black"/>
                </a:solidFill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แต่เสาตั้งยังยืดออกไปเรื่อยๆ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th-TH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th-TH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ジブはそのまま延伸</a:t>
            </a:r>
          </a:p>
        </p:txBody>
      </p:sp>
      <p:grpSp>
        <p:nvGrpSpPr>
          <p:cNvPr id="20" name="グループ化 19"/>
          <p:cNvGrpSpPr/>
          <p:nvPr/>
        </p:nvGrpSpPr>
        <p:grpSpPr>
          <a:xfrm>
            <a:off x="2634193" y="3245663"/>
            <a:ext cx="338667" cy="386170"/>
            <a:chOff x="5363636" y="3411821"/>
            <a:chExt cx="338667" cy="386170"/>
          </a:xfrm>
        </p:grpSpPr>
        <p:sp>
          <p:nvSpPr>
            <p:cNvPr id="21" name="楕円 2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2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th-TH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Tahoma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1144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96" y="1383512"/>
            <a:ext cx="3399896" cy="4986656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5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h-TH" sz="2000" u="sng">
                <a:latin typeface="Tahoma" panose="020B0604030504040204" pitchFamily="50" charset="-128"/>
                <a:ea typeface="Meiryo UI" panose="020B0604030504040204" pitchFamily="50" charset="-128"/>
              </a:rPr>
              <a:t>(3)　移動式クレーンの種類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122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b="1" dirty="0">
                <a:solidFill>
                  <a:srgbClr val="000066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(3)  ประเภทของโมบายเครน</a:t>
            </a: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4155763"/>
              </p:ext>
            </p:extLst>
          </p:nvPr>
        </p:nvGraphicFramePr>
        <p:xfrm>
          <a:off x="112326" y="1373352"/>
          <a:ext cx="11967348" cy="546144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89116">
                  <a:extLst>
                    <a:ext uri="{9D8B030D-6E8A-4147-A177-3AD203B41FA5}">
                      <a16:colId xmlns:a16="http://schemas.microsoft.com/office/drawing/2014/main" val="4271774046"/>
                    </a:ext>
                  </a:extLst>
                </a:gridCol>
                <a:gridCol w="3989116">
                  <a:extLst>
                    <a:ext uri="{9D8B030D-6E8A-4147-A177-3AD203B41FA5}">
                      <a16:colId xmlns:a16="http://schemas.microsoft.com/office/drawing/2014/main" val="3839791167"/>
                    </a:ext>
                  </a:extLst>
                </a:gridCol>
                <a:gridCol w="3989116">
                  <a:extLst>
                    <a:ext uri="{9D8B030D-6E8A-4147-A177-3AD203B41FA5}">
                      <a16:colId xmlns:a16="http://schemas.microsoft.com/office/drawing/2014/main" val="2601964882"/>
                    </a:ext>
                  </a:extLst>
                </a:gridCol>
              </a:tblGrid>
              <a:tr h="54614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th-TH" sz="28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Tahoma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รถเครนบรรทุก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th-TH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Tahoma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トラッククレーン</a:t>
                      </a: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th-TH" sz="28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Tahoma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เครนแบบมีล้อ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th-TH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Tahoma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ホイールクレーン</a:t>
                      </a: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th-TH" sz="28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Tahoma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เครนตีนตะขาบ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th-TH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Tahoma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クローラクレーン</a:t>
                      </a: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65189703"/>
                  </a:ext>
                </a:extLst>
              </a:tr>
            </a:tbl>
          </a:graphicData>
        </a:graphic>
      </p:graphicFrame>
      <p:pic>
        <p:nvPicPr>
          <p:cNvPr id="7" name="image14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39" y="3953667"/>
            <a:ext cx="2450723" cy="1870086"/>
          </a:xfrm>
          <a:prstGeom prst="rect">
            <a:avLst/>
          </a:prstGeom>
        </p:spPr>
      </p:pic>
      <p:pic>
        <p:nvPicPr>
          <p:cNvPr id="8" name="image14.png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29" y="1474521"/>
            <a:ext cx="2591615" cy="2398467"/>
          </a:xfrm>
          <a:prstGeom prst="rect">
            <a:avLst/>
          </a:prstGeom>
        </p:spPr>
      </p:pic>
      <p:pic>
        <p:nvPicPr>
          <p:cNvPr id="9" name="image14.png"/>
          <p:cNvPicPr/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880" y="1861339"/>
            <a:ext cx="3098183" cy="1823834"/>
          </a:xfrm>
          <a:prstGeom prst="rect">
            <a:avLst/>
          </a:prstGeom>
        </p:spPr>
      </p:pic>
      <p:pic>
        <p:nvPicPr>
          <p:cNvPr id="11" name="image14.png"/>
          <p:cNvPicPr/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449" y="3694796"/>
            <a:ext cx="2861113" cy="2261749"/>
          </a:xfrm>
          <a:prstGeom prst="rect">
            <a:avLst/>
          </a:prstGeom>
        </p:spPr>
      </p:pic>
      <p:pic>
        <p:nvPicPr>
          <p:cNvPr id="12" name="image14.png"/>
          <p:cNvPicPr/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710" y="1645982"/>
            <a:ext cx="2017233" cy="2179880"/>
          </a:xfrm>
          <a:prstGeom prst="rect">
            <a:avLst/>
          </a:prstGeom>
        </p:spPr>
      </p:pic>
      <p:pic>
        <p:nvPicPr>
          <p:cNvPr id="13" name="image14.png"/>
          <p:cNvPicPr/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056" y="3963291"/>
            <a:ext cx="2130415" cy="1987243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902" y="1383512"/>
            <a:ext cx="3399896" cy="4986656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767" y="1383512"/>
            <a:ext cx="3399896" cy="49866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11245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災害事例10（巻過ぎによる切断）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th-TH" sz="32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j-cs"/>
              </a:rPr>
              <a:t>กรณีที่ 10 ของอุบัติเหตุ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th-TH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j-cs"/>
              </a:rPr>
              <a:t> ลวดสลิงขาดเพราะพันหลายรอบเกินไป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1" y="2248250"/>
            <a:ext cx="5542096" cy="4408490"/>
          </a:xfrm>
          <a:prstGeom prst="rect">
            <a:avLst/>
          </a:prstGeom>
        </p:spPr>
      </p:pic>
      <p:sp>
        <p:nvSpPr>
          <p:cNvPr id="9" name="サブタイトル 2"/>
          <p:cNvSpPr txBox="1">
            <a:spLocks/>
          </p:cNvSpPr>
          <p:nvPr/>
        </p:nvSpPr>
        <p:spPr>
          <a:xfrm>
            <a:off x="5794415" y="4321556"/>
            <a:ext cx="553398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th-TH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ตะขอหล่นจนกระแทกเข้ากับคนงาน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th-TH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th-TH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落下したフックが作業者の頭部を直撃</a:t>
            </a: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5794414" y="5803224"/>
            <a:ext cx="6033513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th-TH" sz="2400" b="1">
                <a:solidFill>
                  <a:srgbClr val="FF0000"/>
                </a:solidFill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ควรเปิดใช้อุปกรณ์เตือนหัวตะขอขึ้นชนปลายจมูกบูมขณะที่ทำงาน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4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th-TH" sz="12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th-TH" sz="18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巻過警報装置は，常に有効に機能するようにして作業する。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1" name="サブタイトル 2"/>
          <p:cNvSpPr txBox="1">
            <a:spLocks/>
          </p:cNvSpPr>
          <p:nvPr/>
        </p:nvSpPr>
        <p:spPr>
          <a:xfrm>
            <a:off x="5794415" y="2185713"/>
            <a:ext cx="6033512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th-TH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เผลอขยายเสาตั้งเร็วเกินไป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th-TH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th-TH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操作を誤ってジブを速く延伸</a:t>
            </a:r>
          </a:p>
        </p:txBody>
      </p:sp>
      <p:sp>
        <p:nvSpPr>
          <p:cNvPr id="12" name="サブタイトル 2"/>
          <p:cNvSpPr txBox="1">
            <a:spLocks/>
          </p:cNvSpPr>
          <p:nvPr/>
        </p:nvSpPr>
        <p:spPr>
          <a:xfrm>
            <a:off x="5794414" y="3216603"/>
            <a:ext cx="6118185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lang="th-TH" sz="2400" b="1">
                <a:solidFill>
                  <a:prstClr val="black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การพันหลายรอบเกินทำให้ลวดสลิงขาด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th-TH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th-TH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フックが巻過ぎとなって巻上げ用ワイヤロープが切断</a:t>
            </a:r>
          </a:p>
        </p:txBody>
      </p:sp>
      <p:grpSp>
        <p:nvGrpSpPr>
          <p:cNvPr id="13" name="グループ化 12"/>
          <p:cNvGrpSpPr/>
          <p:nvPr/>
        </p:nvGrpSpPr>
        <p:grpSpPr>
          <a:xfrm>
            <a:off x="2751031" y="2369675"/>
            <a:ext cx="338667" cy="386170"/>
            <a:chOff x="5363636" y="3403354"/>
            <a:chExt cx="338667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th-TH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Tahoma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4434214" y="2918844"/>
            <a:ext cx="342052" cy="386170"/>
            <a:chOff x="5363636" y="3411821"/>
            <a:chExt cx="342052" cy="386170"/>
          </a:xfrm>
        </p:grpSpPr>
        <p:sp>
          <p:nvSpPr>
            <p:cNvPr id="17" name="楕円 16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8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th-TH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Tahoma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19" name="グループ化 18"/>
          <p:cNvGrpSpPr/>
          <p:nvPr/>
        </p:nvGrpSpPr>
        <p:grpSpPr>
          <a:xfrm>
            <a:off x="4234396" y="5133731"/>
            <a:ext cx="338667" cy="386170"/>
            <a:chOff x="5363636" y="3411821"/>
            <a:chExt cx="338667" cy="386170"/>
          </a:xfrm>
        </p:grpSpPr>
        <p:sp>
          <p:nvSpPr>
            <p:cNvPr id="20" name="楕円 19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1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th-TH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Tahoma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  <p:cxnSp>
        <p:nvCxnSpPr>
          <p:cNvPr id="6" name="直線矢印コネクタ 5"/>
          <p:cNvCxnSpPr/>
          <p:nvPr/>
        </p:nvCxnSpPr>
        <p:spPr>
          <a:xfrm>
            <a:off x="1254760" y="3229222"/>
            <a:ext cx="0" cy="966858"/>
          </a:xfrm>
          <a:prstGeom prst="straightConnector1">
            <a:avLst/>
          </a:prstGeom>
          <a:ln w="19050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サブタイトル 2"/>
          <p:cNvSpPr txBox="1">
            <a:spLocks/>
          </p:cNvSpPr>
          <p:nvPr/>
        </p:nvSpPr>
        <p:spPr>
          <a:xfrm>
            <a:off x="244814" y="2236363"/>
            <a:ext cx="2024254" cy="1007753"/>
          </a:xfrm>
          <a:prstGeom prst="rect">
            <a:avLst/>
          </a:prstGeom>
          <a:solidFill>
            <a:srgbClr val="FFFFCC"/>
          </a:solidFill>
          <a:ln w="19050">
            <a:solidFill>
              <a:srgbClr val="3333FF"/>
            </a:solidFill>
          </a:ln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1800" b="1" i="0" u="none" strike="noStrike" cap="none" normalizeH="0" baseline="0" noProof="0">
                <a:ln>
                  <a:noFill/>
                </a:ln>
                <a:solidFill>
                  <a:srgbClr val="3333FF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คนควบคุมเครน</a:t>
            </a:r>
          </a:p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1800" b="1" i="0" u="none" strike="noStrike" cap="none" normalizeH="0" baseline="0" noProof="0">
                <a:ln>
                  <a:noFill/>
                </a:ln>
                <a:solidFill>
                  <a:srgbClr val="3333FF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ที่ไม่ได้มาตรฐาน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1600" b="0" i="0" u="none" strike="noStrike" cap="none" normalizeH="0" baseline="0" noProof="0">
                <a:ln>
                  <a:noFill/>
                </a:ln>
                <a:solidFill>
                  <a:srgbClr val="3333FF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無資格の操作者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362092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災害事例11（挟圧）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3997" y="2410946"/>
            <a:ext cx="5098510" cy="3981494"/>
          </a:xfrm>
          <a:prstGeom prst="rect">
            <a:avLst/>
          </a:prstGeom>
        </p:spPr>
      </p:pic>
      <p:sp>
        <p:nvSpPr>
          <p:cNvPr id="19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th-TH" sz="32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j-cs"/>
              </a:rPr>
              <a:t>กรณีที่ 11 ของอุบัติเหตุ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th-TH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j-cs"/>
              </a:rPr>
              <a:t> ติดอยู่ระหว่างน้ำหนักบรรทุกและเนินที่ลาดเอียง</a:t>
            </a:r>
          </a:p>
        </p:txBody>
      </p:sp>
      <p:grpSp>
        <p:nvGrpSpPr>
          <p:cNvPr id="28" name="グループ化 27"/>
          <p:cNvGrpSpPr/>
          <p:nvPr/>
        </p:nvGrpSpPr>
        <p:grpSpPr>
          <a:xfrm>
            <a:off x="3987162" y="2301941"/>
            <a:ext cx="338667" cy="386170"/>
            <a:chOff x="5363636" y="3403354"/>
            <a:chExt cx="338667" cy="386170"/>
          </a:xfrm>
        </p:grpSpPr>
        <p:sp>
          <p:nvSpPr>
            <p:cNvPr id="29" name="楕円 28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0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th-TH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Tahoma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31" name="グループ化 30"/>
          <p:cNvGrpSpPr/>
          <p:nvPr/>
        </p:nvGrpSpPr>
        <p:grpSpPr>
          <a:xfrm>
            <a:off x="937471" y="3181314"/>
            <a:ext cx="342052" cy="386170"/>
            <a:chOff x="5363636" y="3411821"/>
            <a:chExt cx="342052" cy="386170"/>
          </a:xfrm>
        </p:grpSpPr>
        <p:sp>
          <p:nvSpPr>
            <p:cNvPr id="32" name="楕円 31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3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th-TH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Tahoma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34" name="グループ化 33"/>
          <p:cNvGrpSpPr/>
          <p:nvPr/>
        </p:nvGrpSpPr>
        <p:grpSpPr>
          <a:xfrm>
            <a:off x="830791" y="4964394"/>
            <a:ext cx="338667" cy="386170"/>
            <a:chOff x="5363636" y="3411821"/>
            <a:chExt cx="338667" cy="386170"/>
          </a:xfrm>
        </p:grpSpPr>
        <p:sp>
          <p:nvSpPr>
            <p:cNvPr id="35" name="楕円 34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6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th-TH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Tahoma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  <p:sp>
        <p:nvSpPr>
          <p:cNvPr id="37" name="サブタイトル 2"/>
          <p:cNvSpPr txBox="1">
            <a:spLocks/>
          </p:cNvSpPr>
          <p:nvPr/>
        </p:nvSpPr>
        <p:spPr>
          <a:xfrm>
            <a:off x="5794414" y="2167467"/>
            <a:ext cx="6386701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th-TH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เผลอแตะที่คันโยกควบคุม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th-TH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th-TH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運転者の左肘が誤って操作レバーに接触</a:t>
            </a:r>
          </a:p>
        </p:txBody>
      </p:sp>
      <p:sp>
        <p:nvSpPr>
          <p:cNvPr id="38" name="サブタイトル 2"/>
          <p:cNvSpPr txBox="1">
            <a:spLocks/>
          </p:cNvSpPr>
          <p:nvPr/>
        </p:nvSpPr>
        <p:spPr>
          <a:xfrm>
            <a:off x="5794415" y="3214077"/>
            <a:ext cx="553398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th-TH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แขนขยับไปที่ฝั่งคนขับ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th-TH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th-TH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ショベルのアームが運転席側に移動</a:t>
            </a:r>
          </a:p>
        </p:txBody>
      </p:sp>
      <p:sp>
        <p:nvSpPr>
          <p:cNvPr id="39" name="サブタイトル 2"/>
          <p:cNvSpPr txBox="1">
            <a:spLocks/>
          </p:cNvSpPr>
          <p:nvPr/>
        </p:nvSpPr>
        <p:spPr>
          <a:xfrm>
            <a:off x="5794415" y="4355424"/>
            <a:ext cx="553398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th-TH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คนงานติดอยู่ระหว่างน้ำหนักบรรทุกและเนินที่ลาดเอียง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th-TH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th-TH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つり荷が引き摺られて作業員が法面との間に挟圧</a:t>
            </a:r>
          </a:p>
        </p:txBody>
      </p:sp>
      <p:grpSp>
        <p:nvGrpSpPr>
          <p:cNvPr id="40" name="グループ化 39"/>
          <p:cNvGrpSpPr/>
          <p:nvPr/>
        </p:nvGrpSpPr>
        <p:grpSpPr>
          <a:xfrm>
            <a:off x="4156692" y="2567234"/>
            <a:ext cx="1071366" cy="1063805"/>
            <a:chOff x="4900675" y="2371435"/>
            <a:chExt cx="1071366" cy="1063805"/>
          </a:xfrm>
        </p:grpSpPr>
        <p:pic>
          <p:nvPicPr>
            <p:cNvPr id="41" name="図 4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0675" y="2371435"/>
              <a:ext cx="1059852" cy="1059852"/>
            </a:xfrm>
            <a:prstGeom prst="rect">
              <a:avLst/>
            </a:prstGeom>
          </p:spPr>
        </p:pic>
        <p:sp>
          <p:nvSpPr>
            <p:cNvPr id="43" name="楕円 42"/>
            <p:cNvSpPr/>
            <p:nvPr/>
          </p:nvSpPr>
          <p:spPr>
            <a:xfrm>
              <a:off x="4911699" y="2374897"/>
              <a:ext cx="1060342" cy="106034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sp>
        <p:nvSpPr>
          <p:cNvPr id="17" name="円弧 16"/>
          <p:cNvSpPr/>
          <p:nvPr/>
        </p:nvSpPr>
        <p:spPr>
          <a:xfrm flipV="1">
            <a:off x="3844333" y="3115279"/>
            <a:ext cx="854664" cy="1257084"/>
          </a:xfrm>
          <a:prstGeom prst="arc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5" name="サブタイトル 2"/>
          <p:cNvSpPr txBox="1">
            <a:spLocks/>
          </p:cNvSpPr>
          <p:nvPr/>
        </p:nvSpPr>
        <p:spPr>
          <a:xfrm>
            <a:off x="5794414" y="5803224"/>
            <a:ext cx="6033513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th-TH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คนงานต้องอยู่ให้ห่างจากพิกัดของการแกว่ง</a:t>
            </a:r>
            <a:r>
              <a:rPr kumimoji="1" lang="th-TH" sz="2400" b="1" i="0" u="none" strike="noStrike" cap="none" normalizeH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4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th-TH" sz="12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th-TH" sz="18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ブームや荷等が旋回する範囲内に作業者を立ち入らせない。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78201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災害事例12（高圧電線からの感電）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th-TH" sz="32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j-cs"/>
              </a:rPr>
              <a:t>กรณีที่ 12 ของอุบัติเหตุ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th-TH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j-cs"/>
              </a:rPr>
              <a:t> เกิดไฟดูดจากสายไฟฟ้าแรงสูง</a:t>
            </a:r>
          </a:p>
        </p:txBody>
      </p:sp>
      <p:sp>
        <p:nvSpPr>
          <p:cNvPr id="37" name="サブタイトル 2"/>
          <p:cNvSpPr txBox="1">
            <a:spLocks/>
          </p:cNvSpPr>
          <p:nvPr/>
        </p:nvSpPr>
        <p:spPr>
          <a:xfrm>
            <a:off x="5438810" y="2167467"/>
            <a:ext cx="654998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lang="th-TH" sz="2400" b="1" noProof="0">
                <a:solidFill>
                  <a:prstClr val="black"/>
                </a:solidFill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เสา</a:t>
            </a:r>
            <a:r>
              <a:rPr kumimoji="1" lang="th-TH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ตั้งเข้าไปใกล้สายไฟฟ้าแรงสูง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th-TH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th-TH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ジブが高圧電線に近接</a:t>
            </a:r>
          </a:p>
        </p:txBody>
      </p:sp>
      <p:sp>
        <p:nvSpPr>
          <p:cNvPr id="39" name="サブタイトル 2"/>
          <p:cNvSpPr txBox="1">
            <a:spLocks/>
          </p:cNvSpPr>
          <p:nvPr/>
        </p:nvSpPr>
        <p:spPr>
          <a:xfrm>
            <a:off x="5438810" y="4067557"/>
            <a:ext cx="633297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th-TH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คนงาน</a:t>
            </a:r>
            <a:r>
              <a:rPr lang="th-TH" sz="2400" b="1" dirty="0">
                <a:solidFill>
                  <a:prstClr val="black"/>
                </a:solidFill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ถูก</a:t>
            </a:r>
            <a:r>
              <a:rPr kumimoji="1" lang="th-TH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ไฟดูด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th-TH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th-TH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作業員が感電</a:t>
            </a:r>
          </a:p>
        </p:txBody>
      </p:sp>
      <p:sp>
        <p:nvSpPr>
          <p:cNvPr id="45" name="サブタイトル 2"/>
          <p:cNvSpPr txBox="1">
            <a:spLocks/>
          </p:cNvSpPr>
          <p:nvPr/>
        </p:nvSpPr>
        <p:spPr>
          <a:xfrm>
            <a:off x="5438810" y="5964095"/>
            <a:ext cx="640275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th-TH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ควรสวมอุปกรณ์</a:t>
            </a:r>
            <a:r>
              <a:rPr lang="th-TH" sz="2400" b="1">
                <a:solidFill>
                  <a:srgbClr val="FF0000"/>
                </a:solidFill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ป้องกันไฟดูด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4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th-TH" sz="12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th-TH" sz="18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絶縁防護具を装着すること。</a:t>
            </a:r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36" y="2639778"/>
            <a:ext cx="5075720" cy="3703711"/>
          </a:xfrm>
          <a:prstGeom prst="rect">
            <a:avLst/>
          </a:prstGeom>
        </p:spPr>
      </p:pic>
      <p:grpSp>
        <p:nvGrpSpPr>
          <p:cNvPr id="28" name="グループ化 27"/>
          <p:cNvGrpSpPr/>
          <p:nvPr/>
        </p:nvGrpSpPr>
        <p:grpSpPr>
          <a:xfrm>
            <a:off x="2446226" y="3116696"/>
            <a:ext cx="338667" cy="386170"/>
            <a:chOff x="5363636" y="3403354"/>
            <a:chExt cx="338667" cy="386170"/>
          </a:xfrm>
        </p:grpSpPr>
        <p:sp>
          <p:nvSpPr>
            <p:cNvPr id="29" name="楕円 28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0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th-TH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Tahoma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31" name="グループ化 30"/>
          <p:cNvGrpSpPr/>
          <p:nvPr/>
        </p:nvGrpSpPr>
        <p:grpSpPr>
          <a:xfrm>
            <a:off x="1479342" y="2607538"/>
            <a:ext cx="342052" cy="386170"/>
            <a:chOff x="5363636" y="3411821"/>
            <a:chExt cx="342052" cy="386170"/>
          </a:xfrm>
        </p:grpSpPr>
        <p:sp>
          <p:nvSpPr>
            <p:cNvPr id="32" name="楕円 31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3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th-TH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Tahoma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34" name="グループ化 33"/>
          <p:cNvGrpSpPr/>
          <p:nvPr/>
        </p:nvGrpSpPr>
        <p:grpSpPr>
          <a:xfrm>
            <a:off x="2600333" y="4991750"/>
            <a:ext cx="338667" cy="386170"/>
            <a:chOff x="5363636" y="3411821"/>
            <a:chExt cx="338667" cy="386170"/>
          </a:xfrm>
        </p:grpSpPr>
        <p:sp>
          <p:nvSpPr>
            <p:cNvPr id="35" name="楕円 34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6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th-TH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Tahoma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  <p:sp>
        <p:nvSpPr>
          <p:cNvPr id="25" name="サブタイトル 2"/>
          <p:cNvSpPr txBox="1">
            <a:spLocks/>
          </p:cNvSpPr>
          <p:nvPr/>
        </p:nvSpPr>
        <p:spPr>
          <a:xfrm>
            <a:off x="5438811" y="3166528"/>
            <a:ext cx="6228252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th-TH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ไฟฟ้ากระจายเข้าสู่เครน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th-TH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th-TH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クレーンに放電が発生</a:t>
            </a:r>
          </a:p>
        </p:txBody>
      </p:sp>
      <p:sp>
        <p:nvSpPr>
          <p:cNvPr id="26" name="サブタイトル 2"/>
          <p:cNvSpPr txBox="1">
            <a:spLocks/>
          </p:cNvSpPr>
          <p:nvPr/>
        </p:nvSpPr>
        <p:spPr>
          <a:xfrm>
            <a:off x="5438810" y="5095319"/>
            <a:ext cx="640275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th-TH" sz="2400" b="1" dirty="0">
                <a:solidFill>
                  <a:srgbClr val="FF0000"/>
                </a:solidFill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ควรแต่งตั้ง</a:t>
            </a:r>
            <a:r>
              <a:rPr kumimoji="1" lang="th-TH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หัวหน้างาน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th-TH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th-TH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送配電線に近接する作業では監視人を配置すること。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76004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272094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（参考）　電波障害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th-TH" sz="32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j-cs"/>
              </a:rPr>
              <a:t>(การอ้างอิง)</a:t>
            </a:r>
          </a:p>
          <a:p>
            <a:pPr lvl="0" algn="ctr">
              <a:defRPr/>
            </a:pPr>
            <a:r>
              <a:rPr lang="th-TH" sz="4000" b="1" dirty="0">
                <a:solidFill>
                  <a:srgbClr val="A50021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การแทรกของคลื่นวิทยุ</a:t>
            </a:r>
            <a:endParaRPr kumimoji="1" lang="th-TH" sz="4000" b="1" i="0" u="none" strike="noStrike" cap="none" normalizeH="0" baseline="0" noProof="0" dirty="0">
              <a:ln>
                <a:noFill/>
              </a:ln>
              <a:solidFill>
                <a:srgbClr val="A50021"/>
              </a:solidFill>
              <a:uLnTx/>
              <a:uFillTx/>
              <a:latin typeface="Tahoma" panose="020B0604030504040204" pitchFamily="50" charset="-128"/>
              <a:ea typeface="Meiryo UI" panose="020B0604030504040204" pitchFamily="50" charset="-128"/>
              <a:cs typeface="+mj-cs"/>
            </a:endParaRPr>
          </a:p>
        </p:txBody>
      </p:sp>
      <p:sp>
        <p:nvSpPr>
          <p:cNvPr id="39" name="サブタイトル 2"/>
          <p:cNvSpPr txBox="1">
            <a:spLocks/>
          </p:cNvSpPr>
          <p:nvPr/>
        </p:nvSpPr>
        <p:spPr>
          <a:xfrm>
            <a:off x="5438810" y="4842253"/>
            <a:ext cx="6640861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th-TH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คนงาน</a:t>
            </a:r>
            <a:r>
              <a:rPr lang="th-TH" sz="2400" b="1" dirty="0">
                <a:solidFill>
                  <a:prstClr val="black"/>
                </a:solidFill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อาจ</a:t>
            </a:r>
            <a:r>
              <a:rPr kumimoji="1" lang="th-TH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ถูกไฟดูด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th-TH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en-US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th-TH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作業員による感電の可能性が発生</a:t>
            </a:r>
          </a:p>
        </p:txBody>
      </p:sp>
      <p:sp>
        <p:nvSpPr>
          <p:cNvPr id="45" name="サブタイトル 2"/>
          <p:cNvSpPr txBox="1">
            <a:spLocks/>
          </p:cNvSpPr>
          <p:nvPr/>
        </p:nvSpPr>
        <p:spPr>
          <a:xfrm>
            <a:off x="5438810" y="5964095"/>
            <a:ext cx="640275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th-TH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ควรใช้มาตรการต่างๆ เพื่อป้องกันไฟดูด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th-TH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th-TH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クレーン・作業者ともに感電防止対策を講じること。</a:t>
            </a: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11" y="2235200"/>
            <a:ext cx="4691087" cy="4241800"/>
          </a:xfrm>
          <a:prstGeom prst="rect">
            <a:avLst/>
          </a:prstGeom>
        </p:spPr>
      </p:pic>
      <p:grpSp>
        <p:nvGrpSpPr>
          <p:cNvPr id="28" name="グループ化 27"/>
          <p:cNvGrpSpPr/>
          <p:nvPr/>
        </p:nvGrpSpPr>
        <p:grpSpPr>
          <a:xfrm>
            <a:off x="1303226" y="3129396"/>
            <a:ext cx="338667" cy="386170"/>
            <a:chOff x="5363636" y="3403354"/>
            <a:chExt cx="338667" cy="386170"/>
          </a:xfrm>
        </p:grpSpPr>
        <p:sp>
          <p:nvSpPr>
            <p:cNvPr id="29" name="楕円 28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0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th-TH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Tahoma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31" name="グループ化 30"/>
          <p:cNvGrpSpPr/>
          <p:nvPr/>
        </p:nvGrpSpPr>
        <p:grpSpPr>
          <a:xfrm>
            <a:off x="3981242" y="2785338"/>
            <a:ext cx="342052" cy="386170"/>
            <a:chOff x="5363636" y="3411821"/>
            <a:chExt cx="342052" cy="386170"/>
          </a:xfrm>
        </p:grpSpPr>
        <p:sp>
          <p:nvSpPr>
            <p:cNvPr id="32" name="楕円 31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3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th-TH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Tahoma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34" name="グループ化 33"/>
          <p:cNvGrpSpPr/>
          <p:nvPr/>
        </p:nvGrpSpPr>
        <p:grpSpPr>
          <a:xfrm>
            <a:off x="4175133" y="5601350"/>
            <a:ext cx="338667" cy="386170"/>
            <a:chOff x="5363636" y="3411821"/>
            <a:chExt cx="338667" cy="386170"/>
          </a:xfrm>
        </p:grpSpPr>
        <p:sp>
          <p:nvSpPr>
            <p:cNvPr id="35" name="楕円 34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6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th-TH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Tahoma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  <p:sp>
        <p:nvSpPr>
          <p:cNvPr id="22" name="サブタイトル 2"/>
          <p:cNvSpPr txBox="1">
            <a:spLocks/>
          </p:cNvSpPr>
          <p:nvPr/>
        </p:nvSpPr>
        <p:spPr>
          <a:xfrm>
            <a:off x="5438815" y="2436928"/>
            <a:ext cx="6549984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th-TH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คลื่นวิทยุถูกส่งจากหอรับส่งสัญญาณที่อยู่ใกล้เคียง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    </a:t>
            </a:r>
            <a:r>
              <a:rPr kumimoji="1" lang="th-TH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en-US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th-TH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近接する電波塔が電波を送信</a:t>
            </a:r>
          </a:p>
        </p:txBody>
      </p:sp>
      <p:sp>
        <p:nvSpPr>
          <p:cNvPr id="23" name="サブタイトル 2"/>
          <p:cNvSpPr txBox="1">
            <a:spLocks/>
          </p:cNvSpPr>
          <p:nvPr/>
        </p:nvSpPr>
        <p:spPr>
          <a:xfrm>
            <a:off x="5438815" y="3719085"/>
            <a:ext cx="6549984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th-TH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เครนทำหน้าที่เป็นเสาอากาศ และมีการสร้างแรงดันไฟฟ้าที่ผิดปกติขึ้นมา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    </a:t>
            </a:r>
            <a:r>
              <a:rPr kumimoji="1" lang="th-TH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en-US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th-TH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ahoma" panose="020B0604030504040204" pitchFamily="50" charset="-128"/>
                <a:ea typeface="Meiryo UI" panose="020B0604030504040204" pitchFamily="50" charset="-128"/>
                <a:cs typeface="+mn-cs"/>
              </a:rPr>
              <a:t>クレーンがアンテナとなって異常電圧が発生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71300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4136065" y="2636874"/>
            <a:ext cx="914400" cy="914400"/>
          </a:xfrm>
          <a:prstGeom prst="rect">
            <a:avLst/>
          </a:prstGeom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r"/>
            <a:endParaRPr kumimoji="1" lang="ja-JP" altLang="en-US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350900" y="3691156"/>
            <a:ext cx="4710223" cy="302727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0" rIns="91440" bIns="0" rtlCol="0" anchor="ctr" anchorCtr="0">
            <a:no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監修：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厚生労働省</a:t>
            </a:r>
            <a:r>
              <a:rPr lang="zh-TW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労働基準局安全衛生部</a:t>
            </a:r>
            <a:endParaRPr lang="en-US" altLang="zh-TW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zh-TW" b="1" dirty="0"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日本クレーン協会技術普及部</a:t>
            </a:r>
            <a:endParaRPr lang="en-US" altLang="ja-JP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協力：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日本クレーン協会岐阜支部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受託：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国際航業株式会社</a:t>
            </a:r>
            <a:endParaRPr lang="en-US" altLang="ja-JP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制作：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	YAMAGATA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株式会社</a:t>
            </a:r>
            <a:endParaRPr lang="en-US" altLang="ja-JP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株式会社デフレックストア</a:t>
            </a:r>
            <a:endParaRPr lang="en-US" altLang="ja-JP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トーカイテック株式会社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9826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6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h-TH" sz="2000" u="sng">
                <a:latin typeface="Tahoma" panose="020B0604030504040204" pitchFamily="50" charset="-128"/>
                <a:ea typeface="Meiryo UI" panose="020B0604030504040204" pitchFamily="50" charset="-128"/>
              </a:rPr>
              <a:t>(4)　移動式クレーンの運転資格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122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b="1">
                <a:solidFill>
                  <a:srgbClr val="000066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(4) ข้อกำหนดในการใช้โมบายเครน</a:t>
            </a: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5488794"/>
              </p:ext>
            </p:extLst>
          </p:nvPr>
        </p:nvGraphicFramePr>
        <p:xfrm>
          <a:off x="227426" y="1419833"/>
          <a:ext cx="11740323" cy="51555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723506">
                  <a:extLst>
                    <a:ext uri="{9D8B030D-6E8A-4147-A177-3AD203B41FA5}">
                      <a16:colId xmlns:a16="http://schemas.microsoft.com/office/drawing/2014/main" val="654092357"/>
                    </a:ext>
                  </a:extLst>
                </a:gridCol>
                <a:gridCol w="2406316">
                  <a:extLst>
                    <a:ext uri="{9D8B030D-6E8A-4147-A177-3AD203B41FA5}">
                      <a16:colId xmlns:a16="http://schemas.microsoft.com/office/drawing/2014/main" val="2212919084"/>
                    </a:ext>
                  </a:extLst>
                </a:gridCol>
                <a:gridCol w="2646948">
                  <a:extLst>
                    <a:ext uri="{9D8B030D-6E8A-4147-A177-3AD203B41FA5}">
                      <a16:colId xmlns:a16="http://schemas.microsoft.com/office/drawing/2014/main" val="3004147247"/>
                    </a:ext>
                  </a:extLst>
                </a:gridCol>
                <a:gridCol w="1963553">
                  <a:extLst>
                    <a:ext uri="{9D8B030D-6E8A-4147-A177-3AD203B41FA5}">
                      <a16:colId xmlns:a16="http://schemas.microsoft.com/office/drawing/2014/main" val="1640054692"/>
                    </a:ext>
                  </a:extLst>
                </a:gridCol>
              </a:tblGrid>
              <a:tr h="90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th-TH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uLnTx/>
                          <a:uFillTx/>
                          <a:latin typeface="Tahoma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น้ำหนักการยก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th-TH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Tahoma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つり上げ荷重</a:t>
                      </a:r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th-TH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uLnTx/>
                          <a:uFillTx/>
                          <a:latin typeface="Tahoma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มากกว่าหรือเท่ากับ 5 ตัน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th-TH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Tahoma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5トン以上</a:t>
                      </a:r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th-TH" sz="2000" dirty="0">
                          <a:solidFill>
                            <a:srgbClr val="C00000"/>
                          </a:solidFill>
                          <a:latin typeface="Tahoma" panose="020B0604030504040204" pitchFamily="50" charset="-128"/>
                          <a:ea typeface="Meiryo UI" panose="020B0604030504040204" pitchFamily="50" charset="-128"/>
                        </a:rPr>
                        <a:t>มากกว่าหรือเท่ากับ 1 และไม่เกิน 5 ตัน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th-TH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Tahoma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1トン以上5トン未満</a:t>
                      </a:r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th-TH" sz="2000" dirty="0">
                          <a:solidFill>
                            <a:srgbClr val="C00000"/>
                          </a:solidFill>
                          <a:latin typeface="Tahoma" panose="02020900000000000000" pitchFamily="18" charset="-128"/>
                          <a:ea typeface="HGP明朝E" panose="02020900000000000000" pitchFamily="18" charset="-128"/>
                        </a:rPr>
                        <a:t>ไม่เกิน 1 ตัน</a:t>
                      </a:r>
                      <a:endParaRPr kumimoji="1" lang="th-TH" sz="2000" dirty="0">
                        <a:solidFill>
                          <a:srgbClr val="C00000"/>
                        </a:solidFill>
                        <a:latin typeface="Tahoma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th-TH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Tahoma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1トン未満</a:t>
                      </a:r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1126492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pPr algn="ctr"/>
                      <a:r>
                        <a:rPr kumimoji="1" lang="th-TH" sz="2000" b="1" i="0" dirty="0">
                          <a:solidFill>
                            <a:srgbClr val="663300"/>
                          </a:solidFill>
                          <a:latin typeface="Tahoma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ใบอนุญาตของคนควบคุมเครนโมบายเครน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th-TH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Tahoma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移動式クレーン運転士免許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th-TH" sz="5400" b="1">
                          <a:solidFill>
                            <a:srgbClr val="663300"/>
                          </a:solidFill>
                          <a:latin typeface="Tahoma" panose="020B0500000000000000" pitchFamily="50" charset="-128"/>
                          <a:ea typeface="游ゴシック Medium" panose="020B0500000000000000" pitchFamily="50" charset="-128"/>
                        </a:rPr>
                        <a:t>〇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th-TH" sz="5400" b="1">
                          <a:solidFill>
                            <a:srgbClr val="663300"/>
                          </a:solidFill>
                          <a:latin typeface="Tahoma" panose="020B0500000000000000" pitchFamily="50" charset="-128"/>
                          <a:ea typeface="游ゴシック Medium" panose="020B0500000000000000" pitchFamily="50" charset="-128"/>
                        </a:rPr>
                        <a:t>〇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th-TH" sz="5400" b="1" dirty="0">
                          <a:solidFill>
                            <a:srgbClr val="663300"/>
                          </a:solidFill>
                          <a:latin typeface="Tahoma" panose="020B0500000000000000" pitchFamily="50" charset="-128"/>
                          <a:ea typeface="游ゴシック Medium" panose="020B0500000000000000" pitchFamily="50" charset="-128"/>
                        </a:rPr>
                        <a:t>〇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9405885"/>
                  </a:ext>
                </a:extLst>
              </a:tr>
              <a:tr h="158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th-TH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Tahoma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หลักสูตรการฝึกอบรมทักษะสำหรับการใช้</a:t>
                      </a:r>
                      <a:endParaRPr kumimoji="1" lang="en-US" sz="20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663300"/>
                        </a:solidFill>
                        <a:uLnTx/>
                        <a:uFillTx/>
                        <a:latin typeface="Tahoma" panose="020B0604030504040204" pitchFamily="50" charset="-128"/>
                        <a:ea typeface="Meiryo UI" panose="020B0604030504040204" pitchFamily="50" charset="-128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th-TH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Tahoma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โมบายเครนรองรับน้ำหนักเบา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th-TH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Tahoma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小型移動式クレーン運転技能講習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th-TH" sz="5400">
                          <a:solidFill>
                            <a:srgbClr val="663300"/>
                          </a:solidFill>
                          <a:latin typeface="Tahoma" panose="020B0500000000000000" pitchFamily="50" charset="-128"/>
                          <a:ea typeface="游ゴシック Medium" panose="020B0500000000000000" pitchFamily="50" charset="-128"/>
                        </a:rPr>
                        <a:t>✕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th-TH" sz="5400" b="1">
                          <a:solidFill>
                            <a:srgbClr val="FF0000"/>
                          </a:solidFill>
                          <a:latin typeface="Tahoma" panose="020B0500000000000000" pitchFamily="50" charset="-128"/>
                          <a:ea typeface="游ゴシック Medium" panose="020B0500000000000000" pitchFamily="50" charset="-128"/>
                        </a:rPr>
                        <a:t>〇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th-TH" sz="5400" b="1">
                          <a:solidFill>
                            <a:srgbClr val="FF0000"/>
                          </a:solidFill>
                          <a:latin typeface="Tahoma" panose="020B0500000000000000" pitchFamily="50" charset="-128"/>
                          <a:ea typeface="游ゴシック Medium" panose="020B0500000000000000" pitchFamily="50" charset="-128"/>
                        </a:rPr>
                        <a:t>〇</a:t>
                      </a: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23068356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th-TH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Tahoma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หลักสูตรการเรียนรู้พิเศษสำหรับการใช้โมบายเครน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th-TH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Tahoma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移動式クレーン運転のための特別教育</a:t>
                      </a:r>
                    </a:p>
                  </a:txBody>
                  <a:tcPr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th-TH" sz="5400">
                          <a:solidFill>
                            <a:srgbClr val="663300"/>
                          </a:solidFill>
                          <a:latin typeface="Tahoma" panose="020B0500000000000000" pitchFamily="50" charset="-128"/>
                          <a:ea typeface="游ゴシック Medium" panose="020B0500000000000000" pitchFamily="50" charset="-128"/>
                        </a:rPr>
                        <a:t>✕</a:t>
                      </a:r>
                    </a:p>
                  </a:txBody>
                  <a:tcPr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th-TH" sz="5400">
                          <a:solidFill>
                            <a:srgbClr val="663300"/>
                          </a:solidFill>
                          <a:latin typeface="Tahoma" panose="020B0500000000000000" pitchFamily="50" charset="-128"/>
                          <a:ea typeface="游ゴシック Medium" panose="020B0500000000000000" pitchFamily="50" charset="-128"/>
                        </a:rPr>
                        <a:t>✕</a:t>
                      </a:r>
                    </a:p>
                  </a:txBody>
                  <a:tcPr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th-TH" sz="5400" b="1" dirty="0">
                          <a:solidFill>
                            <a:srgbClr val="663300"/>
                          </a:solidFill>
                          <a:latin typeface="Tahoma" panose="020B0500000000000000" pitchFamily="50" charset="-128"/>
                          <a:ea typeface="游ゴシック Medium" panose="020B0500000000000000" pitchFamily="50" charset="-128"/>
                        </a:rPr>
                        <a:t>〇</a:t>
                      </a:r>
                    </a:p>
                  </a:txBody>
                  <a:tcPr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692894858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598882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8072"/>
          <p:cNvGrpSpPr>
            <a:grpSpLocks/>
          </p:cNvGrpSpPr>
          <p:nvPr/>
        </p:nvGrpSpPr>
        <p:grpSpPr bwMode="auto">
          <a:xfrm>
            <a:off x="4335803" y="3128102"/>
            <a:ext cx="1688751" cy="876199"/>
            <a:chOff x="4163" y="-3699"/>
            <a:chExt cx="1592" cy="826"/>
          </a:xfrm>
        </p:grpSpPr>
        <p:sp>
          <p:nvSpPr>
            <p:cNvPr id="106" name="Freeform 18073"/>
            <p:cNvSpPr>
              <a:spLocks/>
            </p:cNvSpPr>
            <p:nvPr/>
          </p:nvSpPr>
          <p:spPr bwMode="auto">
            <a:xfrm>
              <a:off x="4163" y="-3699"/>
              <a:ext cx="1592" cy="826"/>
            </a:xfrm>
            <a:custGeom>
              <a:avLst/>
              <a:gdLst>
                <a:gd name="T0" fmla="+- 0 5509 4163"/>
                <a:gd name="T1" fmla="*/ T0 w 1592"/>
                <a:gd name="T2" fmla="+- 0 -3699 -3699"/>
                <a:gd name="T3" fmla="*/ -3699 h 826"/>
                <a:gd name="T4" fmla="+- 0 4163 4163"/>
                <a:gd name="T5" fmla="*/ T4 w 1592"/>
                <a:gd name="T6" fmla="+- 0 -2897 -3699"/>
                <a:gd name="T7" fmla="*/ -2897 h 826"/>
                <a:gd name="T8" fmla="+- 0 4173 4163"/>
                <a:gd name="T9" fmla="*/ T8 w 1592"/>
                <a:gd name="T10" fmla="+- 0 -2873 -3699"/>
                <a:gd name="T11" fmla="*/ -2873 h 826"/>
                <a:gd name="T12" fmla="+- 0 5755 4163"/>
                <a:gd name="T13" fmla="*/ T12 w 1592"/>
                <a:gd name="T14" fmla="+- 0 -2877 -3699"/>
                <a:gd name="T15" fmla="*/ -2877 h 826"/>
                <a:gd name="T16" fmla="+- 0 5755 4163"/>
                <a:gd name="T17" fmla="*/ T16 w 1592"/>
                <a:gd name="T18" fmla="+- 0 -2945 -3699"/>
                <a:gd name="T19" fmla="*/ -2945 h 826"/>
                <a:gd name="T20" fmla="+- 0 5701 4163"/>
                <a:gd name="T21" fmla="*/ T20 w 1592"/>
                <a:gd name="T22" fmla="+- 0 -3067 -3699"/>
                <a:gd name="T23" fmla="*/ -3067 h 826"/>
                <a:gd name="T24" fmla="+- 0 5605 4163"/>
                <a:gd name="T25" fmla="*/ T24 w 1592"/>
                <a:gd name="T26" fmla="+- 0 -3477 -3699"/>
                <a:gd name="T27" fmla="*/ -3477 h 826"/>
                <a:gd name="T28" fmla="+- 0 5549 4163"/>
                <a:gd name="T29" fmla="*/ T28 w 1592"/>
                <a:gd name="T30" fmla="+- 0 -3637 -3699"/>
                <a:gd name="T31" fmla="*/ -3637 h 826"/>
                <a:gd name="T32" fmla="+- 0 5509 4163"/>
                <a:gd name="T33" fmla="*/ T32 w 1592"/>
                <a:gd name="T34" fmla="+- 0 -3699 -3699"/>
                <a:gd name="T35" fmla="*/ -3699 h 82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</a:cxnLst>
              <a:rect l="0" t="0" r="r" b="b"/>
              <a:pathLst>
                <a:path w="1592" h="826">
                  <a:moveTo>
                    <a:pt x="1346" y="0"/>
                  </a:moveTo>
                  <a:lnTo>
                    <a:pt x="0" y="802"/>
                  </a:lnTo>
                  <a:lnTo>
                    <a:pt x="10" y="826"/>
                  </a:lnTo>
                  <a:lnTo>
                    <a:pt x="1592" y="822"/>
                  </a:lnTo>
                  <a:lnTo>
                    <a:pt x="1592" y="754"/>
                  </a:lnTo>
                  <a:lnTo>
                    <a:pt x="1538" y="632"/>
                  </a:lnTo>
                  <a:lnTo>
                    <a:pt x="1442" y="222"/>
                  </a:lnTo>
                  <a:lnTo>
                    <a:pt x="1386" y="62"/>
                  </a:lnTo>
                  <a:lnTo>
                    <a:pt x="1346" y="0"/>
                  </a:lnTo>
                  <a:close/>
                </a:path>
              </a:pathLst>
            </a:custGeom>
            <a:solidFill>
              <a:srgbClr val="8ED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pic>
        <p:nvPicPr>
          <p:cNvPr id="102" name="Picture 1806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080" y="2035506"/>
            <a:ext cx="4558142" cy="423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7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h-TH" sz="2000" u="sng">
                <a:latin typeface="Tahoma" panose="020B0604030504040204" pitchFamily="50" charset="-128"/>
                <a:ea typeface="Meiryo UI" panose="020B0604030504040204" pitchFamily="50" charset="-128"/>
              </a:rPr>
              <a:t>(5)　ジブに関する用語-1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b="1">
                <a:solidFill>
                  <a:srgbClr val="000066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(5) อภิธานศัพท์ของเสาตั้ง -1</a:t>
            </a:r>
          </a:p>
        </p:txBody>
      </p:sp>
      <p:grpSp>
        <p:nvGrpSpPr>
          <p:cNvPr id="7" name="Group 18070"/>
          <p:cNvGrpSpPr>
            <a:grpSpLocks/>
          </p:cNvGrpSpPr>
          <p:nvPr/>
        </p:nvGrpSpPr>
        <p:grpSpPr bwMode="auto">
          <a:xfrm>
            <a:off x="5504775" y="3201295"/>
            <a:ext cx="524022" cy="792398"/>
            <a:chOff x="5265" y="-3630"/>
            <a:chExt cx="494" cy="747"/>
          </a:xfrm>
        </p:grpSpPr>
        <p:sp>
          <p:nvSpPr>
            <p:cNvPr id="105" name="Freeform 18071"/>
            <p:cNvSpPr>
              <a:spLocks/>
            </p:cNvSpPr>
            <p:nvPr/>
          </p:nvSpPr>
          <p:spPr bwMode="auto">
            <a:xfrm>
              <a:off x="5265" y="-3630"/>
              <a:ext cx="494" cy="747"/>
            </a:xfrm>
            <a:custGeom>
              <a:avLst/>
              <a:gdLst>
                <a:gd name="T0" fmla="+- 0 5562 5265"/>
                <a:gd name="T1" fmla="*/ T0 w 494"/>
                <a:gd name="T2" fmla="+- 0 -3630 -3630"/>
                <a:gd name="T3" fmla="*/ -3630 h 747"/>
                <a:gd name="T4" fmla="+- 0 5265 5265"/>
                <a:gd name="T5" fmla="*/ T4 w 494"/>
                <a:gd name="T6" fmla="+- 0 -2883 -3630"/>
                <a:gd name="T7" fmla="*/ -2883 h 747"/>
                <a:gd name="T8" fmla="+- 0 5759 5265"/>
                <a:gd name="T9" fmla="*/ T8 w 494"/>
                <a:gd name="T10" fmla="+- 0 -2973 -3630"/>
                <a:gd name="T11" fmla="*/ -2973 h 747"/>
                <a:gd name="T12" fmla="+- 0 5756 5265"/>
                <a:gd name="T13" fmla="*/ T12 w 494"/>
                <a:gd name="T14" fmla="+- 0 -3013 -3630"/>
                <a:gd name="T15" fmla="*/ -3013 h 747"/>
                <a:gd name="T16" fmla="+- 0 5749 5265"/>
                <a:gd name="T17" fmla="*/ T16 w 494"/>
                <a:gd name="T18" fmla="+- 0 -3091 -3630"/>
                <a:gd name="T19" fmla="*/ -3091 h 747"/>
                <a:gd name="T20" fmla="+- 0 5738 5265"/>
                <a:gd name="T21" fmla="*/ T20 w 494"/>
                <a:gd name="T22" fmla="+- 0 -3167 -3630"/>
                <a:gd name="T23" fmla="*/ -3167 h 747"/>
                <a:gd name="T24" fmla="+- 0 5723 5265"/>
                <a:gd name="T25" fmla="*/ T24 w 494"/>
                <a:gd name="T26" fmla="+- 0 -3241 -3630"/>
                <a:gd name="T27" fmla="*/ -3241 h 747"/>
                <a:gd name="T28" fmla="+- 0 5706 5265"/>
                <a:gd name="T29" fmla="*/ T28 w 494"/>
                <a:gd name="T30" fmla="+- 0 -3311 -3630"/>
                <a:gd name="T31" fmla="*/ -3311 h 747"/>
                <a:gd name="T32" fmla="+- 0 5685 5265"/>
                <a:gd name="T33" fmla="*/ T32 w 494"/>
                <a:gd name="T34" fmla="+- 0 -3378 -3630"/>
                <a:gd name="T35" fmla="*/ -3378 h 747"/>
                <a:gd name="T36" fmla="+- 0 5662 5265"/>
                <a:gd name="T37" fmla="*/ T36 w 494"/>
                <a:gd name="T38" fmla="+- 0 -3441 -3630"/>
                <a:gd name="T39" fmla="*/ -3441 h 747"/>
                <a:gd name="T40" fmla="+- 0 5636 5265"/>
                <a:gd name="T41" fmla="*/ T40 w 494"/>
                <a:gd name="T42" fmla="+- 0 -3501 -3630"/>
                <a:gd name="T43" fmla="*/ -3501 h 747"/>
                <a:gd name="T44" fmla="+- 0 5608 5265"/>
                <a:gd name="T45" fmla="*/ T44 w 494"/>
                <a:gd name="T46" fmla="+- 0 -3556 -3630"/>
                <a:gd name="T47" fmla="*/ -3556 h 747"/>
                <a:gd name="T48" fmla="+- 0 5562 5265"/>
                <a:gd name="T49" fmla="*/ T48 w 494"/>
                <a:gd name="T50" fmla="+- 0 -3630 -3630"/>
                <a:gd name="T51" fmla="*/ -3630 h 74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</a:cxnLst>
              <a:rect l="0" t="0" r="r" b="b"/>
              <a:pathLst>
                <a:path w="494" h="747">
                  <a:moveTo>
                    <a:pt x="297" y="0"/>
                  </a:moveTo>
                  <a:lnTo>
                    <a:pt x="0" y="747"/>
                  </a:lnTo>
                  <a:lnTo>
                    <a:pt x="494" y="657"/>
                  </a:lnTo>
                  <a:lnTo>
                    <a:pt x="491" y="617"/>
                  </a:lnTo>
                  <a:lnTo>
                    <a:pt x="484" y="539"/>
                  </a:lnTo>
                  <a:lnTo>
                    <a:pt x="473" y="463"/>
                  </a:lnTo>
                  <a:lnTo>
                    <a:pt x="458" y="389"/>
                  </a:lnTo>
                  <a:lnTo>
                    <a:pt x="441" y="319"/>
                  </a:lnTo>
                  <a:lnTo>
                    <a:pt x="420" y="252"/>
                  </a:lnTo>
                  <a:lnTo>
                    <a:pt x="397" y="189"/>
                  </a:lnTo>
                  <a:lnTo>
                    <a:pt x="371" y="129"/>
                  </a:lnTo>
                  <a:lnTo>
                    <a:pt x="343" y="74"/>
                  </a:lnTo>
                  <a:lnTo>
                    <a:pt x="297" y="0"/>
                  </a:lnTo>
                  <a:close/>
                </a:path>
              </a:pathLst>
            </a:custGeom>
            <a:solidFill>
              <a:srgbClr val="8ED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110" name="グループ化 109"/>
          <p:cNvGrpSpPr/>
          <p:nvPr/>
        </p:nvGrpSpPr>
        <p:grpSpPr>
          <a:xfrm>
            <a:off x="5758300" y="3128102"/>
            <a:ext cx="308685" cy="865591"/>
            <a:chOff x="5460842" y="3160760"/>
            <a:chExt cx="308685" cy="865591"/>
          </a:xfrm>
        </p:grpSpPr>
        <p:grpSp>
          <p:nvGrpSpPr>
            <p:cNvPr id="8" name="Group 18068"/>
            <p:cNvGrpSpPr>
              <a:grpSpLocks/>
            </p:cNvGrpSpPr>
            <p:nvPr/>
          </p:nvGrpSpPr>
          <p:grpSpPr bwMode="auto">
            <a:xfrm>
              <a:off x="5522367" y="3233953"/>
              <a:ext cx="210033" cy="697989"/>
              <a:chOff x="5562" y="-3630"/>
              <a:chExt cx="198" cy="658"/>
            </a:xfrm>
          </p:grpSpPr>
          <p:sp>
            <p:nvSpPr>
              <p:cNvPr id="104" name="Freeform 18069"/>
              <p:cNvSpPr>
                <a:spLocks/>
              </p:cNvSpPr>
              <p:nvPr/>
            </p:nvSpPr>
            <p:spPr bwMode="auto">
              <a:xfrm>
                <a:off x="5562" y="-3630"/>
                <a:ext cx="198" cy="658"/>
              </a:xfrm>
              <a:custGeom>
                <a:avLst/>
                <a:gdLst>
                  <a:gd name="T0" fmla="+- 0 5562 5562"/>
                  <a:gd name="T1" fmla="*/ T0 w 198"/>
                  <a:gd name="T2" fmla="+- 0 -3630 -3630"/>
                  <a:gd name="T3" fmla="*/ -3630 h 658"/>
                  <a:gd name="T4" fmla="+- 0 5608 5562"/>
                  <a:gd name="T5" fmla="*/ T4 w 198"/>
                  <a:gd name="T6" fmla="+- 0 -3556 -3630"/>
                  <a:gd name="T7" fmla="*/ -3556 h 658"/>
                  <a:gd name="T8" fmla="+- 0 5636 5562"/>
                  <a:gd name="T9" fmla="*/ T8 w 198"/>
                  <a:gd name="T10" fmla="+- 0 -3501 -3630"/>
                  <a:gd name="T11" fmla="*/ -3501 h 658"/>
                  <a:gd name="T12" fmla="+- 0 5662 5562"/>
                  <a:gd name="T13" fmla="*/ T12 w 198"/>
                  <a:gd name="T14" fmla="+- 0 -3441 -3630"/>
                  <a:gd name="T15" fmla="*/ -3441 h 658"/>
                  <a:gd name="T16" fmla="+- 0 5685 5562"/>
                  <a:gd name="T17" fmla="*/ T16 w 198"/>
                  <a:gd name="T18" fmla="+- 0 -3378 -3630"/>
                  <a:gd name="T19" fmla="*/ -3378 h 658"/>
                  <a:gd name="T20" fmla="+- 0 5706 5562"/>
                  <a:gd name="T21" fmla="*/ T20 w 198"/>
                  <a:gd name="T22" fmla="+- 0 -3311 -3630"/>
                  <a:gd name="T23" fmla="*/ -3311 h 658"/>
                  <a:gd name="T24" fmla="+- 0 5723 5562"/>
                  <a:gd name="T25" fmla="*/ T24 w 198"/>
                  <a:gd name="T26" fmla="+- 0 -3241 -3630"/>
                  <a:gd name="T27" fmla="*/ -3241 h 658"/>
                  <a:gd name="T28" fmla="+- 0 5738 5562"/>
                  <a:gd name="T29" fmla="*/ T28 w 198"/>
                  <a:gd name="T30" fmla="+- 0 -3167 -3630"/>
                  <a:gd name="T31" fmla="*/ -3167 h 658"/>
                  <a:gd name="T32" fmla="+- 0 5749 5562"/>
                  <a:gd name="T33" fmla="*/ T32 w 198"/>
                  <a:gd name="T34" fmla="+- 0 -3091 -3630"/>
                  <a:gd name="T35" fmla="*/ -3091 h 658"/>
                  <a:gd name="T36" fmla="+- 0 5756 5562"/>
                  <a:gd name="T37" fmla="*/ T36 w 198"/>
                  <a:gd name="T38" fmla="+- 0 -3013 -3630"/>
                  <a:gd name="T39" fmla="*/ -3013 h 658"/>
                  <a:gd name="T40" fmla="+- 0 5759 5562"/>
                  <a:gd name="T41" fmla="*/ T40 w 198"/>
                  <a:gd name="T42" fmla="+- 0 -2973 -3630"/>
                  <a:gd name="T43" fmla="*/ -2973 h 65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</a:cxnLst>
                <a:rect l="0" t="0" r="r" b="b"/>
                <a:pathLst>
                  <a:path w="198" h="658">
                    <a:moveTo>
                      <a:pt x="0" y="0"/>
                    </a:moveTo>
                    <a:lnTo>
                      <a:pt x="46" y="74"/>
                    </a:lnTo>
                    <a:lnTo>
                      <a:pt x="74" y="129"/>
                    </a:lnTo>
                    <a:lnTo>
                      <a:pt x="100" y="189"/>
                    </a:lnTo>
                    <a:lnTo>
                      <a:pt x="123" y="252"/>
                    </a:lnTo>
                    <a:lnTo>
                      <a:pt x="144" y="319"/>
                    </a:lnTo>
                    <a:lnTo>
                      <a:pt x="161" y="389"/>
                    </a:lnTo>
                    <a:lnTo>
                      <a:pt x="176" y="463"/>
                    </a:lnTo>
                    <a:lnTo>
                      <a:pt x="187" y="539"/>
                    </a:lnTo>
                    <a:lnTo>
                      <a:pt x="194" y="617"/>
                    </a:lnTo>
                    <a:lnTo>
                      <a:pt x="197" y="657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  <p:grpSp>
          <p:nvGrpSpPr>
            <p:cNvPr id="9" name="Group 18066"/>
            <p:cNvGrpSpPr>
              <a:grpSpLocks/>
            </p:cNvGrpSpPr>
            <p:nvPr/>
          </p:nvGrpSpPr>
          <p:grpSpPr bwMode="auto">
            <a:xfrm>
              <a:off x="5460842" y="3160760"/>
              <a:ext cx="97591" cy="107138"/>
              <a:chOff x="5504" y="-3699"/>
              <a:chExt cx="92" cy="101"/>
            </a:xfrm>
            <a:solidFill>
              <a:srgbClr val="000066"/>
            </a:solidFill>
          </p:grpSpPr>
          <p:sp>
            <p:nvSpPr>
              <p:cNvPr id="103" name="Freeform 18067"/>
              <p:cNvSpPr>
                <a:spLocks/>
              </p:cNvSpPr>
              <p:nvPr/>
            </p:nvSpPr>
            <p:spPr bwMode="auto">
              <a:xfrm>
                <a:off x="5504" y="-3699"/>
                <a:ext cx="92" cy="101"/>
              </a:xfrm>
              <a:custGeom>
                <a:avLst/>
                <a:gdLst>
                  <a:gd name="T0" fmla="+- 0 5504 5504"/>
                  <a:gd name="T1" fmla="*/ T0 w 92"/>
                  <a:gd name="T2" fmla="+- 0 -3699 -3699"/>
                  <a:gd name="T3" fmla="*/ -3699 h 101"/>
                  <a:gd name="T4" fmla="+- 0 5540 5504"/>
                  <a:gd name="T5" fmla="*/ T4 w 92"/>
                  <a:gd name="T6" fmla="+- 0 -3599 -3699"/>
                  <a:gd name="T7" fmla="*/ -3599 h 101"/>
                  <a:gd name="T8" fmla="+- 0 5596 5504"/>
                  <a:gd name="T9" fmla="*/ T8 w 92"/>
                  <a:gd name="T10" fmla="+- 0 -3645 -3699"/>
                  <a:gd name="T11" fmla="*/ -3645 h 101"/>
                  <a:gd name="T12" fmla="+- 0 5504 5504"/>
                  <a:gd name="T13" fmla="*/ T12 w 92"/>
                  <a:gd name="T14" fmla="+- 0 -3699 -3699"/>
                  <a:gd name="T15" fmla="*/ -3699 h 1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2" h="101">
                    <a:moveTo>
                      <a:pt x="0" y="0"/>
                    </a:moveTo>
                    <a:lnTo>
                      <a:pt x="36" y="100"/>
                    </a:lnTo>
                    <a:lnTo>
                      <a:pt x="92" y="5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  <p:sp>
          <p:nvSpPr>
            <p:cNvPr id="101" name="Freeform 18065"/>
            <p:cNvSpPr>
              <a:spLocks/>
            </p:cNvSpPr>
            <p:nvPr/>
          </p:nvSpPr>
          <p:spPr bwMode="auto">
            <a:xfrm>
              <a:off x="5692091" y="3919213"/>
              <a:ext cx="77436" cy="107138"/>
            </a:xfrm>
            <a:custGeom>
              <a:avLst/>
              <a:gdLst>
                <a:gd name="T0" fmla="+- 0 5795 5722"/>
                <a:gd name="T1" fmla="*/ T0 w 73"/>
                <a:gd name="T2" fmla="+- 0 -2984 -2984"/>
                <a:gd name="T3" fmla="*/ -2984 h 101"/>
                <a:gd name="T4" fmla="+- 0 5722 5722"/>
                <a:gd name="T5" fmla="*/ T4 w 73"/>
                <a:gd name="T6" fmla="+- 0 -2982 -2984"/>
                <a:gd name="T7" fmla="*/ -2982 h 101"/>
                <a:gd name="T8" fmla="+- 0 5761 5722"/>
                <a:gd name="T9" fmla="*/ T8 w 73"/>
                <a:gd name="T10" fmla="+- 0 -2883 -2984"/>
                <a:gd name="T11" fmla="*/ -2883 h 101"/>
                <a:gd name="T12" fmla="+- 0 5795 5722"/>
                <a:gd name="T13" fmla="*/ T12 w 73"/>
                <a:gd name="T14" fmla="+- 0 -2984 -2984"/>
                <a:gd name="T15" fmla="*/ -2984 h 10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1">
                  <a:moveTo>
                    <a:pt x="73" y="0"/>
                  </a:moveTo>
                  <a:lnTo>
                    <a:pt x="0" y="2"/>
                  </a:lnTo>
                  <a:lnTo>
                    <a:pt x="39" y="101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000066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13" name="Group 18059"/>
          <p:cNvGrpSpPr>
            <a:grpSpLocks/>
          </p:cNvGrpSpPr>
          <p:nvPr/>
        </p:nvGrpSpPr>
        <p:grpSpPr bwMode="auto">
          <a:xfrm>
            <a:off x="3888157" y="3268124"/>
            <a:ext cx="425370" cy="735116"/>
            <a:chOff x="3741" y="-3567"/>
            <a:chExt cx="401" cy="693"/>
          </a:xfrm>
        </p:grpSpPr>
        <p:sp>
          <p:nvSpPr>
            <p:cNvPr id="99" name="Freeform 18060"/>
            <p:cNvSpPr>
              <a:spLocks/>
            </p:cNvSpPr>
            <p:nvPr/>
          </p:nvSpPr>
          <p:spPr bwMode="auto">
            <a:xfrm>
              <a:off x="3741" y="-3567"/>
              <a:ext cx="401" cy="693"/>
            </a:xfrm>
            <a:custGeom>
              <a:avLst/>
              <a:gdLst>
                <a:gd name="T0" fmla="+- 0 3741 3741"/>
                <a:gd name="T1" fmla="*/ T0 w 401"/>
                <a:gd name="T2" fmla="+- 0 -3567 -3567"/>
                <a:gd name="T3" fmla="*/ -3567 h 693"/>
                <a:gd name="T4" fmla="+- 0 4141 3741"/>
                <a:gd name="T5" fmla="*/ T4 w 401"/>
                <a:gd name="T6" fmla="+- 0 -2874 -3567"/>
                <a:gd name="T7" fmla="*/ -2874 h 69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</a:cxnLst>
              <a:rect l="0" t="0" r="r" b="b"/>
              <a:pathLst>
                <a:path w="401" h="693">
                  <a:moveTo>
                    <a:pt x="0" y="0"/>
                  </a:moveTo>
                  <a:lnTo>
                    <a:pt x="400" y="693"/>
                  </a:lnTo>
                </a:path>
              </a:pathLst>
            </a:custGeom>
            <a:noFill/>
            <a:ln w="12700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14" name="Group 18057"/>
          <p:cNvGrpSpPr>
            <a:grpSpLocks/>
          </p:cNvGrpSpPr>
          <p:nvPr/>
        </p:nvGrpSpPr>
        <p:grpSpPr bwMode="auto">
          <a:xfrm>
            <a:off x="6828620" y="1570887"/>
            <a:ext cx="542055" cy="924994"/>
            <a:chOff x="6513" y="-5167"/>
            <a:chExt cx="511" cy="872"/>
          </a:xfrm>
        </p:grpSpPr>
        <p:sp>
          <p:nvSpPr>
            <p:cNvPr id="98" name="Freeform 18058"/>
            <p:cNvSpPr>
              <a:spLocks/>
            </p:cNvSpPr>
            <p:nvPr/>
          </p:nvSpPr>
          <p:spPr bwMode="auto">
            <a:xfrm>
              <a:off x="6513" y="-5167"/>
              <a:ext cx="511" cy="872"/>
            </a:xfrm>
            <a:custGeom>
              <a:avLst/>
              <a:gdLst>
                <a:gd name="T0" fmla="+- 0 6513 6513"/>
                <a:gd name="T1" fmla="*/ T0 w 511"/>
                <a:gd name="T2" fmla="+- 0 -5167 -5167"/>
                <a:gd name="T3" fmla="*/ -5167 h 872"/>
                <a:gd name="T4" fmla="+- 0 7023 6513"/>
                <a:gd name="T5" fmla="*/ T4 w 511"/>
                <a:gd name="T6" fmla="+- 0 -4295 -5167"/>
                <a:gd name="T7" fmla="*/ -4295 h 87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</a:cxnLst>
              <a:rect l="0" t="0" r="r" b="b"/>
              <a:pathLst>
                <a:path w="511" h="872">
                  <a:moveTo>
                    <a:pt x="0" y="0"/>
                  </a:moveTo>
                  <a:lnTo>
                    <a:pt x="510" y="872"/>
                  </a:lnTo>
                </a:path>
              </a:pathLst>
            </a:custGeom>
            <a:noFill/>
            <a:ln w="12700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sp>
        <p:nvSpPr>
          <p:cNvPr id="97" name="Freeform 18056"/>
          <p:cNvSpPr>
            <a:spLocks/>
          </p:cNvSpPr>
          <p:nvPr/>
        </p:nvSpPr>
        <p:spPr bwMode="auto">
          <a:xfrm>
            <a:off x="4013328" y="1685465"/>
            <a:ext cx="2774982" cy="1601767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grpSp>
        <p:nvGrpSpPr>
          <p:cNvPr id="16" name="Group 18053"/>
          <p:cNvGrpSpPr>
            <a:grpSpLocks/>
          </p:cNvGrpSpPr>
          <p:nvPr/>
        </p:nvGrpSpPr>
        <p:grpSpPr bwMode="auto">
          <a:xfrm>
            <a:off x="3930588" y="3255395"/>
            <a:ext cx="111381" cy="86983"/>
            <a:chOff x="3781" y="-3579"/>
            <a:chExt cx="105" cy="82"/>
          </a:xfrm>
          <a:solidFill>
            <a:srgbClr val="000066"/>
          </a:solidFill>
        </p:grpSpPr>
        <p:sp>
          <p:nvSpPr>
            <p:cNvPr id="96" name="Freeform 18054"/>
            <p:cNvSpPr>
              <a:spLocks/>
            </p:cNvSpPr>
            <p:nvPr/>
          </p:nvSpPr>
          <p:spPr bwMode="auto">
            <a:xfrm>
              <a:off x="3781" y="-3579"/>
              <a:ext cx="105" cy="82"/>
            </a:xfrm>
            <a:custGeom>
              <a:avLst/>
              <a:gdLst>
                <a:gd name="T0" fmla="+- 0 3850 3781"/>
                <a:gd name="T1" fmla="*/ T0 w 105"/>
                <a:gd name="T2" fmla="+- 0 -3579 -3579"/>
                <a:gd name="T3" fmla="*/ -3579 h 82"/>
                <a:gd name="T4" fmla="+- 0 3781 3781"/>
                <a:gd name="T5" fmla="*/ T4 w 105"/>
                <a:gd name="T6" fmla="+- 0 -3498 -3579"/>
                <a:gd name="T7" fmla="*/ -3498 h 82"/>
                <a:gd name="T8" fmla="+- 0 3886 3781"/>
                <a:gd name="T9" fmla="*/ T8 w 105"/>
                <a:gd name="T10" fmla="+- 0 -3516 -3579"/>
                <a:gd name="T11" fmla="*/ -3516 h 82"/>
                <a:gd name="T12" fmla="+- 0 3850 3781"/>
                <a:gd name="T13" fmla="*/ T12 w 105"/>
                <a:gd name="T14" fmla="+- 0 -3579 -3579"/>
                <a:gd name="T15" fmla="*/ -3579 h 8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05" h="82">
                  <a:moveTo>
                    <a:pt x="69" y="0"/>
                  </a:moveTo>
                  <a:lnTo>
                    <a:pt x="0" y="81"/>
                  </a:lnTo>
                  <a:lnTo>
                    <a:pt x="105" y="63"/>
                  </a:lnTo>
                  <a:lnTo>
                    <a:pt x="6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17" name="Group 18051"/>
          <p:cNvGrpSpPr>
            <a:grpSpLocks/>
          </p:cNvGrpSpPr>
          <p:nvPr/>
        </p:nvGrpSpPr>
        <p:grpSpPr bwMode="auto">
          <a:xfrm>
            <a:off x="6759670" y="1637730"/>
            <a:ext cx="111381" cy="86983"/>
            <a:chOff x="6448" y="-5098"/>
            <a:chExt cx="105" cy="82"/>
          </a:xfrm>
          <a:solidFill>
            <a:srgbClr val="000066"/>
          </a:solidFill>
        </p:grpSpPr>
        <p:sp>
          <p:nvSpPr>
            <p:cNvPr id="95" name="Freeform 18052"/>
            <p:cNvSpPr>
              <a:spLocks/>
            </p:cNvSpPr>
            <p:nvPr/>
          </p:nvSpPr>
          <p:spPr bwMode="auto">
            <a:xfrm>
              <a:off x="6448" y="-5098"/>
              <a:ext cx="105" cy="82"/>
            </a:xfrm>
            <a:custGeom>
              <a:avLst/>
              <a:gdLst>
                <a:gd name="T0" fmla="+- 0 6553 6448"/>
                <a:gd name="T1" fmla="*/ T0 w 105"/>
                <a:gd name="T2" fmla="+- 0 -5098 -5098"/>
                <a:gd name="T3" fmla="*/ -5098 h 82"/>
                <a:gd name="T4" fmla="+- 0 6448 6448"/>
                <a:gd name="T5" fmla="*/ T4 w 105"/>
                <a:gd name="T6" fmla="+- 0 -5079 -5098"/>
                <a:gd name="T7" fmla="*/ -5079 h 82"/>
                <a:gd name="T8" fmla="+- 0 6484 6448"/>
                <a:gd name="T9" fmla="*/ T8 w 105"/>
                <a:gd name="T10" fmla="+- 0 -5016 -5098"/>
                <a:gd name="T11" fmla="*/ -5016 h 82"/>
                <a:gd name="T12" fmla="+- 0 6553 6448"/>
                <a:gd name="T13" fmla="*/ T12 w 105"/>
                <a:gd name="T14" fmla="+- 0 -5098 -5098"/>
                <a:gd name="T15" fmla="*/ -5098 h 8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05" h="82">
                  <a:moveTo>
                    <a:pt x="105" y="0"/>
                  </a:moveTo>
                  <a:lnTo>
                    <a:pt x="0" y="19"/>
                  </a:lnTo>
                  <a:lnTo>
                    <a:pt x="36" y="82"/>
                  </a:lnTo>
                  <a:lnTo>
                    <a:pt x="10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18" name="Group 18047"/>
          <p:cNvGrpSpPr>
            <a:grpSpLocks/>
          </p:cNvGrpSpPr>
          <p:nvPr/>
        </p:nvGrpSpPr>
        <p:grpSpPr bwMode="auto">
          <a:xfrm>
            <a:off x="7348398" y="3641029"/>
            <a:ext cx="45719" cy="2584530"/>
            <a:chOff x="7003" y="-3559"/>
            <a:chExt cx="2" cy="2780"/>
          </a:xfrm>
        </p:grpSpPr>
        <p:sp>
          <p:nvSpPr>
            <p:cNvPr id="94" name="Freeform 18048"/>
            <p:cNvSpPr>
              <a:spLocks/>
            </p:cNvSpPr>
            <p:nvPr/>
          </p:nvSpPr>
          <p:spPr bwMode="auto">
            <a:xfrm>
              <a:off x="7003" y="-3559"/>
              <a:ext cx="2" cy="2780"/>
            </a:xfrm>
            <a:custGeom>
              <a:avLst/>
              <a:gdLst>
                <a:gd name="T0" fmla="+- 0 -3559 -3559"/>
                <a:gd name="T1" fmla="*/ -3559 h 2780"/>
                <a:gd name="T2" fmla="+- 0 -779 -3559"/>
                <a:gd name="T3" fmla="*/ -779 h 2780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2780">
                  <a:moveTo>
                    <a:pt x="0" y="0"/>
                  </a:moveTo>
                  <a:lnTo>
                    <a:pt x="0" y="2780"/>
                  </a:lnTo>
                </a:path>
              </a:pathLst>
            </a:custGeom>
            <a:noFill/>
            <a:ln w="12700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55" name="グループ化 54"/>
          <p:cNvGrpSpPr/>
          <p:nvPr/>
        </p:nvGrpSpPr>
        <p:grpSpPr>
          <a:xfrm>
            <a:off x="4567051" y="5893049"/>
            <a:ext cx="2685878" cy="2122"/>
            <a:chOff x="4269593" y="5925707"/>
            <a:chExt cx="2685878" cy="2122"/>
          </a:xfrm>
        </p:grpSpPr>
        <p:grpSp>
          <p:nvGrpSpPr>
            <p:cNvPr id="19" name="Group 18045"/>
            <p:cNvGrpSpPr>
              <a:grpSpLocks/>
            </p:cNvGrpSpPr>
            <p:nvPr/>
          </p:nvGrpSpPr>
          <p:grpSpPr bwMode="auto">
            <a:xfrm>
              <a:off x="6015626" y="5925707"/>
              <a:ext cx="939845" cy="2122"/>
              <a:chOff x="6027" y="-859"/>
              <a:chExt cx="886" cy="2"/>
            </a:xfrm>
          </p:grpSpPr>
          <p:sp>
            <p:nvSpPr>
              <p:cNvPr id="93" name="Freeform 18046"/>
              <p:cNvSpPr>
                <a:spLocks/>
              </p:cNvSpPr>
              <p:nvPr/>
            </p:nvSpPr>
            <p:spPr bwMode="auto">
              <a:xfrm>
                <a:off x="6027" y="-859"/>
                <a:ext cx="886" cy="2"/>
              </a:xfrm>
              <a:custGeom>
                <a:avLst/>
                <a:gdLst>
                  <a:gd name="T0" fmla="+- 0 6027 6027"/>
                  <a:gd name="T1" fmla="*/ T0 w 886"/>
                  <a:gd name="T2" fmla="+- 0 6913 6027"/>
                  <a:gd name="T3" fmla="*/ T2 w 886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886">
                    <a:moveTo>
                      <a:pt x="0" y="0"/>
                    </a:moveTo>
                    <a:lnTo>
                      <a:pt x="886" y="0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  <p:grpSp>
          <p:nvGrpSpPr>
            <p:cNvPr id="20" name="Group 18043"/>
            <p:cNvGrpSpPr>
              <a:grpSpLocks/>
            </p:cNvGrpSpPr>
            <p:nvPr/>
          </p:nvGrpSpPr>
          <p:grpSpPr bwMode="auto">
            <a:xfrm>
              <a:off x="4269593" y="5925707"/>
              <a:ext cx="1908000" cy="2122"/>
              <a:chOff x="4381" y="-859"/>
              <a:chExt cx="886" cy="2"/>
            </a:xfrm>
          </p:grpSpPr>
          <p:sp>
            <p:nvSpPr>
              <p:cNvPr id="92" name="Freeform 18044"/>
              <p:cNvSpPr>
                <a:spLocks/>
              </p:cNvSpPr>
              <p:nvPr/>
            </p:nvSpPr>
            <p:spPr bwMode="auto">
              <a:xfrm>
                <a:off x="4381" y="-859"/>
                <a:ext cx="886" cy="2"/>
              </a:xfrm>
              <a:custGeom>
                <a:avLst/>
                <a:gdLst>
                  <a:gd name="T0" fmla="+- 0 4381 4381"/>
                  <a:gd name="T1" fmla="*/ T0 w 886"/>
                  <a:gd name="T2" fmla="+- 0 5267 4381"/>
                  <a:gd name="T3" fmla="*/ T2 w 886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886">
                    <a:moveTo>
                      <a:pt x="0" y="0"/>
                    </a:moveTo>
                    <a:lnTo>
                      <a:pt x="886" y="0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</p:grpSp>
      <p:grpSp>
        <p:nvGrpSpPr>
          <p:cNvPr id="21" name="Group 18041"/>
          <p:cNvGrpSpPr>
            <a:grpSpLocks/>
          </p:cNvGrpSpPr>
          <p:nvPr/>
        </p:nvGrpSpPr>
        <p:grpSpPr bwMode="auto">
          <a:xfrm>
            <a:off x="4471582" y="5854861"/>
            <a:ext cx="106077" cy="77436"/>
            <a:chOff x="4291" y="-895"/>
            <a:chExt cx="100" cy="73"/>
          </a:xfrm>
          <a:solidFill>
            <a:srgbClr val="000066"/>
          </a:solidFill>
        </p:grpSpPr>
        <p:sp>
          <p:nvSpPr>
            <p:cNvPr id="91" name="Freeform 18042"/>
            <p:cNvSpPr>
              <a:spLocks/>
            </p:cNvSpPr>
            <p:nvPr/>
          </p:nvSpPr>
          <p:spPr bwMode="auto">
            <a:xfrm>
              <a:off x="4291" y="-895"/>
              <a:ext cx="100" cy="73"/>
            </a:xfrm>
            <a:custGeom>
              <a:avLst/>
              <a:gdLst>
                <a:gd name="T0" fmla="+- 0 4391 4291"/>
                <a:gd name="T1" fmla="*/ T0 w 100"/>
                <a:gd name="T2" fmla="+- 0 -895 -895"/>
                <a:gd name="T3" fmla="*/ -895 h 73"/>
                <a:gd name="T4" fmla="+- 0 4291 4291"/>
                <a:gd name="T5" fmla="*/ T4 w 100"/>
                <a:gd name="T6" fmla="+- 0 -859 -895"/>
                <a:gd name="T7" fmla="*/ -859 h 73"/>
                <a:gd name="T8" fmla="+- 0 4391 4291"/>
                <a:gd name="T9" fmla="*/ T8 w 100"/>
                <a:gd name="T10" fmla="+- 0 -823 -895"/>
                <a:gd name="T11" fmla="*/ -823 h 73"/>
                <a:gd name="T12" fmla="+- 0 4391 4291"/>
                <a:gd name="T13" fmla="*/ T12 w 100"/>
                <a:gd name="T14" fmla="+- 0 -895 -895"/>
                <a:gd name="T15" fmla="*/ -895 h 7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00" h="73">
                  <a:moveTo>
                    <a:pt x="100" y="0"/>
                  </a:moveTo>
                  <a:lnTo>
                    <a:pt x="0" y="36"/>
                  </a:lnTo>
                  <a:lnTo>
                    <a:pt x="100" y="72"/>
                  </a:lnTo>
                  <a:lnTo>
                    <a:pt x="10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22" name="Group 18039"/>
          <p:cNvGrpSpPr>
            <a:grpSpLocks/>
          </p:cNvGrpSpPr>
          <p:nvPr/>
        </p:nvGrpSpPr>
        <p:grpSpPr bwMode="auto">
          <a:xfrm>
            <a:off x="7242321" y="5854861"/>
            <a:ext cx="106077" cy="77436"/>
            <a:chOff x="6903" y="-895"/>
            <a:chExt cx="100" cy="73"/>
          </a:xfrm>
          <a:solidFill>
            <a:srgbClr val="000066"/>
          </a:solidFill>
        </p:grpSpPr>
        <p:sp>
          <p:nvSpPr>
            <p:cNvPr id="90" name="Freeform 18040"/>
            <p:cNvSpPr>
              <a:spLocks/>
            </p:cNvSpPr>
            <p:nvPr/>
          </p:nvSpPr>
          <p:spPr bwMode="auto">
            <a:xfrm>
              <a:off x="6903" y="-895"/>
              <a:ext cx="100" cy="73"/>
            </a:xfrm>
            <a:custGeom>
              <a:avLst/>
              <a:gdLst>
                <a:gd name="T0" fmla="+- 0 6903 6903"/>
                <a:gd name="T1" fmla="*/ T0 w 100"/>
                <a:gd name="T2" fmla="+- 0 -895 -895"/>
                <a:gd name="T3" fmla="*/ -895 h 73"/>
                <a:gd name="T4" fmla="+- 0 6903 6903"/>
                <a:gd name="T5" fmla="*/ T4 w 100"/>
                <a:gd name="T6" fmla="+- 0 -823 -895"/>
                <a:gd name="T7" fmla="*/ -823 h 73"/>
                <a:gd name="T8" fmla="+- 0 7003 6903"/>
                <a:gd name="T9" fmla="*/ T8 w 100"/>
                <a:gd name="T10" fmla="+- 0 -859 -895"/>
                <a:gd name="T11" fmla="*/ -859 h 73"/>
                <a:gd name="T12" fmla="+- 0 6903 6903"/>
                <a:gd name="T13" fmla="*/ T12 w 100"/>
                <a:gd name="T14" fmla="+- 0 -895 -895"/>
                <a:gd name="T15" fmla="*/ -895 h 7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00" h="73">
                  <a:moveTo>
                    <a:pt x="0" y="0"/>
                  </a:moveTo>
                  <a:lnTo>
                    <a:pt x="0" y="72"/>
                  </a:lnTo>
                  <a:lnTo>
                    <a:pt x="100" y="3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25" name="Group 18035"/>
          <p:cNvGrpSpPr>
            <a:grpSpLocks/>
          </p:cNvGrpSpPr>
          <p:nvPr/>
        </p:nvGrpSpPr>
        <p:grpSpPr bwMode="auto">
          <a:xfrm>
            <a:off x="7348398" y="3276609"/>
            <a:ext cx="3280453" cy="159679"/>
            <a:chOff x="7003" y="-3559"/>
            <a:chExt cx="1914" cy="2"/>
          </a:xfrm>
        </p:grpSpPr>
        <p:sp>
          <p:nvSpPr>
            <p:cNvPr id="88" name="Freeform 18036"/>
            <p:cNvSpPr>
              <a:spLocks/>
            </p:cNvSpPr>
            <p:nvPr/>
          </p:nvSpPr>
          <p:spPr bwMode="auto">
            <a:xfrm>
              <a:off x="7003" y="-3559"/>
              <a:ext cx="1914" cy="2"/>
            </a:xfrm>
            <a:custGeom>
              <a:avLst/>
              <a:gdLst>
                <a:gd name="T0" fmla="+- 0 7003 7003"/>
                <a:gd name="T1" fmla="*/ T0 w 1914"/>
                <a:gd name="T2" fmla="+- 0 8917 7003"/>
                <a:gd name="T3" fmla="*/ T2 w 1914"/>
              </a:gdLst>
              <a:ahLst/>
              <a:cxnLst>
                <a:cxn ang="0">
                  <a:pos x="T1" y="0"/>
                </a:cxn>
                <a:cxn ang="0">
                  <a:pos x="T3" y="0"/>
                </a:cxn>
              </a:cxnLst>
              <a:rect l="0" t="0" r="r" b="b"/>
              <a:pathLst>
                <a:path w="1914">
                  <a:moveTo>
                    <a:pt x="0" y="0"/>
                  </a:moveTo>
                  <a:lnTo>
                    <a:pt x="1914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26" name="Group 18033"/>
          <p:cNvGrpSpPr>
            <a:grpSpLocks/>
          </p:cNvGrpSpPr>
          <p:nvPr/>
        </p:nvGrpSpPr>
        <p:grpSpPr bwMode="auto">
          <a:xfrm>
            <a:off x="7518122" y="5777913"/>
            <a:ext cx="954696" cy="2122"/>
            <a:chOff x="7163" y="-1201"/>
            <a:chExt cx="900" cy="2"/>
          </a:xfrm>
        </p:grpSpPr>
        <p:sp>
          <p:nvSpPr>
            <p:cNvPr id="87" name="Freeform 18034"/>
            <p:cNvSpPr>
              <a:spLocks/>
            </p:cNvSpPr>
            <p:nvPr/>
          </p:nvSpPr>
          <p:spPr bwMode="auto">
            <a:xfrm>
              <a:off x="7163" y="-1201"/>
              <a:ext cx="900" cy="2"/>
            </a:xfrm>
            <a:custGeom>
              <a:avLst/>
              <a:gdLst>
                <a:gd name="T0" fmla="+- 0 7163 7163"/>
                <a:gd name="T1" fmla="*/ T0 w 900"/>
                <a:gd name="T2" fmla="+- 0 8063 7163"/>
                <a:gd name="T3" fmla="*/ T2 w 900"/>
              </a:gdLst>
              <a:ahLst/>
              <a:cxnLst>
                <a:cxn ang="0">
                  <a:pos x="T1" y="0"/>
                </a:cxn>
                <a:cxn ang="0">
                  <a:pos x="T3" y="0"/>
                </a:cxn>
              </a:cxnLst>
              <a:rect l="0" t="0" r="r" b="b"/>
              <a:pathLst>
                <a:path w="900">
                  <a:moveTo>
                    <a:pt x="0" y="0"/>
                  </a:moveTo>
                  <a:lnTo>
                    <a:pt x="900" y="0"/>
                  </a:lnTo>
                </a:path>
              </a:pathLst>
            </a:custGeom>
            <a:noFill/>
            <a:ln w="9525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27" name="Group 18031"/>
          <p:cNvGrpSpPr>
            <a:grpSpLocks/>
          </p:cNvGrpSpPr>
          <p:nvPr/>
        </p:nvGrpSpPr>
        <p:grpSpPr bwMode="auto">
          <a:xfrm>
            <a:off x="9901374" y="3386079"/>
            <a:ext cx="62387" cy="360000"/>
            <a:chOff x="8837" y="-3469"/>
            <a:chExt cx="2" cy="1415"/>
          </a:xfrm>
        </p:grpSpPr>
        <p:sp>
          <p:nvSpPr>
            <p:cNvPr id="86" name="Freeform 18032"/>
            <p:cNvSpPr>
              <a:spLocks/>
            </p:cNvSpPr>
            <p:nvPr/>
          </p:nvSpPr>
          <p:spPr bwMode="auto">
            <a:xfrm>
              <a:off x="8837" y="-3469"/>
              <a:ext cx="2" cy="1415"/>
            </a:xfrm>
            <a:custGeom>
              <a:avLst/>
              <a:gdLst>
                <a:gd name="T0" fmla="+- 0 -3469 -3469"/>
                <a:gd name="T1" fmla="*/ -3469 h 1415"/>
                <a:gd name="T2" fmla="+- 0 -2054 -3469"/>
                <a:gd name="T3" fmla="*/ -2054 h 1415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1415">
                  <a:moveTo>
                    <a:pt x="0" y="0"/>
                  </a:moveTo>
                  <a:lnTo>
                    <a:pt x="0" y="1415"/>
                  </a:lnTo>
                </a:path>
              </a:pathLst>
            </a:custGeom>
            <a:noFill/>
            <a:ln w="19050">
              <a:solidFill>
                <a:srgbClr val="A5002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28" name="Group 18029"/>
          <p:cNvGrpSpPr>
            <a:grpSpLocks/>
          </p:cNvGrpSpPr>
          <p:nvPr/>
        </p:nvGrpSpPr>
        <p:grpSpPr bwMode="auto">
          <a:xfrm>
            <a:off x="9900971" y="4426799"/>
            <a:ext cx="100113" cy="1692000"/>
            <a:chOff x="8837" y="-1834"/>
            <a:chExt cx="2" cy="1415"/>
          </a:xfrm>
        </p:grpSpPr>
        <p:sp>
          <p:nvSpPr>
            <p:cNvPr id="85" name="Freeform 18030"/>
            <p:cNvSpPr>
              <a:spLocks/>
            </p:cNvSpPr>
            <p:nvPr/>
          </p:nvSpPr>
          <p:spPr bwMode="auto">
            <a:xfrm>
              <a:off x="8837" y="-1834"/>
              <a:ext cx="2" cy="1415"/>
            </a:xfrm>
            <a:custGeom>
              <a:avLst/>
              <a:gdLst>
                <a:gd name="T0" fmla="+- 0 -1834 -1834"/>
                <a:gd name="T1" fmla="*/ -1834 h 1415"/>
                <a:gd name="T2" fmla="+- 0 -419 -1834"/>
                <a:gd name="T3" fmla="*/ -419 h 1415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1415">
                  <a:moveTo>
                    <a:pt x="0" y="0"/>
                  </a:moveTo>
                  <a:lnTo>
                    <a:pt x="0" y="1415"/>
                  </a:lnTo>
                </a:path>
              </a:pathLst>
            </a:custGeom>
            <a:noFill/>
            <a:ln w="19050">
              <a:solidFill>
                <a:srgbClr val="A5002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29" name="Group 18027"/>
          <p:cNvGrpSpPr>
            <a:grpSpLocks/>
          </p:cNvGrpSpPr>
          <p:nvPr/>
        </p:nvGrpSpPr>
        <p:grpSpPr bwMode="auto">
          <a:xfrm>
            <a:off x="9862656" y="3282561"/>
            <a:ext cx="77436" cy="106077"/>
            <a:chOff x="8801" y="-3559"/>
            <a:chExt cx="73" cy="100"/>
          </a:xfrm>
          <a:solidFill>
            <a:srgbClr val="A50021"/>
          </a:solidFill>
        </p:grpSpPr>
        <p:sp>
          <p:nvSpPr>
            <p:cNvPr id="84" name="Freeform 18028"/>
            <p:cNvSpPr>
              <a:spLocks/>
            </p:cNvSpPr>
            <p:nvPr/>
          </p:nvSpPr>
          <p:spPr bwMode="auto">
            <a:xfrm>
              <a:off x="8801" y="-3559"/>
              <a:ext cx="73" cy="100"/>
            </a:xfrm>
            <a:custGeom>
              <a:avLst/>
              <a:gdLst>
                <a:gd name="T0" fmla="+- 0 8837 8801"/>
                <a:gd name="T1" fmla="*/ T0 w 73"/>
                <a:gd name="T2" fmla="+- 0 -3559 -3559"/>
                <a:gd name="T3" fmla="*/ -3559 h 100"/>
                <a:gd name="T4" fmla="+- 0 8801 8801"/>
                <a:gd name="T5" fmla="*/ T4 w 73"/>
                <a:gd name="T6" fmla="+- 0 -3459 -3559"/>
                <a:gd name="T7" fmla="*/ -3459 h 100"/>
                <a:gd name="T8" fmla="+- 0 8873 8801"/>
                <a:gd name="T9" fmla="*/ T8 w 73"/>
                <a:gd name="T10" fmla="+- 0 -3459 -3559"/>
                <a:gd name="T11" fmla="*/ -3459 h 100"/>
                <a:gd name="T12" fmla="+- 0 8837 8801"/>
                <a:gd name="T13" fmla="*/ T12 w 73"/>
                <a:gd name="T14" fmla="+- 0 -3559 -3559"/>
                <a:gd name="T15" fmla="*/ -3559 h 1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0">
                  <a:moveTo>
                    <a:pt x="36" y="0"/>
                  </a:moveTo>
                  <a:lnTo>
                    <a:pt x="0" y="100"/>
                  </a:lnTo>
                  <a:lnTo>
                    <a:pt x="72" y="100"/>
                  </a:lnTo>
                  <a:lnTo>
                    <a:pt x="3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0" name="Group 18025"/>
          <p:cNvGrpSpPr>
            <a:grpSpLocks/>
          </p:cNvGrpSpPr>
          <p:nvPr/>
        </p:nvGrpSpPr>
        <p:grpSpPr bwMode="auto">
          <a:xfrm flipV="1">
            <a:off x="7893636" y="6657187"/>
            <a:ext cx="2735215" cy="45719"/>
            <a:chOff x="7517" y="-329"/>
            <a:chExt cx="1400" cy="2"/>
          </a:xfrm>
        </p:grpSpPr>
        <p:sp>
          <p:nvSpPr>
            <p:cNvPr id="83" name="Freeform 18026"/>
            <p:cNvSpPr>
              <a:spLocks/>
            </p:cNvSpPr>
            <p:nvPr/>
          </p:nvSpPr>
          <p:spPr bwMode="auto">
            <a:xfrm>
              <a:off x="7517" y="-329"/>
              <a:ext cx="1400" cy="2"/>
            </a:xfrm>
            <a:custGeom>
              <a:avLst/>
              <a:gdLst>
                <a:gd name="T0" fmla="+- 0 7517 7517"/>
                <a:gd name="T1" fmla="*/ T0 w 1400"/>
                <a:gd name="T2" fmla="+- 0 8917 7517"/>
                <a:gd name="T3" fmla="*/ T2 w 1400"/>
              </a:gdLst>
              <a:ahLst/>
              <a:cxnLst>
                <a:cxn ang="0">
                  <a:pos x="T1" y="0"/>
                </a:cxn>
                <a:cxn ang="0">
                  <a:pos x="T3" y="0"/>
                </a:cxn>
              </a:cxnLst>
              <a:rect l="0" t="0" r="r" b="b"/>
              <a:pathLst>
                <a:path w="1400">
                  <a:moveTo>
                    <a:pt x="0" y="0"/>
                  </a:moveTo>
                  <a:lnTo>
                    <a:pt x="1400" y="0"/>
                  </a:lnTo>
                </a:path>
              </a:pathLst>
            </a:custGeom>
            <a:noFill/>
            <a:ln w="9525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1" name="Group 18023"/>
          <p:cNvGrpSpPr>
            <a:grpSpLocks/>
          </p:cNvGrpSpPr>
          <p:nvPr/>
        </p:nvGrpSpPr>
        <p:grpSpPr bwMode="auto">
          <a:xfrm>
            <a:off x="9885589" y="6596830"/>
            <a:ext cx="77436" cy="106077"/>
            <a:chOff x="8801" y="-429"/>
            <a:chExt cx="73" cy="100"/>
          </a:xfrm>
          <a:solidFill>
            <a:srgbClr val="A50021"/>
          </a:solidFill>
        </p:grpSpPr>
        <p:sp>
          <p:nvSpPr>
            <p:cNvPr id="82" name="Freeform 18024"/>
            <p:cNvSpPr>
              <a:spLocks/>
            </p:cNvSpPr>
            <p:nvPr/>
          </p:nvSpPr>
          <p:spPr bwMode="auto">
            <a:xfrm>
              <a:off x="8801" y="-429"/>
              <a:ext cx="73" cy="100"/>
            </a:xfrm>
            <a:custGeom>
              <a:avLst/>
              <a:gdLst>
                <a:gd name="T0" fmla="+- 0 8873 8801"/>
                <a:gd name="T1" fmla="*/ T0 w 73"/>
                <a:gd name="T2" fmla="+- 0 -429 -429"/>
                <a:gd name="T3" fmla="*/ -429 h 100"/>
                <a:gd name="T4" fmla="+- 0 8801 8801"/>
                <a:gd name="T5" fmla="*/ T4 w 73"/>
                <a:gd name="T6" fmla="+- 0 -429 -429"/>
                <a:gd name="T7" fmla="*/ -429 h 100"/>
                <a:gd name="T8" fmla="+- 0 8837 8801"/>
                <a:gd name="T9" fmla="*/ T8 w 73"/>
                <a:gd name="T10" fmla="+- 0 -329 -429"/>
                <a:gd name="T11" fmla="*/ -329 h 100"/>
                <a:gd name="T12" fmla="+- 0 8873 8801"/>
                <a:gd name="T13" fmla="*/ T12 w 73"/>
                <a:gd name="T14" fmla="+- 0 -429 -429"/>
                <a:gd name="T15" fmla="*/ -429 h 1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0">
                  <a:moveTo>
                    <a:pt x="72" y="0"/>
                  </a:moveTo>
                  <a:lnTo>
                    <a:pt x="0" y="0"/>
                  </a:lnTo>
                  <a:lnTo>
                    <a:pt x="36" y="100"/>
                  </a:lnTo>
                  <a:lnTo>
                    <a:pt x="7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2" name="Group 18021"/>
          <p:cNvGrpSpPr>
            <a:grpSpLocks/>
          </p:cNvGrpSpPr>
          <p:nvPr/>
        </p:nvGrpSpPr>
        <p:grpSpPr bwMode="auto">
          <a:xfrm>
            <a:off x="8339160" y="3372081"/>
            <a:ext cx="148509" cy="936000"/>
            <a:chOff x="7937" y="-3469"/>
            <a:chExt cx="2" cy="979"/>
          </a:xfrm>
        </p:grpSpPr>
        <p:sp>
          <p:nvSpPr>
            <p:cNvPr id="81" name="Freeform 18022"/>
            <p:cNvSpPr>
              <a:spLocks/>
            </p:cNvSpPr>
            <p:nvPr/>
          </p:nvSpPr>
          <p:spPr bwMode="auto">
            <a:xfrm>
              <a:off x="7937" y="-3469"/>
              <a:ext cx="2" cy="979"/>
            </a:xfrm>
            <a:custGeom>
              <a:avLst/>
              <a:gdLst>
                <a:gd name="T0" fmla="+- 0 -3469 -3469"/>
                <a:gd name="T1" fmla="*/ -3469 h 979"/>
                <a:gd name="T2" fmla="+- 0 -2490 -3469"/>
                <a:gd name="T3" fmla="*/ -2490 h 979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979">
                  <a:moveTo>
                    <a:pt x="0" y="0"/>
                  </a:moveTo>
                  <a:lnTo>
                    <a:pt x="0" y="979"/>
                  </a:lnTo>
                </a:path>
              </a:pathLst>
            </a:custGeom>
            <a:noFill/>
            <a:ln w="19050">
              <a:solidFill>
                <a:schemeClr val="accent4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3" name="Group 18019"/>
          <p:cNvGrpSpPr>
            <a:grpSpLocks/>
          </p:cNvGrpSpPr>
          <p:nvPr/>
        </p:nvGrpSpPr>
        <p:grpSpPr bwMode="auto">
          <a:xfrm>
            <a:off x="8339160" y="5536927"/>
            <a:ext cx="130853" cy="144000"/>
            <a:chOff x="7937" y="-2270"/>
            <a:chExt cx="2" cy="979"/>
          </a:xfrm>
        </p:grpSpPr>
        <p:sp>
          <p:nvSpPr>
            <p:cNvPr id="80" name="Freeform 18020"/>
            <p:cNvSpPr>
              <a:spLocks/>
            </p:cNvSpPr>
            <p:nvPr/>
          </p:nvSpPr>
          <p:spPr bwMode="auto">
            <a:xfrm>
              <a:off x="7937" y="-2270"/>
              <a:ext cx="2" cy="979"/>
            </a:xfrm>
            <a:custGeom>
              <a:avLst/>
              <a:gdLst>
                <a:gd name="T0" fmla="+- 0 -2270 -2270"/>
                <a:gd name="T1" fmla="*/ -2270 h 979"/>
                <a:gd name="T2" fmla="+- 0 -1291 -2270"/>
                <a:gd name="T3" fmla="*/ -1291 h 979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979">
                  <a:moveTo>
                    <a:pt x="0" y="0"/>
                  </a:moveTo>
                  <a:lnTo>
                    <a:pt x="0" y="979"/>
                  </a:lnTo>
                </a:path>
              </a:pathLst>
            </a:custGeom>
            <a:noFill/>
            <a:ln w="19050">
              <a:solidFill>
                <a:schemeClr val="accent4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4" name="Group 18017"/>
          <p:cNvGrpSpPr>
            <a:grpSpLocks/>
          </p:cNvGrpSpPr>
          <p:nvPr/>
        </p:nvGrpSpPr>
        <p:grpSpPr bwMode="auto">
          <a:xfrm>
            <a:off x="8300973" y="3276610"/>
            <a:ext cx="77436" cy="106077"/>
            <a:chOff x="7901" y="-3559"/>
            <a:chExt cx="73" cy="100"/>
          </a:xfrm>
          <a:solidFill>
            <a:schemeClr val="accent4">
              <a:lumMod val="50000"/>
            </a:schemeClr>
          </a:solidFill>
        </p:grpSpPr>
        <p:sp>
          <p:nvSpPr>
            <p:cNvPr id="79" name="Freeform 18018"/>
            <p:cNvSpPr>
              <a:spLocks/>
            </p:cNvSpPr>
            <p:nvPr/>
          </p:nvSpPr>
          <p:spPr bwMode="auto">
            <a:xfrm>
              <a:off x="7901" y="-3559"/>
              <a:ext cx="73" cy="100"/>
            </a:xfrm>
            <a:custGeom>
              <a:avLst/>
              <a:gdLst>
                <a:gd name="T0" fmla="+- 0 7937 7901"/>
                <a:gd name="T1" fmla="*/ T0 w 73"/>
                <a:gd name="T2" fmla="+- 0 -3559 -3559"/>
                <a:gd name="T3" fmla="*/ -3559 h 100"/>
                <a:gd name="T4" fmla="+- 0 7901 7901"/>
                <a:gd name="T5" fmla="*/ T4 w 73"/>
                <a:gd name="T6" fmla="+- 0 -3459 -3559"/>
                <a:gd name="T7" fmla="*/ -3459 h 100"/>
                <a:gd name="T8" fmla="+- 0 7973 7901"/>
                <a:gd name="T9" fmla="*/ T8 w 73"/>
                <a:gd name="T10" fmla="+- 0 -3459 -3559"/>
                <a:gd name="T11" fmla="*/ -3459 h 100"/>
                <a:gd name="T12" fmla="+- 0 7937 7901"/>
                <a:gd name="T13" fmla="*/ T12 w 73"/>
                <a:gd name="T14" fmla="+- 0 -3559 -3559"/>
                <a:gd name="T15" fmla="*/ -3559 h 1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0">
                  <a:moveTo>
                    <a:pt x="36" y="0"/>
                  </a:moveTo>
                  <a:lnTo>
                    <a:pt x="0" y="100"/>
                  </a:lnTo>
                  <a:lnTo>
                    <a:pt x="72" y="100"/>
                  </a:lnTo>
                  <a:lnTo>
                    <a:pt x="3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5" name="Group 18015"/>
          <p:cNvGrpSpPr>
            <a:grpSpLocks/>
          </p:cNvGrpSpPr>
          <p:nvPr/>
        </p:nvGrpSpPr>
        <p:grpSpPr bwMode="auto">
          <a:xfrm>
            <a:off x="8300973" y="5671836"/>
            <a:ext cx="77436" cy="106077"/>
            <a:chOff x="7901" y="-1301"/>
            <a:chExt cx="73" cy="100"/>
          </a:xfrm>
          <a:solidFill>
            <a:schemeClr val="accent4">
              <a:lumMod val="50000"/>
            </a:schemeClr>
          </a:solidFill>
        </p:grpSpPr>
        <p:sp>
          <p:nvSpPr>
            <p:cNvPr id="78" name="Freeform 18016"/>
            <p:cNvSpPr>
              <a:spLocks/>
            </p:cNvSpPr>
            <p:nvPr/>
          </p:nvSpPr>
          <p:spPr bwMode="auto">
            <a:xfrm>
              <a:off x="7901" y="-1301"/>
              <a:ext cx="73" cy="100"/>
            </a:xfrm>
            <a:custGeom>
              <a:avLst/>
              <a:gdLst>
                <a:gd name="T0" fmla="+- 0 7973 7901"/>
                <a:gd name="T1" fmla="*/ T0 w 73"/>
                <a:gd name="T2" fmla="+- 0 -1301 -1301"/>
                <a:gd name="T3" fmla="*/ -1301 h 100"/>
                <a:gd name="T4" fmla="+- 0 7901 7901"/>
                <a:gd name="T5" fmla="*/ T4 w 73"/>
                <a:gd name="T6" fmla="+- 0 -1301 -1301"/>
                <a:gd name="T7" fmla="*/ -1301 h 100"/>
                <a:gd name="T8" fmla="+- 0 7937 7901"/>
                <a:gd name="T9" fmla="*/ T8 w 73"/>
                <a:gd name="T10" fmla="+- 0 -1201 -1301"/>
                <a:gd name="T11" fmla="*/ -1201 h 100"/>
                <a:gd name="T12" fmla="+- 0 7973 7901"/>
                <a:gd name="T13" fmla="*/ T12 w 73"/>
                <a:gd name="T14" fmla="+- 0 -1301 -1301"/>
                <a:gd name="T15" fmla="*/ -1301 h 1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0">
                  <a:moveTo>
                    <a:pt x="72" y="0"/>
                  </a:moveTo>
                  <a:lnTo>
                    <a:pt x="0" y="0"/>
                  </a:lnTo>
                  <a:lnTo>
                    <a:pt x="36" y="100"/>
                  </a:lnTo>
                  <a:lnTo>
                    <a:pt x="7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6" name="Group 18013"/>
          <p:cNvGrpSpPr>
            <a:grpSpLocks/>
          </p:cNvGrpSpPr>
          <p:nvPr/>
        </p:nvGrpSpPr>
        <p:grpSpPr bwMode="auto">
          <a:xfrm>
            <a:off x="8338103" y="5873383"/>
            <a:ext cx="45719" cy="220122"/>
            <a:chOff x="7937" y="-1111"/>
            <a:chExt cx="2" cy="236"/>
          </a:xfrm>
        </p:grpSpPr>
        <p:sp>
          <p:nvSpPr>
            <p:cNvPr id="77" name="Freeform 18014"/>
            <p:cNvSpPr>
              <a:spLocks/>
            </p:cNvSpPr>
            <p:nvPr/>
          </p:nvSpPr>
          <p:spPr bwMode="auto">
            <a:xfrm>
              <a:off x="7937" y="-1111"/>
              <a:ext cx="2" cy="236"/>
            </a:xfrm>
            <a:custGeom>
              <a:avLst/>
              <a:gdLst>
                <a:gd name="T0" fmla="+- 0 -1111 -1111"/>
                <a:gd name="T1" fmla="*/ -1111 h 236"/>
                <a:gd name="T2" fmla="+- 0 -875 -1111"/>
                <a:gd name="T3" fmla="*/ -875 h 236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236">
                  <a:moveTo>
                    <a:pt x="0" y="0"/>
                  </a:moveTo>
                  <a:lnTo>
                    <a:pt x="0" y="236"/>
                  </a:lnTo>
                </a:path>
              </a:pathLst>
            </a:custGeom>
            <a:noFill/>
            <a:ln w="12700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7" name="Group 18011"/>
          <p:cNvGrpSpPr>
            <a:grpSpLocks/>
          </p:cNvGrpSpPr>
          <p:nvPr/>
        </p:nvGrpSpPr>
        <p:grpSpPr bwMode="auto">
          <a:xfrm>
            <a:off x="8339691" y="6419171"/>
            <a:ext cx="45719" cy="188265"/>
            <a:chOff x="7937" y="-655"/>
            <a:chExt cx="2" cy="236"/>
          </a:xfrm>
        </p:grpSpPr>
        <p:sp>
          <p:nvSpPr>
            <p:cNvPr id="76" name="Freeform 18012"/>
            <p:cNvSpPr>
              <a:spLocks/>
            </p:cNvSpPr>
            <p:nvPr/>
          </p:nvSpPr>
          <p:spPr bwMode="auto">
            <a:xfrm>
              <a:off x="7937" y="-655"/>
              <a:ext cx="2" cy="236"/>
            </a:xfrm>
            <a:custGeom>
              <a:avLst/>
              <a:gdLst>
                <a:gd name="T0" fmla="+- 0 -655 -655"/>
                <a:gd name="T1" fmla="*/ -655 h 236"/>
                <a:gd name="T2" fmla="+- 0 -419 -655"/>
                <a:gd name="T3" fmla="*/ -419 h 236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236">
                  <a:moveTo>
                    <a:pt x="0" y="0"/>
                  </a:moveTo>
                  <a:lnTo>
                    <a:pt x="0" y="236"/>
                  </a:lnTo>
                </a:path>
              </a:pathLst>
            </a:custGeom>
            <a:noFill/>
            <a:ln w="12700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8" name="Group 18009"/>
          <p:cNvGrpSpPr>
            <a:grpSpLocks/>
          </p:cNvGrpSpPr>
          <p:nvPr/>
        </p:nvGrpSpPr>
        <p:grpSpPr bwMode="auto">
          <a:xfrm>
            <a:off x="8300973" y="5777913"/>
            <a:ext cx="77436" cy="106077"/>
            <a:chOff x="7901" y="-1201"/>
            <a:chExt cx="73" cy="100"/>
          </a:xfrm>
          <a:solidFill>
            <a:schemeClr val="accent6">
              <a:lumMod val="50000"/>
            </a:schemeClr>
          </a:solidFill>
        </p:grpSpPr>
        <p:sp>
          <p:nvSpPr>
            <p:cNvPr id="75" name="Freeform 18010"/>
            <p:cNvSpPr>
              <a:spLocks/>
            </p:cNvSpPr>
            <p:nvPr/>
          </p:nvSpPr>
          <p:spPr bwMode="auto">
            <a:xfrm>
              <a:off x="7901" y="-1201"/>
              <a:ext cx="73" cy="100"/>
            </a:xfrm>
            <a:custGeom>
              <a:avLst/>
              <a:gdLst>
                <a:gd name="T0" fmla="+- 0 7937 7901"/>
                <a:gd name="T1" fmla="*/ T0 w 73"/>
                <a:gd name="T2" fmla="+- 0 -1201 -1201"/>
                <a:gd name="T3" fmla="*/ -1201 h 100"/>
                <a:gd name="T4" fmla="+- 0 7901 7901"/>
                <a:gd name="T5" fmla="*/ T4 w 73"/>
                <a:gd name="T6" fmla="+- 0 -1101 -1201"/>
                <a:gd name="T7" fmla="*/ -1101 h 100"/>
                <a:gd name="T8" fmla="+- 0 7973 7901"/>
                <a:gd name="T9" fmla="*/ T8 w 73"/>
                <a:gd name="T10" fmla="+- 0 -1101 -1201"/>
                <a:gd name="T11" fmla="*/ -1101 h 100"/>
                <a:gd name="T12" fmla="+- 0 7937 7901"/>
                <a:gd name="T13" fmla="*/ T12 w 73"/>
                <a:gd name="T14" fmla="+- 0 -1201 -1201"/>
                <a:gd name="T15" fmla="*/ -1201 h 1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0">
                  <a:moveTo>
                    <a:pt x="36" y="0"/>
                  </a:moveTo>
                  <a:lnTo>
                    <a:pt x="0" y="100"/>
                  </a:lnTo>
                  <a:lnTo>
                    <a:pt x="72" y="100"/>
                  </a:lnTo>
                  <a:lnTo>
                    <a:pt x="3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9" name="Group 18007"/>
          <p:cNvGrpSpPr>
            <a:grpSpLocks/>
          </p:cNvGrpSpPr>
          <p:nvPr/>
        </p:nvGrpSpPr>
        <p:grpSpPr bwMode="auto">
          <a:xfrm>
            <a:off x="8300973" y="6596830"/>
            <a:ext cx="77436" cy="106077"/>
            <a:chOff x="7901" y="-429"/>
            <a:chExt cx="73" cy="100"/>
          </a:xfrm>
          <a:solidFill>
            <a:schemeClr val="accent6">
              <a:lumMod val="50000"/>
            </a:schemeClr>
          </a:solidFill>
        </p:grpSpPr>
        <p:sp>
          <p:nvSpPr>
            <p:cNvPr id="74" name="Freeform 18008"/>
            <p:cNvSpPr>
              <a:spLocks/>
            </p:cNvSpPr>
            <p:nvPr/>
          </p:nvSpPr>
          <p:spPr bwMode="auto">
            <a:xfrm>
              <a:off x="7901" y="-429"/>
              <a:ext cx="73" cy="100"/>
            </a:xfrm>
            <a:custGeom>
              <a:avLst/>
              <a:gdLst>
                <a:gd name="T0" fmla="+- 0 7973 7901"/>
                <a:gd name="T1" fmla="*/ T0 w 73"/>
                <a:gd name="T2" fmla="+- 0 -429 -429"/>
                <a:gd name="T3" fmla="*/ -429 h 100"/>
                <a:gd name="T4" fmla="+- 0 7901 7901"/>
                <a:gd name="T5" fmla="*/ T4 w 73"/>
                <a:gd name="T6" fmla="+- 0 -429 -429"/>
                <a:gd name="T7" fmla="*/ -429 h 100"/>
                <a:gd name="T8" fmla="+- 0 7937 7901"/>
                <a:gd name="T9" fmla="*/ T8 w 73"/>
                <a:gd name="T10" fmla="+- 0 -329 -429"/>
                <a:gd name="T11" fmla="*/ -329 h 100"/>
                <a:gd name="T12" fmla="+- 0 7973 7901"/>
                <a:gd name="T13" fmla="*/ T12 w 73"/>
                <a:gd name="T14" fmla="+- 0 -429 -429"/>
                <a:gd name="T15" fmla="*/ -429 h 1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0">
                  <a:moveTo>
                    <a:pt x="72" y="0"/>
                  </a:moveTo>
                  <a:lnTo>
                    <a:pt x="0" y="0"/>
                  </a:lnTo>
                  <a:lnTo>
                    <a:pt x="36" y="100"/>
                  </a:lnTo>
                  <a:lnTo>
                    <a:pt x="7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43" name="Group 17999"/>
          <p:cNvGrpSpPr>
            <a:grpSpLocks/>
          </p:cNvGrpSpPr>
          <p:nvPr/>
        </p:nvGrpSpPr>
        <p:grpSpPr bwMode="auto">
          <a:xfrm>
            <a:off x="7202012" y="2324036"/>
            <a:ext cx="263072" cy="163359"/>
            <a:chOff x="6865" y="-4457"/>
            <a:chExt cx="248" cy="154"/>
          </a:xfrm>
        </p:grpSpPr>
        <p:sp>
          <p:nvSpPr>
            <p:cNvPr id="70" name="Freeform 18000"/>
            <p:cNvSpPr>
              <a:spLocks/>
            </p:cNvSpPr>
            <p:nvPr/>
          </p:nvSpPr>
          <p:spPr bwMode="auto">
            <a:xfrm>
              <a:off x="6865" y="-4457"/>
              <a:ext cx="248" cy="154"/>
            </a:xfrm>
            <a:custGeom>
              <a:avLst/>
              <a:gdLst>
                <a:gd name="T0" fmla="+- 0 7113 6865"/>
                <a:gd name="T1" fmla="*/ T0 w 248"/>
                <a:gd name="T2" fmla="+- 0 -4457 -4457"/>
                <a:gd name="T3" fmla="*/ -4457 h 154"/>
                <a:gd name="T4" fmla="+- 0 6865 6865"/>
                <a:gd name="T5" fmla="*/ T4 w 248"/>
                <a:gd name="T6" fmla="+- 0 -4303 -4457"/>
                <a:gd name="T7" fmla="*/ -4303 h 15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</a:cxnLst>
              <a:rect l="0" t="0" r="r" b="b"/>
              <a:pathLst>
                <a:path w="248" h="154">
                  <a:moveTo>
                    <a:pt x="248" y="0"/>
                  </a:moveTo>
                  <a:lnTo>
                    <a:pt x="0" y="154"/>
                  </a:lnTo>
                </a:path>
              </a:pathLst>
            </a:custGeom>
            <a:noFill/>
            <a:ln w="9525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44" name="Group 17997"/>
          <p:cNvGrpSpPr>
            <a:grpSpLocks/>
          </p:cNvGrpSpPr>
          <p:nvPr/>
        </p:nvGrpSpPr>
        <p:grpSpPr bwMode="auto">
          <a:xfrm>
            <a:off x="7305968" y="2398290"/>
            <a:ext cx="31823" cy="31823"/>
            <a:chOff x="6963" y="-4387"/>
            <a:chExt cx="30" cy="30"/>
          </a:xfrm>
        </p:grpSpPr>
        <p:sp>
          <p:nvSpPr>
            <p:cNvPr id="69" name="Freeform 17998"/>
            <p:cNvSpPr>
              <a:spLocks/>
            </p:cNvSpPr>
            <p:nvPr/>
          </p:nvSpPr>
          <p:spPr bwMode="auto">
            <a:xfrm>
              <a:off x="6963" y="-4387"/>
              <a:ext cx="30" cy="30"/>
            </a:xfrm>
            <a:custGeom>
              <a:avLst/>
              <a:gdLst>
                <a:gd name="T0" fmla="+- 0 6986 6963"/>
                <a:gd name="T1" fmla="*/ T0 w 30"/>
                <a:gd name="T2" fmla="+- 0 -4387 -4387"/>
                <a:gd name="T3" fmla="*/ -4387 h 30"/>
                <a:gd name="T4" fmla="+- 0 6970 6963"/>
                <a:gd name="T5" fmla="*/ T4 w 30"/>
                <a:gd name="T6" fmla="+- 0 -4387 -4387"/>
                <a:gd name="T7" fmla="*/ -4387 h 30"/>
                <a:gd name="T8" fmla="+- 0 6963 6963"/>
                <a:gd name="T9" fmla="*/ T8 w 30"/>
                <a:gd name="T10" fmla="+- 0 -4380 -4387"/>
                <a:gd name="T11" fmla="*/ -4380 h 30"/>
                <a:gd name="T12" fmla="+- 0 6963 6963"/>
                <a:gd name="T13" fmla="*/ T12 w 30"/>
                <a:gd name="T14" fmla="+- 0 -4364 -4387"/>
                <a:gd name="T15" fmla="*/ -4364 h 30"/>
                <a:gd name="T16" fmla="+- 0 6970 6963"/>
                <a:gd name="T17" fmla="*/ T16 w 30"/>
                <a:gd name="T18" fmla="+- 0 -4357 -4387"/>
                <a:gd name="T19" fmla="*/ -4357 h 30"/>
                <a:gd name="T20" fmla="+- 0 6986 6963"/>
                <a:gd name="T21" fmla="*/ T20 w 30"/>
                <a:gd name="T22" fmla="+- 0 -4357 -4387"/>
                <a:gd name="T23" fmla="*/ -4357 h 30"/>
                <a:gd name="T24" fmla="+- 0 6993 6963"/>
                <a:gd name="T25" fmla="*/ T24 w 30"/>
                <a:gd name="T26" fmla="+- 0 -4364 -4387"/>
                <a:gd name="T27" fmla="*/ -4364 h 30"/>
                <a:gd name="T28" fmla="+- 0 6993 6963"/>
                <a:gd name="T29" fmla="*/ T28 w 30"/>
                <a:gd name="T30" fmla="+- 0 -4380 -4387"/>
                <a:gd name="T31" fmla="*/ -4380 h 30"/>
                <a:gd name="T32" fmla="+- 0 6986 6963"/>
                <a:gd name="T33" fmla="*/ T32 w 30"/>
                <a:gd name="T34" fmla="+- 0 -4387 -4387"/>
                <a:gd name="T35" fmla="*/ -4387 h 3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</a:cxnLst>
              <a:rect l="0" t="0" r="r" b="b"/>
              <a:pathLst>
                <a:path w="30" h="30">
                  <a:moveTo>
                    <a:pt x="23" y="0"/>
                  </a:moveTo>
                  <a:lnTo>
                    <a:pt x="7" y="0"/>
                  </a:lnTo>
                  <a:lnTo>
                    <a:pt x="0" y="7"/>
                  </a:lnTo>
                  <a:lnTo>
                    <a:pt x="0" y="23"/>
                  </a:lnTo>
                  <a:lnTo>
                    <a:pt x="7" y="30"/>
                  </a:lnTo>
                  <a:lnTo>
                    <a:pt x="23" y="30"/>
                  </a:lnTo>
                  <a:lnTo>
                    <a:pt x="30" y="23"/>
                  </a:lnTo>
                  <a:lnTo>
                    <a:pt x="30" y="7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129" name="グループ化 128"/>
          <p:cNvGrpSpPr/>
          <p:nvPr/>
        </p:nvGrpSpPr>
        <p:grpSpPr>
          <a:xfrm rot="19453722">
            <a:off x="7389779" y="1763876"/>
            <a:ext cx="516597" cy="182452"/>
            <a:chOff x="7188841" y="1949357"/>
            <a:chExt cx="516597" cy="182452"/>
          </a:xfrm>
        </p:grpSpPr>
        <p:grpSp>
          <p:nvGrpSpPr>
            <p:cNvPr id="49" name="Group 17987"/>
            <p:cNvGrpSpPr>
              <a:grpSpLocks/>
            </p:cNvGrpSpPr>
            <p:nvPr/>
          </p:nvGrpSpPr>
          <p:grpSpPr bwMode="auto">
            <a:xfrm>
              <a:off x="7279007" y="1949357"/>
              <a:ext cx="426431" cy="150630"/>
              <a:chOff x="7218" y="-4841"/>
              <a:chExt cx="402" cy="142"/>
            </a:xfrm>
          </p:grpSpPr>
          <p:sp>
            <p:nvSpPr>
              <p:cNvPr id="64" name="Freeform 17988"/>
              <p:cNvSpPr>
                <a:spLocks/>
              </p:cNvSpPr>
              <p:nvPr/>
            </p:nvSpPr>
            <p:spPr bwMode="auto">
              <a:xfrm>
                <a:off x="7218" y="-4841"/>
                <a:ext cx="402" cy="142"/>
              </a:xfrm>
              <a:custGeom>
                <a:avLst/>
                <a:gdLst>
                  <a:gd name="T0" fmla="+- 0 7218 7218"/>
                  <a:gd name="T1" fmla="*/ T0 w 402"/>
                  <a:gd name="T2" fmla="+- 0 -4700 -4841"/>
                  <a:gd name="T3" fmla="*/ -4700 h 142"/>
                  <a:gd name="T4" fmla="+- 0 7619 7218"/>
                  <a:gd name="T5" fmla="*/ T4 w 402"/>
                  <a:gd name="T6" fmla="+- 0 -4841 -4841"/>
                  <a:gd name="T7" fmla="*/ -4841 h 14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402" h="142">
                    <a:moveTo>
                      <a:pt x="0" y="141"/>
                    </a:moveTo>
                    <a:lnTo>
                      <a:pt x="401" y="0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  <p:sp>
          <p:nvSpPr>
            <p:cNvPr id="51" name="Freeform 17986"/>
            <p:cNvSpPr>
              <a:spLocks/>
            </p:cNvSpPr>
            <p:nvPr/>
          </p:nvSpPr>
          <p:spPr bwMode="auto">
            <a:xfrm>
              <a:off x="7188841" y="2058616"/>
              <a:ext cx="113503" cy="73193"/>
            </a:xfrm>
            <a:custGeom>
              <a:avLst/>
              <a:gdLst>
                <a:gd name="T0" fmla="+- 0 7215 7133"/>
                <a:gd name="T1" fmla="*/ T0 w 107"/>
                <a:gd name="T2" fmla="+- 0 -4738 -4738"/>
                <a:gd name="T3" fmla="*/ -4738 h 69"/>
                <a:gd name="T4" fmla="+- 0 7133 7133"/>
                <a:gd name="T5" fmla="*/ T4 w 107"/>
                <a:gd name="T6" fmla="+- 0 -4670 -4738"/>
                <a:gd name="T7" fmla="*/ -4670 h 69"/>
                <a:gd name="T8" fmla="+- 0 7239 7133"/>
                <a:gd name="T9" fmla="*/ T8 w 107"/>
                <a:gd name="T10" fmla="+- 0 -4669 -4738"/>
                <a:gd name="T11" fmla="*/ -4669 h 69"/>
                <a:gd name="T12" fmla="+- 0 7215 7133"/>
                <a:gd name="T13" fmla="*/ T12 w 107"/>
                <a:gd name="T14" fmla="+- 0 -4738 -4738"/>
                <a:gd name="T15" fmla="*/ -4738 h 6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07" h="69">
                  <a:moveTo>
                    <a:pt x="82" y="0"/>
                  </a:moveTo>
                  <a:lnTo>
                    <a:pt x="0" y="68"/>
                  </a:lnTo>
                  <a:lnTo>
                    <a:pt x="106" y="69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000066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sp>
        <p:nvSpPr>
          <p:cNvPr id="107" name="サブタイトル 2"/>
          <p:cNvSpPr txBox="1">
            <a:spLocks/>
          </p:cNvSpPr>
          <p:nvPr/>
        </p:nvSpPr>
        <p:spPr>
          <a:xfrm>
            <a:off x="5563691" y="3406529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h-TH" b="1" dirty="0">
                <a:solidFill>
                  <a:srgbClr val="000066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มุมของเสาตั้ง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h-TH" sz="1600" dirty="0">
                <a:latin typeface="Tahoma" panose="020B0604030504040204" pitchFamily="50" charset="-128"/>
                <a:ea typeface="Meiryo UI" panose="020B0604030504040204" pitchFamily="50" charset="-128"/>
              </a:rPr>
              <a:t>ジブ傾斜角</a:t>
            </a:r>
          </a:p>
        </p:txBody>
      </p:sp>
      <p:sp>
        <p:nvSpPr>
          <p:cNvPr id="108" name="サブタイトル 2"/>
          <p:cNvSpPr txBox="1">
            <a:spLocks/>
          </p:cNvSpPr>
          <p:nvPr/>
        </p:nvSpPr>
        <p:spPr>
          <a:xfrm>
            <a:off x="1403139" y="3114489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h-TH" b="1">
                <a:solidFill>
                  <a:srgbClr val="000066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สลักที่เท้า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h-TH" sz="1600">
                <a:latin typeface="Tahoma" panose="020B0604030504040204" pitchFamily="50" charset="-128"/>
                <a:ea typeface="Meiryo UI" panose="020B0604030504040204" pitchFamily="50" charset="-128"/>
              </a:rPr>
              <a:t>フートピン</a:t>
            </a:r>
          </a:p>
        </p:txBody>
      </p:sp>
      <p:sp>
        <p:nvSpPr>
          <p:cNvPr id="111" name="サブタイトル 2"/>
          <p:cNvSpPr txBox="1">
            <a:spLocks/>
          </p:cNvSpPr>
          <p:nvPr/>
        </p:nvSpPr>
        <p:spPr>
          <a:xfrm>
            <a:off x="819365" y="4132602"/>
            <a:ext cx="264196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h-TH" b="1">
                <a:solidFill>
                  <a:srgbClr val="000066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ระนาบ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h-TH" b="1">
                <a:solidFill>
                  <a:srgbClr val="000066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ในแนวนอน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th-TH" sz="1600">
                <a:latin typeface="Tahoma" panose="020B0604030504040204" pitchFamily="50" charset="-128"/>
                <a:ea typeface="Meiryo UI" panose="020B0604030504040204" pitchFamily="50" charset="-128"/>
              </a:rPr>
              <a:t>水平面</a:t>
            </a:r>
          </a:p>
        </p:txBody>
      </p:sp>
      <p:cxnSp>
        <p:nvCxnSpPr>
          <p:cNvPr id="113" name="直線コネクタ 112"/>
          <p:cNvCxnSpPr/>
          <p:nvPr/>
        </p:nvCxnSpPr>
        <p:spPr>
          <a:xfrm>
            <a:off x="3021608" y="3998853"/>
            <a:ext cx="3429000" cy="0"/>
          </a:xfrm>
          <a:prstGeom prst="line">
            <a:avLst/>
          </a:prstGeom>
          <a:ln w="1905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サブタイトル 2"/>
          <p:cNvSpPr txBox="1">
            <a:spLocks/>
          </p:cNvSpPr>
          <p:nvPr/>
        </p:nvSpPr>
        <p:spPr>
          <a:xfrm>
            <a:off x="7766674" y="1371906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th-TH" b="1" dirty="0">
                <a:solidFill>
                  <a:srgbClr val="000066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แกนของเสาตั้ง</a:t>
            </a:r>
          </a:p>
        </p:txBody>
      </p:sp>
      <p:sp>
        <p:nvSpPr>
          <p:cNvPr id="115" name="Freeform 18056"/>
          <p:cNvSpPr>
            <a:spLocks/>
          </p:cNvSpPr>
          <p:nvPr/>
        </p:nvSpPr>
        <p:spPr bwMode="auto">
          <a:xfrm rot="-60000">
            <a:off x="4995095" y="3225541"/>
            <a:ext cx="605127" cy="349290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17" name="Freeform 18056"/>
          <p:cNvSpPr>
            <a:spLocks/>
          </p:cNvSpPr>
          <p:nvPr/>
        </p:nvSpPr>
        <p:spPr bwMode="auto">
          <a:xfrm>
            <a:off x="5742527" y="2884192"/>
            <a:ext cx="434022" cy="250525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21" name="Freeform 18056"/>
          <p:cNvSpPr>
            <a:spLocks/>
          </p:cNvSpPr>
          <p:nvPr/>
        </p:nvSpPr>
        <p:spPr bwMode="auto">
          <a:xfrm rot="-60000">
            <a:off x="6331065" y="2500174"/>
            <a:ext cx="497227" cy="287008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22" name="Freeform 18056"/>
          <p:cNvSpPr>
            <a:spLocks/>
          </p:cNvSpPr>
          <p:nvPr/>
        </p:nvSpPr>
        <p:spPr bwMode="auto">
          <a:xfrm rot="-60000">
            <a:off x="6940229" y="2118926"/>
            <a:ext cx="524286" cy="302627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23" name="Freeform 18056"/>
          <p:cNvSpPr>
            <a:spLocks/>
          </p:cNvSpPr>
          <p:nvPr/>
        </p:nvSpPr>
        <p:spPr bwMode="auto">
          <a:xfrm rot="-60000">
            <a:off x="6847212" y="2436503"/>
            <a:ext cx="79206" cy="45719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24" name="Freeform 18056"/>
          <p:cNvSpPr>
            <a:spLocks/>
          </p:cNvSpPr>
          <p:nvPr/>
        </p:nvSpPr>
        <p:spPr bwMode="auto">
          <a:xfrm rot="-60000">
            <a:off x="6205862" y="2814328"/>
            <a:ext cx="79206" cy="45719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25" name="Freeform 18056"/>
          <p:cNvSpPr>
            <a:spLocks/>
          </p:cNvSpPr>
          <p:nvPr/>
        </p:nvSpPr>
        <p:spPr bwMode="auto">
          <a:xfrm rot="-60000">
            <a:off x="4362206" y="3665659"/>
            <a:ext cx="497227" cy="287008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26" name="Freeform 18056"/>
          <p:cNvSpPr>
            <a:spLocks/>
          </p:cNvSpPr>
          <p:nvPr/>
        </p:nvSpPr>
        <p:spPr bwMode="auto">
          <a:xfrm rot="-60000">
            <a:off x="5627567" y="3156467"/>
            <a:ext cx="79206" cy="45719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27" name="Freeform 18056"/>
          <p:cNvSpPr>
            <a:spLocks/>
          </p:cNvSpPr>
          <p:nvPr/>
        </p:nvSpPr>
        <p:spPr bwMode="auto">
          <a:xfrm rot="-60000">
            <a:off x="4881434" y="3594622"/>
            <a:ext cx="79206" cy="45719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28" name="Freeform 18056"/>
          <p:cNvSpPr>
            <a:spLocks/>
          </p:cNvSpPr>
          <p:nvPr/>
        </p:nvSpPr>
        <p:spPr bwMode="auto">
          <a:xfrm rot="-60000">
            <a:off x="4119109" y="4025644"/>
            <a:ext cx="140168" cy="80907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5" name="楕円 4"/>
          <p:cNvSpPr/>
          <p:nvPr/>
        </p:nvSpPr>
        <p:spPr>
          <a:xfrm>
            <a:off x="4263412" y="3948966"/>
            <a:ext cx="103555" cy="103555"/>
          </a:xfrm>
          <a:prstGeom prst="ellipse">
            <a:avLst/>
          </a:prstGeom>
          <a:solidFill>
            <a:srgbClr val="00006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11" name="グループ化 10"/>
          <p:cNvGrpSpPr/>
          <p:nvPr/>
        </p:nvGrpSpPr>
        <p:grpSpPr>
          <a:xfrm>
            <a:off x="3418193" y="3199077"/>
            <a:ext cx="865600" cy="778608"/>
            <a:chOff x="3121792" y="3237027"/>
            <a:chExt cx="865600" cy="778608"/>
          </a:xfrm>
        </p:grpSpPr>
        <p:grpSp>
          <p:nvGrpSpPr>
            <p:cNvPr id="40" name="Group 18005"/>
            <p:cNvGrpSpPr>
              <a:grpSpLocks/>
            </p:cNvGrpSpPr>
            <p:nvPr/>
          </p:nvGrpSpPr>
          <p:grpSpPr bwMode="auto">
            <a:xfrm>
              <a:off x="3121792" y="3237027"/>
              <a:ext cx="798762" cy="716022"/>
              <a:chOff x="3279" y="-3673"/>
              <a:chExt cx="753" cy="675"/>
            </a:xfrm>
          </p:grpSpPr>
          <p:sp>
            <p:nvSpPr>
              <p:cNvPr id="73" name="Freeform 18006"/>
              <p:cNvSpPr>
                <a:spLocks/>
              </p:cNvSpPr>
              <p:nvPr/>
            </p:nvSpPr>
            <p:spPr bwMode="auto">
              <a:xfrm>
                <a:off x="3279" y="-3673"/>
                <a:ext cx="753" cy="675"/>
              </a:xfrm>
              <a:custGeom>
                <a:avLst/>
                <a:gdLst>
                  <a:gd name="T0" fmla="+- 0 4031 3279"/>
                  <a:gd name="T1" fmla="*/ T0 w 753"/>
                  <a:gd name="T2" fmla="+- 0 -2999 -3673"/>
                  <a:gd name="T3" fmla="*/ -2999 h 675"/>
                  <a:gd name="T4" fmla="+- 0 3279 3279"/>
                  <a:gd name="T5" fmla="*/ T4 w 753"/>
                  <a:gd name="T6" fmla="+- 0 -3673 -3673"/>
                  <a:gd name="T7" fmla="*/ -3673 h 67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753" h="675">
                    <a:moveTo>
                      <a:pt x="752" y="674"/>
                    </a:move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  <p:grpSp>
          <p:nvGrpSpPr>
            <p:cNvPr id="41" name="Group 18003"/>
            <p:cNvGrpSpPr>
              <a:grpSpLocks/>
            </p:cNvGrpSpPr>
            <p:nvPr/>
          </p:nvGrpSpPr>
          <p:grpSpPr bwMode="auto">
            <a:xfrm>
              <a:off x="3882375" y="3915922"/>
              <a:ext cx="105017" cy="99713"/>
              <a:chOff x="4000" y="-3033"/>
              <a:chExt cx="99" cy="94"/>
            </a:xfrm>
            <a:solidFill>
              <a:srgbClr val="000066"/>
            </a:solidFill>
          </p:grpSpPr>
          <p:sp>
            <p:nvSpPr>
              <p:cNvPr id="72" name="Freeform 18004"/>
              <p:cNvSpPr>
                <a:spLocks/>
              </p:cNvSpPr>
              <p:nvPr/>
            </p:nvSpPr>
            <p:spPr bwMode="auto">
              <a:xfrm>
                <a:off x="4000" y="-3033"/>
                <a:ext cx="99" cy="94"/>
              </a:xfrm>
              <a:custGeom>
                <a:avLst/>
                <a:gdLst>
                  <a:gd name="T0" fmla="+- 0 4048 4000"/>
                  <a:gd name="T1" fmla="*/ T0 w 99"/>
                  <a:gd name="T2" fmla="+- 0 -3033 -3033"/>
                  <a:gd name="T3" fmla="*/ -3033 h 94"/>
                  <a:gd name="T4" fmla="+- 0 4000 4000"/>
                  <a:gd name="T5" fmla="*/ T4 w 99"/>
                  <a:gd name="T6" fmla="+- 0 -2979 -3033"/>
                  <a:gd name="T7" fmla="*/ -2979 h 94"/>
                  <a:gd name="T8" fmla="+- 0 4098 4000"/>
                  <a:gd name="T9" fmla="*/ T8 w 99"/>
                  <a:gd name="T10" fmla="+- 0 -2939 -3033"/>
                  <a:gd name="T11" fmla="*/ -2939 h 94"/>
                  <a:gd name="T12" fmla="+- 0 4048 4000"/>
                  <a:gd name="T13" fmla="*/ T12 w 99"/>
                  <a:gd name="T14" fmla="+- 0 -3033 -3033"/>
                  <a:gd name="T15" fmla="*/ -3033 h 9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9" h="94">
                    <a:moveTo>
                      <a:pt x="48" y="0"/>
                    </a:moveTo>
                    <a:lnTo>
                      <a:pt x="0" y="54"/>
                    </a:lnTo>
                    <a:lnTo>
                      <a:pt x="98" y="94"/>
                    </a:lnTo>
                    <a:lnTo>
                      <a:pt x="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</p:grpSp>
      <p:sp>
        <p:nvSpPr>
          <p:cNvPr id="130" name="楕円 129"/>
          <p:cNvSpPr/>
          <p:nvPr/>
        </p:nvSpPr>
        <p:spPr>
          <a:xfrm>
            <a:off x="7260619" y="2357230"/>
            <a:ext cx="103555" cy="103555"/>
          </a:xfrm>
          <a:prstGeom prst="ellipse">
            <a:avLst/>
          </a:prstGeom>
          <a:solidFill>
            <a:srgbClr val="00006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1" name="楕円 130"/>
          <p:cNvSpPr/>
          <p:nvPr/>
        </p:nvSpPr>
        <p:spPr>
          <a:xfrm>
            <a:off x="7180183" y="2196362"/>
            <a:ext cx="103555" cy="103555"/>
          </a:xfrm>
          <a:prstGeom prst="ellipse">
            <a:avLst/>
          </a:prstGeom>
          <a:solidFill>
            <a:srgbClr val="00006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133" name="グループ化 132"/>
          <p:cNvGrpSpPr/>
          <p:nvPr/>
        </p:nvGrpSpPr>
        <p:grpSpPr>
          <a:xfrm rot="20959519">
            <a:off x="7277267" y="2144414"/>
            <a:ext cx="754210" cy="77436"/>
            <a:chOff x="6951228" y="2252738"/>
            <a:chExt cx="754210" cy="77436"/>
          </a:xfrm>
        </p:grpSpPr>
        <p:grpSp>
          <p:nvGrpSpPr>
            <p:cNvPr id="47" name="Group 17991"/>
            <p:cNvGrpSpPr>
              <a:grpSpLocks/>
            </p:cNvGrpSpPr>
            <p:nvPr/>
          </p:nvGrpSpPr>
          <p:grpSpPr bwMode="auto">
            <a:xfrm>
              <a:off x="7046698" y="2290926"/>
              <a:ext cx="658740" cy="35006"/>
              <a:chOff x="6999" y="-4519"/>
              <a:chExt cx="621" cy="33"/>
            </a:xfrm>
          </p:grpSpPr>
          <p:sp>
            <p:nvSpPr>
              <p:cNvPr id="66" name="Freeform 17992"/>
              <p:cNvSpPr>
                <a:spLocks/>
              </p:cNvSpPr>
              <p:nvPr/>
            </p:nvSpPr>
            <p:spPr bwMode="auto">
              <a:xfrm>
                <a:off x="6999" y="-4519"/>
                <a:ext cx="621" cy="33"/>
              </a:xfrm>
              <a:custGeom>
                <a:avLst/>
                <a:gdLst>
                  <a:gd name="T0" fmla="+- 0 6999 6999"/>
                  <a:gd name="T1" fmla="*/ T0 w 621"/>
                  <a:gd name="T2" fmla="+- 0 -4519 -4519"/>
                  <a:gd name="T3" fmla="*/ -4519 h 33"/>
                  <a:gd name="T4" fmla="+- 0 7619 6999"/>
                  <a:gd name="T5" fmla="*/ T4 w 621"/>
                  <a:gd name="T6" fmla="+- 0 -4487 -4519"/>
                  <a:gd name="T7" fmla="*/ -4487 h 3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621" h="33">
                    <a:moveTo>
                      <a:pt x="0" y="0"/>
                    </a:moveTo>
                    <a:lnTo>
                      <a:pt x="620" y="32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  <p:grpSp>
          <p:nvGrpSpPr>
            <p:cNvPr id="48" name="Group 17989"/>
            <p:cNvGrpSpPr>
              <a:grpSpLocks/>
            </p:cNvGrpSpPr>
            <p:nvPr/>
          </p:nvGrpSpPr>
          <p:grpSpPr bwMode="auto">
            <a:xfrm>
              <a:off x="6951228" y="2252738"/>
              <a:ext cx="108199" cy="77436"/>
              <a:chOff x="6909" y="-4555"/>
              <a:chExt cx="102" cy="73"/>
            </a:xfrm>
            <a:solidFill>
              <a:srgbClr val="000066"/>
            </a:solidFill>
          </p:grpSpPr>
          <p:sp>
            <p:nvSpPr>
              <p:cNvPr id="65" name="Freeform 17990"/>
              <p:cNvSpPr>
                <a:spLocks/>
              </p:cNvSpPr>
              <p:nvPr/>
            </p:nvSpPr>
            <p:spPr bwMode="auto">
              <a:xfrm>
                <a:off x="6909" y="-4555"/>
                <a:ext cx="102" cy="73"/>
              </a:xfrm>
              <a:custGeom>
                <a:avLst/>
                <a:gdLst>
                  <a:gd name="T0" fmla="+- 0 7011 6909"/>
                  <a:gd name="T1" fmla="*/ T0 w 102"/>
                  <a:gd name="T2" fmla="+- 0 -4555 -4555"/>
                  <a:gd name="T3" fmla="*/ -4555 h 73"/>
                  <a:gd name="T4" fmla="+- 0 6909 6909"/>
                  <a:gd name="T5" fmla="*/ T4 w 102"/>
                  <a:gd name="T6" fmla="+- 0 -4524 -4555"/>
                  <a:gd name="T7" fmla="*/ -4524 h 73"/>
                  <a:gd name="T8" fmla="+- 0 7007 6909"/>
                  <a:gd name="T9" fmla="*/ T8 w 102"/>
                  <a:gd name="T10" fmla="+- 0 -4483 -4555"/>
                  <a:gd name="T11" fmla="*/ -4483 h 73"/>
                  <a:gd name="T12" fmla="+- 0 7011 6909"/>
                  <a:gd name="T13" fmla="*/ T12 w 102"/>
                  <a:gd name="T14" fmla="+- 0 -4555 -4555"/>
                  <a:gd name="T15" fmla="*/ -4555 h 7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2" h="73">
                    <a:moveTo>
                      <a:pt x="102" y="0"/>
                    </a:moveTo>
                    <a:lnTo>
                      <a:pt x="0" y="31"/>
                    </a:lnTo>
                    <a:lnTo>
                      <a:pt x="98" y="72"/>
                    </a:lnTo>
                    <a:lnTo>
                      <a:pt x="10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</p:grpSp>
      <p:sp>
        <p:nvSpPr>
          <p:cNvPr id="134" name="サブタイトル 2"/>
          <p:cNvSpPr txBox="1">
            <a:spLocks/>
          </p:cNvSpPr>
          <p:nvPr/>
        </p:nvSpPr>
        <p:spPr>
          <a:xfrm>
            <a:off x="7993180" y="1978672"/>
            <a:ext cx="2955163" cy="370617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th-TH" b="1" dirty="0">
                <a:solidFill>
                  <a:srgbClr val="000066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จุดของเสาตั้ง</a:t>
            </a:r>
          </a:p>
        </p:txBody>
      </p:sp>
      <p:sp>
        <p:nvSpPr>
          <p:cNvPr id="138" name="サブタイトル 2"/>
          <p:cNvSpPr txBox="1">
            <a:spLocks/>
          </p:cNvSpPr>
          <p:nvPr/>
        </p:nvSpPr>
        <p:spPr>
          <a:xfrm>
            <a:off x="624841" y="6241104"/>
            <a:ext cx="363513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h-TH" b="1" dirty="0">
                <a:solidFill>
                  <a:srgbClr val="000066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ศูนย์กลางของการแกว่ง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th-TH" sz="1600" dirty="0">
                <a:latin typeface="Tahoma" panose="020B0604030504040204" pitchFamily="50" charset="-128"/>
                <a:ea typeface="Meiryo UI" panose="020B0604030504040204" pitchFamily="50" charset="-128"/>
              </a:rPr>
              <a:t>旋回中心</a:t>
            </a:r>
          </a:p>
        </p:txBody>
      </p:sp>
      <p:sp>
        <p:nvSpPr>
          <p:cNvPr id="118" name="サブタイトル 2"/>
          <p:cNvSpPr txBox="1">
            <a:spLocks/>
          </p:cNvSpPr>
          <p:nvPr/>
        </p:nvSpPr>
        <p:spPr>
          <a:xfrm>
            <a:off x="7374555" y="4109741"/>
            <a:ext cx="1929374" cy="1612768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h-TH" sz="2000" b="1">
                <a:solidFill>
                  <a:schemeClr val="accent4">
                    <a:lumMod val="50000"/>
                  </a:schemeClr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ความสูงการยกเหนือพื้น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th-TH" sz="1600">
                <a:latin typeface="Tahoma" panose="020B0604030504040204" pitchFamily="50" charset="-128"/>
                <a:ea typeface="Meiryo UI" panose="020B0604030504040204" pitchFamily="50" charset="-128"/>
              </a:rPr>
              <a:t>地上揚程</a:t>
            </a:r>
          </a:p>
        </p:txBody>
      </p:sp>
      <p:sp>
        <p:nvSpPr>
          <p:cNvPr id="119" name="サブタイトル 2"/>
          <p:cNvSpPr txBox="1">
            <a:spLocks/>
          </p:cNvSpPr>
          <p:nvPr/>
        </p:nvSpPr>
        <p:spPr>
          <a:xfrm>
            <a:off x="7362742" y="5770763"/>
            <a:ext cx="4554938" cy="86351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th-TH" sz="2000" b="1">
                <a:solidFill>
                  <a:schemeClr val="accent6">
                    <a:lumMod val="50000"/>
                  </a:schemeClr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ความสูงการยกต่ำกว่าพื้น</a:t>
            </a:r>
          </a:p>
        </p:txBody>
      </p:sp>
      <p:sp>
        <p:nvSpPr>
          <p:cNvPr id="120" name="サブタイトル 2"/>
          <p:cNvSpPr txBox="1">
            <a:spLocks/>
          </p:cNvSpPr>
          <p:nvPr/>
        </p:nvSpPr>
        <p:spPr>
          <a:xfrm>
            <a:off x="8526860" y="3610455"/>
            <a:ext cx="2756901" cy="93012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h-TH" sz="2000" b="1">
                <a:solidFill>
                  <a:srgbClr val="A50021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ความสูงการยกโดยรวม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th-TH" sz="1600">
                <a:latin typeface="Tahoma" panose="020B0604030504040204" pitchFamily="50" charset="-128"/>
                <a:ea typeface="Meiryo UI" panose="020B0604030504040204" pitchFamily="50" charset="-128"/>
              </a:rPr>
              <a:t>総揚程</a:t>
            </a:r>
          </a:p>
        </p:txBody>
      </p:sp>
      <p:grpSp>
        <p:nvGrpSpPr>
          <p:cNvPr id="142" name="Group 18047"/>
          <p:cNvGrpSpPr>
            <a:grpSpLocks/>
          </p:cNvGrpSpPr>
          <p:nvPr/>
        </p:nvGrpSpPr>
        <p:grpSpPr bwMode="auto">
          <a:xfrm>
            <a:off x="7348398" y="3261944"/>
            <a:ext cx="45719" cy="72000"/>
            <a:chOff x="7003" y="-3559"/>
            <a:chExt cx="2" cy="2780"/>
          </a:xfrm>
        </p:grpSpPr>
        <p:sp>
          <p:nvSpPr>
            <p:cNvPr id="143" name="Freeform 18048"/>
            <p:cNvSpPr>
              <a:spLocks/>
            </p:cNvSpPr>
            <p:nvPr/>
          </p:nvSpPr>
          <p:spPr bwMode="auto">
            <a:xfrm>
              <a:off x="7003" y="-3559"/>
              <a:ext cx="2" cy="2780"/>
            </a:xfrm>
            <a:custGeom>
              <a:avLst/>
              <a:gdLst>
                <a:gd name="T0" fmla="+- 0 -3559 -3559"/>
                <a:gd name="T1" fmla="*/ -3559 h 2780"/>
                <a:gd name="T2" fmla="+- 0 -779 -3559"/>
                <a:gd name="T3" fmla="*/ -779 h 2780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2780">
                  <a:moveTo>
                    <a:pt x="0" y="0"/>
                  </a:moveTo>
                  <a:lnTo>
                    <a:pt x="0" y="2780"/>
                  </a:lnTo>
                </a:path>
              </a:pathLst>
            </a:custGeom>
            <a:noFill/>
            <a:ln w="12700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144" name="Group 18029"/>
          <p:cNvGrpSpPr>
            <a:grpSpLocks/>
          </p:cNvGrpSpPr>
          <p:nvPr/>
        </p:nvGrpSpPr>
        <p:grpSpPr bwMode="auto">
          <a:xfrm>
            <a:off x="9923776" y="6389165"/>
            <a:ext cx="100113" cy="216000"/>
            <a:chOff x="8837" y="-1834"/>
            <a:chExt cx="2" cy="1415"/>
          </a:xfrm>
        </p:grpSpPr>
        <p:sp>
          <p:nvSpPr>
            <p:cNvPr id="145" name="Freeform 18030"/>
            <p:cNvSpPr>
              <a:spLocks/>
            </p:cNvSpPr>
            <p:nvPr/>
          </p:nvSpPr>
          <p:spPr bwMode="auto">
            <a:xfrm>
              <a:off x="8837" y="-1834"/>
              <a:ext cx="2" cy="1415"/>
            </a:xfrm>
            <a:custGeom>
              <a:avLst/>
              <a:gdLst>
                <a:gd name="T0" fmla="+- 0 -1834 -1834"/>
                <a:gd name="T1" fmla="*/ -1834 h 1415"/>
                <a:gd name="T2" fmla="+- 0 -419 -1834"/>
                <a:gd name="T3" fmla="*/ -419 h 1415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1415">
                  <a:moveTo>
                    <a:pt x="0" y="0"/>
                  </a:moveTo>
                  <a:lnTo>
                    <a:pt x="0" y="1415"/>
                  </a:lnTo>
                </a:path>
              </a:pathLst>
            </a:custGeom>
            <a:noFill/>
            <a:ln w="19050">
              <a:solidFill>
                <a:srgbClr val="A5002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cxnSp>
        <p:nvCxnSpPr>
          <p:cNvPr id="42" name="カギ線コネクタ 41"/>
          <p:cNvCxnSpPr/>
          <p:nvPr/>
        </p:nvCxnSpPr>
        <p:spPr>
          <a:xfrm rot="10800000" flipV="1">
            <a:off x="3995421" y="6025238"/>
            <a:ext cx="474688" cy="281939"/>
          </a:xfrm>
          <a:prstGeom prst="bentConnector3">
            <a:avLst>
              <a:gd name="adj1" fmla="val 504"/>
            </a:avLst>
          </a:prstGeom>
          <a:ln w="22225">
            <a:solidFill>
              <a:srgbClr val="00006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サブタイトル 2"/>
          <p:cNvSpPr txBox="1">
            <a:spLocks/>
          </p:cNvSpPr>
          <p:nvPr/>
        </p:nvSpPr>
        <p:spPr>
          <a:xfrm>
            <a:off x="4044320" y="6067075"/>
            <a:ext cx="363513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h-TH" b="1">
                <a:solidFill>
                  <a:srgbClr val="000066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รัศมีการทำงาน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th-TH" sz="1600">
                <a:latin typeface="Tahoma" panose="020B0604030504040204" pitchFamily="50" charset="-128"/>
                <a:ea typeface="Meiryo UI" panose="020B0604030504040204" pitchFamily="50" charset="-128"/>
              </a:rPr>
              <a:t>作業半径</a:t>
            </a:r>
          </a:p>
        </p:txBody>
      </p:sp>
      <p:sp>
        <p:nvSpPr>
          <p:cNvPr id="132" name="サブタイトル 2"/>
          <p:cNvSpPr txBox="1">
            <a:spLocks/>
          </p:cNvSpPr>
          <p:nvPr/>
        </p:nvSpPr>
        <p:spPr>
          <a:xfrm>
            <a:off x="9884564" y="6355094"/>
            <a:ext cx="1360019" cy="414495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th-TH" sz="1600">
                <a:solidFill>
                  <a:schemeClr val="accent6">
                    <a:lumMod val="50000"/>
                  </a:schemeClr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地下揚程</a:t>
            </a:r>
          </a:p>
        </p:txBody>
      </p:sp>
      <p:sp>
        <p:nvSpPr>
          <p:cNvPr id="137" name="サブタイトル 2"/>
          <p:cNvSpPr txBox="1">
            <a:spLocks/>
          </p:cNvSpPr>
          <p:nvPr/>
        </p:nvSpPr>
        <p:spPr>
          <a:xfrm>
            <a:off x="7776299" y="1681954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th-TH" sz="1600">
                <a:latin typeface="Tahoma" panose="020B0604030504040204" pitchFamily="50" charset="-128"/>
                <a:ea typeface="Meiryo UI" panose="020B0604030504040204" pitchFamily="50" charset="-128"/>
              </a:rPr>
              <a:t>ジブ基準線</a:t>
            </a:r>
          </a:p>
        </p:txBody>
      </p:sp>
      <p:sp>
        <p:nvSpPr>
          <p:cNvPr id="139" name="サブタイトル 2"/>
          <p:cNvSpPr txBox="1">
            <a:spLocks/>
          </p:cNvSpPr>
          <p:nvPr/>
        </p:nvSpPr>
        <p:spPr>
          <a:xfrm>
            <a:off x="7807314" y="2617454"/>
            <a:ext cx="3550497" cy="353866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th-TH" b="1" dirty="0">
                <a:solidFill>
                  <a:srgbClr val="000066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สลักสำหรับจุดของเสาตั้ง</a:t>
            </a:r>
          </a:p>
        </p:txBody>
      </p:sp>
      <p:sp>
        <p:nvSpPr>
          <p:cNvPr id="140" name="サブタイトル 2"/>
          <p:cNvSpPr txBox="1">
            <a:spLocks/>
          </p:cNvSpPr>
          <p:nvPr/>
        </p:nvSpPr>
        <p:spPr>
          <a:xfrm>
            <a:off x="7807314" y="2908251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th-TH" sz="1600" dirty="0">
                <a:latin typeface="Tahoma" panose="020B0604030504040204" pitchFamily="50" charset="-128"/>
                <a:ea typeface="Meiryo UI" panose="020B0604030504040204" pitchFamily="50" charset="-128"/>
              </a:rPr>
              <a:t>ジブポイントピン</a:t>
            </a:r>
          </a:p>
        </p:txBody>
      </p:sp>
      <p:grpSp>
        <p:nvGrpSpPr>
          <p:cNvPr id="135" name="グループ化 134"/>
          <p:cNvGrpSpPr/>
          <p:nvPr/>
        </p:nvGrpSpPr>
        <p:grpSpPr>
          <a:xfrm rot="374437">
            <a:off x="7320158" y="2465955"/>
            <a:ext cx="552990" cy="262011"/>
            <a:chOff x="7050941" y="2919546"/>
            <a:chExt cx="665105" cy="262011"/>
          </a:xfrm>
        </p:grpSpPr>
        <p:grpSp>
          <p:nvGrpSpPr>
            <p:cNvPr id="45" name="Group 17995"/>
            <p:cNvGrpSpPr>
              <a:grpSpLocks/>
            </p:cNvGrpSpPr>
            <p:nvPr/>
          </p:nvGrpSpPr>
          <p:grpSpPr bwMode="auto">
            <a:xfrm>
              <a:off x="7140046" y="2954552"/>
              <a:ext cx="576000" cy="227005"/>
              <a:chOff x="7087" y="-4338"/>
              <a:chExt cx="543" cy="214"/>
            </a:xfrm>
          </p:grpSpPr>
          <p:sp>
            <p:nvSpPr>
              <p:cNvPr id="68" name="Freeform 17996"/>
              <p:cNvSpPr>
                <a:spLocks/>
              </p:cNvSpPr>
              <p:nvPr/>
            </p:nvSpPr>
            <p:spPr bwMode="auto">
              <a:xfrm>
                <a:off x="7087" y="-4338"/>
                <a:ext cx="543" cy="214"/>
              </a:xfrm>
              <a:custGeom>
                <a:avLst/>
                <a:gdLst>
                  <a:gd name="T0" fmla="+- 0 7087 7087"/>
                  <a:gd name="T1" fmla="*/ T0 w 543"/>
                  <a:gd name="T2" fmla="+- 0 -4338 -4338"/>
                  <a:gd name="T3" fmla="*/ -4338 h 214"/>
                  <a:gd name="T4" fmla="+- 0 7629 7087"/>
                  <a:gd name="T5" fmla="*/ T4 w 543"/>
                  <a:gd name="T6" fmla="+- 0 -4125 -4338"/>
                  <a:gd name="T7" fmla="*/ -4125 h 2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543" h="214">
                    <a:moveTo>
                      <a:pt x="0" y="0"/>
                    </a:moveTo>
                    <a:lnTo>
                      <a:pt x="542" y="213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  <p:grpSp>
          <p:nvGrpSpPr>
            <p:cNvPr id="46" name="Group 17993"/>
            <p:cNvGrpSpPr>
              <a:grpSpLocks/>
            </p:cNvGrpSpPr>
            <p:nvPr/>
          </p:nvGrpSpPr>
          <p:grpSpPr bwMode="auto">
            <a:xfrm>
              <a:off x="7050941" y="2919546"/>
              <a:ext cx="113503" cy="75315"/>
              <a:chOff x="7003" y="-4371"/>
              <a:chExt cx="107" cy="71"/>
            </a:xfrm>
            <a:solidFill>
              <a:srgbClr val="000066"/>
            </a:solidFill>
          </p:grpSpPr>
          <p:sp>
            <p:nvSpPr>
              <p:cNvPr id="67" name="Freeform 17994"/>
              <p:cNvSpPr>
                <a:spLocks/>
              </p:cNvSpPr>
              <p:nvPr/>
            </p:nvSpPr>
            <p:spPr bwMode="auto">
              <a:xfrm>
                <a:off x="7003" y="-4371"/>
                <a:ext cx="107" cy="71"/>
              </a:xfrm>
              <a:custGeom>
                <a:avLst/>
                <a:gdLst>
                  <a:gd name="T0" fmla="+- 0 7003 7003"/>
                  <a:gd name="T1" fmla="*/ T0 w 107"/>
                  <a:gd name="T2" fmla="+- 0 -4371 -4371"/>
                  <a:gd name="T3" fmla="*/ -4371 h 71"/>
                  <a:gd name="T4" fmla="+- 0 7083 7003"/>
                  <a:gd name="T5" fmla="*/ T4 w 107"/>
                  <a:gd name="T6" fmla="+- 0 -4301 -4371"/>
                  <a:gd name="T7" fmla="*/ -4301 h 71"/>
                  <a:gd name="T8" fmla="+- 0 7109 7003"/>
                  <a:gd name="T9" fmla="*/ T8 w 107"/>
                  <a:gd name="T10" fmla="+- 0 -4368 -4371"/>
                  <a:gd name="T11" fmla="*/ -4368 h 71"/>
                  <a:gd name="T12" fmla="+- 0 7003 7003"/>
                  <a:gd name="T13" fmla="*/ T12 w 107"/>
                  <a:gd name="T14" fmla="+- 0 -4371 -4371"/>
                  <a:gd name="T15" fmla="*/ -4371 h 7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7" h="71">
                    <a:moveTo>
                      <a:pt x="0" y="0"/>
                    </a:moveTo>
                    <a:lnTo>
                      <a:pt x="80" y="70"/>
                    </a:lnTo>
                    <a:lnTo>
                      <a:pt x="106" y="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</p:grpSp>
      <p:sp>
        <p:nvSpPr>
          <p:cNvPr id="147" name="サブタイトル 2"/>
          <p:cNvSpPr txBox="1">
            <a:spLocks/>
          </p:cNvSpPr>
          <p:nvPr/>
        </p:nvSpPr>
        <p:spPr>
          <a:xfrm>
            <a:off x="8000392" y="2282836"/>
            <a:ext cx="1304426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th-TH" sz="1600">
                <a:latin typeface="Tahoma" panose="020B0604030504040204" pitchFamily="50" charset="-128"/>
                <a:ea typeface="Meiryo UI" panose="020B0604030504040204" pitchFamily="50" charset="-128"/>
              </a:rPr>
              <a:t>ジブポイント</a:t>
            </a:r>
          </a:p>
        </p:txBody>
      </p:sp>
      <p:sp>
        <p:nvSpPr>
          <p:cNvPr id="148" name="サブタイトル 2"/>
          <p:cNvSpPr txBox="1">
            <a:spLocks/>
          </p:cNvSpPr>
          <p:nvPr/>
        </p:nvSpPr>
        <p:spPr>
          <a:xfrm>
            <a:off x="3383212" y="1767146"/>
            <a:ext cx="2883106" cy="32470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h-TH" b="1" dirty="0">
                <a:solidFill>
                  <a:srgbClr val="000066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ความยาวของเสาตั้ง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h-TH" sz="1600" dirty="0">
                <a:latin typeface="Tahoma" panose="020B0604030504040204" pitchFamily="50" charset="-128"/>
                <a:ea typeface="Meiryo UI" panose="020B0604030504040204" pitchFamily="50" charset="-128"/>
              </a:rPr>
              <a:t>ジブ長さ</a:t>
            </a:r>
          </a:p>
        </p:txBody>
      </p:sp>
      <p:sp>
        <p:nvSpPr>
          <p:cNvPr id="136" name="サブタイトル 2"/>
          <p:cNvSpPr txBox="1">
            <a:spLocks/>
          </p:cNvSpPr>
          <p:nvPr/>
        </p:nvSpPr>
        <p:spPr>
          <a:xfrm>
            <a:off x="261683" y="1523221"/>
            <a:ext cx="2929153" cy="1108173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h-TH" sz="2200" b="1">
                <a:solidFill>
                  <a:srgbClr val="FFFF00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เครน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h-TH" sz="2200" b="1">
                <a:solidFill>
                  <a:srgbClr val="FFFF00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ติดรถบรรทุก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th-TH" sz="1600">
                <a:solidFill>
                  <a:schemeClr val="bg1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積載形トラッククレーン</a:t>
            </a:r>
          </a:p>
        </p:txBody>
      </p:sp>
    </p:spTree>
    <p:extLst>
      <p:ext uri="{BB962C8B-B14F-4D97-AF65-F5344CB8AC3E}">
        <p14:creationId xmlns:p14="http://schemas.microsoft.com/office/powerpoint/2010/main" val="13290162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345086" y="1418465"/>
            <a:ext cx="11526472" cy="538343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9" name="弦 58"/>
          <p:cNvSpPr/>
          <p:nvPr/>
        </p:nvSpPr>
        <p:spPr>
          <a:xfrm rot="7439240">
            <a:off x="7974774" y="3453278"/>
            <a:ext cx="45720" cy="45720"/>
          </a:xfrm>
          <a:prstGeom prst="chord">
            <a:avLst>
              <a:gd name="adj1" fmla="val 2700000"/>
              <a:gd name="adj2" fmla="val 14966763"/>
            </a:avLst>
          </a:prstGeom>
          <a:solidFill>
            <a:srgbClr val="FF9900">
              <a:alpha val="40000"/>
            </a:srgb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11308360" y="14967"/>
            <a:ext cx="872756" cy="365125"/>
          </a:xfrm>
        </p:spPr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8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9" y="38500"/>
            <a:ext cx="319719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h-TH" sz="2000" u="sng">
                <a:latin typeface="Tahoma" panose="020B0604030504040204" pitchFamily="50" charset="-128"/>
                <a:ea typeface="Meiryo UI" panose="020B0604030504040204" pitchFamily="50" charset="-128"/>
              </a:rPr>
              <a:t>(5)　ジブに関する用語-2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b="1">
                <a:solidFill>
                  <a:srgbClr val="000066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(5) อภิธานศัพท์ของเสาตั้ง -2</a:t>
            </a:r>
          </a:p>
        </p:txBody>
      </p:sp>
      <p:sp>
        <p:nvSpPr>
          <p:cNvPr id="11" name="サブタイトル 2"/>
          <p:cNvSpPr txBox="1">
            <a:spLocks/>
          </p:cNvSpPr>
          <p:nvPr/>
        </p:nvSpPr>
        <p:spPr>
          <a:xfrm>
            <a:off x="1929245" y="2331948"/>
            <a:ext cx="2143563" cy="1612768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h-TH" sz="2000" b="1">
                <a:solidFill>
                  <a:srgbClr val="003300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ความสูงการยกเหนือพื้น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th-TH" sz="1600">
                <a:latin typeface="Tahoma" panose="020B0604030504040204" pitchFamily="50" charset="-128"/>
                <a:ea typeface="Meiryo UI" panose="020B0604030504040204" pitchFamily="50" charset="-128"/>
              </a:rPr>
              <a:t>地上揚程</a:t>
            </a:r>
          </a:p>
        </p:txBody>
      </p:sp>
      <p:sp>
        <p:nvSpPr>
          <p:cNvPr id="12" name="サブタイトル 2"/>
          <p:cNvSpPr txBox="1">
            <a:spLocks/>
          </p:cNvSpPr>
          <p:nvPr/>
        </p:nvSpPr>
        <p:spPr>
          <a:xfrm>
            <a:off x="1716701" y="4395560"/>
            <a:ext cx="2356107" cy="1612768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h-TH" sz="2000" b="1">
                <a:solidFill>
                  <a:srgbClr val="003300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ความสูงการยกต่ำกว่าพื้น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th-TH" sz="1600">
                <a:latin typeface="Tahoma" panose="020B0604030504040204" pitchFamily="50" charset="-128"/>
                <a:ea typeface="Meiryo UI" panose="020B0604030504040204" pitchFamily="50" charset="-128"/>
              </a:rPr>
              <a:t>地下揚程</a:t>
            </a:r>
          </a:p>
        </p:txBody>
      </p:sp>
      <p:sp>
        <p:nvSpPr>
          <p:cNvPr id="18" name="サブタイトル 2"/>
          <p:cNvSpPr txBox="1">
            <a:spLocks/>
          </p:cNvSpPr>
          <p:nvPr/>
        </p:nvSpPr>
        <p:spPr>
          <a:xfrm>
            <a:off x="1819671" y="1687273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h-TH" sz="2000" b="1">
                <a:solidFill>
                  <a:srgbClr val="003300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ความยาวของตะขอ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h-TH" sz="1600">
                <a:latin typeface="Tahoma" panose="020B0604030504040204" pitchFamily="50" charset="-128"/>
                <a:ea typeface="Meiryo UI" panose="020B0604030504040204" pitchFamily="50" charset="-128"/>
              </a:rPr>
              <a:t>フック長さ</a:t>
            </a:r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9067" y="1479674"/>
            <a:ext cx="3627000" cy="4637315"/>
          </a:xfrm>
          <a:prstGeom prst="rect">
            <a:avLst/>
          </a:prstGeom>
          <a:ln>
            <a:noFill/>
          </a:ln>
        </p:spPr>
      </p:pic>
      <p:cxnSp>
        <p:nvCxnSpPr>
          <p:cNvPr id="16" name="直線コネクタ 15"/>
          <p:cNvCxnSpPr/>
          <p:nvPr/>
        </p:nvCxnSpPr>
        <p:spPr>
          <a:xfrm>
            <a:off x="4072808" y="1685156"/>
            <a:ext cx="1083392" cy="0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>
            <a:off x="4072808" y="1909522"/>
            <a:ext cx="1083392" cy="0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>
            <a:off x="4072808" y="4322522"/>
            <a:ext cx="1489792" cy="0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/>
          <p:cNvCxnSpPr/>
          <p:nvPr/>
        </p:nvCxnSpPr>
        <p:spPr>
          <a:xfrm>
            <a:off x="6261270" y="4322522"/>
            <a:ext cx="1918770" cy="0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/>
          <p:nvPr/>
        </p:nvCxnSpPr>
        <p:spPr>
          <a:xfrm>
            <a:off x="4072808" y="6104290"/>
            <a:ext cx="1570225" cy="0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/>
          <p:nvPr/>
        </p:nvCxnSpPr>
        <p:spPr>
          <a:xfrm>
            <a:off x="4284133" y="4322522"/>
            <a:ext cx="0" cy="1781768"/>
          </a:xfrm>
          <a:prstGeom prst="straightConnector1">
            <a:avLst/>
          </a:prstGeom>
          <a:ln w="9525">
            <a:solidFill>
              <a:srgbClr val="0033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/>
          <p:cNvCxnSpPr/>
          <p:nvPr/>
        </p:nvCxnSpPr>
        <p:spPr>
          <a:xfrm>
            <a:off x="4284133" y="1922222"/>
            <a:ext cx="0" cy="2400300"/>
          </a:xfrm>
          <a:prstGeom prst="straightConnector1">
            <a:avLst/>
          </a:prstGeom>
          <a:ln w="9525">
            <a:solidFill>
              <a:srgbClr val="0033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/>
          <p:cNvCxnSpPr/>
          <p:nvPr/>
        </p:nvCxnSpPr>
        <p:spPr>
          <a:xfrm>
            <a:off x="4284133" y="1688331"/>
            <a:ext cx="0" cy="233891"/>
          </a:xfrm>
          <a:prstGeom prst="straightConnector1">
            <a:avLst/>
          </a:prstGeom>
          <a:ln w="9525">
            <a:solidFill>
              <a:srgbClr val="0033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/>
        </p:nvCxnSpPr>
        <p:spPr>
          <a:xfrm>
            <a:off x="6475054" y="3378660"/>
            <a:ext cx="0" cy="1158621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/>
          <p:cNvCxnSpPr/>
          <p:nvPr/>
        </p:nvCxnSpPr>
        <p:spPr>
          <a:xfrm>
            <a:off x="7205304" y="5172075"/>
            <a:ext cx="0" cy="1046692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/>
          <p:cNvCxnSpPr/>
          <p:nvPr/>
        </p:nvCxnSpPr>
        <p:spPr>
          <a:xfrm>
            <a:off x="4567274" y="3919538"/>
            <a:ext cx="0" cy="2299229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矢印コネクタ 43"/>
          <p:cNvCxnSpPr/>
          <p:nvPr/>
        </p:nvCxnSpPr>
        <p:spPr>
          <a:xfrm flipH="1">
            <a:off x="4567274" y="6218767"/>
            <a:ext cx="2638030" cy="0"/>
          </a:xfrm>
          <a:prstGeom prst="straightConnector1">
            <a:avLst/>
          </a:prstGeom>
          <a:ln w="9525">
            <a:solidFill>
              <a:srgbClr val="0033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矢印コネクタ 45"/>
          <p:cNvCxnSpPr/>
          <p:nvPr/>
        </p:nvCxnSpPr>
        <p:spPr>
          <a:xfrm flipH="1">
            <a:off x="6475054" y="4431967"/>
            <a:ext cx="730250" cy="0"/>
          </a:xfrm>
          <a:prstGeom prst="straightConnector1">
            <a:avLst/>
          </a:prstGeom>
          <a:ln w="9525">
            <a:solidFill>
              <a:srgbClr val="0033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サブタイトル 2"/>
          <p:cNvSpPr txBox="1">
            <a:spLocks/>
          </p:cNvSpPr>
          <p:nvPr/>
        </p:nvSpPr>
        <p:spPr>
          <a:xfrm>
            <a:off x="6404392" y="4537281"/>
            <a:ext cx="4102744" cy="570659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00"/>
              </a:lnSpc>
              <a:spcBef>
                <a:spcPts val="0"/>
              </a:spcBef>
            </a:pPr>
            <a:r>
              <a:rPr lang="th-TH" sz="2000" b="1">
                <a:solidFill>
                  <a:srgbClr val="003300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รัศมีการทำงานต่ำสุด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th-TH" sz="1600">
                <a:latin typeface="Tahoma" panose="020B0604030504040204" pitchFamily="50" charset="-128"/>
                <a:ea typeface="Meiryo UI" panose="020B0604030504040204" pitchFamily="50" charset="-128"/>
              </a:rPr>
              <a:t>最小作業半径</a:t>
            </a:r>
          </a:p>
        </p:txBody>
      </p:sp>
      <p:cxnSp>
        <p:nvCxnSpPr>
          <p:cNvPr id="49" name="直線コネクタ 48"/>
          <p:cNvCxnSpPr/>
          <p:nvPr/>
        </p:nvCxnSpPr>
        <p:spPr>
          <a:xfrm>
            <a:off x="6045403" y="1705476"/>
            <a:ext cx="1084078" cy="0"/>
          </a:xfrm>
          <a:prstGeom prst="line">
            <a:avLst/>
          </a:prstGeom>
          <a:ln w="9525">
            <a:solidFill>
              <a:srgbClr val="00006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サブタイトル 2"/>
          <p:cNvSpPr txBox="1">
            <a:spLocks/>
          </p:cNvSpPr>
          <p:nvPr/>
        </p:nvSpPr>
        <p:spPr>
          <a:xfrm>
            <a:off x="7127642" y="1644938"/>
            <a:ext cx="2568619" cy="356133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th-TH" sz="2000" b="1">
                <a:solidFill>
                  <a:srgbClr val="000066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กระบอกสูบตะกร้าขุด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th-TH" sz="1600">
                <a:latin typeface="Tahoma" panose="020B0604030504040204" pitchFamily="50" charset="-128"/>
                <a:ea typeface="Meiryo UI" panose="020B0604030504040204" pitchFamily="50" charset="-128"/>
              </a:rPr>
              <a:t>バケットシリンダ</a:t>
            </a:r>
          </a:p>
        </p:txBody>
      </p:sp>
      <p:cxnSp>
        <p:nvCxnSpPr>
          <p:cNvPr id="52" name="直線コネクタ 51"/>
          <p:cNvCxnSpPr/>
          <p:nvPr/>
        </p:nvCxnSpPr>
        <p:spPr>
          <a:xfrm>
            <a:off x="6832802" y="2280497"/>
            <a:ext cx="975158" cy="0"/>
          </a:xfrm>
          <a:prstGeom prst="line">
            <a:avLst/>
          </a:prstGeom>
          <a:ln w="9525">
            <a:solidFill>
              <a:srgbClr val="00006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サブタイトル 2"/>
          <p:cNvSpPr txBox="1">
            <a:spLocks/>
          </p:cNvSpPr>
          <p:nvPr/>
        </p:nvSpPr>
        <p:spPr>
          <a:xfrm>
            <a:off x="7808361" y="2219959"/>
            <a:ext cx="2568619" cy="356133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th-TH" sz="2000" b="1">
                <a:solidFill>
                  <a:srgbClr val="000066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กระบอกสูบแขน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th-TH" sz="1600">
                <a:latin typeface="Tahoma" panose="020B0604030504040204" pitchFamily="50" charset="-128"/>
                <a:ea typeface="Meiryo UI" panose="020B0604030504040204" pitchFamily="50" charset="-128"/>
              </a:rPr>
              <a:t>アームシリンダ</a:t>
            </a:r>
          </a:p>
        </p:txBody>
      </p:sp>
      <p:cxnSp>
        <p:nvCxnSpPr>
          <p:cNvPr id="54" name="直線コネクタ 53"/>
          <p:cNvCxnSpPr/>
          <p:nvPr/>
        </p:nvCxnSpPr>
        <p:spPr>
          <a:xfrm>
            <a:off x="7129481" y="2958711"/>
            <a:ext cx="966586" cy="0"/>
          </a:xfrm>
          <a:prstGeom prst="line">
            <a:avLst/>
          </a:prstGeom>
          <a:ln w="9525">
            <a:solidFill>
              <a:srgbClr val="00006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サブタイトル 2"/>
          <p:cNvSpPr txBox="1">
            <a:spLocks/>
          </p:cNvSpPr>
          <p:nvPr/>
        </p:nvSpPr>
        <p:spPr>
          <a:xfrm>
            <a:off x="8094880" y="2898173"/>
            <a:ext cx="2568619" cy="356133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th-TH" sz="2000" b="1">
                <a:solidFill>
                  <a:srgbClr val="000066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กระบอกสูบบูม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th-TH" sz="1600">
                <a:latin typeface="Tahoma" panose="020B0604030504040204" pitchFamily="50" charset="-128"/>
                <a:ea typeface="Meiryo UI" panose="020B0604030504040204" pitchFamily="50" charset="-128"/>
              </a:rPr>
              <a:t>ブームシリンダ</a:t>
            </a:r>
          </a:p>
        </p:txBody>
      </p:sp>
      <p:sp>
        <p:nvSpPr>
          <p:cNvPr id="57" name="サブタイトル 2"/>
          <p:cNvSpPr txBox="1">
            <a:spLocks/>
          </p:cNvSpPr>
          <p:nvPr/>
        </p:nvSpPr>
        <p:spPr>
          <a:xfrm>
            <a:off x="8248974" y="3579300"/>
            <a:ext cx="3397594" cy="373079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th-TH" sz="2000" b="1">
                <a:solidFill>
                  <a:srgbClr val="000066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ไฟเตือนภายนอก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th-TH" sz="1600">
                <a:latin typeface="Tahoma" panose="020B0604030504040204" pitchFamily="50" charset="-128"/>
                <a:ea typeface="Meiryo UI" panose="020B0604030504040204" pitchFamily="50" charset="-128"/>
              </a:rPr>
              <a:t>外部表示灯（橙色）</a:t>
            </a:r>
          </a:p>
        </p:txBody>
      </p:sp>
      <p:cxnSp>
        <p:nvCxnSpPr>
          <p:cNvPr id="58" name="カギ線コネクタ 57"/>
          <p:cNvCxnSpPr/>
          <p:nvPr/>
        </p:nvCxnSpPr>
        <p:spPr>
          <a:xfrm>
            <a:off x="8058150" y="3488267"/>
            <a:ext cx="196850" cy="141816"/>
          </a:xfrm>
          <a:prstGeom prst="bentConnector3">
            <a:avLst/>
          </a:prstGeom>
          <a:ln w="9525">
            <a:solidFill>
              <a:srgbClr val="000066"/>
            </a:solidFill>
            <a:headEnd type="oval" w="sm" len="sm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/>
          <p:cNvCxnSpPr/>
          <p:nvPr/>
        </p:nvCxnSpPr>
        <p:spPr>
          <a:xfrm>
            <a:off x="5452533" y="1932618"/>
            <a:ext cx="0" cy="216000"/>
          </a:xfrm>
          <a:prstGeom prst="line">
            <a:avLst/>
          </a:prstGeom>
          <a:ln w="9525">
            <a:solidFill>
              <a:srgbClr val="00006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サブタイトル 2"/>
          <p:cNvSpPr txBox="1">
            <a:spLocks/>
          </p:cNvSpPr>
          <p:nvPr/>
        </p:nvSpPr>
        <p:spPr>
          <a:xfrm>
            <a:off x="4803224" y="2214449"/>
            <a:ext cx="1284310" cy="356133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h-TH" sz="2000" b="1">
                <a:solidFill>
                  <a:srgbClr val="000066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ตะกร้าขุด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h-TH" sz="1600">
                <a:latin typeface="Tahoma" panose="020B0604030504040204" pitchFamily="50" charset="-128"/>
                <a:ea typeface="Meiryo UI" panose="020B0604030504040204" pitchFamily="50" charset="-128"/>
              </a:rPr>
              <a:t>バケット</a:t>
            </a:r>
          </a:p>
        </p:txBody>
      </p:sp>
      <p:sp>
        <p:nvSpPr>
          <p:cNvPr id="65" name="サブタイトル 2"/>
          <p:cNvSpPr txBox="1">
            <a:spLocks/>
          </p:cNvSpPr>
          <p:nvPr/>
        </p:nvSpPr>
        <p:spPr>
          <a:xfrm>
            <a:off x="3791855" y="6327254"/>
            <a:ext cx="4102744" cy="380420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spcBef>
                <a:spcPts val="0"/>
              </a:spcBef>
            </a:pPr>
            <a:r>
              <a:rPr lang="th-TH" sz="2000" b="1">
                <a:solidFill>
                  <a:srgbClr val="003300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รัศมีการทำงานสูงสุด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h-TH" sz="1600">
                <a:latin typeface="Tahoma" panose="020B0604030504040204" pitchFamily="50" charset="-128"/>
                <a:ea typeface="Meiryo UI" panose="020B0604030504040204" pitchFamily="50" charset="-128"/>
              </a:rPr>
              <a:t>最大作業半径</a:t>
            </a:r>
          </a:p>
        </p:txBody>
      </p:sp>
      <p:sp>
        <p:nvSpPr>
          <p:cNvPr id="66" name="サブタイトル 2"/>
          <p:cNvSpPr txBox="1">
            <a:spLocks/>
          </p:cNvSpPr>
          <p:nvPr/>
        </p:nvSpPr>
        <p:spPr>
          <a:xfrm>
            <a:off x="5005167" y="3429000"/>
            <a:ext cx="1284310" cy="356133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h-TH" sz="2000" b="1">
                <a:solidFill>
                  <a:srgbClr val="000066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ตะขอ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h-TH" sz="1600">
                <a:latin typeface="Tahoma" panose="020B0604030504040204" pitchFamily="50" charset="-128"/>
                <a:ea typeface="Meiryo UI" panose="020B0604030504040204" pitchFamily="50" charset="-128"/>
              </a:rPr>
              <a:t>フック</a:t>
            </a:r>
          </a:p>
        </p:txBody>
      </p:sp>
      <p:cxnSp>
        <p:nvCxnSpPr>
          <p:cNvPr id="68" name="カギ線コネクタ 67"/>
          <p:cNvCxnSpPr/>
          <p:nvPr/>
        </p:nvCxnSpPr>
        <p:spPr>
          <a:xfrm rot="10800000" flipV="1">
            <a:off x="6061076" y="3394922"/>
            <a:ext cx="347665" cy="114537"/>
          </a:xfrm>
          <a:prstGeom prst="bentConnector3">
            <a:avLst/>
          </a:prstGeom>
          <a:ln w="9525">
            <a:solidFill>
              <a:srgbClr val="000066"/>
            </a:solidFill>
            <a:headEnd type="oval" w="sm" len="sm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サブタイトル 2"/>
          <p:cNvSpPr txBox="1">
            <a:spLocks/>
          </p:cNvSpPr>
          <p:nvPr/>
        </p:nvSpPr>
        <p:spPr>
          <a:xfrm>
            <a:off x="8587649" y="5580625"/>
            <a:ext cx="3155169" cy="1108173"/>
          </a:xfrm>
          <a:prstGeom prst="rect">
            <a:avLst/>
          </a:prstGeom>
          <a:solidFill>
            <a:srgbClr val="663300"/>
          </a:solidFill>
          <a:ln>
            <a:noFill/>
          </a:ln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h-TH" sz="2200" b="1">
                <a:solidFill>
                  <a:srgbClr val="FFFF00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รถขุดไฮดรอลิกที่มีฟังก์ชั่นของเครน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th-TH" sz="1600">
                <a:solidFill>
                  <a:schemeClr val="bg1"/>
                </a:solidFill>
                <a:latin typeface="Tahoma" panose="020B0604030504040204" pitchFamily="50" charset="-128"/>
                <a:ea typeface="Meiryo UI" panose="020B0604030504040204" pitchFamily="50" charset="-128"/>
              </a:rPr>
              <a:t>クレーン機能付き油圧ショベル</a:t>
            </a:r>
          </a:p>
        </p:txBody>
      </p:sp>
      <p:cxnSp>
        <p:nvCxnSpPr>
          <p:cNvPr id="40" name="直線コネクタ 39"/>
          <p:cNvCxnSpPr/>
          <p:nvPr/>
        </p:nvCxnSpPr>
        <p:spPr>
          <a:xfrm>
            <a:off x="7205304" y="3952379"/>
            <a:ext cx="0" cy="584902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グループ化 18"/>
          <p:cNvGrpSpPr/>
          <p:nvPr/>
        </p:nvGrpSpPr>
        <p:grpSpPr>
          <a:xfrm>
            <a:off x="416656" y="2073038"/>
            <a:ext cx="1267148" cy="1233196"/>
            <a:chOff x="416656" y="2073038"/>
            <a:chExt cx="1267148" cy="1233196"/>
          </a:xfrm>
        </p:grpSpPr>
        <p:sp>
          <p:nvSpPr>
            <p:cNvPr id="17" name="四角形吹き出し 16"/>
            <p:cNvSpPr/>
            <p:nvPr/>
          </p:nvSpPr>
          <p:spPr>
            <a:xfrm>
              <a:off x="416656" y="2073038"/>
              <a:ext cx="1267148" cy="1233196"/>
            </a:xfrm>
            <a:prstGeom prst="wedgeRectCallout">
              <a:avLst>
                <a:gd name="adj1" fmla="val 94894"/>
                <a:gd name="adj2" fmla="val -59402"/>
              </a:avLst>
            </a:prstGeom>
            <a:solidFill>
              <a:schemeClr val="bg1"/>
            </a:solidFill>
            <a:ln>
              <a:solidFill>
                <a:srgbClr val="00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grpSp>
          <p:nvGrpSpPr>
            <p:cNvPr id="15" name="グループ化 14"/>
            <p:cNvGrpSpPr/>
            <p:nvPr/>
          </p:nvGrpSpPr>
          <p:grpSpPr>
            <a:xfrm>
              <a:off x="825885" y="2089700"/>
              <a:ext cx="622514" cy="1163290"/>
              <a:chOff x="838582" y="3207303"/>
              <a:chExt cx="622514" cy="1163290"/>
            </a:xfrm>
          </p:grpSpPr>
          <p:pic>
            <p:nvPicPr>
              <p:cNvPr id="6" name="図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8582" y="3207303"/>
                <a:ext cx="437580" cy="1163290"/>
              </a:xfrm>
              <a:prstGeom prst="rect">
                <a:avLst/>
              </a:prstGeom>
            </p:spPr>
          </p:pic>
          <p:grpSp>
            <p:nvGrpSpPr>
              <p:cNvPr id="14" name="グループ化 13"/>
              <p:cNvGrpSpPr/>
              <p:nvPr/>
            </p:nvGrpSpPr>
            <p:grpSpPr>
              <a:xfrm>
                <a:off x="1074468" y="3429000"/>
                <a:ext cx="386628" cy="912575"/>
                <a:chOff x="1074467" y="3429000"/>
                <a:chExt cx="493985" cy="912575"/>
              </a:xfrm>
            </p:grpSpPr>
            <p:cxnSp>
              <p:nvCxnSpPr>
                <p:cNvPr id="9" name="直線コネクタ 8"/>
                <p:cNvCxnSpPr/>
                <p:nvPr/>
              </p:nvCxnSpPr>
              <p:spPr>
                <a:xfrm>
                  <a:off x="1074467" y="3429000"/>
                  <a:ext cx="493985" cy="0"/>
                </a:xfrm>
                <a:prstGeom prst="line">
                  <a:avLst/>
                </a:prstGeom>
                <a:ln w="12700">
                  <a:solidFill>
                    <a:srgbClr val="003300"/>
                  </a:solidFill>
                  <a:head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線コネクタ 46"/>
                <p:cNvCxnSpPr/>
                <p:nvPr/>
              </p:nvCxnSpPr>
              <p:spPr>
                <a:xfrm>
                  <a:off x="1074467" y="4341575"/>
                  <a:ext cx="493985" cy="0"/>
                </a:xfrm>
                <a:prstGeom prst="line">
                  <a:avLst/>
                </a:prstGeom>
                <a:ln w="12700">
                  <a:solidFill>
                    <a:srgbClr val="003300"/>
                  </a:solidFill>
                  <a:headEnd type="non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0" name="直線矢印コネクタ 49"/>
              <p:cNvCxnSpPr/>
              <p:nvPr/>
            </p:nvCxnSpPr>
            <p:spPr>
              <a:xfrm flipV="1">
                <a:off x="1330919" y="3430588"/>
                <a:ext cx="0" cy="907814"/>
              </a:xfrm>
              <a:prstGeom prst="straightConnector1">
                <a:avLst/>
              </a:prstGeom>
              <a:ln w="9525">
                <a:solidFill>
                  <a:srgbClr val="00330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2228675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6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Tahoma" panose="020F0302020204030204"/>
        <a:ea typeface=""/>
        <a:cs typeface=""/>
      </a:majorFont>
      <a:minorFont>
        <a:latin typeface="Tahoma" panose="020F0502020204030204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0" rIns="91440" bIns="0" rtlCol="0" anchor="ctr" anchorCtr="0">
        <a:noAutofit/>
      </a:bodyPr>
      <a:lstStyle>
        <a:defPPr algn="r">
          <a:defRPr dirty="0" smtClean="0">
            <a:solidFill>
              <a:srgbClr val="FF0000"/>
            </a:solidFill>
            <a:latin typeface="Meiryo UI" panose="020B0604030504040204" pitchFamily="50" charset="-128"/>
            <a:ea typeface="Meiryo UI" panose="020B0604030504040204" pitchFamily="50" charset="-128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Tahoma" panose="020F0302020204030204"/>
        <a:ea typeface=""/>
        <a:cs typeface=""/>
      </a:majorFont>
      <a:minorFont>
        <a:latin typeface="Tahoma" panose="020F0502020204030204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0" rIns="91440" bIns="0" rtlCol="0" anchor="ctr" anchorCtr="0">
        <a:noAutofit/>
      </a:bodyPr>
      <a:lstStyle>
        <a:defPPr algn="r">
          <a:defRPr dirty="0" smtClean="0">
            <a:solidFill>
              <a:srgbClr val="FF0000"/>
            </a:solidFill>
            <a:latin typeface="Meiryo UI" panose="020B0604030504040204" pitchFamily="50" charset="-128"/>
            <a:ea typeface="Meiryo UI" panose="020B0604030504040204" pitchFamily="50" charset="-128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Tahoma" panose="020F0302020204030204"/>
        <a:ea typeface=""/>
        <a:cs typeface=""/>
      </a:majorFont>
      <a:minorFont>
        <a:latin typeface="Tahoma" panose="020F0502020204030204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Tahoma" panose="020F0302020204030204"/>
        <a:ea typeface=""/>
        <a:cs typeface=""/>
      </a:majorFont>
      <a:minorFont>
        <a:latin typeface="Tahoma" panose="020F0502020204030204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28965</TotalTime>
  <Words>3579</Words>
  <PresentationFormat>ワイド画面</PresentationFormat>
  <Paragraphs>978</Paragraphs>
  <Slides>64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64</vt:i4>
      </vt:variant>
    </vt:vector>
  </HeadingPairs>
  <TitlesOfParts>
    <vt:vector size="71" baseType="lpstr">
      <vt:lpstr>Meiryo UI</vt:lpstr>
      <vt:lpstr>游ゴシック</vt:lpstr>
      <vt:lpstr>Arial</vt:lpstr>
      <vt:lpstr>Tahoma</vt:lpstr>
      <vt:lpstr>Wingdings</vt:lpstr>
      <vt:lpstr>Office テーマ</vt:lpstr>
      <vt:lpstr>1_Office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2020-12-07T02:35:40Z</cp:lastPrinted>
  <dcterms:created xsi:type="dcterms:W3CDTF">2020-09-06T01:10:38Z</dcterms:created>
  <dcterms:modified xsi:type="dcterms:W3CDTF">2021-02-04T14:12:51Z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81A9CA89-4736-4777-3F11-3F353F020C3F</vt:lpwstr>
  </property>
  <property fmtid="{D5CDD505-2E9C-101B-9397-08002B2CF9AE}" pid="3" name="ArticulatePath">
    <vt:lpwstr>1111_LM-crane_PPT</vt:lpwstr>
  </property>
</Properties>
</file>