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32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microsoft.com/office/2007/relationships/hdphoto" Target="../media/hdphoto7.wdp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779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pPr>
              <a:lnSpc>
                <a:spcPct val="100000"/>
              </a:lnSpc>
            </a:pPr>
            <a:r>
              <a:rPr lang="" sz="2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လက်တွေ့လေ့ကျင့်မှု သင်တန်းအတွက် တင်ပြရှင်းလင်းချက်များ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" sz="1800">
                <a:latin typeface="Meiryo UI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" sz="1800">
                <a:latin typeface="Meiryo UI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algun Gothic" panose="020B0503020000020004" pitchFamily="34" charset="-127"/>
                <a:cs typeface="Pyidaungsu" panose="020B0502040204020203" pitchFamily="34" charset="0"/>
              </a:rPr>
              <a:t>ဝန်ပေါ့သယ် ရွေ့လျားကရိန်း မောင်းနှင်ရေးအတွက်</a:t>
            </a:r>
          </a:p>
          <a:p>
            <a:pPr algn="ctr">
              <a:lnSpc>
                <a:spcPct val="120000"/>
              </a:lnSpc>
            </a:pP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algun Gothic" panose="020B0503020000020004" pitchFamily="34" charset="-127"/>
                <a:cs typeface="Pyidaungsu" panose="020B0502040204020203" pitchFamily="34" charset="0"/>
              </a:rPr>
              <a:t>စွမ်းရည် လက်တွေ့လေ့ကျင့်မှု သင်တန်း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35121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 တင်နိုင်သည့် ဝန်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909654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" sz="2000" b="1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အောက်ပါအခြေအနေများတွင် တင်ဆောင်နိုင်သည့် အများဆုံးဝန်-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 </a:t>
            </a:r>
            <a:r>
              <a:rPr lang="" sz="2000" b="1" dirty="0">
                <a:solidFill>
                  <a:srgbClr val="008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ဘေးထောက်ကို အဆုံးထိ ဆန့်ထုတ်ထားသည့်အခါ၊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 </a:t>
            </a:r>
            <a:r>
              <a:rPr lang="" sz="20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လက်တံအရှည်ကို အနိမ့်ဆုံးထိ လျှော့ချထားသည့်အခါ၊</a:t>
            </a:r>
            <a:r>
              <a:rPr lang="" sz="2000" b="1" dirty="0">
                <a:solidFill>
                  <a:srgbClr val="C00000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  </a:t>
            </a:r>
            <a:endParaRPr lang="" b="1" dirty="0">
              <a:solidFill>
                <a:srgbClr val="C00000"/>
              </a:solidFill>
              <a:latin typeface="Zawgyi-One" panose="020B0604030504040204" pitchFamily="34" charset="0"/>
              <a:ea typeface="Meiryo UI" panose="020B0604030504040204" pitchFamily="50" charset="-128"/>
              <a:cs typeface="Zawgyi-One" panose="020B0604030504040204" pitchFamily="34" charset="0"/>
            </a:endParaRP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❸ </a:t>
            </a:r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လက်တံထောင့်ကို အကျယ်ဆုံးထားသည့်အခါ။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" b="1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သတ်မှတ် ဝန်နှုန်းထား စုစုပေါင်း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ချိတ်များ၏ ဒြပ်ထု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သတ်မှတ် ဝန်နှုန်းထား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5292" y="1801290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アウトリガーを最大に張り出し，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442388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40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2.　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ကိုင်တွယမောင်းနှင်ခြင်း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809616" cy="528751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ဒီဇယ်အင်ဂျင</a:t>
            </a:r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်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390861" y="4778652"/>
            <a:ext cx="135339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ပန်ကာ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ချောဆီ ထည့်ပေါက်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လျှပ်စစ်ဓာတ်အိုး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408397" y="4374826"/>
            <a:ext cx="24604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လောင်စာဆီ ပန့်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953933" y="6265061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ဆီပိုက်ကြီး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248069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ချောဆီခံသည့် ခွက်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245521" y="5421258"/>
            <a:ext cx="383415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ကိုယ်တိုင် စက်နှိုး ကိရိယာ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82CA9DA9-49F2-40D5-9245-3100DB59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14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883003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24971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ဝန်ချီစက်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ကရိန်းပစ္စည်းကိရိယာ ရွေ့လျားမှုများ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" b="1"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332081" y="6222417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 ဆီတိုင်က</a:t>
            </a:r>
            <a:r>
              <a:rPr lang="" sz="1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853346" y="5746359"/>
            <a:ext cx="294933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ပန</a:t>
            </a:r>
            <a:r>
              <a:rPr lang="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့်</a:t>
            </a:r>
            <a:endParaRPr lang="" sz="2200" b="1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200" b="1" dirty="0">
                <a:solidFill>
                  <a:schemeClr val="bg1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အင်ဂျင</a:t>
            </a:r>
            <a:r>
              <a:rPr lang="" sz="2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-141686" y="5271532"/>
            <a:ext cx="3140898" cy="41695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my-MM" sz="1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လည်အားပြောင်းစေသောစက် (သို့) အရှိန်ပြောင်းစေသောစက်</a:t>
            </a:r>
            <a:br>
              <a:rPr lang="en-US" sz="1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</a:br>
            <a:r>
              <a:rPr lang="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လမ်းကြောင်းထိန်း စက်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92390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ဆုံလည် စက်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 ဆန့်ထုတ်/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   အတင်အချ စက်</a:t>
            </a:r>
            <a:endParaRPr lang="" sz="1000" b="1" dirty="0">
              <a:solidFill>
                <a:srgbClr val="000066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377816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❶ 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ဝန်လည်အား ကန့်သတ်ကိရိယာ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❷ 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ဆုံလည် ဘရိတ်ခလုတ်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❸</a:t>
                      </a:r>
                      <a:r>
                        <a:rPr kumimoji="1" lang="" sz="2400" b="1" baseline="0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 </a:t>
                      </a:r>
                      <a:r>
                        <a:rPr kumimoji="1" lang="" sz="2400" b="1" baseline="0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PTO 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❹ 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ဆုံလည် 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❺ 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လက်တံ ဆန့်/ခေါက် 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❻ 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ဘေးထောက် ထိန်းချုပ်မှုခလုတ်ခ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ုံ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❼ 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ပင်မ ဝန်ချီလီဗာ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❽ 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အရန် ဝန်ချီလီဗာ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Zawgyi-One" panose="020B0604030504040204" pitchFamily="34" charset="0"/>
                          <a:ea typeface="Meiryo UI" panose="020B0604030504040204" pitchFamily="50" charset="-128"/>
                          <a:cs typeface="Zawgyi-One" panose="020B0604030504040204" pitchFamily="34" charset="0"/>
                        </a:rPr>
                        <a:t>❾ 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အတင်အချလီဗာ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လည်ပတ်မောင်းနှင်မှု စက်ကိရိယာ စီစဉ်နေရာချပုံ နမူနာ </a:t>
            </a: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</a:p>
          <a:p>
            <a:pPr algn="ctr"/>
            <a:r>
              <a:rPr lang="" sz="3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ဘက်စုံသုံး ကရိန်း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78795"/>
              </p:ext>
            </p:extLst>
          </p:nvPr>
        </p:nvGraphicFramePr>
        <p:xfrm>
          <a:off x="4015687" y="2003929"/>
          <a:ext cx="8087795" cy="4695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❶ ဝန်အလေးချိန်တိုင်း ကိရိယာ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❷ ဆန့်/ခေါက် 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baseline="0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❸</a:t>
                      </a: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ဝန် မ-တင်သည့် 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❹ လက်တံ အတင်အချ 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❺ ဆုံလည် 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❻ အရေးပေါ် ဂျိုက် 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❼ ချိတ် အသွင်း/အထုတ် 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❽ ဂျိုက် ထိန်းချုပ် ခလုတ်များ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❾ ဘေးထောက်ဆန့်ထုတ်ထားသည့် အကျယ် အချက်ပြမီး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➓ </a:t>
                      </a:r>
                      <a:r>
                        <a:rPr kumimoji="1" lang="my-MM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ကန့်သတ်အတိုင်းအတာနှင့်ဆိုင်သော သတိပေးဒိုင်ခွက်</a:t>
                      </a: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⓫ အရေးပေါ်ထိန်းချုပ်ခလုတ်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⓬ အရှိန်မြှင့်ကိရိယာ 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⓭ အင်ဂျင်လည်ပတ်နှုန်း ထိန်းညှိခလုတ်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6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⓮ ဟွန်း 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လည်ပတ်မောင်းနှင်မှု စက်ကိရိယာ စီစဉ်နေရာချပုံ နမူနာ </a:t>
            </a: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</a:p>
          <a:p>
            <a:pPr algn="ctr"/>
            <a:r>
              <a:rPr lang="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 ကရိန်း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687254"/>
              </p:ext>
            </p:extLst>
          </p:nvPr>
        </p:nvGraphicFramePr>
        <p:xfrm>
          <a:off x="3890235" y="1949389"/>
          <a:ext cx="8028000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751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048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 </a:t>
                      </a:r>
                      <a:r>
                        <a:rPr kumimoji="1" lang="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လက်တံ ဆန့်/ခေါက်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</a:t>
                      </a: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ချိတ် အတင်/အချ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 </a:t>
                      </a:r>
                      <a:r>
                        <a:rPr kumimoji="1" lang="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လက်တံ အတင်အချ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</a:t>
                      </a: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ဆုံလည်လှည့်ခြင်း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</a:t>
                      </a: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ဘေးထောက်- ဆန့်ကျင်ဘက်ခြမ်း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</a:t>
                      </a: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ဘေးထောက်- မောင်းနှင်သူဘက်ခြမ်း</a:t>
                      </a:r>
                      <a:endParaRPr kumimoji="1" lang="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Pyidaungsu" panose="020B0502040204020203" pitchFamily="34" charset="0"/>
                        <a:ea typeface="Meiryo UI" panose="020B0604030504040204" pitchFamily="50" charset="-128"/>
                        <a:cs typeface="Pyidaungsu" panose="020B0502040204020203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</a:t>
                      </a: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အရှိန်မြှင့်ကိရိယာ </a:t>
                      </a:r>
                      <a:endParaRPr kumimoji="1" lang="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Pyidaungsu" panose="020B0502040204020203" pitchFamily="34" charset="0"/>
                        <a:ea typeface="Meiryo UI" panose="020B0604030504040204" pitchFamily="50" charset="-128"/>
                        <a:cs typeface="Pyidaungsu" panose="020B0502040204020203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936557" y="2014308"/>
            <a:ext cx="1081053" cy="4788143"/>
            <a:chOff x="9487824" y="2016619"/>
            <a:chExt cx="1081053" cy="4788143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5557" y="2016619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219" y="3418407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8903900" y="3441589"/>
            <a:ext cx="3133668" cy="618091"/>
            <a:chOff x="8903900" y="2017524"/>
            <a:chExt cx="3133668" cy="618091"/>
          </a:xfrm>
        </p:grpSpPr>
        <p:sp>
          <p:nvSpPr>
            <p:cNvPr id="15" name="正方形/長方形 14"/>
            <p:cNvSpPr/>
            <p:nvPr/>
          </p:nvSpPr>
          <p:spPr>
            <a:xfrm>
              <a:off x="8903900" y="2023000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" sz="1600" b="1" dirty="0">
                  <a:solidFill>
                    <a:srgbClr val="663300"/>
                  </a:solidFill>
                  <a:latin typeface="Pyidaungsu" panose="020B0502040204020203" pitchFamily="34" charset="0"/>
                  <a:ea typeface="Meiryo UI" panose="020B0604030504040204" pitchFamily="50" charset="-128"/>
                  <a:cs typeface="Pyidaungsu" panose="020B0502040204020203" pitchFamily="34" charset="0"/>
                </a:rPr>
                <a:t>မြှောက်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2017524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" sz="1600" b="1" dirty="0">
                  <a:solidFill>
                    <a:srgbClr val="663300"/>
                  </a:solidFill>
                  <a:latin typeface="Pyidaungsu" panose="020B0502040204020203" pitchFamily="34" charset="0"/>
                  <a:ea typeface="Meiryo UI" panose="020B0604030504040204" pitchFamily="50" charset="-128"/>
                  <a:cs typeface="Pyidaungsu" panose="020B0502040204020203" pitchFamily="34" charset="0"/>
                </a:rPr>
                <a:t>ချ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57128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" sz="16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903900" y="2722051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တင်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057128" y="2716575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903900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057128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8903900" y="2036135"/>
            <a:ext cx="3133668" cy="618091"/>
            <a:chOff x="8903900" y="3423759"/>
            <a:chExt cx="3133668" cy="618091"/>
          </a:xfrm>
        </p:grpSpPr>
        <p:sp>
          <p:nvSpPr>
            <p:cNvPr id="112" name="正方形/長方形 111"/>
            <p:cNvSpPr/>
            <p:nvPr/>
          </p:nvSpPr>
          <p:spPr>
            <a:xfrm>
              <a:off x="8903900" y="3429235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" sz="1600" b="1" dirty="0">
                  <a:solidFill>
                    <a:srgbClr val="663300"/>
                  </a:solidFill>
                  <a:latin typeface="Pyidaungsu" panose="020B0502040204020203" pitchFamily="34" charset="0"/>
                  <a:ea typeface="Meiryo UI" panose="020B0604030504040204" pitchFamily="50" charset="-128"/>
                  <a:cs typeface="Pyidaungsu" panose="020B0502040204020203" pitchFamily="34" charset="0"/>
                </a:rPr>
                <a:t>ခေါက်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1057128" y="3423759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" sz="1600" b="1" dirty="0">
                  <a:solidFill>
                    <a:srgbClr val="663300"/>
                  </a:solidFill>
                  <a:latin typeface="Pyidaungsu" panose="020B0502040204020203" pitchFamily="34" charset="0"/>
                  <a:ea typeface="Meiryo UI" panose="020B0604030504040204" pitchFamily="50" charset="-128"/>
                  <a:cs typeface="Pyidaungsu" panose="020B0502040204020203" pitchFamily="34" charset="0"/>
                </a:rPr>
                <a:t>ဆန့်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903900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" sz="16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1057128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" sz="16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903900" y="4135959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ညာ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057128" y="41304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ဘယ်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903900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057128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903900" y="482702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ထုတ်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057128" y="482155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သွင်း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903900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057128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903900" y="5526529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ထုတ်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057128" y="552105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သွင်း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903900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057128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903900" y="624102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နှိမ့်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057128" y="623554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မြှင့်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903900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7128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ထရပ်ကားကရိန်းရှိ ထိန်းချုပ် လီဗာများ -1</a:t>
            </a:r>
          </a:p>
          <a:p>
            <a:pPr algn="ctr"/>
            <a:r>
              <a:rPr lang="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2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လီဗာများအား စီစဉ်နေရာချပုံ နမူနာ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503498" y="5879518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စက်နှိုးထား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687436" y="5859370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နှိမ့်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209741" y="5859370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နှိမ့်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5028424" y="5681569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မြှင့်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730656" y="5681569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မြှင့်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ထရပ်ကားကရိန်းရှိ ထိန်းချုပ် လီဗာများ</a:t>
            </a: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-2</a:t>
            </a:r>
          </a:p>
          <a:p>
            <a:pPr algn="ctr"/>
            <a:r>
              <a:rPr lang="" sz="28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လုပ်ငန်းဆောင်ရွက်ချက်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ထရပ်ကားကရိန်းရှိ ထိန်းချုပ် လီဗာများ </a:t>
            </a: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-3</a:t>
            </a:r>
          </a:p>
          <a:p>
            <a:pPr algn="ctr"/>
            <a:r>
              <a:rPr lang="" sz="3600" b="1" dirty="0">
                <a:solidFill>
                  <a:srgbClr val="A50021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 </a:t>
            </a:r>
            <a:r>
              <a:rPr lang="" sz="28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ထုတ်လုပ်သူအပေါ် မူတည်၍ ကွဲပြားခြားနားချက်များ</a:t>
            </a:r>
            <a:endParaRPr lang="" sz="3200" b="1" dirty="0">
              <a:solidFill>
                <a:srgbClr val="A50021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075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ဆန့်/ခေါက်ရန်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5525279" y="2377786"/>
            <a:ext cx="2929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" sz="20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လက်တံအတင်အချလုပ်ရန်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ချိတ် အတင်/အချလုပ်ရန်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46516" y="4724240"/>
            <a:ext cx="2990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လက်တံအတင်အချလုပ်ရန်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189954" y="4706644"/>
            <a:ext cx="21990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" sz="20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ဆန့်/ခေါက်ရန်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ဆုံလည်လှည့်ရန်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積載形トラッククレーンの操作レバー-3（メーカーによる配置の差異）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825586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" sz="15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ရေဒီယိုလှိုင်း ကြားဖြတ်နှောင့်ယှက်မှုကို တားဆီးသည့်လုပ်ဆောင်ချက် ပါဝင်သည</a:t>
            </a:r>
            <a:r>
              <a:rPr lang="" sz="20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်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92835"/>
              </p:ext>
            </p:extLst>
          </p:nvPr>
        </p:nvGraphicFramePr>
        <p:xfrm>
          <a:off x="5402613" y="1978523"/>
          <a:ext cx="6727861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❶ အရှိန်မြှင့်လီဗာ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❷ ဝန်</a:t>
                      </a:r>
                      <a:r>
                        <a:rPr kumimoji="1" lang="my-MM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အလေးချိန်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ပြ မျက်နှာပြင်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❸</a:t>
                      </a:r>
                      <a:r>
                        <a:rPr kumimoji="1" lang="" sz="2400" b="1" baseline="0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ဆုံလည် ဖွင့်/ပိတ် 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❹ ဝန် အတင်အချ</a:t>
                      </a:r>
                      <a:r>
                        <a:rPr kumimoji="1" lang="" sz="2400" b="1" baseline="0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❺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ချိတ် အတင်/အချ 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❻</a:t>
                      </a:r>
                      <a:r>
                        <a:rPr kumimoji="1" lang="" sz="2400" b="1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လက်တံ ဆန့်/ခေါက် ခလုတ်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ထရပ်ကားကရိန်းရှိ ထိန်းချုပ် လီဗာများ </a:t>
            </a: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</a:p>
          <a:p>
            <a:pPr algn="ctr"/>
            <a:r>
              <a:rPr lang="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အဝေး</a:t>
            </a:r>
            <a:r>
              <a:rPr lang="" sz="32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ထိန်းကိရိယာ</a:t>
            </a:r>
            <a:r>
              <a:rPr lang="" sz="3600" b="1" baseline="300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積載形トラッククレーンの操作レバー-4（リモコン）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" sz="32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အဓိပ္ပာယ်ဖွင့်ဆိုချက်နှင့် ပညာရပ်ဝေါဟာရ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2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ကိုင်တွယ်အသုံးပြုခြင်းနှင့် လည်ပတ်မောင်းနှင်ခြင်း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2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လက်/ခရာဖြင့် အချက်ပြမှုများ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2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ဖြည့်စွက် ဗီဒီယ</a:t>
            </a:r>
            <a:r>
              <a:rPr lang="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ို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2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 မတော်တဆမှု အခြေအနေများ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59310" y="1879975"/>
            <a:ext cx="7712732" cy="47308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အဓိက ခေါင်းစဉ်များ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14131" y="2179346"/>
            <a:ext cx="192177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" sz="24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လက်ဖြင့် ဆန့်ထုတ်မှု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403347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" sz="24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ဟိုက်ဒရောလစ်ဖြင့် ဆန့်ထုတ်မှု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ထရပ်ကားကရိန်း ဘေးထောက်များ </a:t>
            </a: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</a:p>
          <a:p>
            <a:pPr algn="ctr"/>
            <a:r>
              <a:rPr lang="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6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ဆန့်ထုတ်ခြင်း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ထရပ်ကားကရိန်း ဘေးထောက်များ -2</a:t>
            </a:r>
          </a:p>
          <a:p>
            <a:pPr algn="ctr"/>
            <a:r>
              <a:rPr lang="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" sz="3600" b="1" dirty="0">
                <a:solidFill>
                  <a:srgbClr val="C0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ဆန့်ထုတ်သည့် အကျယ</a:t>
            </a:r>
            <a:r>
              <a:rPr lang="" sz="36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်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115503" y="1899367"/>
            <a:ext cx="52151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အခြေခံသဘောတရားအရ အဆုံးထိဆန့်ထုတ်ခြင်း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နှစ်ဖက် အညီအမျှ ဆန့်ထုတ်ခြင်း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42366" y="4131115"/>
            <a:ext cx="211007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တစ်ချက်နှိပ် လီဗာ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(5) </a:t>
            </a: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ထရပ်ကားကရိန်း ဘေးထောက်များ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လော့ခ်ချ</a:t>
            </a:r>
            <a:r>
              <a:rPr kumimoji="1" lang="" sz="3600" b="1" i="0" u="none" strike="noStrike" cap="none" normalizeH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ပင်များ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積載形トラッククレーンのアウトリガー-3（ロック</a:t>
            </a:r>
            <a:r>
              <a:rPr lang="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ピン</a:t>
            </a: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663" y="4158797"/>
            <a:ext cx="211007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မောင်းနှင်စဉ် လော့ခ်ချသည့်</a:t>
            </a:r>
            <a:r>
              <a:rPr lang="" sz="20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ပင်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走行用ロックピン</a:t>
            </a:r>
            <a:r>
              <a:rPr kumimoji="1" lang="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(လော့ချပင်)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" sz="5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" sz="16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</a:t>
            </a:r>
            <a:r>
              <a:rPr kumimoji="1" lang="" sz="1600" b="0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ロックピン)</a:t>
            </a:r>
            <a:r>
              <a:rPr kumimoji="1" lang="" sz="16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1600" b="1" dirty="0">
                <a:solidFill>
                  <a:srgbClr val="FFFF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ဝိုင်ယာကြိုးမှတစ်ဆင့် </a:t>
            </a:r>
          </a:p>
          <a:p>
            <a:pPr algn="ctr"/>
            <a:r>
              <a:rPr lang="" sz="1600" b="1" dirty="0">
                <a:solidFill>
                  <a:srgbClr val="FFFF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တိုက်ရိုက်ချိတ်ဆက်ထားသည</a:t>
            </a:r>
            <a:r>
              <a:rPr lang="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်</a:t>
            </a:r>
          </a:p>
          <a:p>
            <a:pPr algn="ctr">
              <a:spcBef>
                <a:spcPts val="600"/>
              </a:spcBef>
            </a:pPr>
            <a:r>
              <a:rPr lang="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အမှန်တကယ် အလုပ်လုပ်သည့် အကွာအဝေး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-1" y="5373042"/>
            <a:ext cx="52910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အလုပ်လုပ်သည့် အချင်းဝက်ပတ်လည် ဧရိယာ</a:t>
            </a:r>
          </a:p>
          <a:p>
            <a:pPr algn="ctr"/>
            <a:r>
              <a:rPr lang="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作業半径</a:t>
            </a:r>
            <a:r>
              <a:rPr lang="" sz="2400" b="1" dirty="0">
                <a:solidFill>
                  <a:srgbClr val="3333FF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5818418" y="5373041"/>
            <a:ext cx="5535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အလုပ်လုပ်သည့် အချင်းဝက်ပတ်လည် ဧရိယာ</a:t>
            </a:r>
          </a:p>
          <a:p>
            <a:pPr algn="ctr"/>
            <a:r>
              <a:rPr lang="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作業半径</a:t>
            </a:r>
            <a:r>
              <a:rPr lang="" sz="2400" b="1" dirty="0">
                <a:solidFill>
                  <a:srgbClr val="3333FF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4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ဆုံလည်လှည့် ဗဟ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ို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4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ဆုံလည်လှည့် ဗဟို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706912"/>
              </p:ext>
            </p:extLst>
          </p:nvPr>
        </p:nvGraphicFramePr>
        <p:xfrm>
          <a:off x="457199" y="6094548"/>
          <a:ext cx="11423914" cy="7126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1957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711957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712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" sz="1800" b="1" dirty="0">
                          <a:solidFill>
                            <a:srgbClr val="00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L1- အမှန်တကယ်လုပ်ငန်းဆောင်ရွက်သည့် အတိုင်းအတာ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</a:t>
                      </a: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　　</a:t>
                      </a:r>
                      <a:r>
                        <a:rPr lang="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実際に作業できる範囲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" sz="1800" b="1" dirty="0">
                          <a:solidFill>
                            <a:srgbClr val="008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        L2- ကရိန်းနေရာချထားသည့် အတိုင်းအတာ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       クレーン設置に必要な範囲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　積載形トラッククレーンの作業</a:t>
            </a:r>
            <a:r>
              <a:rPr lang="" sz="2000" u="sng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領域</a:t>
            </a: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(7) အလုပ်လုပ်သည့် အပိုင်းအခြားနှင့် တည်ငြိမ်မှု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37" y="2214317"/>
            <a:ext cx="5247687" cy="3721821"/>
          </a:xfrm>
          <a:prstGeom prst="rect">
            <a:avLst/>
          </a:prstGeom>
        </p:spPr>
      </p:pic>
      <p:sp>
        <p:nvSpPr>
          <p:cNvPr id="7" name="二等辺三角形 6"/>
          <p:cNvSpPr/>
          <p:nvPr/>
        </p:nvSpPr>
        <p:spPr>
          <a:xfrm rot="900000">
            <a:off x="5423074" y="4095745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二等辺三角形 7"/>
          <p:cNvSpPr/>
          <p:nvPr/>
        </p:nvSpPr>
        <p:spPr>
          <a:xfrm rot="20700000" flipV="1">
            <a:off x="5423074" y="1947366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四角形吹き出し 8"/>
          <p:cNvSpPr/>
          <p:nvPr/>
        </p:nvSpPr>
        <p:spPr>
          <a:xfrm>
            <a:off x="7360746" y="1920539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09600" y="3461470"/>
            <a:ext cx="272214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sz="2400" b="1" dirty="0">
                <a:solidFill>
                  <a:srgbClr val="008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နောက်ဘက််</a:t>
            </a:r>
          </a:p>
          <a:p>
            <a:pPr algn="ctr"/>
            <a:r>
              <a:rPr lang="" sz="2400" b="1" dirty="0">
                <a:solidFill>
                  <a:srgbClr val="008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ဧရိယာ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550716" y="3490334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z="2400" b="1" dirty="0">
                <a:solidFill>
                  <a:srgbClr val="66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ရှေ့ဘက််</a:t>
            </a:r>
          </a:p>
          <a:p>
            <a:pPr algn="ctr"/>
            <a:r>
              <a:rPr lang="" sz="2400" b="1" dirty="0">
                <a:solidFill>
                  <a:srgbClr val="66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ဧရိယာ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062159" y="5006932"/>
            <a:ext cx="2511759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sz="24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ဘေးဘက်န်</a:t>
            </a:r>
          </a:p>
          <a:p>
            <a:pPr algn="ctr"/>
            <a:r>
              <a:rPr lang="" sz="24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ဧရိယာ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3" name="楕円 12"/>
          <p:cNvSpPr/>
          <p:nvPr/>
        </p:nvSpPr>
        <p:spPr>
          <a:xfrm>
            <a:off x="5947497" y="3994092"/>
            <a:ext cx="144379" cy="144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ဆုံလည်လှည့် ဗဟို</a:t>
            </a:r>
          </a:p>
          <a:p>
            <a:pPr algn="ctr"/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pic>
        <p:nvPicPr>
          <p:cNvPr id="15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2010930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5822241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2462608" y="1562614"/>
            <a:ext cx="321170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y-MM" sz="2400" b="1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မတည</a:t>
            </a:r>
            <a:r>
              <a:rPr lang="my-MM" sz="24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််ငြိမ််မှု </a:t>
            </a:r>
            <a:endParaRPr lang="en-US" sz="2400" b="1" dirty="0">
              <a:solidFill>
                <a:srgbClr val="FF000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223831" y="5392521"/>
            <a:ext cx="2505952" cy="884542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852141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ဘေးထောက် အလယ်ဗဟို</a:t>
            </a:r>
          </a:p>
          <a:p>
            <a:pPr algn="ctr"/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pSp>
        <p:nvGrpSpPr>
          <p:cNvPr id="20" name="グループ化 52"/>
          <p:cNvGrpSpPr/>
          <p:nvPr/>
        </p:nvGrpSpPr>
        <p:grpSpPr>
          <a:xfrm>
            <a:off x="1061504" y="2869430"/>
            <a:ext cx="5030372" cy="2245032"/>
            <a:chOff x="1061504" y="2882130"/>
            <a:chExt cx="5030372" cy="2245032"/>
          </a:xfrm>
        </p:grpSpPr>
        <p:cxnSp>
          <p:nvCxnSpPr>
            <p:cNvPr id="21" name="直線コネクタ 28"/>
            <p:cNvCxnSpPr/>
            <p:nvPr/>
          </p:nvCxnSpPr>
          <p:spPr>
            <a:xfrm flipH="1">
              <a:off x="1061504" y="4085332"/>
              <a:ext cx="4885993" cy="104183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33"/>
            <p:cNvCxnSpPr>
              <a:stCxn id="23" idx="2"/>
            </p:cNvCxnSpPr>
            <p:nvPr/>
          </p:nvCxnSpPr>
          <p:spPr>
            <a:xfrm flipH="1" flipV="1">
              <a:off x="1061505" y="2882130"/>
              <a:ext cx="4885992" cy="1184152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楕円 12"/>
            <p:cNvSpPr/>
            <p:nvPr/>
          </p:nvSpPr>
          <p:spPr>
            <a:xfrm>
              <a:off x="5947497" y="3994092"/>
              <a:ext cx="144379" cy="144379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550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(8)　</a:t>
            </a:r>
            <a:r>
              <a:rPr lang="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(8) ဓာတ်အားလိုင်းများအနီး အလုပ်လုပ်ခြင်း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ခန့်အပ်ထားသော ကြီးကြပ်ရေးမှူး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518700" y="2081622"/>
            <a:ext cx="2560973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လိုင်းအကာများ</a:t>
            </a:r>
            <a:endParaRPr lang="en-US" b="1" dirty="0">
              <a:solidFill>
                <a:srgbClr val="A50021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建設用防護管</a:t>
            </a: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266410" y="2111984"/>
            <a:ext cx="2282593" cy="12926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sz="20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မြှင့်တင်ထားသော သတိပေးလိုင်းများ/အတားအဆီးများ</a:t>
            </a:r>
            <a:endParaRPr lang="en-US" sz="2000" b="1" dirty="0">
              <a:solidFill>
                <a:srgbClr val="A50021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15900" y="5187737"/>
            <a:ext cx="2967097" cy="10310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မဝင်ရောက်စေရန် ဆောင်ရွက်ထားမ</a:t>
            </a:r>
            <a:r>
              <a:rPr lang="" sz="20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ှု</a:t>
            </a:r>
          </a:p>
          <a:p>
            <a:pPr algn="ctr">
              <a:spcBef>
                <a:spcPts val="600"/>
              </a:spcBef>
            </a:pPr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33277" y="3852606"/>
            <a:ext cx="2835548" cy="8771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sz="14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အလုပ်လုပ်သည့် အကွာအဝေးကို ကန့်သတ်သည့် ကိရိယာ</a:t>
            </a:r>
          </a:p>
          <a:p>
            <a:pPr algn="ctr">
              <a:spcBef>
                <a:spcPts val="600"/>
              </a:spcBef>
            </a:pPr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2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(9) လျှပ်စစ်ဓာတ်ကြိုးများနှင့် အနီးဆုံး ချဉ်းကပ်နိုင်သည့် အကွာအဝေး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142694" y="1649783"/>
            <a:ext cx="2169432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" sz="2000" b="1" dirty="0">
                <a:solidFill>
                  <a:srgbClr val="66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ဗို့အားမြင့် ဓာတ်ကြိုး</a:t>
            </a:r>
          </a:p>
          <a:p>
            <a:pPr algn="ctr">
              <a:spcBef>
                <a:spcPts val="600"/>
              </a:spcBef>
            </a:pPr>
            <a:r>
              <a:rPr lang="" sz="1400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300603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" sz="1600" b="1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လမ်းဘက်ခြမ်း</a:t>
            </a:r>
          </a:p>
          <a:p>
            <a:r>
              <a:rPr lang="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63136" y="5772251"/>
            <a:ext cx="1214042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sz="1600" b="1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အိမ်ဘက်ခြမ်း</a:t>
            </a:r>
          </a:p>
          <a:p>
            <a:pPr algn="r"/>
            <a:r>
              <a:rPr lang="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48742" y="2886528"/>
            <a:ext cx="1224198" cy="600164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" sz="14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လုံခြုံမှုရှိသည</a:t>
            </a:r>
            <a:r>
              <a:rPr lang="" sz="16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်</a:t>
            </a:r>
          </a:p>
          <a:p>
            <a:pPr algn="ctr">
              <a:spcBef>
                <a:spcPts val="600"/>
              </a:spcBef>
            </a:pPr>
            <a:r>
              <a:rPr lang="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32548" y="4381171"/>
            <a:ext cx="1298700" cy="938719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" sz="14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ဗို့အား</a:t>
            </a:r>
          </a:p>
          <a:p>
            <a:pPr algn="ctr"/>
            <a:r>
              <a:rPr lang="" sz="14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နိမ့်</a:t>
            </a:r>
          </a:p>
          <a:p>
            <a:pPr algn="ctr"/>
            <a:r>
              <a:rPr lang="" sz="14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ဓာတ်ကြိုး</a:t>
            </a:r>
          </a:p>
          <a:p>
            <a:pPr algn="ctr">
              <a:spcBef>
                <a:spcPts val="600"/>
              </a:spcBef>
            </a:pPr>
            <a:r>
              <a:rPr lang="" sz="14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99464" y="4904692"/>
            <a:ext cx="1281368" cy="53860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" sz="1600" b="1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ထရန်စဖော်မာ</a:t>
            </a:r>
          </a:p>
          <a:p>
            <a:pPr algn="ctr">
              <a:spcBef>
                <a:spcPts val="600"/>
              </a:spcBef>
            </a:pPr>
            <a:r>
              <a:rPr lang="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70653" y="2890113"/>
            <a:ext cx="2215749" cy="1569660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" sz="1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ဗို့အားမြင့်</a:t>
            </a:r>
          </a:p>
          <a:p>
            <a:pPr algn="ctr"/>
            <a:r>
              <a:rPr lang="" sz="1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ဝိုင်ယာကြိုး</a:t>
            </a:r>
          </a:p>
          <a:p>
            <a:pPr algn="ctr">
              <a:spcBef>
                <a:spcPts val="600"/>
              </a:spcBef>
            </a:pPr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sz="14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အန္တရာယ်ရှိသည</a:t>
            </a:r>
            <a:r>
              <a:rPr lang="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်</a:t>
            </a:r>
            <a:r>
              <a:rPr lang="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endParaRPr lang="" sz="2000" b="1" dirty="0">
              <a:solidFill>
                <a:srgbClr val="A50021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" sz="16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22" y="3371993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838777" y="5271300"/>
            <a:ext cx="1160466" cy="569387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" sz="14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လုံခြုံမှုရှိသည်</a:t>
            </a:r>
          </a:p>
          <a:p>
            <a:pPr algn="ctr">
              <a:spcBef>
                <a:spcPts val="600"/>
              </a:spcBef>
            </a:pPr>
            <a:r>
              <a:rPr lang="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63801" y="6410456"/>
            <a:ext cx="3299549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a) </a:t>
            </a:r>
            <a:r>
              <a:rPr lang="" sz="2000" b="1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ဓာတ်အား ဖြန့်ဖြူးရေးလိုင်း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495104" y="6410456"/>
            <a:ext cx="4004870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b) </a:t>
            </a:r>
            <a:r>
              <a:rPr lang="" sz="2000" b="1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ဓာတ်အား တစ်ဆင့်ပေးပို့ရေးလိုင်း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80" y="1544729"/>
            <a:ext cx="4236720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ℓ</a:t>
            </a:r>
            <a:r>
              <a:rPr lang="" b="1" dirty="0">
                <a:solidFill>
                  <a:srgbClr val="FF0000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: </a:t>
            </a:r>
            <a:r>
              <a:rPr lang="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အနီးဆုံး ချဉ်းကပ်နိုင်သည့် အကွာအဝေး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2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(9) လျှပ်စစ်ဓာတ်ကြိုးများနှင့် အနီးဆုံးချဉ်းကပ်နိုင်သည့် အကွာအဝေး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585039" y="2861925"/>
            <a:ext cx="90601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" sz="2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</a:t>
            </a:r>
            <a:r>
              <a:rPr lang="" sz="1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မီတာ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666601" y="2861925"/>
            <a:ext cx="90601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" sz="2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</a:t>
            </a:r>
            <a:r>
              <a:rPr lang="" sz="1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မီတာ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47280" y="2861925"/>
            <a:ext cx="90601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" sz="2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4</a:t>
            </a:r>
            <a:r>
              <a:rPr lang="" sz="1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မီတာ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563697" y="2861925"/>
            <a:ext cx="90601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" sz="2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5</a:t>
            </a:r>
            <a:r>
              <a:rPr lang="" sz="1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မီတာ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452691" y="2861925"/>
            <a:ext cx="90601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" sz="2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7</a:t>
            </a:r>
            <a:r>
              <a:rPr lang="" sz="1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မီတာ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169328" y="2861925"/>
            <a:ext cx="1047082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" sz="2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11</a:t>
            </a:r>
            <a:r>
              <a:rPr lang="" sz="1400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b="1" dirty="0">
                <a:ln w="3175">
                  <a:noFill/>
                </a:ln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မီတာ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6.6</a:t>
            </a:r>
            <a:r>
              <a:rPr lang="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36478" y="2348453"/>
            <a:ext cx="2732850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my-MM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လုံခြုံစိတ်ချမှုရှိရန် ခွါထားရမည့်</a:t>
            </a:r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့် </a:t>
            </a:r>
          </a:p>
          <a:p>
            <a:pPr algn="ctr"/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အကွာအဝေး</a:t>
            </a:r>
            <a:endParaRPr lang="" sz="2400" b="1" dirty="0">
              <a:solidFill>
                <a:srgbClr val="3333FF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6841" y="3022787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0062678" y="2008859"/>
            <a:ext cx="1208985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sz="2000" b="1" dirty="0">
                <a:ln w="3175">
                  <a:noFill/>
                </a:ln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လျှပ်စစ်</a:t>
            </a:r>
          </a:p>
          <a:p>
            <a:pPr algn="ctr"/>
            <a:r>
              <a:rPr lang="" sz="2000" b="1" dirty="0">
                <a:ln w="3175">
                  <a:noFill/>
                </a:ln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ဓာတ်ကြိုး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680504" y="5053706"/>
            <a:ext cx="1063112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" sz="2800" b="1" dirty="0">
                <a:ln w="3175">
                  <a:noFill/>
                </a:ln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ဗို့အား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(10)　</a:t>
            </a:r>
            <a:r>
              <a:rPr lang="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(10) ဓာတ်လိုက်မှု မဖြစ်စေရန် ဘေးကင်းလုံခြုံရေး ကန့်သတ်ချက်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977815"/>
              </p:ext>
            </p:extLst>
          </p:nvPr>
        </p:nvGraphicFramePr>
        <p:xfrm>
          <a:off x="7169096" y="1450371"/>
          <a:ext cx="4949073" cy="5343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49073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98001">
                <a:tc>
                  <a:txBody>
                    <a:bodyPr/>
                    <a:lstStyle/>
                    <a:p>
                      <a:r>
                        <a:rPr kumimoji="1" lang="" sz="16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AC-1- 	တုန်လှုပ်လန့်ဖျပ်သွားသော တုံ့ပြန်မှု မဖြစ်ပါ</a:t>
                      </a:r>
                    </a:p>
                    <a:p>
                      <a:r>
                        <a:rPr kumimoji="1" lang="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98001">
                <a:tc>
                  <a:txBody>
                    <a:bodyPr/>
                    <a:lstStyle/>
                    <a:p>
                      <a:r>
                        <a:rPr kumimoji="1" lang="" sz="16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AC-2- 	အန္တရာယ်ဖြစ်စေမည့် သက်ရောက်မှု မရှိပါ</a:t>
                      </a:r>
                    </a:p>
                    <a:p>
                      <a:r>
                        <a:rPr kumimoji="1" lang="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98001">
                <a:tc>
                  <a:txBody>
                    <a:bodyPr/>
                    <a:lstStyle/>
                    <a:p>
                      <a:r>
                        <a:rPr kumimoji="1" lang="" sz="16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AC-3- 	ကိုယ်တွင်းအင်္ဂါများကို မပျက်စီးစေပါ</a:t>
                      </a:r>
                    </a:p>
                    <a:p>
                      <a:r>
                        <a:rPr kumimoji="1" lang="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98001">
                <a:tc>
                  <a:txBody>
                    <a:bodyPr/>
                    <a:lstStyle/>
                    <a:p>
                      <a:r>
                        <a:rPr kumimoji="1" lang="" sz="16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AC-4- 	နှလုံးခုန်/အသက်ရှူ ရပ်တန့်စေတတ်သည်</a:t>
                      </a:r>
                    </a:p>
                    <a:p>
                      <a:r>
                        <a:rPr kumimoji="1" lang="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850412">
                <a:tc>
                  <a:txBody>
                    <a:bodyPr/>
                    <a:lstStyle/>
                    <a:p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AC-4.1- </a:t>
                      </a:r>
                      <a:r>
                        <a:rPr kumimoji="1" lang="my-MM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နှလုံးခုန်မှုအားနည်းပြီး၊ နှလုံးခုန်မှု မမှန်ခြင်း</a:t>
                      </a:r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 </a:t>
                      </a:r>
                    </a:p>
                    <a:p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            ဖြစ်တတ်သည်- ≤5%</a:t>
                      </a:r>
                    </a:p>
                    <a:p>
                      <a:r>
                        <a:rPr kumimoji="1" lang="" sz="1600" b="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       </a:t>
                      </a:r>
                      <a:r>
                        <a:rPr kumimoji="1" lang="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850412">
                <a:tc>
                  <a:txBody>
                    <a:bodyPr/>
                    <a:lstStyle/>
                    <a:p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AC-4.2- </a:t>
                      </a:r>
                      <a:r>
                        <a:rPr kumimoji="1" lang="my-MM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နှလုံးခုန်မှုအားနည်းပြီး၊ နှလုံးခုန်မှု မမှန်ခြင်း</a:t>
                      </a:r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 </a:t>
                      </a:r>
                    </a:p>
                    <a:p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             ဖြစ်တတ်သည်- ≤50%</a:t>
                      </a:r>
                    </a:p>
                    <a:p>
                      <a:r>
                        <a:rPr kumimoji="1" lang="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850412">
                <a:tc>
                  <a:txBody>
                    <a:bodyPr/>
                    <a:lstStyle/>
                    <a:p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AC-4.3- </a:t>
                      </a:r>
                      <a:r>
                        <a:rPr kumimoji="1" lang="my-MM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နှလုံးခုန်မှုအားနည်းပြီး၊ နှလုံးခုန်မှု မမှန်ခြင်း</a:t>
                      </a:r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</a:t>
                      </a:r>
                    </a:p>
                    <a:p>
                      <a:r>
                        <a:rPr kumimoji="1" lang="" sz="1600" b="1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             ဖြစ်တတ်သည်- &lt;50%</a:t>
                      </a:r>
                    </a:p>
                    <a:p>
                      <a:r>
                        <a:rPr kumimoji="1" lang="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❶：AC-4.1</a:t>
            </a:r>
          </a:p>
          <a:p>
            <a:pPr algn="ctr"/>
            <a:r>
              <a:rPr lang="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❷：AC-4.2</a:t>
            </a:r>
          </a:p>
          <a:p>
            <a:pPr algn="ctr"/>
            <a:r>
              <a:rPr lang="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" sz="1600" b="1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လျှပ်စစ်စီးဆင်းမှုကြာချိန် (ms)</a:t>
            </a:r>
          </a:p>
          <a:p>
            <a:pPr>
              <a:spcBef>
                <a:spcPts val="600"/>
              </a:spcBef>
            </a:pPr>
            <a:r>
              <a:rPr kumimoji="1" lang="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" sz="1600" b="1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လျှပ်စစ်စီးနေသည့် လျှပ်စီးကြောင်း (mA)</a:t>
            </a:r>
          </a:p>
          <a:p>
            <a:pPr algn="ctr">
              <a:spcBef>
                <a:spcPts val="600"/>
              </a:spcBef>
            </a:pPr>
            <a:r>
              <a:rPr kumimoji="1" lang="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" sz="40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3.　</a:t>
            </a:r>
            <a:r>
              <a:rPr lang="" sz="4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လက်/ခရာဖြင့် အချက်ပြမှုများ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</a:t>
            </a:r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အဓိပ္ပာယ်ဖွင့်ဆိုချက်နှင့် ပညာရပ်ဝေါဟာရ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လက်ဖြင့် အချက်ပြမှုများ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820087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</a:t>
                      </a:r>
                      <a:r>
                        <a:rPr lang="" sz="1800" b="1" baseline="0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ကရိန်းများကို</a:t>
                      </a:r>
                      <a:r>
                        <a:rPr lang="" sz="18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 ခေါ်ရန</a:t>
                      </a:r>
                      <a:r>
                        <a:rPr lang="" sz="20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်</a:t>
                      </a:r>
                      <a:endParaRPr lang="" sz="2400" b="1" dirty="0">
                        <a:solidFill>
                          <a:srgbClr val="000066"/>
                        </a:solidFill>
                        <a:latin typeface="Pyidaungsu" panose="020B0502040204020203" pitchFamily="34" charset="0"/>
                        <a:ea typeface="Meiryo UI" panose="020B0604030504040204" pitchFamily="50" charset="-128"/>
                        <a:cs typeface="Pyidaungsu" panose="020B0502040204020203" pitchFamily="34" charset="0"/>
                      </a:endParaRP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ရပ်ရမည့်နေရာကို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ညွှန်ပြရန</a:t>
                      </a: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ချိတ် ပင့်တင်ခြင်း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ချိတ် အောက်ချခြင်း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လက်ဖြင့် အချက်ပြမှုများ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582861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" sz="20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အရန်ချိတ်ကို ပင့်တင်ရန်</a:t>
                      </a:r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လက်တံကို မ-တင်ရန်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အရန်ချိတ်ကို အောက်ချရန်</a:t>
                      </a:r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လက်တံကို အောက်ချရန်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လက်ဖြင့် အချက်ပြမှုများ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287974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" sz="20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အလျားလိုက် ရွှေ့ရန်</a:t>
                      </a:r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ဝန်ကို လှည့်ရန်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ဖြည်းဖြည်းချင်း ရွှေ့ရန်</a:t>
                      </a:r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လက်တံကို ဆန့်ထုတ်/ပြန်သွင်းရန်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လက်ဖြင့် အချက်ပြမှုများ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734566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" sz="2000" b="1" dirty="0">
                          <a:solidFill>
                            <a:srgbClr val="000066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ရပ်ရန်</a:t>
                      </a:r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အရေးပေါ် ရပ်ရန်</a:t>
                      </a:r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လုပ်ငန်းဆောင်ရွက်မှု ပြီးဆုံးပြီ</a:t>
                      </a:r>
                    </a:p>
                  </a:txBody>
                  <a:tcPr marL="0" marR="0" marT="9144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b="1">
                <a:latin typeface="Meiryo UI" panose="020B0604030504040204" pitchFamily="50" charset="-128"/>
                <a:ea typeface="Meiryo UI" panose="020B0604030504040204" pitchFamily="50" charset="-128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笛による</a:t>
            </a:r>
            <a:r>
              <a:rPr lang="" sz="2000" u="sng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(2) </a:t>
            </a:r>
            <a:r>
              <a:rPr lang="my-MM" sz="32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ခရာဖြင့့််</a:t>
            </a:r>
            <a:r>
              <a:rPr lang="" sz="32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်</a:t>
            </a: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အကူ</a:t>
            </a: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့် အချက်ပြမှုများ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89735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ကရိန်းများကို ခေါ်ရန်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ချိတ် ပင့်တင်ရန်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ချိတ်ကို အောက်ချရန်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ရပ်ရန်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032660" y="1872795"/>
            <a:ext cx="6371440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" sz="40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4.　</a:t>
            </a:r>
            <a:r>
              <a:rPr lang="" sz="4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ဖြည့်စွက် ဗီဒီယို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741984" y="1569224"/>
            <a:ext cx="12362663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" sz="30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ဘေးထောက်များကို တပ်ဆင်နေရာချရန် အကြံပြုချက်များ</a:t>
            </a:r>
            <a:r>
              <a:rPr lang="" sz="32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" sz="30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ချိတ်ကို </a:t>
            </a:r>
            <a:r>
              <a:rPr lang="my-MM" sz="30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မ-တင်စဉ်လက်ညှိုးညွှန်ပြီး၊ အသံထွက်အတည်ပြုခြင်း</a:t>
            </a:r>
            <a:endParaRPr lang="" sz="3000" b="1" dirty="0">
              <a:solidFill>
                <a:srgbClr val="66330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" sz="30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ချိတ်ကို အောက်ချ</a:t>
            </a:r>
            <a:r>
              <a:rPr lang="my-MM" sz="30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ချစဉ်လက်ညှိုးညွှန်ပြီး၊ အသံထွက်အတည်ပြုခြင်း</a:t>
            </a:r>
            <a:endParaRPr lang="" sz="3000" b="1" dirty="0">
              <a:solidFill>
                <a:srgbClr val="663300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AutoNum type="arabicParenBoth"/>
              <a:defRPr/>
            </a:pPr>
            <a:r>
              <a:rPr lang="" sz="30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ဝန် ရမ်းခါနေစဉ် လုပ်ရမည့် ကရိန်းလုပ်ငန်းအတွက် အကြံပြုချက်များ 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" sz="3000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လက်ဖြင့် အချက်ပြမှုများနှင့် အရန် ခရာဖြင့် အချက်ပြမှုများ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(1)　</a:t>
            </a:r>
            <a:r>
              <a:rPr lang="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ဘေးထောက်များ တပ်ဆင်နေရာချရန် အကြံပြုချက်များ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2006991" y="5838091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" sz="24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ကရိန်းလုပ်ငန်း ဆောင်ရွက်စဉ် ယာဉ်တည်ငြိမ်မှုရှိစေရန် အသုံးပြုသော ကိရိယာ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11016" y="311829"/>
            <a:ext cx="1560008" cy="31682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" sz="24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ဘေးထောက်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(2)　</a:t>
            </a:r>
            <a:r>
              <a:rPr lang="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1177835" y="216566"/>
            <a:ext cx="12747535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(2) ချိတ်ကို </a:t>
            </a:r>
            <a:r>
              <a:rPr lang="my-MM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မ-</a:t>
            </a: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တင်နေစဉ်  </a:t>
            </a:r>
          </a:p>
          <a:p>
            <a:pPr algn="ctr">
              <a:lnSpc>
                <a:spcPct val="120000"/>
              </a:lnSpc>
            </a:pP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 　　ညွှန်ပြပြီး လှမ်းခေါ်ခြင်း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1219590" y="5996841"/>
            <a:ext cx="9715109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" sz="16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ညွှန်ပြခြင်းနှင့် ရွတ်ဆိုခြင်း ဆိုသည်မှာ အန္တရာယ်များကို ကြိုတင်မှန်းဆရန် လုပ်ဆောင်ချက်တစ်ရပ် ဖြစ်သည်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242571" y="418192"/>
            <a:ext cx="398551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" sz="16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ညွှန်ပြပြီး လှမ်းခေါ်ခြင်းဆိုသည်မှာ အဘယ်နည်း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71052" y="1502286"/>
            <a:ext cx="3302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ရေပြင်ညီ သယ်ယူပို့ဆောင်ပေး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40087" y="5868795"/>
            <a:ext cx="4764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" sz="20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အရွေ့စွမ်းအားကို အသုံးပြုပြီး ဝန်ပင့်တင်ခြင်း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5948415" y="1555897"/>
            <a:ext cx="6309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sz="2000" b="1" dirty="0">
                <a:solidFill>
                  <a:srgbClr val="3333FF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သီးသန့် သတ်မှတ်မထားသည့် နေရာများသို့ ရွှေ့ပြောင်း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871472"/>
            <a:ext cx="584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sz="20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ပင်မရွေ့လျားကိရိယာ အသင့်ပေါင်းစပ်ပါရှိခြင်း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(1)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အဓိပ္ပာယ်ဖွင့်ဆိုချက်- "ရွေ့လျား ကရိန်းများ"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(3)　</a:t>
            </a:r>
            <a:r>
              <a:rPr lang="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1677879" y="394633"/>
            <a:ext cx="13704287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(3) ချိတ်ကို အောက်ချနေစဉ် </a:t>
            </a:r>
          </a:p>
          <a:p>
            <a:pPr algn="ctr">
              <a:lnSpc>
                <a:spcPct val="120000"/>
              </a:lnSpc>
            </a:pP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   　　</a:t>
            </a:r>
            <a:r>
              <a:rPr lang="my-MM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လက်ညှိုးညွှန်ပြီး၊ အသံထွက်အတည်ပြုခြင်း</a:t>
            </a:r>
            <a:endParaRPr lang="" sz="3200" b="1" dirty="0">
              <a:solidFill>
                <a:srgbClr val="000066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24299" y="5825391"/>
            <a:ext cx="4448176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" sz="24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အောက်ချမည့် နေရာကို အတည်ပြုပါ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50850" y="1975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" sz="20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အောက်ချမည့်နေရာ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(4)　</a:t>
            </a:r>
            <a:r>
              <a:rPr lang="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(4) ကရိန်းလုပ်ငန်းအတွက် သိထားရမည့်အချက်များ </a:t>
            </a:r>
          </a:p>
          <a:p>
            <a:pPr algn="ctr">
              <a:lnSpc>
                <a:spcPct val="120000"/>
              </a:lnSpc>
            </a:pPr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 ဝန် ရမ်းခါနေသည့်အခါ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1019175" y="5819041"/>
            <a:ext cx="10557852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" sz="20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“ရမ်းခါမှု” ကို ရပ်တန့်ရန် လက်တံကို “ရမ်းခါမှု” နှင့် ဟန်ချက်ညီစွာ အထက်အောက် ရွှေ့ပါ။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563196" y="197529"/>
            <a:ext cx="55709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ဝန်ကို အတင်အချလုပ်ရာတွင် “ရမ်းခါမှု” ကို ရပ်တန့်ခြင်း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</a:t>
            </a:r>
            <a:r>
              <a:rPr lang="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2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(5) လက်ဖြင့် အချက်ပြမှုများနှင့် အရန် ခရာဖြင့် အချက်ပြမှုများ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1765301" y="5819041"/>
            <a:ext cx="87713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" sz="20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ခရာဖြင့်အချက်ပြမှုများကို လက်ဖြင့်အချက်ပြမှုများနှင့် မဖြစ်မနေတွဲလုပ်ပါ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292100" y="1975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" sz="200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ခရာဖြင့် အချက်ပြမှုများ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5.</a:t>
            </a:r>
            <a:r>
              <a:rPr lang="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" sz="40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5.　</a:t>
            </a:r>
            <a:r>
              <a:rPr lang="" sz="4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 မတော်တဆမှု အခြေအနေများ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24488" y="1497027"/>
            <a:ext cx="3043366" cy="382669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8" y="1636681"/>
            <a:ext cx="4097107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 မတော်တဆမှုများ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27761" y="1875814"/>
            <a:ext cx="174348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1" lang="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人/</a:t>
            </a:r>
            <a:r>
              <a:rPr lang="" sz="200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သေဆုံးမှုများ</a:t>
            </a:r>
            <a:endParaRPr kumimoji="1" lang="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73255" y="558266"/>
            <a:ext cx="11752045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5-1.  သေစေနိုင်သည့်</a:t>
            </a:r>
            <a:r>
              <a:rPr kumimoji="1" lang="" sz="3600" b="1" i="0" u="none" strike="noStrike" cap="none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မတော်တဆ</a:t>
            </a:r>
            <a:r>
              <a:rPr lang="" sz="36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ဖြစ်ရပ်များ ဖြစ်ပေါ်မှုအခြေအနေ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109071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ဝန်ပေါ့သယ် </a:t>
            </a: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ရွေ့လျား</a:t>
            </a: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ကရိန်းများ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sz="1800" b="1" noProof="0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ကြောင့်</a:t>
            </a: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မတော်တဆမှုများ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3220263" y="2172138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2" y="558266"/>
            <a:ext cx="12076497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5-2. </a:t>
            </a:r>
            <a:r>
              <a:rPr lang="my-MM" sz="36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လူသေစေသည့်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့် </a:t>
            </a:r>
            <a:r>
              <a:rPr lang="" sz="36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မတော်တဆမှုများ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(ကရိန်း အမျိုးအစားအလိုက်)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ချိန်းတပ်ယာဉ်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</a:t>
            </a:r>
            <a:r>
              <a:rPr kumimoji="1" lang="" sz="24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ရပ်</a:t>
            </a:r>
            <a:r>
              <a:rPr kumimoji="1" lang="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ကား ကရိန်း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ဘီးတပ်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477572" y="4289728"/>
            <a:ext cx="123465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2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2018 ခုနှစ်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2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အတွင်း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ပြုတ်ကျခြင်း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" sz="2000" b="1" dirty="0">
                <a:solidFill>
                  <a:prstClr val="white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(လုပ်သား)</a:t>
            </a: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ပြုတ်ကျခြင်း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" sz="2000" b="1" dirty="0">
                <a:solidFill>
                  <a:prstClr val="white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(ဝန်)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နှစ်ခုကြားပိခြင်း/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ညပ်ခြင်း</a:t>
            </a:r>
            <a:endParaRPr kumimoji="1" lang="" sz="2400" b="1" i="0" u="none" strike="noStrike" cap="none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70681" y="1587367"/>
            <a:ext cx="64213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တိမ်းမှောက်ခြင်း၊ အစိတ်အပိုင်းများကျိုးခြင်း၊ စသည်ဖြင့်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687823" y="2037687"/>
            <a:ext cx="417627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သိုင်းကြိုးများ/ဝန်များ</a:t>
            </a:r>
            <a:r>
              <a:rPr kumimoji="1" lang="" sz="20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ဖြင့် </a:t>
            </a:r>
            <a:r>
              <a:rPr kumimoji="1" lang="" sz="2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ရိုက်မိခြင်း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73057" y="4265306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2018 ခုနှစ်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အတွင်း</a:t>
            </a: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endCxn id="34" idx="1"/>
          </p:cNvCxnSpPr>
          <p:nvPr/>
        </p:nvCxnSpPr>
        <p:spPr>
          <a:xfrm rot="5400000">
            <a:off x="175580" y="2728568"/>
            <a:ext cx="1332132" cy="155092"/>
          </a:xfrm>
          <a:prstGeom prst="bentConnector4">
            <a:avLst>
              <a:gd name="adj1" fmla="val 903"/>
              <a:gd name="adj2" fmla="val 247396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5-3.　</a:t>
            </a: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3209" y="558266"/>
            <a:ext cx="12023692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5-3. </a:t>
            </a:r>
            <a:r>
              <a:rPr lang="my-MM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လူသေစေသည့်</a:t>
            </a: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့် </a:t>
            </a:r>
            <a:r>
              <a:rPr lang="" sz="2800" b="1" dirty="0">
                <a:solidFill>
                  <a:srgbClr val="00206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မတော်တဆမှုများ</a:t>
            </a: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(အကြောင်းရင်းတစ်ခုချင်းအလိုက်)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ရွေ့လျားကရိန်း၏ ‌ရွေ့လျားမှုများ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274450" y="4345878"/>
            <a:ext cx="260012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 ဆန့်ထုတ်ခြင်း/ခေါက်ခြင်း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274450" y="1856304"/>
            <a:ext cx="266451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ချိတ်ကို ပင့်တင်ခြင်း/ချခြင်း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9685166" y="4370975"/>
            <a:ext cx="182774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ဆုံလည်လှည့်ခြင်း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269187" y="1836890"/>
            <a:ext cx="265970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b="1" dirty="0">
                <a:solidFill>
                  <a:srgbClr val="66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လက်တံဖြင့် ဝန်မ-တင်ခြင်း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924973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5-4. မတော်တဆ ဖြစ်ရပ်များ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ချိတ်ဆွဲထားသည့် ဝန် ပြုတ်ကျခြင်း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7376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ပြုတ်ကျသည့် ဝန်က လုပ်သားကို ရိုက်မိသည်။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လုပ်ငန်းမစတင်မီ ကြိုးပိုရစ်ပတ်မှု သတိပေး ကိရိယာကို ဖွင့်ပါ။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ကြိုးပိုရစ်ပတ်မှု သတိပေး ကိရိယာကို ပိတ်ထားပြီး လုပ်ငန်းဆောင်ရွက်ခြင်း။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70889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ချိတ်နှင့် လက်တံ ရိုက်မိပြီး ဝိုင်ယာကြိုး</a:t>
            </a:r>
            <a:r>
              <a:rPr lang="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ပြတ်သွားခြင်း</a:t>
            </a:r>
            <a:r>
              <a:rPr kumimoji="1" lang="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ကရိန်းမှောက်ခြင်းနှင့် ပိ</a:t>
            </a:r>
            <a:r>
              <a:rPr lang="" sz="3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ခြင်း/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ညပ်ခြင်း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လုပ်သားတစ်ယောက် ထရပ်ကားများကြားတွင် ညပ်သွားခြင်း။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63168" y="5962956"/>
            <a:ext cx="632883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လိုအပ်သည့်</a:t>
            </a: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ခံနိုင်အား</a:t>
            </a: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ရှိသော ပလိပ်ပြားများပေါ်တွင်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ဘေးထောက်များကို အပြည့်အဝဆန့်ထုတ်ပြီး ထားရှိပါ</a:t>
            </a: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တည်ငြိမ်မှုမရှိသည့် စတုရန်းပုံ သစ်သားတုံးများပေါ်တွင်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အနည်းဆုံးသာ ဆန့်ထုတ်ထားသည့် ဘေးထောက်ကို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ထားရှိ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ခြင်း။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383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လက်တံကို အရှည်ဆုံးထိ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ဆန့်ထုတ်ထားစဉ်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ကရိန်းမှောက်ခြင်း။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လုပ်သားမှာ ချိတ်ဆွဲထားသည့် ဝန်တစ်ခုနှင့် ရိုက်မိခြင်း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740400" y="4550162"/>
            <a:ext cx="645159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တင်ထားသည့်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ကုန်ပစ္စည်းများ ပြိုကျသောကြောင့်လည်း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လုပ်သားကို တိုက်ရိုက် ရိုက်မိခြင်း။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61571" y="5942928"/>
            <a:ext cx="6135696" cy="60177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လုပ်ငန်းမဆောင်ရွက်မီ  ဘေးကင်းလုံခြုံသည့် လုပ်ထုံးလုပ်နည်းကို အတည်ပြုသတ်မှတ်ပါအလုပ်လုပ်ရန်&lt;။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740400" y="2329649"/>
            <a:ext cx="633927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ဆန့်ကျင်ဘက်အခြမ်းမှ ဝန်ကို</a:t>
            </a: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အောက်သို့ချသောကြောင့် ကရိန်းတစ်ဖက်သို့ စောင်းနေခြင်း။</a:t>
            </a: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740400" y="3445209"/>
            <a:ext cx="6256867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ချိတ်ဆွဲ ထားသည့်ဝန်များက 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တစ်ယောက်ကို ရိုက်မိခြင်း။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" sz="3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ပစ္စည်းကိရိယာကို 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စစ်ဆေး</a:t>
            </a:r>
            <a:r>
              <a:rPr lang="" sz="3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စဉ် 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ဒဏ်ရာရမှုများ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စစ်ဆေးမှုနှင့်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ပြုပြင်ထိန်းသိမ်းမှုမှန်သမျှကို</a:t>
            </a: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မဆောင်ရွက်မီ အင်ဂျင်ကို ရပ်ပါ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4" y="2507451"/>
            <a:ext cx="6014327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အင်ဂျင်လည်ပတ်နေစဉ် လုပ်သားက ဘက်ထရီကြိုးများကို ချိန်ညှိခဲ့သည်။</a:t>
            </a:r>
            <a:endParaRPr kumimoji="1" lang="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သူ့လက်မောင်းသည် လည်နေသည့် အင်ဂျင်၏ ပန်ကာကို မတော်တဆ ထိမိခဲ့သည်။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ချိတ်ဆွဲထားသည့်</a:t>
            </a:r>
            <a:r>
              <a:rPr kumimoji="1" lang="" sz="36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ဝန်က </a:t>
            </a: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</a:t>
            </a:r>
            <a:r>
              <a:rPr kumimoji="1" lang="" sz="36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 ရိုက်မိခြင်း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ပြုတ်ကျသည့်ဝန်များက အချက်ပြသူကို တိုက်ရိုက် ရိုက်မိခဲ့သည်။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ကရိန်းမောင်းသူများ</a:t>
            </a: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သည်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အချက်ပြမှုများအတိုင်း လိုက်နာဆောင်ရွက်ရမည်။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အချက်ပြသူက မညွှန်ကြားသေးဘဲ ဝန်ကို အောက်ချခြင်း။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028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သည်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ငြမ်းစင်နှင့်ထိမိပြီး ပြိုကျခဲ့သည်။</a:t>
            </a:r>
            <a:endParaRPr kumimoji="1" lang="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သတ္တု ဒဏ်ဖြစ်ခြင်းကြောင့် ကျိုးပဲ့ပျက်စီးခြင်း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လက်တံ၏ထိပ်က လုပ်သား၏ ဘယ်ဘက်လက်ကို ရိုက်မိခဲ့သည်။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ကိုယ်တိုင်စစ်ဆေးခြင်းကို မဖြစ်မနေ ပုံမှန် ဆောင်ရွက်ပါ။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ဝန်ကို ပင့်တင်တော့မည့်ဆဲဆဲဖြစ်သည်။</a:t>
            </a:r>
            <a:endParaRPr kumimoji="1" lang="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589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သတ္တု ဒဏ်ဖြစ်ခြင်းကြောင့် လက်တံ ကျိုးခဲ့ပြီး ပြုတ်ကျခဲ့ပါသည်။</a:t>
            </a:r>
            <a:r>
              <a:rPr kumimoji="1" lang="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မှောက်သွားသည့် ကရိန်း</a:t>
            </a:r>
            <a:r>
              <a:rPr lang="" sz="36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 လုပ်သားအပေါ် ပိသွားခြင်း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605498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4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အဆုံးထိ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4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ဆန့်ထုတ်ထားသည်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" sz="14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အဆုံးအထိ ခေါက်ထားသည်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6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55015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ကရိန်းမောင်းသူ လွင့်ကျသွားပြီး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ကရိန်းအောက်တွင် ပိသွားသည်။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92156" y="6019163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ဝန်လည်အား ကန့်သတ်ကိရိယာ အချက်ပေးလျှင်  </a:t>
            </a:r>
          </a:p>
          <a:p>
            <a:pPr marL="137160" marR="0" lvl="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 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အလုပ်ကို ချက်ချင်းရပ်ရပါမည်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ကရိန်းက ချိုင့်ဘက်သို့ လဲကျခဲ့သည်။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2799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ဝန်လည်အား ကန့်သတ်ကိရိယာ အချက်ပေးခဲ့သော်လည်း ဆုံလည်ကို ဆက်လက်လှည့်ခဲ့သည်။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လေပြင်းတိုက်ခတ်သောကြောင့် ချိတ်ဆွဲထားသည့် ဝန် ပြုတ်ကျခြင်း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321556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ပြုတ်ကျသည့်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ဝန်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များအောက်တွင်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လုပ်သားတစ်ဦး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ပိသွားခဲ့သည်။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80322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" sz="1800" b="1" noProof="0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လေပြင်းတိုက်ခတ်ချိန်တွင် အလုပ်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 ဆိုင်းငံ့ထားရမည်။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1857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အမြင့်ဆုံးလေတိုက်နှုန်းသည် 11 m/s ဖြစ်သည်။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21660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လေပြင်းတိုက်ခတ်သောကြောင့်</a:t>
            </a: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ချိတ်ဆွဲထားသည့် ဝန် ပြုတ်ကျခဲ့သည်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။</a:t>
            </a:r>
            <a:endParaRPr kumimoji="1" lang="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ကရိန်းမှောက်ခြင်းကြောင့် ချိတ်ဆွဲထားသည့်</a:t>
            </a:r>
            <a:r>
              <a:rPr lang="" sz="32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 </a:t>
            </a: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ပြုတ်ကျခြင်း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321556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ဝန်ပိုတင်ခြင်းကြောင့်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ချိန်းတပ်ယာဉ် ကရိန်း</a:t>
            </a:r>
            <a:r>
              <a:rPr kumimoji="1" lang="" sz="18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လဲကျခဲ့သည်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過負荷により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803224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လုပ်ငန်းမဆောင်ရွက်မီ</a:t>
            </a: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ဝန်လည်အား ကန့်သတ်ကိရိယာ၏ လုပ်ဆောင်ချက်ကို စစ်ဆေးသင့်ပါသည်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။</a:t>
            </a:r>
            <a:r>
              <a:rPr kumimoji="1" lang="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185713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" sz="1800" b="1" noProof="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ဆန့်ထုတ်ခြင်း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 ရပ်ရန် လုပ်သားတစ်ဦးက အချက်ပြခဲ့သည်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။</a:t>
            </a:r>
            <a:endParaRPr kumimoji="1" lang="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သို့သော် လက်တံကို ဆက်၍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ဆန့်ထုတ်ခဲ့သည်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ရွေ့လျားကရိန်း အမျိုးအစားများ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354087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ထရပ်ကား ကရိန်းများ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ဘီးတပ်ကရိန်းများ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3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ချိန်းတပ်ယာဉ် ကရိန်းများ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ကြိုးပိုရစ်ပတ်မှုကြောင့် ဝိုင်ယာကြိုး ပြတ်တောက်ပျက်စီးခြင်း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321556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ပြုတ်ကျလာသည့်ချိတ်က လုပ်သားကို ရိုက်မိခဲ့သည်။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ကြိုးပိုရစ်ပတ်မှု သတိပေးကိရိယာ</a:t>
            </a: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ကို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လုပ်ငန်းဆောင်ရွက်စဉ်အတွင်း</a:t>
            </a: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ဖွင့်ထားသင့်ပါသည်။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185713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လက်တံကို အလွန်လျင်မြင်စွာ မတော်တဆ ဆန့်ထုတ်ခဲ့သည်။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216603"/>
            <a:ext cx="61499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ကြိုးပိုရစ်ပတ်ခြင်းသည် ဝိုင်ယာကြိုးကို ပြတ်တောက်ပျက်စီးစေခဲ့သည</a:t>
            </a:r>
            <a:r>
              <a:rPr lang="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4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အရည်အချင်းမပြည့်ဝသည့်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4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စက်မောင်းသူ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ဝန်နှင့် ကုန်းစောင်းအကြား ညပ်မိခြင်း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167467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ထိန်းချုပ်လီဗာကို မတော်တဆထိမိခဲ့သည်။</a:t>
            </a:r>
            <a:endParaRPr kumimoji="1" lang="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214077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ယာဉ်မောင်းသူရှိရာဘက်သို့ လက်တံရွေ့သွားခဲ့သည်။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4" y="4355424"/>
            <a:ext cx="6285257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ဝန်နှင့်ကုန်းစောင်းအကြား လုပ်သားတစ်ဦး ညပ်မိခဲ့သည်။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53728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6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ဆုံလည်လှည့်သည့် </a:t>
            </a:r>
            <a:r>
              <a:rPr kumimoji="1" lang="" sz="16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နေရာပတ်ဝန်းကျင်</a:t>
            </a:r>
            <a:r>
              <a:rPr kumimoji="1" lang="" sz="16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အပြင်ဘက်တွင်သာ </a:t>
            </a:r>
            <a:r>
              <a:rPr kumimoji="1" lang="" sz="16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လုပ်သားများ ရှိနေပါစေ။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မတော်တဆ ဖြစ်ရပ်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ဗို့အားမြင့် ဓာတ်အားလိုင်းများကြောင့် ဓာတ်လိုက်ခြင်း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089004" y="2167467"/>
            <a:ext cx="703259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ဗို့အားမြင့်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ဓာတ်အားလိုင်းများအနီးသို့ </a:t>
            </a:r>
            <a:r>
              <a:rPr lang="" sz="1800" b="1" noProof="0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တံ ရောက်ရှိခဲ့သည်။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လျှပ်ကူး</a:t>
            </a: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အကာအကွယ်ကို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ဝတ်ဆင်ထားသင့်သည်။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6" y="2548011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089004" y="316652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လျှပ်စစ်စီးကြောင်းက ကရိန်းသို့ စီးဆင်းခဲ့သည်။</a:t>
            </a:r>
            <a:endParaRPr kumimoji="1" lang="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" sz="1800" b="1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ကြီးကြပ်ရေးမှူး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တစ်ဦးကို တာဝန်ချထားသင့်သည်။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089004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တစ်ယောက် 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ဓာတ်လိုက်ခံရသည်။</a:t>
            </a:r>
            <a:endParaRPr kumimoji="1" lang="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(ရည်ညွှန်းချက်)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kumimoji="1" lang="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ရေဒီယိုလှိုင်း</a:t>
            </a:r>
            <a:r>
              <a:rPr lang="" sz="32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ကြားဖြတ်နှောင့်ယှက်မှုများ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လုပ်သား</a:t>
            </a:r>
            <a:r>
              <a:rPr lang="" sz="1800" b="1" dirty="0">
                <a:solidFill>
                  <a:prstClr val="black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များ</a:t>
            </a: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ဓာတ်လိုက်ခံရနိုင်သည်။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ဓာတ်လိုက်မှု ကာကွယ်ရေးအစီအမံများ ဆောင်ရွက်ထားသင့်သည်။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ရေဒီယိုလှိုင်းများကို အနီးအနားရှိ တာဝါတိုင်တစ်တိုင်က ထုတ်လွှတ်သည်။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ကရိန်းသည် အင်တာနာတစ်ခုကဲ့သို့ ဆောင်ရွက်ပြီး ပုံမှန်မဟုတ်သည့် ဗို့အားကို ထုတ်လွှတ်သည်။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ရွေ့လျားကရိန်း မောင်းနှင်ခြင်းအတွက် အရည်အချင်းများ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083781"/>
              </p:ext>
            </p:extLst>
          </p:nvPr>
        </p:nvGraphicFramePr>
        <p:xfrm>
          <a:off x="589639" y="1575920"/>
          <a:ext cx="11016000" cy="500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Zawgyi-One" panose="020B0604030504040204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မ တင်နိုင်သည့် ဝန</a:t>
                      </a:r>
                      <a:r>
                        <a:rPr kumimoji="1" lang="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Zawgyi-One" panose="020B0604030504040204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</a:p>
                  </a:txBody>
                  <a:tcPr marT="9144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≥5 </a:t>
                      </a: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တန်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5トン以上</a:t>
                      </a:r>
                    </a:p>
                  </a:txBody>
                  <a:tcPr marT="9144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≥1 </a:t>
                      </a:r>
                      <a:r>
                        <a:rPr kumimoji="1" lang="" sz="2000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နှင့် </a:t>
                      </a:r>
                      <a:r>
                        <a:rPr kumimoji="1" lang="" sz="20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 </a:t>
                      </a:r>
                      <a:r>
                        <a:rPr kumimoji="1" lang="" sz="2000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တန</a:t>
                      </a:r>
                      <a:r>
                        <a:rPr kumimoji="1" lang="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1トン以上5トン未満</a:t>
                      </a:r>
                    </a:p>
                  </a:txBody>
                  <a:tcPr marT="9144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 </a:t>
                      </a:r>
                      <a:r>
                        <a:rPr kumimoji="1" lang="" sz="2000" dirty="0">
                          <a:solidFill>
                            <a:srgbClr val="C000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တန</a:t>
                      </a:r>
                      <a:r>
                        <a:rPr kumimoji="1" lang="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1トン未満</a:t>
                      </a:r>
                    </a:p>
                  </a:txBody>
                  <a:tcPr marT="9144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" sz="2000" b="1" i="0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ရွေ့လျား ကရိန်း</a:t>
                      </a:r>
                    </a:p>
                    <a:p>
                      <a:pPr algn="ctr"/>
                      <a:r>
                        <a:rPr kumimoji="1" lang="" sz="2000" b="1" i="0" dirty="0">
                          <a:solidFill>
                            <a:srgbClr val="663300"/>
                          </a:solidFill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ကရိန်းမောင်းနှင်သူ၏ လိုင်စင</a:t>
                      </a:r>
                      <a:r>
                        <a:rPr kumimoji="1" lang="" sz="24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marT="9144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marT="9144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marT="9144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marT="9144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ဝန်ပေါ့သယ် ရွေ့လျားကရိန်း မောင်းနှင်ရေးအတွက် စွမ်းရည်လက်တွေ့လေ့ကျင့်မှု သင်တန်း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marT="9144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Pyidaungsu" panose="020B0502040204020203" pitchFamily="34" charset="0"/>
                          <a:ea typeface="Meiryo UI" panose="020B0604030504040204" pitchFamily="50" charset="-128"/>
                          <a:cs typeface="Pyidaungsu" panose="020B0502040204020203" pitchFamily="34" charset="0"/>
                        </a:rPr>
                        <a:t>ရွေ့လျားကရိန်း မောင်းနှင်ခြင်းအတွက် အထူး သင်ကြားပို့ချမှု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marT="9144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marT="9144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marT="9144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marT="9144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လက်တံဆိုင်ရာ ပညာရပ်ဝေါဟာရများ </a:t>
            </a:r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478172" y="3453030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 ထောင့်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8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302034" y="2918764"/>
            <a:ext cx="3017344" cy="41034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အောက်ခြေငုတ်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914715" y="4132602"/>
            <a:ext cx="254661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အလျားလိုက်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ပြင်ည</a:t>
            </a:r>
            <a:r>
              <a:rPr lang="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 ဝင်ရိုး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5470" y="2047776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 အမှတ်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914716" y="624064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ဆုံလည်လှည့် ဗဟ</a:t>
            </a:r>
            <a:r>
              <a:rPr lang="" b="1" dirty="0">
                <a:solidFill>
                  <a:srgbClr val="000066"/>
                </a:solidFill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ို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231960" y="4161039"/>
            <a:ext cx="2226646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chemeClr val="accent4">
                    <a:lumMod val="50000"/>
                  </a:schemeClr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မြေပြင်အထက် မ-တင်နိုင်သည့် အမြင့်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94117" y="5880080"/>
            <a:ext cx="4554938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chemeClr val="accent6">
                    <a:lumMod val="50000"/>
                  </a:schemeClr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မြေပြင</a:t>
            </a:r>
            <a:r>
              <a:rPr lang="my-MM" sz="2000" b="1" dirty="0">
                <a:solidFill>
                  <a:schemeClr val="accent6">
                    <a:lumMod val="50000"/>
                  </a:schemeClr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အောက်မှ</a:t>
            </a:r>
            <a:r>
              <a:rPr lang="" sz="2000" b="1" dirty="0">
                <a:solidFill>
                  <a:schemeClr val="accent6">
                    <a:lumMod val="50000"/>
                  </a:schemeClr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မ-တင်နိုင်သည့် အမြင့်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209018" y="3661341"/>
            <a:ext cx="345553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A5002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မ-တင်နိုင်သည့် စုစုပေါင်းအမြင့်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69293" y="622561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အလုပ်လုပ်သည့် အချင်းဝက်ပတ်လည် ဧရိယာ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4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10349239" y="6431705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807314" y="1604968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လက်တံငုတ်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လက်တံအလျား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FFFF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ကုန်တင် ထရပ်ကား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2000" b="1" dirty="0">
                <a:solidFill>
                  <a:srgbClr val="FFFF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70990" cy="54395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" sz="36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လက်တံဆိုင်ရာ ပညာရပ်ဝေါဟာရများ </a:t>
            </a:r>
            <a:r>
              <a:rPr lang="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672695" y="2331948"/>
            <a:ext cx="2582656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မြေပြင်အထက် မ-တင်နိုင်သည့် အမြင့်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မြေပြင</a:t>
            </a:r>
            <a:r>
              <a:rPr lang="my-MM" sz="1800" b="1" dirty="0">
                <a:solidFill>
                  <a:srgbClr val="00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အောက်မှ</a:t>
            </a:r>
            <a:r>
              <a:rPr lang="" sz="1800" b="1" dirty="0">
                <a:solidFill>
                  <a:srgbClr val="00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် မ-တင်နိုင်သည့် အမြင့်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ချိတ် အလျား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162675" y="4676727"/>
            <a:ext cx="5893816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အနည်းဆုံး အလုပ်လုပ်နိုင်သည့် အချင်းဝက်ပတ်လည် ဧရိယာ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မြေတူးဂေါ် ဆလင်ဒါ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96123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စက်လက်မောင်း ဆလင်ဒါ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99222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စက်လက်တံကြီး ဆလင်ဒါ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3397594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အပြင်ဘက် သတိပေး မီးခွက်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မြေတူးဂေါ်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2305521" y="6332537"/>
            <a:ext cx="634928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33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အများဆုံး အလုပ်လုပ်နိုင်သည့် အချင်းဝက်ပတ်လည် ဧရိယာ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Zawgyi-One" panose="020B0604030504040204" pitchFamily="34" charset="0"/>
                <a:ea typeface="Meiryo UI" panose="020B0604030504040204" pitchFamily="50" charset="-128"/>
                <a:cs typeface="Zawgyi-One" panose="020B0604030504040204" pitchFamily="34" charset="0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800" b="1" dirty="0">
                <a:solidFill>
                  <a:srgbClr val="000066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ချိတ်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223181" y="5571595"/>
            <a:ext cx="3519637" cy="111720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" sz="1600" b="1" dirty="0">
                <a:solidFill>
                  <a:srgbClr val="FFFF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ကရိန်းလုပ်ဆောင်ချက် ပြုလုပ်နိုင်သော ဟိုက်ဒရောလစ် မြေတူးစက်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29351</TotalTime>
  <Words>9339</Words>
  <PresentationFormat>ワイド画面</PresentationFormat>
  <Paragraphs>973</Paragraphs>
  <Slides>64</Slides>
  <Notes>0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6" baseType="lpstr">
      <vt:lpstr>HGP明朝E</vt:lpstr>
      <vt:lpstr>Meiryo UI</vt:lpstr>
      <vt:lpstr>Pyidaungsu</vt:lpstr>
      <vt:lpstr>Zawgyi-One</vt:lpstr>
      <vt:lpstr>游ゴシック</vt:lpstr>
      <vt:lpstr>游ゴシック Light</vt:lpstr>
      <vt:lpstr>游ゴシック Medium</vt:lpstr>
      <vt:lpstr>Arial</vt:lpstr>
      <vt:lpstr>Arial Black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2020-12-04T08:09:28Z</cp:lastPrinted>
  <dcterms:created xsi:type="dcterms:W3CDTF">2020-09-06T01:10:38Z</dcterms:created>
  <dcterms:modified xsi:type="dcterms:W3CDTF">2021-02-04T14:11:06Z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