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32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custDataLst>
    <p:tags r:id="rId6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3300"/>
    <a:srgbClr val="CC0000"/>
    <a:srgbClr val="3333FF"/>
    <a:srgbClr val="FF5050"/>
    <a:srgbClr val="A50021"/>
    <a:srgbClr val="FFCCCC"/>
    <a:srgbClr val="FFFFCC"/>
    <a:srgbClr val="00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4" autoAdjust="0"/>
    <p:restoredTop sz="94660"/>
  </p:normalViewPr>
  <p:slideViewPr>
    <p:cSldViewPr snapToGrid="0" showGuides="1">
      <p:cViewPr varScale="1">
        <p:scale>
          <a:sx n="125" d="100"/>
          <a:sy n="125" d="100"/>
        </p:scale>
        <p:origin x="115" y="5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0" Type="http://schemas.openxmlformats.org/officeDocument/2006/relationships/image" Target="../media/image43.gif"/><Relationship Id="rId4" Type="http://schemas.microsoft.com/office/2007/relationships/hdphoto" Target="../media/hdphoto7.wdp"/><Relationship Id="rId9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59.emf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6" Type="http://schemas.openxmlformats.org/officeDocument/2006/relationships/image" Target="../media/image120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chart" Target="../charts/chart2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124.jpeg"/><Relationship Id="rId5" Type="http://schemas.openxmlformats.org/officeDocument/2006/relationships/image" Target="../media/image123.gif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7.png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12" Type="http://schemas.microsoft.com/office/2007/relationships/hdphoto" Target="../media/hdphoto4.wdp"/><Relationship Id="rId2" Type="http://schemas.openxmlformats.org/officeDocument/2006/relationships/slideLayout" Target="../slideLayouts/slideLayout5.xml"/><Relationship Id="rId16" Type="http://schemas.microsoft.com/office/2007/relationships/hdphoto" Target="../media/hdphoto6.wdp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27.gif"/><Relationship Id="rId7" Type="http://schemas.openxmlformats.org/officeDocument/2006/relationships/image" Target="../media/image131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130.gif"/><Relationship Id="rId5" Type="http://schemas.openxmlformats.org/officeDocument/2006/relationships/image" Target="../media/image129.gif"/><Relationship Id="rId10" Type="http://schemas.openxmlformats.org/officeDocument/2006/relationships/image" Target="../media/image134.gif"/><Relationship Id="rId4" Type="http://schemas.openxmlformats.org/officeDocument/2006/relationships/image" Target="../media/image128.gif"/><Relationship Id="rId9" Type="http://schemas.openxmlformats.org/officeDocument/2006/relationships/image" Target="../media/image13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emf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14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</a:p>
          <a:p>
            <a:r>
              <a:rPr lang="mn-MN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Сургалтад Зориулсан Танилцуулах Материал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sz="1800">
                <a:latin typeface="Meiryo UI" panose="020B0604030504040204" pitchFamily="50" charset="-128"/>
                <a:ea typeface="Meiryo UI" panose="020B0604030504040204" pitchFamily="50" charset="-128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sz="1800">
                <a:latin typeface="Meiryo UI" panose="020B0604030504040204" pitchFamily="50" charset="-128"/>
                <a:ea typeface="Meiryo UI" panose="020B0604030504040204" pitchFamily="50" charset="-128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ongolian Baiti" panose="03000500000000000000" pitchFamily="66" charset="0"/>
              </a:rPr>
              <a:t>Ур Чадварын Сургалтын Курс</a:t>
            </a:r>
          </a:p>
          <a:p>
            <a:pPr algn="ctr"/>
            <a:r>
              <a:rPr lang="mn-MN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ongolian Baiti" panose="03000500000000000000" pitchFamily="66" charset="0"/>
              </a:rPr>
              <a:t>Хөнгөн Даацын Автомат Краны Ажиллагаа</a:t>
            </a: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4141157" y="4259996"/>
            <a:ext cx="7351219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3208" y="572837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Өргөх Даац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81454"/>
            <a:ext cx="828374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mn-MN" sz="1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Дараах тохиолдолд хамгийн их даацыг даах боломжтой: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mn-MN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 </a:t>
            </a:r>
            <a:r>
              <a:rPr lang="mn-MN" sz="1800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оньсыг бүрэн сунгасан,</a:t>
            </a:r>
            <a:endParaRPr lang="mn-MN" b="1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mn-MN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 </a:t>
            </a:r>
            <a:r>
              <a:rPr lang="mn-MN" sz="18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хөндлөвчийн уртыг хамгийн бага болгосон,  </a:t>
            </a:r>
            <a:endParaRPr lang="mn-MN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mn-MN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❸ </a:t>
            </a:r>
            <a:r>
              <a:rPr lang="mn-MN" sz="1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хөндлөвчийн өнцгийг хамгийн их болгосон.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60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60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mn-MN" b="1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Бохир Үнэлсэн Даац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200">
                <a:latin typeface="Meiryo UI" panose="020B0604030504040204" pitchFamily="50" charset="-128"/>
                <a:ea typeface="Meiryo UI" panose="020B0604030504040204" pitchFamily="50" charset="-128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93399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Дэгээний масс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200">
                <a:latin typeface="Meiryo UI" panose="020B0604030504040204" pitchFamily="50" charset="-128"/>
                <a:ea typeface="Meiryo UI" panose="020B0604030504040204" pitchFamily="50" charset="-128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Нэрлэсэн Ачаалал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7041" y="1750488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mn-MN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mn-MN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mn-MN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アウトリガーを最大に張り出し</a:t>
            </a:r>
            <a:r>
              <a:rPr lang="mn-MN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mn-MN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mn-MN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ジブの傾斜角を最大にしたとき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2.　Ашиглах ба Ажиллуулах Тухай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58333" y="1488668"/>
            <a:ext cx="10117667" cy="53016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Дизель Хөдөлгүүр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1766188" y="4778652"/>
            <a:ext cx="97807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Сэнс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2626084" y="1693761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Тос хийх порт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Аккумлятор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563158" y="454423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Түлшний шахуурга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953933" y="6265061"/>
            <a:ext cx="2595331" cy="35613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Оруулах хоолой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383825" y="6096658"/>
            <a:ext cx="16839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Тосны сав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245522" y="542125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Өөрөө эхлэгч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2015A33C-FCD5-48DD-A228-BBC95D68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6" y="149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7196670" y="1993900"/>
            <a:ext cx="4883003" cy="45502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サブタイトル 2"/>
          <p:cNvSpPr txBox="1">
            <a:spLocks/>
          </p:cNvSpPr>
          <p:nvPr/>
        </p:nvSpPr>
        <p:spPr>
          <a:xfrm>
            <a:off x="7196670" y="4249718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3"/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Өргөх механизм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mn-MN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mn-MN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巻上装置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Краны Тоног Төхөөрөмжийн Хөдөлгөөнүүд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mn-MN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mn-MN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mn-MN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mn-MN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mn-MN" b="1"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3179" y="6170302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Гидравлик тосны танк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607169" y="5821074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Гидравлик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шахуурга</a:t>
            </a:r>
            <a:endParaRPr lang="mn-MN" sz="2200" b="1" dirty="0">
              <a:solidFill>
                <a:srgbClr val="A5002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Хөдөлгүүр</a:t>
            </a:r>
            <a:endParaRPr lang="mn-MN" sz="2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43179" y="5258690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Гидротрансформатор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7196670" y="2304775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Залуурын механизм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mn-MN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mn-MN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7196670" y="3292390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Эргэлдэх механизм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mn-MN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mn-MN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7196670" y="5615863"/>
            <a:ext cx="468632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Хөндлөвчийн телескоп сунгалт хийх/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өргөх хэрэгслийн механизм 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mn-MN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mn-MN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ジブ伸縮/起伏装置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725613"/>
              </p:ext>
            </p:extLst>
          </p:nvPr>
        </p:nvGraphicFramePr>
        <p:xfrm>
          <a:off x="4179581" y="2003928"/>
          <a:ext cx="7900091" cy="48040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mn-MN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Даацын момент хязгаарлагч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Эргүүлэх тоормосны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mn-MN" sz="20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PTO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Эргүүлэх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Телескоп сунгалт хийх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Оньсны удирдлагын самбар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mn-MN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Гол өргөгч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Туслах өргөх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Өргөх механизмын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mn-M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mn-M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mn-M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mn-M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mn-M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mn-M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mn-M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mn-M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mn-MN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mn-MN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</a:t>
            </a:r>
            <a:r>
              <a:rPr lang="mn-MN" sz="2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Ажиллуулах Төхөөрөмжийн Зохион Байгуулалтын Жишээ -1</a:t>
            </a:r>
          </a:p>
          <a:p>
            <a:pPr algn="ctr"/>
            <a:r>
              <a:rPr lang="mn-MN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Хийн Дугуйт Кран</a:t>
            </a:r>
            <a:endParaRPr lang="mn-MN" sz="4000" b="1" dirty="0">
              <a:solidFill>
                <a:srgbClr val="A5002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923437"/>
              </p:ext>
            </p:extLst>
          </p:nvPr>
        </p:nvGraphicFramePr>
        <p:xfrm>
          <a:off x="4015687" y="2003929"/>
          <a:ext cx="8087795" cy="4695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Даацын тоолуур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Телескоп сунгалт хийх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mn-MN" sz="16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Өргөх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Өргөх механизмын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Эргүүлэх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Яаралтай тусламжийн өргүүрийн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Дэгээг оруулах/гаргах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Өргүүрийн удирдлагын унтраалгууд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Оньсны суналтын өргөнийг тодорхойлогч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➓ Анхааруулах гэрэл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⓫ Яаралтай тусламжийн хяналтын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⓬ Хурдасгагчийн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⓭ Удаан хурдны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6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⓮ Дохионы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mn-MN" sz="2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Ажиллуулах Төхөөрөмжийн Зохион Байгуулалтын Жишээ -2</a:t>
            </a:r>
          </a:p>
          <a:p>
            <a:pPr algn="ctr"/>
            <a:r>
              <a:rPr lang="mn-MN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Авто Ачигчтай Кран</a:t>
            </a:r>
            <a:endParaRPr lang="mn-MN" sz="4000" b="1" dirty="0">
              <a:solidFill>
                <a:srgbClr val="A5002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132920"/>
              </p:ext>
            </p:extLst>
          </p:nvPr>
        </p:nvGraphicFramePr>
        <p:xfrm>
          <a:off x="3716654" y="2053398"/>
          <a:ext cx="8301765" cy="47262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3390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968375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❶</a:t>
                      </a:r>
                      <a:r>
                        <a:rPr kumimoji="1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</a:t>
                      </a:r>
                      <a:r>
                        <a:rPr kumimoji="1" lang="mn-MN" altLang="ja-JP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Хөндлөвчийн телескоп сунгалт хийх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mn-MN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❷ Дэгээг өргөх/доошлуулах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mn-M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18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❸ </a:t>
                      </a:r>
                      <a:r>
                        <a:rPr kumimoji="1" lang="mn-MN" altLang="ja-JP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Хөндлөвчийн өргөх механизм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mn-MN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54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❹ Эргүүлэх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mn-M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❺ Оньс: эсрэг талын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mn-M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❻ Оньс: операторын талын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mn-M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❼ Хурдасгагч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mn-MN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895790" y="2081139"/>
            <a:ext cx="1081053" cy="4651118"/>
            <a:chOff x="9487824" y="2032264"/>
            <a:chExt cx="1081053" cy="4651118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970" y="2032264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0316" y="3400802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40717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723374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04744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08666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8321598" y="3457319"/>
            <a:ext cx="4077972" cy="585389"/>
            <a:chOff x="8367534" y="2080961"/>
            <a:chExt cx="4077972" cy="585389"/>
          </a:xfrm>
        </p:grpSpPr>
        <p:sp>
          <p:nvSpPr>
            <p:cNvPr id="15" name="正方形/長方形 14"/>
            <p:cNvSpPr/>
            <p:nvPr/>
          </p:nvSpPr>
          <p:spPr>
            <a:xfrm>
              <a:off x="8367534" y="2080961"/>
              <a:ext cx="1490757" cy="276999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mn-MN" sz="12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Дээшлүүлэх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1057128" y="2093667"/>
              <a:ext cx="1388378" cy="276999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mn-MN" sz="1200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Доошлуулах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903900" y="2297061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mn-MN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1059069" y="2327796"/>
              <a:ext cx="980440" cy="338554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mn-MN" sz="1600" dirty="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866524" y="2863017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Өргөх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1051560" y="2837553"/>
            <a:ext cx="187289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Доошлуулах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898332" y="305410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1051560" y="3054100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巻下</a:t>
            </a:r>
          </a:p>
        </p:txBody>
      </p:sp>
      <p:sp>
        <p:nvSpPr>
          <p:cNvPr id="112" name="正方形/長方形 111"/>
          <p:cNvSpPr/>
          <p:nvPr/>
        </p:nvSpPr>
        <p:spPr>
          <a:xfrm>
            <a:off x="8297803" y="2183863"/>
            <a:ext cx="1569793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Буцаан татах</a:t>
            </a:r>
          </a:p>
        </p:txBody>
      </p:sp>
      <p:sp>
        <p:nvSpPr>
          <p:cNvPr id="113" name="正方形/長方形 112"/>
          <p:cNvSpPr/>
          <p:nvPr/>
        </p:nvSpPr>
        <p:spPr>
          <a:xfrm>
            <a:off x="10994816" y="2144006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Сунгах</a:t>
            </a:r>
          </a:p>
        </p:txBody>
      </p:sp>
      <p:sp>
        <p:nvSpPr>
          <p:cNvPr id="114" name="正方形/長方形 113"/>
          <p:cNvSpPr/>
          <p:nvPr/>
        </p:nvSpPr>
        <p:spPr>
          <a:xfrm>
            <a:off x="8866524" y="2384466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縮</a:t>
            </a:r>
          </a:p>
        </p:txBody>
      </p:sp>
      <p:sp>
        <p:nvSpPr>
          <p:cNvPr id="115" name="正方形/長方形 114"/>
          <p:cNvSpPr/>
          <p:nvPr/>
        </p:nvSpPr>
        <p:spPr>
          <a:xfrm>
            <a:off x="11037979" y="2384466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伸</a:t>
            </a:r>
          </a:p>
        </p:txBody>
      </p:sp>
      <p:sp>
        <p:nvSpPr>
          <p:cNvPr id="116" name="正方形/長方形 115"/>
          <p:cNvSpPr/>
          <p:nvPr/>
        </p:nvSpPr>
        <p:spPr>
          <a:xfrm>
            <a:off x="8894245" y="4153019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Баруун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1047699" y="4138884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Зүүн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884607" y="4380324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1037835" y="4380324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894245" y="4812717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Гаргах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1021906" y="4802159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Оруулах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898332" y="5043599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1051560" y="5043599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881588" y="5513329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Гаргах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1021906" y="5501662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Оруулах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898332" y="574310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1051560" y="5743102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866524" y="6197098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Бага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1021906" y="6175919"/>
            <a:ext cx="980440" cy="276999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2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Өндөр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898332" y="6417359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1051560" y="6417359"/>
            <a:ext cx="980440" cy="338554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mn-MN" sz="2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Авто Ачигчтай Кран дээрх Хяналтын Хөшүүрэг -1</a:t>
            </a:r>
          </a:p>
          <a:p>
            <a:pPr algn="ctr"/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3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Хөшүүрэг Зохицуулах Жишээ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mn-MN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mn-MN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210260" y="5792263"/>
            <a:ext cx="1674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Сул зогсолт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469315" y="5772115"/>
            <a:ext cx="762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Бага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069703" y="5772115"/>
            <a:ext cx="762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Бага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718707" y="5594314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Өндөр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499022" y="5594314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Өндөр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mn-MN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Авто Ачигчтай Кран дээрх Хяналтын Хөшүүргүүд -2</a:t>
            </a:r>
          </a:p>
          <a:p>
            <a:pPr algn="ctr"/>
            <a:r>
              <a:rPr lang="mn-MN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Ашиглалт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mn-MN" sz="2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Авто Ачигчтай Кран дээрх Хяналтын Хөшүүргүүд -3</a:t>
            </a:r>
          </a:p>
          <a:p>
            <a:pPr algn="ctr"/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3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Үйлдвэрлэгчийн Ялгаа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3151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6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Телескоп сунгалт хийх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394973" y="2210654"/>
            <a:ext cx="1940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Өргөх ажиллагаа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Дэгээг өргөх/доошлуулах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012447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2414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6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Өргөх ажиллагаа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6564848" y="4500889"/>
            <a:ext cx="1803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mn-MN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Телескоп сунгалт хийх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Эргэлдүүлэх</a:t>
            </a:r>
            <a:endParaRPr lang="mn-MN" sz="20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積載形トラッククレーンの操作レバー-3（メーカーによる配置の差異）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093256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mn-MN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mn-MN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*хөндлөнгийн оролцооноос сэргийлэх функц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275313"/>
              </p:ext>
            </p:extLst>
          </p:nvPr>
        </p:nvGraphicFramePr>
        <p:xfrm>
          <a:off x="5282661" y="1978523"/>
          <a:ext cx="6847813" cy="3948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35210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612603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mn-M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Хурдасгагчийн хөшүүрэг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Ачааны дэлгэц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mn-MN" sz="18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Эргүүлэх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Өргөх механизмын </a:t>
                      </a:r>
                      <a:r>
                        <a:rPr kumimoji="1" lang="mn-MN" sz="18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Дэгээг өргөх/доошлуулах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mn-MN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Телескоп сунгалт хийх унтраалга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mn-MN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mn-MN" sz="24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Авто Ачигчтай Кран дээрх Хяналтын Хөшүүргүүд -4</a:t>
            </a:r>
          </a:p>
          <a:p>
            <a:pPr algn="ctr"/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Алсын </a:t>
            </a:r>
            <a:r>
              <a:rPr lang="mn-MN" sz="3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Удирдлагын Төхөөрөмж</a:t>
            </a:r>
            <a:r>
              <a:rPr lang="mn-MN" sz="3200" b="1" baseline="300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積載形トラッククレーンの操作レバー-4（リモコン）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mn-MN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Тодорхойлолт ба Нэр Томьёо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mn-MN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Ашиглах ба Ажиллуулах Тухай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mn-MN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Гарын/Шүглэн Дохионууд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mn-MN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Нэмэлт Видео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mn-MN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Краны Ослын Нөхцөл Байдал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71348" y="1936037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mn-M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mn-M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mn-M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mn-M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mn-MN" dirty="0">
                <a:latin typeface="Meiryo UI" panose="020B0604030504040204" pitchFamily="50" charset="-128"/>
                <a:ea typeface="Meiryo UI" panose="020B0604030504040204" pitchFamily="50" charset="-128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mn-MN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Үндсэн Сэдвүүд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580908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581506" y="3159033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514131" y="2635898"/>
            <a:ext cx="188705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mn-MN" sz="28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Гараар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6436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mn-MN" sz="2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Гидравликаар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mn-MN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Авто Ачигчтай Краны Оньснууд -1</a:t>
            </a:r>
          </a:p>
          <a:p>
            <a:pPr algn="ctr"/>
            <a:r>
              <a:rPr lang="mn-MN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4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Сунгалт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mn-MN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Авто ачигчтай краны оньснууд -2</a:t>
            </a:r>
          </a:p>
          <a:p>
            <a:pPr algn="ctr"/>
            <a:r>
              <a:rPr lang="mn-MN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4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Сунгалтын Өргөн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115503" y="1935228"/>
            <a:ext cx="5967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Зарчмын хувьд бүтэн сунгалттай</a:t>
            </a:r>
          </a:p>
          <a:p>
            <a:pPr algn="ctr"/>
            <a:r>
              <a:rPr lang="mn-MN" dirty="0">
                <a:latin typeface="Meiryo UI" panose="020B0604030504040204" pitchFamily="50" charset="-128"/>
                <a:ea typeface="Meiryo UI" panose="020B0604030504040204" pitchFamily="50" charset="-128"/>
              </a:rPr>
              <a:t>原則として最大張出</a:t>
            </a:r>
            <a:r>
              <a:rPr lang="mn-MN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Хоёр талд ижил тэнцүү байна</a:t>
            </a:r>
          </a:p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左右を均等に張出す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Нэр даралтын Хөшүүрэг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ワンタッチレバー</a:t>
            </a: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(5) Авто ачигчтай краны оньснууд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Түгжээний</a:t>
            </a:r>
            <a:r>
              <a:rPr kumimoji="1" lang="mn-MN" sz="4000" b="1" i="0" u="none" strike="noStrike" cap="none" normalizeH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mn-MN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Тээглүүрүүд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積載形トラッククレーンのアウトリガー-3（ロック</a:t>
            </a:r>
            <a:r>
              <a:rPr lang="mn-MN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ピン</a:t>
            </a: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Жолоодох Түгжээний </a:t>
            </a:r>
            <a:r>
              <a:rPr lang="mn-MN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Хавчаар</a:t>
            </a:r>
            <a:endParaRPr lang="mn-MN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走行用ロックピン</a:t>
            </a: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0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(Түгжээний хавчаар)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50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mn-MN" sz="160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</a:t>
            </a:r>
            <a:r>
              <a:rPr kumimoji="1" lang="mn-MN" sz="1600" b="0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ロックピン)</a:t>
            </a:r>
            <a:r>
              <a:rPr kumimoji="1" lang="mn-MN" sz="1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373" y="2956983"/>
            <a:ext cx="2987839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37373" y="3064272"/>
            <a:ext cx="29878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Шууд холбогдсон </a:t>
            </a:r>
          </a:p>
          <a:p>
            <a:pPr algn="ctr"/>
            <a:r>
              <a:rPr lang="mn-MN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утсаар дамжин</a:t>
            </a:r>
          </a:p>
          <a:p>
            <a:pPr algn="ctr">
              <a:spcBef>
                <a:spcPts val="600"/>
              </a:spcBef>
            </a:pPr>
            <a:r>
              <a:rPr lang="mn-M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mn-MN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mn-MN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mn-MN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mn-MN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Ажиллах Бодит Хүрээ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Ажиллах радиус</a:t>
            </a:r>
          </a:p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Ажиллах радиус</a:t>
            </a:r>
          </a:p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095643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Эргүүлэх төв</a:t>
            </a:r>
          </a:p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7725794" y="1520243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Эргүүлэх төв</a:t>
            </a:r>
          </a:p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786399"/>
              </p:ext>
            </p:extLst>
          </p:nvPr>
        </p:nvGraphicFramePr>
        <p:xfrm>
          <a:off x="469899" y="6068128"/>
          <a:ext cx="1136650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83250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683250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2400" b="1" dirty="0">
                          <a:solidFill>
                            <a:srgbClr val="00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L1：Ажиллагааны бодит хүрээ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8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    </a:t>
                      </a:r>
                      <a:r>
                        <a:rPr lang="mn-MN" sz="2400" b="1" dirty="0">
                          <a:solidFill>
                            <a:srgbClr val="008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L2：Кран суурилуулах хүрээ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　積載形トラッククレーンの作業</a:t>
            </a:r>
            <a:r>
              <a:rPr lang="mn-MN" sz="2000" u="sng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領域</a:t>
            </a: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</a:t>
            </a:r>
            <a:r>
              <a:rPr lang="ru-RU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Ажиллах Хүрээ ба Тогтвортой Байдал</a:t>
            </a:r>
            <a:endParaRPr lang="mn-MN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437" y="2214317"/>
            <a:ext cx="5247687" cy="3721821"/>
          </a:xfrm>
          <a:prstGeom prst="rect">
            <a:avLst/>
          </a:prstGeom>
        </p:spPr>
      </p:pic>
      <p:sp>
        <p:nvSpPr>
          <p:cNvPr id="7" name="二等辺三角形 6"/>
          <p:cNvSpPr/>
          <p:nvPr/>
        </p:nvSpPr>
        <p:spPr>
          <a:xfrm rot="900000">
            <a:off x="5423074" y="4095745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二等辺三角形 7"/>
          <p:cNvSpPr/>
          <p:nvPr/>
        </p:nvSpPr>
        <p:spPr>
          <a:xfrm rot="20700000" flipV="1">
            <a:off x="5423074" y="1947366"/>
            <a:ext cx="620069" cy="2137491"/>
          </a:xfrm>
          <a:prstGeom prst="triangle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四角形吹き出し 8"/>
          <p:cNvSpPr/>
          <p:nvPr/>
        </p:nvSpPr>
        <p:spPr>
          <a:xfrm>
            <a:off x="7360746" y="1976442"/>
            <a:ext cx="2505952" cy="780154"/>
          </a:xfrm>
          <a:prstGeom prst="wedgeRectCallout">
            <a:avLst>
              <a:gd name="adj1" fmla="val -103030"/>
              <a:gd name="adj2" fmla="val 2218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Ар</a:t>
            </a:r>
          </a:p>
          <a:p>
            <a:pPr algn="ctr"/>
            <a:r>
              <a:rPr lang="mn-MN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тал</a:t>
            </a:r>
          </a:p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Урд</a:t>
            </a:r>
          </a:p>
          <a:p>
            <a:pPr algn="ctr"/>
            <a:r>
              <a:rPr lang="mn-MN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тал</a:t>
            </a:r>
          </a:p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Хажуу</a:t>
            </a:r>
          </a:p>
          <a:p>
            <a:pPr algn="ctr"/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тал</a:t>
            </a:r>
          </a:p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3" name="楕円 12"/>
          <p:cNvSpPr/>
          <p:nvPr/>
        </p:nvSpPr>
        <p:spPr>
          <a:xfrm>
            <a:off x="5947497" y="3994092"/>
            <a:ext cx="144379" cy="1443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7168561" y="1987155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Эргүүлэх төв</a:t>
            </a:r>
          </a:p>
          <a:p>
            <a:pPr algn="ct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pic>
        <p:nvPicPr>
          <p:cNvPr id="15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2010930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23" y="5822241"/>
            <a:ext cx="327459" cy="28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2362922" y="1224784"/>
            <a:ext cx="3211704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Тогтворгүй байдлын муж</a:t>
            </a:r>
            <a:endParaRPr 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mn-MN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mn-MN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Оньсны төв</a:t>
            </a:r>
          </a:p>
          <a:p>
            <a:pPr algn="ct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mn-MN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pSp>
        <p:nvGrpSpPr>
          <p:cNvPr id="20" name="グループ化 52"/>
          <p:cNvGrpSpPr/>
          <p:nvPr/>
        </p:nvGrpSpPr>
        <p:grpSpPr>
          <a:xfrm>
            <a:off x="1061504" y="2869430"/>
            <a:ext cx="5030372" cy="2245032"/>
            <a:chOff x="1061504" y="2882130"/>
            <a:chExt cx="5030372" cy="2245032"/>
          </a:xfrm>
        </p:grpSpPr>
        <p:cxnSp>
          <p:nvCxnSpPr>
            <p:cNvPr id="21" name="直線コネクタ 28"/>
            <p:cNvCxnSpPr/>
            <p:nvPr/>
          </p:nvCxnSpPr>
          <p:spPr>
            <a:xfrm flipH="1">
              <a:off x="1061504" y="4085332"/>
              <a:ext cx="4885993" cy="104183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33"/>
            <p:cNvCxnSpPr>
              <a:stCxn id="23" idx="2"/>
            </p:cNvCxnSpPr>
            <p:nvPr/>
          </p:nvCxnSpPr>
          <p:spPr>
            <a:xfrm flipH="1" flipV="1">
              <a:off x="1061505" y="2882130"/>
              <a:ext cx="4885992" cy="1184152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楕円 12"/>
            <p:cNvSpPr/>
            <p:nvPr/>
          </p:nvSpPr>
          <p:spPr>
            <a:xfrm>
              <a:off x="5947497" y="3994092"/>
              <a:ext cx="144379" cy="144379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550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1282995" y="3682538"/>
            <a:ext cx="2736112" cy="1184940"/>
          </a:xfrm>
          <a:prstGeom prst="wedgeRectCallout">
            <a:avLst>
              <a:gd name="adj1" fmla="val 73298"/>
              <a:gd name="adj2" fmla="val 74465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(8)　</a:t>
            </a:r>
            <a:r>
              <a:rPr lang="mn-MN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(8) Эрчим Хүчний Шугамуудын Ойролцоо Ажиллах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282593" cy="9848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17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Томилогдсон хянагч</a:t>
            </a:r>
          </a:p>
          <a:p>
            <a:pPr algn="ctr"/>
            <a:r>
              <a:rPr lang="mn-MN" dirty="0">
                <a:latin typeface="Meiryo UI" panose="020B0604030504040204" pitchFamily="50" charset="-128"/>
                <a:ea typeface="Meiryo UI" panose="020B0604030504040204" pitchFamily="50" charset="-128"/>
              </a:rPr>
              <a:t>専任の監視責任者</a:t>
            </a:r>
            <a:r>
              <a:rPr lang="mn-MN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518700" y="2081622"/>
            <a:ext cx="2282593" cy="12464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17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Шугамын хамгаалалтууд</a:t>
            </a:r>
          </a:p>
          <a:p>
            <a:pPr algn="ctr">
              <a:spcBef>
                <a:spcPts val="600"/>
              </a:spcBef>
            </a:pPr>
            <a:r>
              <a:rPr lang="mn-MN" dirty="0">
                <a:latin typeface="Meiryo UI" panose="020B0604030504040204" pitchFamily="50" charset="-128"/>
                <a:ea typeface="Meiryo UI" panose="020B0604030504040204" pitchFamily="50" charset="-128"/>
              </a:rPr>
              <a:t>建設用防護管</a:t>
            </a:r>
          </a:p>
          <a:p>
            <a:pPr algn="ctr"/>
            <a:r>
              <a:rPr lang="mn-MN" dirty="0">
                <a:latin typeface="Meiryo UI" panose="020B0604030504040204" pitchFamily="50" charset="-128"/>
                <a:ea typeface="Meiryo UI" panose="020B0604030504040204" pitchFamily="50" charset="-128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252633" y="2027054"/>
            <a:ext cx="2282593" cy="12311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17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Өндөрлөсөн анхааруулах шугам/хаалтууд</a:t>
            </a:r>
          </a:p>
          <a:p>
            <a:pPr algn="ctr">
              <a:spcBef>
                <a:spcPts val="600"/>
              </a:spcBef>
            </a:pPr>
            <a:r>
              <a:rPr lang="mn-MN" dirty="0">
                <a:latin typeface="Meiryo UI" panose="020B0604030504040204" pitchFamily="50" charset="-128"/>
                <a:ea typeface="Meiryo UI" panose="020B0604030504040204" pitchFamily="50" charset="-128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23089" y="5187737"/>
            <a:ext cx="2459908" cy="9694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17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Оруулахгүй байх хэмжүүр</a:t>
            </a:r>
          </a:p>
          <a:p>
            <a:pPr algn="ctr">
              <a:spcBef>
                <a:spcPts val="600"/>
              </a:spcBef>
            </a:pPr>
            <a:r>
              <a:rPr lang="mn-MN" dirty="0">
                <a:latin typeface="Meiryo UI" panose="020B0604030504040204" pitchFamily="50" charset="-128"/>
                <a:ea typeface="Meiryo UI" panose="020B0604030504040204" pitchFamily="50" charset="-128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1215665" y="3682538"/>
            <a:ext cx="2902878" cy="12772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mn-MN" sz="17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Ажиллах хүрээг хязгаарлах төхөөрөмж</a:t>
            </a:r>
          </a:p>
          <a:p>
            <a:pPr algn="ctr">
              <a:spcBef>
                <a:spcPts val="600"/>
              </a:spcBef>
            </a:pPr>
            <a:r>
              <a:rPr lang="mn-MN" dirty="0">
                <a:latin typeface="Meiryo UI" panose="020B0604030504040204" pitchFamily="50" charset="-128"/>
                <a:ea typeface="Meiryo UI" panose="020B0604030504040204" pitchFamily="50" charset="-128"/>
              </a:rPr>
              <a:t>作業範囲制限装置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mn-MN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Цахилгааны Шугамаас Хол Байх Хамгийн Бага Зай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937605" y="1531639"/>
            <a:ext cx="262471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978386" y="1649783"/>
            <a:ext cx="2498046" cy="50783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sz="1400" b="1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Өндөр хүчдэлийн шугам</a:t>
            </a:r>
          </a:p>
          <a:p>
            <a:pPr algn="ctr">
              <a:spcBef>
                <a:spcPts val="600"/>
              </a:spcBef>
            </a:pPr>
            <a:r>
              <a:rPr lang="mn-MN" sz="1400" dirty="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870568" cy="43088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mn-MN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Замын хажуугийн</a:t>
            </a:r>
          </a:p>
          <a:p>
            <a:r>
              <a:rPr lang="mn-MN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74804" y="5607935"/>
            <a:ext cx="1563428" cy="64633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lang="mn-MN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Байшингийн хажуугийн</a:t>
            </a:r>
          </a:p>
          <a:p>
            <a:pPr algn="r"/>
            <a:r>
              <a:rPr lang="mn-MN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77591" y="2886528"/>
            <a:ext cx="930695" cy="569387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sz="1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Аюулгүй</a:t>
            </a:r>
          </a:p>
          <a:p>
            <a:pPr algn="ctr">
              <a:spcBef>
                <a:spcPts val="600"/>
              </a:spcBef>
            </a:pPr>
            <a:r>
              <a:rPr lang="mn-MN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13750" y="4262334"/>
            <a:ext cx="1127479" cy="93871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sz="1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Бага-</a:t>
            </a:r>
          </a:p>
          <a:p>
            <a:pPr algn="ctr"/>
            <a:r>
              <a:rPr lang="mn-MN" sz="1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хүчдэлийн</a:t>
            </a:r>
          </a:p>
          <a:p>
            <a:pPr algn="ctr"/>
            <a:r>
              <a:rPr lang="mn-MN" sz="1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шугам</a:t>
            </a:r>
          </a:p>
          <a:p>
            <a:pPr algn="ctr">
              <a:spcBef>
                <a:spcPts val="600"/>
              </a:spcBef>
            </a:pPr>
            <a:r>
              <a:rPr lang="mn-MN" sz="1400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1883227" cy="783230"/>
          </a:xfrm>
          <a:prstGeom prst="wedgeRectCallout">
            <a:avLst>
              <a:gd name="adj1" fmla="val -86548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232655" y="4904692"/>
            <a:ext cx="1614985" cy="50783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Трансформатор</a:t>
            </a:r>
          </a:p>
          <a:p>
            <a:pPr algn="ctr">
              <a:spcBef>
                <a:spcPts val="600"/>
              </a:spcBef>
            </a:pPr>
            <a:r>
              <a:rPr lang="mn-MN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33383" y="2814799"/>
            <a:ext cx="1810358" cy="1538883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sz="1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Өндөр хүчдэлийн</a:t>
            </a:r>
          </a:p>
          <a:p>
            <a:pPr algn="ctr"/>
            <a:r>
              <a:rPr lang="mn-MN" sz="1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уналтын утас</a:t>
            </a:r>
          </a:p>
          <a:p>
            <a:pPr algn="ctr">
              <a:spcBef>
                <a:spcPts val="600"/>
              </a:spcBef>
            </a:pPr>
            <a:r>
              <a:rPr lang="mn-MN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Аюул</a:t>
            </a:r>
            <a:r>
              <a:rPr lang="mn-MN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mn-MN" sz="1600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mn-MN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27" y="3328565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934966" y="5344234"/>
            <a:ext cx="930695" cy="569387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sz="1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Аюулгүй</a:t>
            </a:r>
          </a:p>
          <a:p>
            <a:pPr algn="ctr">
              <a:spcBef>
                <a:spcPts val="600"/>
              </a:spcBef>
            </a:pPr>
            <a:r>
              <a:rPr lang="mn-MN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19696" y="6410456"/>
            <a:ext cx="2387759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a) Түгээх Шугам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935480" y="6410456"/>
            <a:ext cx="3124116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B) Дамжуулах Шугам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83680" y="1544729"/>
            <a:ext cx="4431666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mn-MN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ℓ: </a:t>
            </a:r>
            <a:r>
              <a:rPr lang="mn-MN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Хол байх хамгийн бага зай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安全な隔離距離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mn-MN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Цахилгааны Шугамаас Хол Байх Хамгийн Бага Зай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7761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mn-M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mn-M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м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mn-M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mn-M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м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mn-M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mn-M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м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mn-M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mn-M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м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mn-M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mn-M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м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9973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mn-MN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mn-MN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м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mn-MN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кВ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275</a:t>
            </a:r>
            <a:r>
              <a:rPr lang="mn-MN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кВ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mn-MN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кВ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mn-MN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кВ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lang="mn-MN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кВ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6.6</a:t>
            </a:r>
            <a:r>
              <a:rPr lang="mn-MN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кВ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939800" y="2348453"/>
            <a:ext cx="1994599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US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</a:t>
            </a:r>
            <a:r>
              <a:rPr lang="mn-MN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ол байх хамгийн бага </a:t>
            </a:r>
          </a:p>
          <a:p>
            <a:pPr algn="ctr"/>
            <a:r>
              <a:rPr lang="mn-MN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зай</a:t>
            </a:r>
            <a:endParaRPr lang="mn-MN" sz="2800" b="1" dirty="0">
              <a:solidFill>
                <a:srgbClr val="3333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6027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9534030" y="1846236"/>
            <a:ext cx="2278702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sz="24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Цахилгааны</a:t>
            </a:r>
          </a:p>
          <a:p>
            <a:pPr algn="ctr"/>
            <a:r>
              <a:rPr lang="mn-MN" sz="24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шугам</a:t>
            </a:r>
            <a:endParaRPr lang="mn-MN" sz="2800" b="1" dirty="0">
              <a:ln w="3175">
                <a:noFill/>
              </a:ln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519402" y="5053706"/>
            <a:ext cx="1385315" cy="46166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mn-MN" sz="2400" b="1" dirty="0">
                <a:ln w="3175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Хүчдэл</a:t>
            </a:r>
            <a:endParaRPr lang="mn-MN" sz="2800" b="1" dirty="0">
              <a:ln w="3175">
                <a:noFill/>
              </a:ln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420173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電線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(10)　</a:t>
            </a:r>
            <a:r>
              <a:rPr lang="mn-MN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(10) Цахилгаан Гүйдлийн Аюулгүй Хязгаар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70906"/>
              </p:ext>
            </p:extLst>
          </p:nvPr>
        </p:nvGraphicFramePr>
        <p:xfrm>
          <a:off x="7139369" y="1480027"/>
          <a:ext cx="4978800" cy="51451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78800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pPr marL="0" indent="0"/>
                      <a:r>
                        <a:rPr kumimoji="1" lang="mn-MN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ХГ-1: 	Цочсон хариу үйлдэл </a:t>
                      </a:r>
                      <a:r>
                        <a:rPr kumimoji="1" lang="en-US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</a:p>
                    <a:p>
                      <a:pPr marL="0" indent="0"/>
                      <a:r>
                        <a:rPr kumimoji="1" lang="en-US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      </a:t>
                      </a:r>
                      <a:r>
                        <a:rPr kumimoji="1" lang="mn-MN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үзүүлэхгүй</a:t>
                      </a:r>
                    </a:p>
                    <a:p>
                      <a:r>
                        <a:rPr kumimoji="1" lang="mn-MN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mn-MN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ХГ-2: 	Хортой нөлөө байхгүй</a:t>
                      </a:r>
                    </a:p>
                    <a:p>
                      <a:r>
                        <a:rPr kumimoji="1" lang="mn-MN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mn-MN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ХГ-3: 	Бие эрхтэнд гэмтэл </a:t>
                      </a:r>
                      <a:endParaRPr kumimoji="1" lang="en-US" sz="1800" b="1" dirty="0">
                        <a:solidFill>
                          <a:srgbClr val="000066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en-US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      </a:t>
                      </a:r>
                      <a:r>
                        <a:rPr kumimoji="1" lang="mn-MN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учруулахгүй</a:t>
                      </a:r>
                    </a:p>
                    <a:p>
                      <a:r>
                        <a:rPr kumimoji="1" lang="mn-MN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mn-MN" sz="18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ХГ-4: 	Зүрх/амьсгал зогсох</a:t>
                      </a:r>
                    </a:p>
                    <a:p>
                      <a:r>
                        <a:rPr kumimoji="1" lang="mn-MN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mn-MN" sz="16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ХГ-4.1: Ховдлын фибрилляци: ≤5%</a:t>
                      </a:r>
                    </a:p>
                    <a:p>
                      <a:r>
                        <a:rPr kumimoji="1" lang="mn-MN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mn-MN" sz="16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ХГ-4.2: Ховдлын фибрилляци: ≤50%</a:t>
                      </a:r>
                    </a:p>
                    <a:p>
                      <a:r>
                        <a:rPr kumimoji="1" lang="mn-MN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mn-MN" sz="16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ХГ-4.3: Ховдлын фибрилляци: &lt;50%</a:t>
                      </a:r>
                    </a:p>
                    <a:p>
                      <a:r>
                        <a:rPr kumimoji="1" lang="mn-MN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mn-MN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ХГ-1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mn-MN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ХГ-2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mn-MN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ХГ-3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mn-MN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ХГ-4</a:t>
            </a:r>
          </a:p>
          <a:p>
            <a:pPr algn="ctr">
              <a:spcBef>
                <a:spcPts val="600"/>
              </a:spcBef>
            </a:pPr>
            <a:r>
              <a:rPr lang="mn-MN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❶：ХГ-4.1</a:t>
            </a:r>
          </a:p>
          <a:p>
            <a:pPr algn="ctr"/>
            <a:r>
              <a:rPr lang="mn-MN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❶：ХГ-4.2</a:t>
            </a:r>
          </a:p>
          <a:p>
            <a:pPr algn="ctr"/>
            <a:r>
              <a:rPr lang="mn-MN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❶：ХГ-4.3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mn-MN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mn-MN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mn-MN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6847026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mn-MN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Цахилгаан дамжуулалтын үргэлжлэх хугацаа (мс)</a:t>
            </a:r>
          </a:p>
          <a:p>
            <a:pPr>
              <a:spcBef>
                <a:spcPts val="600"/>
              </a:spcBef>
            </a:pPr>
            <a:r>
              <a:rPr kumimoji="1" lang="mn-MN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mn-MN" sz="1600" b="1">
                <a:latin typeface="Meiryo UI" panose="020B0604030504040204" pitchFamily="50" charset="-128"/>
                <a:ea typeface="Meiryo UI" panose="020B0604030504040204" pitchFamily="50" charset="-128"/>
              </a:rPr>
              <a:t>Урсах гүйдэл (мА)</a:t>
            </a:r>
          </a:p>
          <a:p>
            <a:pPr algn="ctr">
              <a:spcBef>
                <a:spcPts val="600"/>
              </a:spcBef>
            </a:pPr>
            <a:r>
              <a:rPr kumimoji="1" lang="mn-MN" sz="1600" baseline="30000">
                <a:latin typeface="Meiryo UI" panose="020B0604030504040204" pitchFamily="50" charset="-128"/>
                <a:ea typeface="Meiryo UI" panose="020B0604030504040204" pitchFamily="50" charset="-128"/>
              </a:rPr>
              <a:t>通電電流（mA）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mn-MN" sz="40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3.　</a:t>
            </a:r>
            <a:r>
              <a:rPr lang="mn-MN" sz="4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Гарын/Шүглэн Дохионууд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mn-MN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Тодорхойлолт ба Нэр Томьёо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Гарын Дохионууд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525421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mn-M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Краныг</a:t>
                      </a:r>
                      <a:r>
                        <a:rPr lang="mn-MN" sz="20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дуудах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Байрлалыг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тодорхойлох</a:t>
                      </a:r>
                      <a:endParaRPr kumimoji="1" lang="mn-MN" sz="2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Дэгээг өргөх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Дэгээг доошлуулах</a:t>
                      </a:r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Гарын Дохионууд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656950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Туслах дэгээг өргөх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Хөндлөвчийг дээшлүүлэх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Туслах дэгээг доошлуулах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Хөндлөвчийг доошлуулах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Гарын Дохионууд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606683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Хэвтээ чиглэлд хөдлөх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Ачааг эргүүлэх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Удаанаар хөдлөх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Хөндлөвчийг сунгах/Буцаан татах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Гарын Дохионууд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930613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Зогсоох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Яаралтай зогсоох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Ажиллагаа дууслаа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096058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n-MN" b="1">
                <a:latin typeface="Meiryo UI" panose="020B0604030504040204" pitchFamily="50" charset="-128"/>
                <a:ea typeface="Meiryo UI" panose="020B0604030504040204" pitchFamily="50" charset="-128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笛による</a:t>
            </a:r>
            <a:r>
              <a:rPr lang="mn-MN" sz="2000" u="sng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補助</a:t>
            </a:r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Туслах</a:t>
            </a:r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Шүглэн Дохионууд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031201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mn-M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Краныг дуудах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mn-MN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Дэгээг өргөх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Дэгээг доошлуулах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Зогсоох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4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mn-MN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999237" y="1827945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mn-M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</a:p>
          <a:p>
            <a:pPr marL="0" lvl="1" algn="l">
              <a:lnSpc>
                <a:spcPct val="150000"/>
              </a:lnSpc>
              <a:spcBef>
                <a:spcPts val="0"/>
              </a:spcBef>
              <a:defRPr/>
            </a:pPr>
            <a:r>
              <a:rPr lang="mn-M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mn-M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mn-MN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mn-MN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mn-MN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4.　</a:t>
            </a:r>
            <a:r>
              <a:rPr lang="mn-MN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Нэмэлт видео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684882" y="1453039"/>
            <a:ext cx="1120231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lnSpc>
                <a:spcPct val="250000"/>
              </a:lnSpc>
              <a:spcBef>
                <a:spcPts val="0"/>
              </a:spcBef>
              <a:buAutoNum type="arabicParenBoth"/>
              <a:defRPr/>
            </a:pPr>
            <a:r>
              <a:rPr lang="en-US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mn-MN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Оньснуудыг Суурилуулахад Зориулсан Зөвлөмж</a:t>
            </a:r>
            <a:endParaRPr lang="en-US" sz="24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50000"/>
              </a:lnSpc>
              <a:spcBef>
                <a:spcPts val="0"/>
              </a:spcBef>
              <a:buAutoNum type="arabicParenBoth"/>
              <a:defRPr/>
            </a:pPr>
            <a:r>
              <a:rPr lang="mn-MN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Заах ба Дуудах - Ачаа Өргөх Үед</a:t>
            </a:r>
            <a:endParaRPr lang="en-US" sz="24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50000"/>
              </a:lnSpc>
              <a:spcBef>
                <a:spcPts val="0"/>
              </a:spcBef>
              <a:buAutoNum type="arabicParenBoth"/>
              <a:defRPr/>
            </a:pPr>
            <a:r>
              <a:rPr lang="mn-MN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Заах ба Дуудах - Ачаа Буулгах Үед</a:t>
            </a:r>
            <a:endParaRPr lang="en-US" sz="24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 indent="-457200" algn="l">
              <a:lnSpc>
                <a:spcPct val="250000"/>
              </a:lnSpc>
              <a:spcBef>
                <a:spcPts val="0"/>
              </a:spcBef>
              <a:buAutoNum type="arabicParenBoth"/>
              <a:defRPr/>
            </a:pPr>
            <a:r>
              <a:rPr lang="mn-MN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Ачаа Савлах Үе Дэх Краны Ажиллагаанд Зориулсан Зөвлөмж</a:t>
            </a:r>
          </a:p>
          <a:p>
            <a:pPr lvl="1" indent="-457200" algn="l">
              <a:lnSpc>
                <a:spcPct val="250000"/>
              </a:lnSpc>
              <a:spcBef>
                <a:spcPts val="0"/>
              </a:spcBef>
              <a:buAutoNum type="arabicParenBoth"/>
              <a:defRPr/>
            </a:pPr>
            <a:r>
              <a:rPr lang="mn-MN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Гарын Дохионууд ба Туслах Шүглэн Дохионууд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(1)　</a:t>
            </a:r>
            <a:r>
              <a:rPr lang="mn-MN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5"/>
            <a:ext cx="11964170" cy="1194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ctr">
              <a:buAutoNum type="arabicParenBoth"/>
            </a:pPr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Оньснуудыг Суурилуулахад </a:t>
            </a:r>
            <a:endParaRPr 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Зориулсан Зөвлөмж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EA86018-BFC4-4FBB-893A-826A5A79431D}"/>
              </a:ext>
            </a:extLst>
          </p:cNvPr>
          <p:cNvSpPr txBox="1"/>
          <p:nvPr/>
        </p:nvSpPr>
        <p:spPr>
          <a:xfrm>
            <a:off x="2006991" y="5838091"/>
            <a:ext cx="894236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Краны ажиллагааны явцад тээврийн хэрэгслийг тогтвортой болгоход ашигладаг төхөөрөмж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8AC255-08E1-460B-9942-EB1BD7AD9CE3}"/>
              </a:ext>
            </a:extLst>
          </p:cNvPr>
          <p:cNvSpPr txBox="1"/>
          <p:nvPr/>
        </p:nvSpPr>
        <p:spPr>
          <a:xfrm>
            <a:off x="211016" y="197529"/>
            <a:ext cx="1560008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mn-MN" sz="2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Оньс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(2)　</a:t>
            </a:r>
            <a:r>
              <a:rPr lang="mn-MN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304800" y="216566"/>
            <a:ext cx="11626848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Заах ба Дуудах </a:t>
            </a:r>
            <a:endParaRPr 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Ачаа Өргөх Үед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79DE38C-1D42-433B-8F09-A91FB29ACF55}"/>
              </a:ext>
            </a:extLst>
          </p:cNvPr>
          <p:cNvSpPr txBox="1"/>
          <p:nvPr/>
        </p:nvSpPr>
        <p:spPr>
          <a:xfrm>
            <a:off x="1219590" y="5996841"/>
            <a:ext cx="9664309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mn-MN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Заах ба Дуудах нь аюулыг таамаглах үйлдэл юм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039531-7927-4AEA-AE9C-F7947EE914BC}"/>
              </a:ext>
            </a:extLst>
          </p:cNvPr>
          <p:cNvSpPr txBox="1"/>
          <p:nvPr/>
        </p:nvSpPr>
        <p:spPr>
          <a:xfrm>
            <a:off x="203200" y="380092"/>
            <a:ext cx="3985510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mn-MN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Заах ба Дуудах Гэж Юу Вэ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433638"/>
            <a:ext cx="5678906" cy="5293987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6716" y="1502286"/>
            <a:ext cx="5011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Хэвтээ чиглэлд тээвэрлэлт хийдэг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2676" y="5868795"/>
            <a:ext cx="5759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Хөдөлгүүрийн хүчийг ашиглан өргөдөг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02915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188288" y="1502286"/>
            <a:ext cx="5801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Тодорхой заагаагүй газар луу хөдөлдөг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194458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812448" y="5705552"/>
            <a:ext cx="668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Өөр дээрээ суурилуулсан үндсэн хөдөлгүүртэй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 Тодорхойлолт: “Автомат Кранууд”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(3)　</a:t>
            </a:r>
            <a:r>
              <a:rPr lang="mn-MN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266700" y="394633"/>
            <a:ext cx="11759708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Заах ба Дуудах </a:t>
            </a:r>
            <a:endParaRPr lang="en-US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- Ачаа Буулгах Үед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93BAAD2-49D3-463B-96BF-F7954F642413}"/>
              </a:ext>
            </a:extLst>
          </p:cNvPr>
          <p:cNvSpPr txBox="1"/>
          <p:nvPr/>
        </p:nvSpPr>
        <p:spPr>
          <a:xfrm>
            <a:off x="3924299" y="5825391"/>
            <a:ext cx="4218355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mn-MN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Буулгах байрлалыг баталгаажуулах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C36B58-B311-471A-9243-67DF215CF738}"/>
              </a:ext>
            </a:extLst>
          </p:cNvPr>
          <p:cNvSpPr txBox="1"/>
          <p:nvPr/>
        </p:nvSpPr>
        <p:spPr>
          <a:xfrm>
            <a:off x="450850" y="1975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mn-MN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Буулгах байрлал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(4)　</a:t>
            </a:r>
            <a:r>
              <a:rPr lang="mn-MN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90499" y="394633"/>
            <a:ext cx="11569577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mn-MN" sz="3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Ачаа Савлах Үе Дэх Краны Ажиллагаанд </a:t>
            </a:r>
            <a:endParaRPr lang="en-US" sz="30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00000"/>
              </a:lnSpc>
            </a:pPr>
            <a:r>
              <a:rPr lang="mn-MN" sz="3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Зориулсан Зөвлөмж</a:t>
            </a:r>
            <a:endParaRPr lang="mn-MN" sz="36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39910C-1378-4ED6-B50B-186F48D9F656}"/>
              </a:ext>
            </a:extLst>
          </p:cNvPr>
          <p:cNvSpPr txBox="1"/>
          <p:nvPr/>
        </p:nvSpPr>
        <p:spPr>
          <a:xfrm>
            <a:off x="983273" y="5844441"/>
            <a:ext cx="102254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“Савлалт”-ыг зогсоохын тулд хөндлөвчийг “савлалт”-тай ижил чиглэлд дээш, доош хөдөлгөнө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C0A49E-D550-4592-ABD2-EC0FCC561FAC}"/>
              </a:ext>
            </a:extLst>
          </p:cNvPr>
          <p:cNvSpPr txBox="1"/>
          <p:nvPr/>
        </p:nvSpPr>
        <p:spPr>
          <a:xfrm>
            <a:off x="525096" y="171421"/>
            <a:ext cx="55709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mn-MN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Өргөх механизмын ажиллагааны үед “савлалт”-ыг зогсоох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</a:t>
            </a:r>
            <a:r>
              <a:rPr lang="mn-MN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914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Гарын Дохионууд ба Туслах Шүглэн Дохионууд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3D01C03-3E66-4CF9-B8D7-FD54B1CCEFD7}"/>
              </a:ext>
            </a:extLst>
          </p:cNvPr>
          <p:cNvSpPr txBox="1"/>
          <p:nvPr/>
        </p:nvSpPr>
        <p:spPr>
          <a:xfrm>
            <a:off x="1765301" y="5819041"/>
            <a:ext cx="877130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ctr"/>
            <a:r>
              <a:rPr lang="mn-MN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Гарын дохиотой хамт шүглэн дохиог заавал гүйцэтгээрэй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E68146E-34F1-4970-9AC7-C55A5247D268}"/>
              </a:ext>
            </a:extLst>
          </p:cNvPr>
          <p:cNvSpPr txBox="1"/>
          <p:nvPr/>
        </p:nvSpPr>
        <p:spPr>
          <a:xfrm>
            <a:off x="254000" y="197529"/>
            <a:ext cx="2199054" cy="417341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r>
              <a:rPr lang="mn-MN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Шүглэн дохионууд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5.</a:t>
            </a:r>
            <a:r>
              <a:rPr lang="mn-MN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mn-MN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5.　</a:t>
            </a:r>
            <a:r>
              <a:rPr lang="mn-MN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Краны Ослын Нөхцөл Байдал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593088"/>
            <a:ext cx="3043366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6771" y="1571153"/>
            <a:ext cx="341058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Краны ослууд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31622" y="1855252"/>
            <a:ext cx="1822895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r>
              <a:rPr lang="mn-MN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/Нас Баралт</a:t>
            </a:r>
            <a:endParaRPr kumimoji="1" lang="mn-MN" sz="18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5-1.  Хөнөөлтэй</a:t>
            </a:r>
            <a:r>
              <a:rPr kumimoji="1" lang="mn-MN" sz="3600" b="1" i="0" u="none" strike="noStrike" cap="none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Ослын </a:t>
            </a:r>
            <a:r>
              <a:rPr lang="mn-MN" sz="36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Чиг Хандлага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Хөнгөн</a:t>
            </a:r>
            <a:r>
              <a:rPr kumimoji="1" lang="mn-MN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даацын </a:t>
            </a:r>
            <a:r>
              <a:rPr lang="mn-MN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автомат</a:t>
            </a:r>
            <a:r>
              <a:rPr kumimoji="1" lang="mn-MN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mn-MN" sz="1800" b="1" noProof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крануудын </a:t>
            </a:r>
            <a:r>
              <a:rPr lang="mn-MN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осол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0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（クレーン等による死亡者数）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5-2. Үхлийн Хөнөөлтэй </a:t>
            </a:r>
            <a:r>
              <a:rPr lang="mn-MN" sz="36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Ослууд</a:t>
            </a:r>
            <a:r>
              <a:rPr kumimoji="1" lang="mn-MN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mn-MN" sz="36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(краны төрлөөр)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Гинжит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Кран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923854" y="1590705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</a:t>
            </a: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в</a:t>
            </a: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токран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00114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Машинтай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Кран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Дугуйт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Кран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72687" y="426234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7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7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онд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Унах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mn-MN" sz="1800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(ажилчин)</a:t>
            </a:r>
            <a:r>
              <a:rPr kumimoji="1" lang="mn-MN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Унах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mn-MN" sz="1800" b="1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(ачаа)</a:t>
            </a:r>
            <a:endParaRPr lang="mn-MN" b="1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2962624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Дунд</a:t>
            </a:r>
            <a:r>
              <a:rPr lang="mn-MN" sz="1800" b="1" noProof="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нь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хавчуулагдах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770681" y="1587367"/>
            <a:ext cx="608905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Хөмрөх, эд анги эвдрэх гэх мэт.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250685" y="2037687"/>
            <a:ext cx="3613416" cy="306191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lang="mn-MN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Тэжээ/ачаанд цохиулах</a:t>
            </a:r>
            <a:endParaRPr kumimoji="1" lang="mn-MN" sz="2000" b="1" i="0" u="none" strike="noStrike" cap="none" normalizeH="0" baseline="0" noProof="0" dirty="0">
              <a:ln>
                <a:noFill/>
              </a:ln>
              <a:solidFill>
                <a:srgbClr val="A50021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онд</a:t>
            </a:r>
          </a:p>
        </p:txBody>
      </p:sp>
      <p:cxnSp>
        <p:nvCxnSpPr>
          <p:cNvPr id="7" name="カギ線コネクタ 6"/>
          <p:cNvCxnSpPr/>
          <p:nvPr/>
        </p:nvCxnSpPr>
        <p:spPr>
          <a:xfrm flipV="1">
            <a:off x="11272808" y="1765434"/>
            <a:ext cx="442988" cy="1102823"/>
          </a:xfrm>
          <a:prstGeom prst="bentConnector3">
            <a:avLst>
              <a:gd name="adj1" fmla="val 151604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stCxn id="24" idx="1"/>
            <a:endCxn id="34" idx="1"/>
          </p:cNvCxnSpPr>
          <p:nvPr/>
        </p:nvCxnSpPr>
        <p:spPr>
          <a:xfrm rot="10800000" flipV="1">
            <a:off x="764101" y="2190782"/>
            <a:ext cx="486585" cy="1281397"/>
          </a:xfrm>
          <a:prstGeom prst="bentConnector3">
            <a:avLst>
              <a:gd name="adj1" fmla="val 146980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mn-MN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5-3.　</a:t>
            </a: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5-3. Үхлийн Хөнөөлтэй </a:t>
            </a:r>
            <a:r>
              <a:rPr lang="mn-MN" sz="32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Ослууд</a:t>
            </a: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(шалтгаанаар)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Автомат Краны Хөдөлгөөнүүд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414680" y="4276201"/>
            <a:ext cx="238405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Телескоп сунгалт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262748" y="1772552"/>
            <a:ext cx="268791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Өргөх/Доошлуулах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9929047" y="4284226"/>
            <a:ext cx="133998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Эргэлдэх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9541122" y="1767877"/>
            <a:ext cx="211583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Өргөх хэрэгсэл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mn-MN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226856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mn-MN">
                <a:latin typeface="Meiryo UI" panose="020B0604030504040204" pitchFamily="50" charset="-128"/>
                <a:ea typeface="Meiryo UI" panose="020B0604030504040204" pitchFamily="50" charset="-128"/>
              </a:rPr>
              <a:t>ジブの起伏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5-4. Ослын Тохиолдлууд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19727" y="1689398"/>
            <a:ext cx="9740373" cy="4775538"/>
            <a:chOff x="1219727" y="1689398"/>
            <a:chExt cx="9740373" cy="4775538"/>
          </a:xfrm>
        </p:grpSpPr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727" y="1698908"/>
              <a:ext cx="2309141" cy="2309141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688" y="1690920"/>
              <a:ext cx="2309141" cy="2309141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522" y="4146285"/>
              <a:ext cx="2309141" cy="2309141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727" y="4155795"/>
              <a:ext cx="2309141" cy="2309141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688" y="4147807"/>
              <a:ext cx="2309141" cy="2309141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959" y="1690920"/>
              <a:ext cx="2309141" cy="2309141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959" y="4147807"/>
              <a:ext cx="2309141" cy="2309141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522" y="1689398"/>
              <a:ext cx="2309141" cy="2309141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Өлгөсөн Ачаа Унах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737643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Унасан ачаа ажилчныг цохисон.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48405" y="6158828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Ажлаа эхлэхийн өмнө хэт эргэлдэхийг анхааруулах төхөөрөмжийн унтраалгыг асаах хэрэгтэй.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作業開始前に巻過警報装置のスイッチを入れる。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Хэт эргэлдэхийг анхааруулах төхөөрөмжийн ажиллагаа унтарсан.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708890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Дэгээ хөндлөвчийг цохиж, төмөр утсан олс тасарсан.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619479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Хөмрөөд дунд</a:t>
            </a:r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нь </a:t>
            </a: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хавчуулагдсан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887538" y="464329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Ажилчин машинуудын хооронд хавчуулагдсан.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887536" y="6158828"/>
            <a:ext cx="630446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Тавцан дээрх бүрэн сунасан</a:t>
            </a:r>
            <a:r>
              <a:rPr kumimoji="1" lang="mn-MN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mn-MN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оньсыг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шаардлагатай хүчээр</a:t>
            </a:r>
            <a:r>
              <a:rPr kumimoji="1" lang="mn-MN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тохируулна.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887537" y="2329649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О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ньсны хамгийн бага сунгалтыг </a:t>
            </a: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тогтворгүй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дөрвөлжин модон дээр байрлуулсан.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887537" y="353834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Хөндлөвч хамгийн </a:t>
            </a: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ихээр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сунахад кран хөмөрсөн.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Өлгөсөн </a:t>
            </a: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Ачаанд Ажилчин Цохиулсан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6014543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Ажилчин мөн ачсан </a:t>
            </a: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ачаа унахад шууд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цохиулсан.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6014542" y="5920276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Ажиллуулахын өмнө</a:t>
            </a:r>
            <a:r>
              <a:rPr kumimoji="1" lang="mn-MN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аюулгүй ажлын үйл явцыг баталгаажуулна</a:t>
            </a:r>
            <a:r>
              <a:rPr kumimoji="1" lang="mn-MN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14542" y="2329649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Эсрэг талаас ачааг буулгасны улмаас</a:t>
            </a:r>
            <a:r>
              <a:rPr kumimoji="1" lang="mn-MN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кран хазайхад хүрсэн.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14542" y="3445209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Өлгөсөн</a:t>
            </a:r>
            <a:r>
              <a:rPr kumimoji="1" lang="mn-MN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ачаа </a:t>
            </a: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ажилчныг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цохисон.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つり荷が作業者に衝突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660400" y="348540"/>
            <a:ext cx="1098550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Тоног Төхөөрөмж </a:t>
            </a:r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Шалгах Явц Дахь </a:t>
            </a: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Гэмтэл Бэртэл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5853676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Аливаа шалгалт болон засвар үйлчилгээг хийхийн өмнө хөдөлгүүрийг зогсоох </a:t>
            </a:r>
            <a:r>
              <a:rPr lang="mn-MN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хэрэгтэй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65345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Хөдөлгүүр ажиллаж байхад ажилчин зай хураагуурын кабелийг тохируулжээ.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65344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Түүний гар эргэх хөдөлгүүрийн сэнсэнд санамсаргүй хүрсэн байна.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Ажилчин Өлгөсөн</a:t>
            </a:r>
            <a:r>
              <a:rPr kumimoji="1" lang="mn-MN" sz="36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Ачаанд</a:t>
            </a: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Цохиулсан</a:t>
            </a:r>
            <a:r>
              <a:rPr kumimoji="1" lang="mn-MN" sz="36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Унасан ачаа ажилчныг шууд цохисон.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5953016" y="5912132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Краны</a:t>
            </a:r>
            <a:r>
              <a:rPr kumimoji="1" lang="mn-MN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операторууд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дохиог дагах ёстой.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Дохио өгөгчийн зааварчилгаагүй ачааг буулгаж байна.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02874"/>
            <a:ext cx="611577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Ачаа </a:t>
            </a: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шаттай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хүрэлцэж, нурж унасан.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つり荷が足場に接触し，荷崩れが発生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 Металлын Элэгдлээс Шалтгаалсан Гэмтэл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406226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Хөндлөвчийн үзүүр ажилчны зүүн гарыг цохисон.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014892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Тогтмол хийгддэг хувийн үзлэг шалгалтыг заавал хийж байх хэрэгтэй.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2185713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Ачааг өргөх гэж байв.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25893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Металл элэгдсэнээс болж хөндлөвч хугарч, унасан.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ジブが金属疲労等によって折損・落下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3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Хөмөрч Унасан Кранд </a:t>
            </a: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Дарагдсан Ажилтан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4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Бүрэн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4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сунгасан</a:t>
            </a:r>
            <a:endParaRPr kumimoji="1" lang="mn-MN" sz="1600" b="1" i="0" u="none" strike="noStrike" cap="none" normalizeH="0" baseline="0" noProof="0" dirty="0">
              <a:ln>
                <a:noFill/>
              </a:ln>
              <a:solidFill>
                <a:srgbClr val="3333FF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0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mn-MN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Бүрэн буцаан татсан</a:t>
            </a:r>
            <a:r>
              <a:rPr lang="mn-MN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234677" y="4550157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Оператор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шидэгдэж, краны </a:t>
            </a: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доор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дарагдсан байна.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265279" y="5905665"/>
            <a:ext cx="60664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1" indent="-365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Хэрэв даацын момент хязгаарлагч дохио өгч, анхааруулбал тэр даруйд ажлаа зогсоож байх ёстой</a:t>
            </a:r>
            <a:endParaRPr kumimoji="1" lang="mn-MN" sz="2400" b="1" i="0" u="none" strike="noStrike" cap="none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36576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sz="1800" b="0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過負荷防止装置の作動時には，直ちに作業を中止する。</a:t>
            </a:r>
          </a:p>
          <a:p>
            <a:pPr marL="36576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234676" y="3445204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Кран хөндий тал руу унасан байна.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234676" y="2327999"/>
            <a:ext cx="57744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Даацын моментын хязгаарлагч дохио өгч, анхааруулсан боловч эргүүлэхийг үргэлжлүүлсэн.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Өлгөсөн Ачаа Хүчтэй Салхины Улмаас Унах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4913599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321556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Унасан ачааны доор ажилчин </a:t>
            </a:r>
            <a:r>
              <a:rPr lang="mn-MN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дарагдсан</a:t>
            </a: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байна.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80322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mn-MN" sz="2400" b="1" noProof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Хүчтэй</a:t>
            </a: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салхитай бол ажлыг түр зогсоох ёстой.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185713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Салхины хамгийн их хурд 11 м/сек байв.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216603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Хүчтэй салхи өлгөсөн ачааг унахад</a:t>
            </a:r>
            <a:r>
              <a:rPr kumimoji="1" lang="mn-MN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хүргэжээ</a:t>
            </a: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つり荷が強風にあおられて落下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Хөмөрсний</a:t>
            </a:r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Улмаас Өлгөсөн Ачаа Унах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15848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91693" y="4381451"/>
            <a:ext cx="697276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Гинжит кран</a:t>
            </a:r>
            <a:r>
              <a:rPr kumimoji="1" lang="mn-MN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даац хэтэрсний улмаас унасан</a:t>
            </a: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クローラクレーンは</a:t>
            </a:r>
            <a:r>
              <a:rPr lang="mn-MN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過負荷により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803224"/>
            <a:ext cx="656692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Даацын момент хязгаарлагчийн ажиллагааг </a:t>
            </a:r>
            <a:r>
              <a:rPr lang="mn-MN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краныг ажиллуулахын өмнө шалгаж байх ёстой</a:t>
            </a: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6" y="2243701"/>
            <a:ext cx="7210387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mn-MN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Ажилчин</a:t>
            </a: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хөндлөвчийн сунгалтыг зогсоох дохио </a:t>
            </a:r>
            <a:r>
              <a:rPr lang="mn-MN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өгсөн</a:t>
            </a: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6" y="3284157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Гэсэн хэдий ч хөндлөвч үргэлжлэн сунасаар </a:t>
            </a:r>
            <a:r>
              <a:rPr lang="mn-MN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байв</a:t>
            </a: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Автомат Краны Төрлүүд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743324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Автокранууд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Дугуйт кранууд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Гинжит кранууд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Хэт Эргэлтээс Болж Төмөр Утсан Олс Гэмтсэн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794414" y="4321556"/>
            <a:ext cx="63975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Дэгээ унаж, ажилчныг цохисон.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Хэт эргэлдэхийг анхааруулах төхөөрөмжийг </a:t>
            </a:r>
            <a:r>
              <a:rPr lang="mn-MN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ажиллах явцад </a:t>
            </a: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идэвхжүүлсэн байх ёстой.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794415" y="2185713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Хөндлөвчийг санамсаргүй хэт хурдан сунгасан.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794414" y="3216603"/>
            <a:ext cx="611818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mn-MN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Хэт эргэлт нь төмөр утсан олсыг тасалсан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Чадваргүй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оператор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無資格の操作者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Ачаа ба Налуугийн хооронд Хавчуулагдсан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451514" y="2167467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Хяналтын хөшүүрэгт санамсаргүй хүрсэн.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451515" y="3214077"/>
            <a:ext cx="659761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Гар нь жолоочийн тал руу хөдөлсөн байна.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51515" y="4355424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Ачаа ба налуугийн хооронд ажилчин хавчуулагдсан байна.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515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Эргүүлэх хүрээнээс ажилчдыг хол байлгах</a:t>
            </a:r>
            <a:r>
              <a:rPr kumimoji="1" lang="mn-MN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хэрэгтэй.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ブームや荷等が旋回する範囲内に作業者を立ち入らせない。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Ослын Тохиолдол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Өндөр хүчдэлийн шугамаас ирэх цахилгаан гүйдэлд цохиулах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334000" y="2167467"/>
            <a:ext cx="695959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mn-MN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өндлөвч өндөр</a:t>
            </a: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хүчдэлийн 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шугамд хүрсэн.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ジブが高圧電線に近接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Тусгаарлах </a:t>
            </a:r>
            <a:r>
              <a:rPr lang="mn-MN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хамгаалах хэрэгслийг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өмссөн байх ёстой.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1" y="2646554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334000" y="3166528"/>
            <a:ext cx="663786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Кранд цахилгаан гүйдэл гүйсэн.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438810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mn-MN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Хянагчийг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томилсон байх ёстой.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送配電線に近接する作業では監視人を配置すること。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334000" y="4067557"/>
            <a:ext cx="67425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Ажилчин </a:t>
            </a: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цахилгаанд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цохиулсан.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作業員が感電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28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(Лавлагаа)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mn-MN" sz="36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Радио Долгионыг </a:t>
            </a:r>
            <a:r>
              <a:rPr lang="mn-MN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Тасалдуулах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273710" y="484225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Ажилчин </a:t>
            </a:r>
            <a:r>
              <a:rPr lang="mn-MN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цахилгаанд</a:t>
            </a: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цохиулж болзошгүй.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2737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Цахилгаанд цохиулахаас сэргийлэх арга хэмжээг авсан байх ёстой.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mn-MN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273715" y="2436928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Ойролцоох цамхгаас радио долгион дамжуулжээ.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273715" y="3719085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mn-MN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Кран нь антен болж, хэвийн бус хүчдэлийг үүсгэсэн.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mn-MN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mn-MN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mn-MN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クレーンがアンテナとなって異常電圧が発生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Автомат Краныг Ажиллуулахад Тавигдах Шаардлага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873833"/>
              </p:ext>
            </p:extLst>
          </p:nvPr>
        </p:nvGraphicFramePr>
        <p:xfrm>
          <a:off x="589588" y="1409303"/>
          <a:ext cx="11016000" cy="5373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Өргөх Даац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≥5 тонн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40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≥1 &amp; </a:t>
                      </a:r>
                      <a:r>
                        <a:rPr kumimoji="1" lang="mn-MN" sz="240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mn-MN" sz="240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 тонн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40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mn-MN" sz="240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 тонн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mn-MN" sz="2000" b="1" i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Автомат Кран</a:t>
                      </a:r>
                    </a:p>
                    <a:p>
                      <a:pPr algn="ctr"/>
                      <a:r>
                        <a:rPr kumimoji="1" lang="mn-MN" sz="2000" b="1" i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Операторын Гэрчилгээ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mn-MN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mn-MN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mn-MN" sz="54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Хөнгөн Даацын Автомат Краны Ур Чадварын Сургалтын Курс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mn-MN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mn-MN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mn-MN" sz="54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Автомат Краны Ажиллагаанд Зориулсан Тусгай Боловсрол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mn-MN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mn-MN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mn-MN" sz="54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mn-MN" sz="54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Хөндлөвчийн Нэр Томьёо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426799"/>
            <a:ext cx="100113" cy="1692000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148509" cy="936000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621749" y="3511328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Хөндлөвчийн өнцөг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265397" y="293755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Хөлийн хавчаар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819365" y="4132602"/>
            <a:ext cx="264196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Хөндлөн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хавтгай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351708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Хөндлөвчийн тэнхлэг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Хөндлөвчийн</a:t>
            </a:r>
            <a:r>
              <a:rPr lang="mn-MN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цэг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914716" y="624064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Эргүүлэх төв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206805" y="4071797"/>
            <a:ext cx="2526416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Газраас дээших өргөлтийн өндөр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62742" y="5770763"/>
            <a:ext cx="4554938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Газар доорх өргөлтийн өндөр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610455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Нийт өргөлтийн өндөр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44320" y="6067075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Ажиллах радиус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40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884564" y="6355094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mn-MN" sz="160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617453"/>
            <a:ext cx="437380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Хөндлөвчийн цэгний хавчаар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3299844" y="1997587"/>
            <a:ext cx="28085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Хөндлөвчийн урт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3" y="1523221"/>
            <a:ext cx="2929153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Машинтай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кран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mn-MN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5" y="1418465"/>
            <a:ext cx="11734587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mn-MN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Хөндлөвчийн Нэр Томьёо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Газраас дээших өргөлтийн өндөр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716701" y="4395560"/>
            <a:ext cx="2356107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Газар доорх өргөлтийн өндөр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819671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Дэгээний урт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Хамгийн бага ажиллах радиус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3565758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Хутгуурын цилиндр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Гарын цилиндр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4617002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Өргөгч цамхгийн сумны цилиндр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176844" y="3783861"/>
            <a:ext cx="4535038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Гадаад анхааруулгын чийдэн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Хутгуур</a:t>
            </a:r>
            <a:endParaRPr lang="mn-MN" sz="2000" b="1" dirty="0">
              <a:solidFill>
                <a:srgbClr val="00006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27254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Хамгийн их ажиллах радиус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5005167" y="3429000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Дэгээ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587649" y="5580625"/>
            <a:ext cx="3155169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mn-MN" sz="18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Краны функц бүхий гидравлик экскаватор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mn-MN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28988</TotalTime>
  <Words>2894</Words>
  <PresentationFormat>ワイド画面</PresentationFormat>
  <Paragraphs>972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4" baseType="lpstr">
      <vt:lpstr>HGP明朝E</vt:lpstr>
      <vt:lpstr>Meiryo UI</vt:lpstr>
      <vt:lpstr>游ゴシック</vt:lpstr>
      <vt:lpstr>游ゴシック Light</vt:lpstr>
      <vt:lpstr>游ゴシック Medium</vt:lpstr>
      <vt:lpstr>Arial</vt:lpstr>
      <vt:lpstr>Arial Black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2020-12-04T08:23:44Z</cp:lastPrinted>
  <dcterms:created xsi:type="dcterms:W3CDTF">2020-09-06T01:10:38Z</dcterms:created>
  <dcterms:modified xsi:type="dcterms:W3CDTF">2021-02-04T14:10:24Z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81A9CA89-4736-4777-3F11-3F353F020C3F</vt:lpwstr>
  </property>
  <property fmtid="{D5CDD505-2E9C-101B-9397-08002B2CF9AE}" pid="3" name="ArticulatePath">
    <vt:lpwstr>1111_LM-crane_PPT</vt:lpwstr>
  </property>
</Properties>
</file>