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32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00"/>
    <a:srgbClr val="3333FF"/>
    <a:srgbClr val="FF5050"/>
    <a:srgbClr val="A50021"/>
    <a:srgbClr val="FFCCCC"/>
    <a:srgbClr val="FFFFCC"/>
    <a:srgbClr val="003300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0570" autoAdjust="0"/>
  </p:normalViewPr>
  <p:slideViewPr>
    <p:cSldViewPr snapToGrid="0" showGuides="1">
      <p:cViewPr varScale="1">
        <p:scale>
          <a:sx n="123" d="100"/>
          <a:sy n="123" d="100"/>
        </p:scale>
        <p:origin x="120" y="566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microsoft.com/office/2007/relationships/hdphoto" Target="../media/hdphoto7.wdp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emf"/><Relationship Id="rId11" Type="http://schemas.openxmlformats.org/officeDocument/2006/relationships/image" Target="../media/image95.emf"/><Relationship Id="rId5" Type="http://schemas.openxmlformats.org/officeDocument/2006/relationships/image" Target="../media/image89.png"/><Relationship Id="rId10" Type="http://schemas.openxmlformats.org/officeDocument/2006/relationships/image" Target="../media/image94.emf"/><Relationship Id="rId4" Type="http://schemas.openxmlformats.org/officeDocument/2006/relationships/image" Target="../media/image88.png"/><Relationship Id="rId9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gif"/><Relationship Id="rId5" Type="http://schemas.openxmlformats.org/officeDocument/2006/relationships/image" Target="../media/image124.jpeg"/><Relationship Id="rId4" Type="http://schemas.openxmlformats.org/officeDocument/2006/relationships/image" Target="../media/image1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11" Type="http://schemas.microsoft.com/office/2007/relationships/hdphoto" Target="../media/hdphoto4.wdp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gif"/><Relationship Id="rId7" Type="http://schemas.openxmlformats.org/officeDocument/2006/relationships/image" Target="../media/image132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gif"/><Relationship Id="rId5" Type="http://schemas.openxmlformats.org/officeDocument/2006/relationships/image" Target="../media/image130.gif"/><Relationship Id="rId4" Type="http://schemas.openxmlformats.org/officeDocument/2006/relationships/image" Target="../media/image129.gif"/><Relationship Id="rId9" Type="http://schemas.openxmlformats.org/officeDocument/2006/relationships/image" Target="../media/image134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r>
              <a:rPr lang="ko-K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교육용 프레젠테이션 자료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sz="1800">
                <a:latin typeface="Meiryo UI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4800" b="1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ko-KR" sz="3200" b="1" dirty="0">
                <a:solidFill>
                  <a:srgbClr val="000066"/>
                </a:solidFill>
                <a:latin typeface="Meiryo UI" panose="020B0604030504040204" pitchFamily="50" charset="-128"/>
                <a:ea typeface="+mj-ea"/>
              </a:rPr>
              <a:t>소형 </a:t>
            </a:r>
            <a:r>
              <a:rPr lang="ko-KR" sz="3200" b="1" dirty="0">
                <a:solidFill>
                  <a:srgbClr val="000066"/>
                </a:solidFill>
                <a:latin typeface="Meiryo UI" panose="020B0604030504040204" pitchFamily="50" charset="-128"/>
                <a:ea typeface="+mj-ea"/>
              </a:rPr>
              <a:t>이동식 크레인 </a:t>
            </a:r>
            <a:br>
              <a:rPr lang="en-US" altLang="ko-KR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ko-KR" sz="3200" b="1" dirty="0">
                <a:solidFill>
                  <a:srgbClr val="000066"/>
                </a:solidFill>
                <a:latin typeface="Meiryo UI" panose="020B0604030504040204" pitchFamily="50" charset="-128"/>
                <a:ea typeface="+mj-ea"/>
              </a:rPr>
              <a:t>운전</a:t>
            </a:r>
            <a:r>
              <a:rPr lang="en-US" altLang="ko-KR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3200" b="1" dirty="0">
                <a:solidFill>
                  <a:srgbClr val="000066"/>
                </a:solidFill>
                <a:latin typeface="Meiryo UI" panose="020B0604030504040204" pitchFamily="50" charset="-128"/>
                <a:ea typeface="+mj-ea"/>
              </a:rPr>
              <a:t>능력 교육 강좌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18847" y="4259996"/>
            <a:ext cx="7373530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인양 하중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7911965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다음과 같은 경우에 인상할 수 있는 최대 하중: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 아웃트리거를 최대로 연장한 경우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 지브 길이가 최소인 경우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o-KR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❸ 지브 각도가 최대인 경우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ko-KR" b="1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정격 총 하중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후크 질량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정격 하중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o-KR" sz="180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アウトリガーを最大に張り出し</a:t>
            </a:r>
            <a:r>
              <a:rPr lang="ko-KR" sz="2000">
                <a:latin typeface="Meiryo UI" panose="020B0604030504040204" pitchFamily="50" charset="-128"/>
                <a:ea typeface="Meiryo UI" panose="020B0604030504040204" pitchFamily="50" charset="-128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00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</a:p>
        </p:txBody>
      </p:sp>
    </p:spTree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2.　취급 및 운전</a:t>
            </a:r>
          </a:p>
        </p:txBody>
      </p:sp>
    </p:spTree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117667" cy="530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디젤 엔진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766188" y="4778652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팬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오일 필러 포트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어큐뮬레이터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63158" y="454423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연료 펌프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953933" y="6265061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흡기 매니폴드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오일 팬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7915323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셀프</a:t>
            </a:r>
            <a:r>
              <a:rPr lang="en-US" altLang="ko-KR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200" b="1" dirty="0" err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스타터</a:t>
            </a:r>
            <a:endParaRPr lang="ko-KR" sz="22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セルモータ</a:t>
            </a:r>
            <a:endParaRPr lang="ko-KR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DD36BF25-FCA5-4F29-A131-FD00D3AD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211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1" y="1993900"/>
            <a:ext cx="3995556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24971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ko-KR" sz="28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호이스팅</a:t>
            </a:r>
            <a:r>
              <a:rPr lang="ko-K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기계 장치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ko-KR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크레인 장비 동작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ko-KR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ko-KR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ko-KR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ko-KR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ko-KR" b="1"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6124468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유압유 탱크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유압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펌프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엔진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43179" y="5212856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토크 컨버터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ko-KR" sz="28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조향</a:t>
            </a:r>
            <a:r>
              <a:rPr lang="ko-K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기계 장치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ko-KR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92390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ko-K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선회 기계 장치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ko-KR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ko-KR" sz="28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지브</a:t>
            </a:r>
            <a:r>
              <a:rPr lang="ko-K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신축/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</a:t>
            </a:r>
            <a:r>
              <a:rPr lang="ko-KR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기복 기계 장치 </a:t>
            </a:r>
            <a:r>
              <a:rPr lang="ko-KR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ko-KR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ジブ伸縮/起伏装置</a:t>
            </a:r>
          </a:p>
        </p:txBody>
      </p:sp>
    </p:spTree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892639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하중 모멘트 리미터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선회 브레이크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ko-KR" sz="24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PTO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선회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신축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아웃트리거 제어 페달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메인 권상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보조 권상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기복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ko-K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o-K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운전 장치 배열 예 -1</a:t>
            </a:r>
          </a:p>
          <a:p>
            <a:pPr algn="ctr"/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험지형 크레인</a:t>
            </a:r>
          </a:p>
        </p:txBody>
      </p:sp>
    </p:spTree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79004"/>
              </p:ext>
            </p:extLst>
          </p:nvPr>
        </p:nvGraphicFramePr>
        <p:xfrm>
          <a:off x="4015687" y="2003929"/>
          <a:ext cx="8087795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자중계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신축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ko-KR" sz="18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권상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기복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선회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비상 잭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후크 인/아웃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잭 제어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아웃트리거 연장 너비 표시기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➓ 경고 램프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⓫ 비상 제어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⓬ 가속기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⓭ 저속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⓮ 경적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o-K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운전 장치 배열 예 -2</a:t>
            </a:r>
          </a:p>
          <a:p>
            <a:pPr algn="ctr"/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트럭 로더 크레인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467553"/>
              </p:ext>
            </p:extLst>
          </p:nvPr>
        </p:nvGraphicFramePr>
        <p:xfrm>
          <a:off x="3890235" y="1949389"/>
          <a:ext cx="8028000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751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048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 </a:t>
                      </a:r>
                      <a:r>
                        <a:rPr kumimoji="1" lang="ko-KR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지브 신축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후크 상승/하강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o-K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</a:t>
                      </a:r>
                      <a:r>
                        <a:rPr kumimoji="1" lang="ja-JP" altLang="en-US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ko-KR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지브 기복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o-KR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선회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o-K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아웃트리거: 반대 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o-K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</a:t>
                      </a:r>
                      <a:r>
                        <a:rPr kumimoji="1" lang="ko-KR" sz="2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아웃트리거</a:t>
                      </a: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: 운전자 측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o-K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가속기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ko-K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936557" y="1971688"/>
            <a:ext cx="1081053" cy="4830763"/>
            <a:chOff x="9487824" y="1973999"/>
            <a:chExt cx="1081053" cy="4830763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1973999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903" y="3415098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8903900" y="3356338"/>
            <a:ext cx="3133668" cy="694294"/>
            <a:chOff x="8903900" y="1941321"/>
            <a:chExt cx="3133668" cy="694294"/>
          </a:xfrm>
        </p:grpSpPr>
        <p:sp>
          <p:nvSpPr>
            <p:cNvPr id="15" name="正方形/長方形 14"/>
            <p:cNvSpPr/>
            <p:nvPr/>
          </p:nvSpPr>
          <p:spPr>
            <a:xfrm>
              <a:off x="8903900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ko-KR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올리기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1941321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ko-KR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내리기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ko-KR" sz="16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57128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ko-KR" sz="16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903900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상승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057128" y="2640372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하강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903900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057128" y="299611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8921851" y="1930345"/>
            <a:ext cx="3133668" cy="694294"/>
            <a:chOff x="8903900" y="3347556"/>
            <a:chExt cx="3133668" cy="694294"/>
          </a:xfrm>
        </p:grpSpPr>
        <p:sp>
          <p:nvSpPr>
            <p:cNvPr id="112" name="正方形/長方形 111"/>
            <p:cNvSpPr/>
            <p:nvPr/>
          </p:nvSpPr>
          <p:spPr>
            <a:xfrm>
              <a:off x="8903900" y="3347556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ko-KR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수축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1057128" y="3347556"/>
              <a:ext cx="980440" cy="400110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ko-KR" sz="20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연장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903900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ko-KR" sz="16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1057128" y="37032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ko-KR" sz="16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903900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오른쪽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057128" y="405428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왼쪽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903900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057128" y="441002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903900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아웃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057128" y="4745347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인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903900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057128" y="5101087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903900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아웃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057128" y="5444850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인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903900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057128" y="580059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903900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낮음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057128" y="6159343"/>
            <a:ext cx="980440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20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높음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903900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7128" y="6515083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o-K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트럭 로더 크레인 제어 레버 -1</a:t>
            </a:r>
          </a:p>
          <a:p>
            <a:pPr algn="ctr"/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레버 배열 예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ko-KR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ko-KR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713908" y="5792263"/>
            <a:ext cx="823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공회전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506554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낮음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028859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낮음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817630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높음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519862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높음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o-K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트럭 로더 크레인 제어 레버 -2</a:t>
            </a:r>
          </a:p>
          <a:p>
            <a:pPr algn="ctr"/>
            <a:r>
              <a:rPr lang="ko-K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운전</a:t>
            </a:r>
          </a:p>
        </p:txBody>
      </p:sp>
    </p:spTree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o-K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트럭 로더 크레인 제어 레버 -3</a:t>
            </a:r>
          </a:p>
          <a:p>
            <a:pPr algn="ctr"/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제조업체별 차이점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075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신축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445561" y="2350099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기복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후크 상승/하강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기복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186565" y="4646976"/>
            <a:ext cx="219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신축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선회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積載形トラッククレーンの操作レバー-3（メーカーによる配置の差異）</a:t>
            </a:r>
          </a:p>
        </p:txBody>
      </p:sp>
    </p:spTree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ko-KR" sz="22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ko-K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*간섭 방지 기능 포함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22538"/>
              </p:ext>
            </p:extLst>
          </p:nvPr>
        </p:nvGraphicFramePr>
        <p:xfrm>
          <a:off x="5402613" y="1978523"/>
          <a:ext cx="6727861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가속기 레버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 dirty="0" err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アクセルレバ</a:t>
                      </a:r>
                      <a:r>
                        <a:rPr kumimoji="1" lang="ko-K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하중 디스플레이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ko-KR" sz="24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선회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기복 </a:t>
                      </a:r>
                      <a:r>
                        <a:rPr kumimoji="1" lang="ko-KR" sz="24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후크 상승/하강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ko-K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신축 스위치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ko-K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o-K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트럭 로더 크레인 제어 레버 -4</a:t>
            </a:r>
          </a:p>
          <a:p>
            <a:pPr algn="ctr"/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원격 </a:t>
            </a:r>
            <a:r>
              <a:rPr lang="ko-K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제어 장치</a:t>
            </a:r>
            <a:r>
              <a:rPr lang="ko-KR" sz="3600" b="1" baseline="3000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積載形トラッククレーンの操作レバー-4（リモコン）</a:t>
            </a:r>
          </a:p>
        </p:txBody>
      </p:sp>
    </p:spTree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정의 및 용어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취급 및 운전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수신호/호루라기 신호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보충 비디오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ko-KR" sz="3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크레인 사고 상황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71348" y="1836650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ko-KR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ko-KR" dirty="0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1150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주요 주제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14131" y="2635898"/>
            <a:ext cx="188705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ko-KR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수동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ko-KR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유압식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o-K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트럭 로더 크레인 아웃트리거 -1</a:t>
            </a:r>
          </a:p>
          <a:p>
            <a:pPr algn="ctr"/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연장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ko-K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트럭 로더 크레인 아웃트리거 -2</a:t>
            </a:r>
          </a:p>
          <a:p>
            <a:pPr algn="ctr"/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연장 너비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40245" y="1935228"/>
            <a:ext cx="5215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원칙적으로 최대 연장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양측에 동일하게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원터치 레버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(5) 트럭 로더 크레인 아웃트리거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잠금</a:t>
            </a:r>
            <a:r>
              <a:rPr kumimoji="1" lang="ko-KR" sz="4000" b="1" i="0" u="none" strike="noStrike" cap="none" normalizeH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핀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積載形トラッククレーンのアウトリガー-3（ロック</a:t>
            </a:r>
            <a:r>
              <a:rPr lang="ko-K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ピン</a:t>
            </a: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구동 잠금 </a:t>
            </a:r>
            <a:r>
              <a:rPr lang="ko-K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走行用ロックピン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20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(잠금 핀)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50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ko-KR" sz="160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</a:t>
            </a:r>
            <a:r>
              <a:rPr kumimoji="1" lang="ko-KR" sz="1600" b="0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ロックピン)</a:t>
            </a:r>
            <a:r>
              <a:rPr kumimoji="1" lang="ko-KR" sz="1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와이어를 통해 </a:t>
            </a:r>
          </a:p>
          <a:p>
            <a:pPr algn="ctr"/>
            <a:r>
              <a:rPr lang="ko-KR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직접 연결</a:t>
            </a:r>
          </a:p>
          <a:p>
            <a:pPr algn="ctr">
              <a:spcBef>
                <a:spcPts val="600"/>
              </a:spcBef>
            </a:pPr>
            <a:r>
              <a:rPr lang="ko-KR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ko-KR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ko-KR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ko-KR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ko-KR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실제 작업 범위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작업 반경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작업 반경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선회 중심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선회 중심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237566"/>
              </p:ext>
            </p:extLst>
          </p:nvPr>
        </p:nvGraphicFramePr>
        <p:xfrm>
          <a:off x="1010723" y="6068128"/>
          <a:ext cx="1017055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5277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085277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2400" b="1">
                          <a:solidFill>
                            <a:srgbClr val="00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L1: 실제 운전 범위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8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2400" b="1">
                          <a:solidFill>
                            <a:srgbClr val="008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L2: 크레인 설치 범위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8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　積載形トラッククレーンの作業</a:t>
            </a:r>
            <a:r>
              <a:rPr lang="ko-KR" sz="2000" u="sng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領域</a:t>
            </a: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작업 영역 및 안정성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7360746" y="1976442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후방</a:t>
            </a:r>
          </a:p>
          <a:p>
            <a:pPr algn="ctr"/>
            <a:r>
              <a:rPr lang="ko-KR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영역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전방</a:t>
            </a:r>
          </a:p>
          <a:p>
            <a:pPr algn="ctr"/>
            <a:r>
              <a:rPr lang="ko-KR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영역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측방</a:t>
            </a:r>
          </a:p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영역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3" name="楕円 12"/>
          <p:cNvSpPr/>
          <p:nvPr/>
        </p:nvSpPr>
        <p:spPr>
          <a:xfrm>
            <a:off x="5947497" y="3994092"/>
            <a:ext cx="144379" cy="144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선회 중심</a:t>
            </a:r>
          </a:p>
          <a:p>
            <a:pPr algn="ct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1954189" y="1447189"/>
            <a:ext cx="41400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안정성이 나쁜 범위입니다</a:t>
            </a:r>
            <a:r>
              <a:rPr lang="en-US" altLang="ko-K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ko-KR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ko-KR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ko-K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아웃트리거 중심</a:t>
            </a:r>
          </a:p>
          <a:p>
            <a:pPr algn="ct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pSp>
        <p:nvGrpSpPr>
          <p:cNvPr id="30" name="グループ化 1">
            <a:extLst>
              <a:ext uri="{FF2B5EF4-FFF2-40B4-BE49-F238E27FC236}">
                <a16:creationId xmlns:a16="http://schemas.microsoft.com/office/drawing/2014/main" id="{471BA928-A4AC-4BB5-BC4C-BEC3E9326DC7}"/>
              </a:ext>
            </a:extLst>
          </p:cNvPr>
          <p:cNvGrpSpPr/>
          <p:nvPr/>
        </p:nvGrpSpPr>
        <p:grpSpPr>
          <a:xfrm>
            <a:off x="1061504" y="1947366"/>
            <a:ext cx="7062620" cy="4285870"/>
            <a:chOff x="1061504" y="1947366"/>
            <a:chExt cx="7062620" cy="4285870"/>
          </a:xfrm>
        </p:grpSpPr>
        <p:pic>
          <p:nvPicPr>
            <p:cNvPr id="31" name="図 5">
              <a:extLst>
                <a:ext uri="{FF2B5EF4-FFF2-40B4-BE49-F238E27FC236}">
                  <a16:creationId xmlns:a16="http://schemas.microsoft.com/office/drawing/2014/main" id="{AD8B1125-12B9-4824-B3F8-C692C106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6437" y="2214317"/>
              <a:ext cx="5247687" cy="3721821"/>
            </a:xfrm>
            <a:prstGeom prst="rect">
              <a:avLst/>
            </a:prstGeom>
          </p:spPr>
        </p:pic>
        <p:sp>
          <p:nvSpPr>
            <p:cNvPr id="32" name="二等辺三角形 6">
              <a:extLst>
                <a:ext uri="{FF2B5EF4-FFF2-40B4-BE49-F238E27FC236}">
                  <a16:creationId xmlns:a16="http://schemas.microsoft.com/office/drawing/2014/main" id="{4A035643-F5FE-4658-8916-144AB7B65AA3}"/>
                </a:ext>
              </a:extLst>
            </p:cNvPr>
            <p:cNvSpPr/>
            <p:nvPr/>
          </p:nvSpPr>
          <p:spPr>
            <a:xfrm rot="900000">
              <a:off x="5423074" y="4095745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二等辺三角形 7">
              <a:extLst>
                <a:ext uri="{FF2B5EF4-FFF2-40B4-BE49-F238E27FC236}">
                  <a16:creationId xmlns:a16="http://schemas.microsoft.com/office/drawing/2014/main" id="{0A960E08-E088-41E8-86AF-9F3A0EAF8AAA}"/>
                </a:ext>
              </a:extLst>
            </p:cNvPr>
            <p:cNvSpPr/>
            <p:nvPr/>
          </p:nvSpPr>
          <p:spPr>
            <a:xfrm rot="20700000" flipV="1">
              <a:off x="5423074" y="1947366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Picture 2" descr="ビックリマーク 感嘆符 | 感嘆符, イラスト, デザイン">
              <a:extLst>
                <a:ext uri="{FF2B5EF4-FFF2-40B4-BE49-F238E27FC236}">
                  <a16:creationId xmlns:a16="http://schemas.microsoft.com/office/drawing/2014/main" id="{0888B796-FAA8-4D16-B58F-4CC8E3E67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2010930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ビックリマーク 感嘆符 | 感嘆符, イラスト, デザイン">
              <a:extLst>
                <a:ext uri="{FF2B5EF4-FFF2-40B4-BE49-F238E27FC236}">
                  <a16:creationId xmlns:a16="http://schemas.microsoft.com/office/drawing/2014/main" id="{31661F30-91C3-4453-B638-0D3F160A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5822241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グループ化 52">
              <a:extLst>
                <a:ext uri="{FF2B5EF4-FFF2-40B4-BE49-F238E27FC236}">
                  <a16:creationId xmlns:a16="http://schemas.microsoft.com/office/drawing/2014/main" id="{135E141A-6A75-4D4A-9C21-378CD8106590}"/>
                </a:ext>
              </a:extLst>
            </p:cNvPr>
            <p:cNvGrpSpPr/>
            <p:nvPr/>
          </p:nvGrpSpPr>
          <p:grpSpPr>
            <a:xfrm>
              <a:off x="1061504" y="2869430"/>
              <a:ext cx="5030372" cy="2245032"/>
              <a:chOff x="1061504" y="2882130"/>
              <a:chExt cx="5030372" cy="2245032"/>
            </a:xfrm>
          </p:grpSpPr>
          <p:cxnSp>
            <p:nvCxnSpPr>
              <p:cNvPr id="37" name="直線コネクタ 28">
                <a:extLst>
                  <a:ext uri="{FF2B5EF4-FFF2-40B4-BE49-F238E27FC236}">
                    <a16:creationId xmlns:a16="http://schemas.microsoft.com/office/drawing/2014/main" id="{1515067C-4BCD-4E8D-A6EB-5A72F81EC421}"/>
                  </a:ext>
                </a:extLst>
              </p:cNvPr>
              <p:cNvCxnSpPr/>
              <p:nvPr/>
            </p:nvCxnSpPr>
            <p:spPr>
              <a:xfrm flipH="1">
                <a:off x="1061504" y="4085332"/>
                <a:ext cx="4885993" cy="104183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3">
                <a:extLst>
                  <a:ext uri="{FF2B5EF4-FFF2-40B4-BE49-F238E27FC236}">
                    <a16:creationId xmlns:a16="http://schemas.microsoft.com/office/drawing/2014/main" id="{15F4AC6F-450B-44EB-843D-46D4FE6FDE42}"/>
                  </a:ext>
                </a:extLst>
              </p:cNvPr>
              <p:cNvCxnSpPr>
                <a:stCxn id="39" idx="2"/>
              </p:cNvCxnSpPr>
              <p:nvPr/>
            </p:nvCxnSpPr>
            <p:spPr>
              <a:xfrm flipH="1" flipV="1">
                <a:off x="1061505" y="2882130"/>
                <a:ext cx="4885992" cy="1184152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楕円 12">
                <a:extLst>
                  <a:ext uri="{FF2B5EF4-FFF2-40B4-BE49-F238E27FC236}">
                    <a16:creationId xmlns:a16="http://schemas.microsoft.com/office/drawing/2014/main" id="{9EE85A2F-FD02-433B-92E0-F92CAB64AB44}"/>
                  </a:ext>
                </a:extLst>
              </p:cNvPr>
              <p:cNvSpPr/>
              <p:nvPr/>
            </p:nvSpPr>
            <p:spPr>
              <a:xfrm>
                <a:off x="5947497" y="3994092"/>
                <a:ext cx="144379" cy="14437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550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(8)　</a:t>
            </a:r>
            <a:r>
              <a:rPr lang="ko-K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(8) 송전선 근처 작업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지정된 감독관</a:t>
            </a:r>
          </a:p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390460" y="2081622"/>
            <a:ext cx="228259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라인 가드</a:t>
            </a:r>
            <a:endParaRPr lang="en-US" altLang="ko-KR" sz="2400" b="1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ko-KR" dirty="0">
                <a:latin typeface="Meiryo UI" panose="020B0604030504040204" pitchFamily="50" charset="-128"/>
                <a:ea typeface="Meiryo UI" panose="020B0604030504040204" pitchFamily="50" charset="-128"/>
              </a:rPr>
              <a:t>建設用防護管</a:t>
            </a:r>
          </a:p>
          <a:p>
            <a:pPr algn="ctr"/>
            <a:r>
              <a:rPr lang="ko-KR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214562" y="2345149"/>
            <a:ext cx="2282593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고가 </a:t>
            </a:r>
            <a:r>
              <a:rPr lang="ko-KR" altLang="en-US" sz="2400" b="1" dirty="0" err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경고선</a:t>
            </a:r>
            <a:r>
              <a:rPr lang="ko-KR" altLang="en-US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-KR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 </a:t>
            </a:r>
            <a:r>
              <a:rPr lang="ko-KR" altLang="en-US" sz="2400" b="1" dirty="0" err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바리케이트</a:t>
            </a:r>
            <a:endParaRPr lang="ko-KR" sz="2400" b="1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ko-KR" dirty="0">
                <a:latin typeface="Meiryo UI" panose="020B0604030504040204" pitchFamily="50" charset="-128"/>
                <a:ea typeface="Meiryo UI" panose="020B0604030504040204" pitchFamily="50" charset="-128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21492" y="5187737"/>
            <a:ext cx="245990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진입 금지 대책</a:t>
            </a:r>
          </a:p>
          <a:p>
            <a:pPr algn="ctr">
              <a:spcBef>
                <a:spcPts val="600"/>
              </a:spcBef>
            </a:pPr>
            <a:r>
              <a:rPr lang="ko-KR" dirty="0">
                <a:latin typeface="Meiryo UI" panose="020B0604030504040204" pitchFamily="50" charset="-128"/>
                <a:ea typeface="Meiryo UI" panose="020B0604030504040204" pitchFamily="50" charset="-128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15665" y="3682538"/>
            <a:ext cx="290287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o-K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작업 범위 </a:t>
            </a:r>
            <a:endParaRPr lang="en-US" altLang="ko-KR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ko-K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제한 장치</a:t>
            </a:r>
          </a:p>
          <a:p>
            <a:pPr algn="ctr">
              <a:spcBef>
                <a:spcPts val="600"/>
              </a:spcBef>
            </a:pPr>
            <a:r>
              <a:rPr lang="ko-KR" dirty="0">
                <a:latin typeface="Meiryo UI" panose="020B0604030504040204" pitchFamily="50" charset="-128"/>
                <a:ea typeface="Meiryo UI" panose="020B0604030504040204" pitchFamily="50" charset="-128"/>
              </a:rPr>
              <a:t>作業範囲制限装置</a:t>
            </a:r>
          </a:p>
        </p:txBody>
      </p:sp>
    </p:spTree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ko-K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전선으로부터 최소 접근 거리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28272" y="1649783"/>
            <a:ext cx="2398276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20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고전압선</a:t>
            </a:r>
          </a:p>
          <a:p>
            <a:pPr algn="ctr">
              <a:spcBef>
                <a:spcPts val="600"/>
              </a:spcBef>
            </a:pPr>
            <a:r>
              <a:rPr lang="ko-KR" sz="140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408783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ko-KR" sz="1600" b="1">
                <a:latin typeface="Meiryo UI" panose="020B0604030504040204" pitchFamily="50" charset="-128"/>
                <a:ea typeface="Meiryo UI" panose="020B0604030504040204" pitchFamily="50" charset="-128"/>
              </a:rPr>
              <a:t>도로 측</a:t>
            </a:r>
          </a:p>
          <a:p>
            <a:r>
              <a:rPr lang="ko-KR" sz="1400">
                <a:latin typeface="Meiryo UI" panose="020B0604030504040204" pitchFamily="50" charset="-128"/>
                <a:ea typeface="Meiryo UI" panose="020B0604030504040204" pitchFamily="50" charset="-128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9408" y="5772251"/>
            <a:ext cx="1567770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sz="1600" b="1">
                <a:latin typeface="Meiryo UI" panose="020B0604030504040204" pitchFamily="50" charset="-128"/>
                <a:ea typeface="Meiryo UI" panose="020B0604030504040204" pitchFamily="50" charset="-128"/>
              </a:rPr>
              <a:t>주택 측</a:t>
            </a:r>
          </a:p>
          <a:p>
            <a:pPr algn="r"/>
            <a:r>
              <a:rPr lang="ko-KR" sz="1400">
                <a:latin typeface="Meiryo UI" panose="020B0604030504040204" pitchFamily="50" charset="-128"/>
                <a:ea typeface="Meiryo UI" panose="020B0604030504040204" pitchFamily="50" charset="-128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252611" y="2886528"/>
            <a:ext cx="780654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안전</a:t>
            </a:r>
          </a:p>
          <a:p>
            <a:pPr algn="ctr">
              <a:spcBef>
                <a:spcPts val="600"/>
              </a:spcBef>
            </a:pPr>
            <a:r>
              <a:rPr lang="ko-KR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28176" y="4571370"/>
            <a:ext cx="1098626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2000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저전압선</a:t>
            </a:r>
            <a:endParaRPr lang="ko-KR" sz="20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ko-KR" sz="14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170876" y="4904692"/>
            <a:ext cx="1738544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2000" b="1">
                <a:latin typeface="Meiryo UI" panose="020B0604030504040204" pitchFamily="50" charset="-128"/>
                <a:ea typeface="Meiryo UI" panose="020B0604030504040204" pitchFamily="50" charset="-128"/>
              </a:rPr>
              <a:t>변압기</a:t>
            </a:r>
          </a:p>
          <a:p>
            <a:pPr algn="ctr">
              <a:spcBef>
                <a:spcPts val="600"/>
              </a:spcBef>
            </a:pPr>
            <a:r>
              <a:rPr lang="ko-KR" sz="1400">
                <a:latin typeface="Meiryo UI" panose="020B0604030504040204" pitchFamily="50" charset="-128"/>
                <a:ea typeface="Meiryo UI" panose="020B0604030504040204" pitchFamily="50" charset="-128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27163" y="2814799"/>
            <a:ext cx="1822798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고전압</a:t>
            </a:r>
          </a:p>
          <a:p>
            <a:pPr algn="ctr"/>
            <a:r>
              <a:rPr lang="ko-K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인입선</a:t>
            </a:r>
          </a:p>
          <a:p>
            <a:pPr algn="ctr">
              <a:spcBef>
                <a:spcPts val="600"/>
              </a:spcBef>
            </a:pPr>
            <a:r>
              <a:rPr lang="ko-K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위험</a:t>
            </a:r>
            <a:r>
              <a:rPr lang="ko-K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ko-KR" sz="160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ko-KR" sz="16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6" y="3491727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10009986" y="5344234"/>
            <a:ext cx="780654" cy="723275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안전</a:t>
            </a:r>
          </a:p>
          <a:p>
            <a:pPr algn="ctr">
              <a:spcBef>
                <a:spcPts val="600"/>
              </a:spcBef>
            </a:pPr>
            <a:r>
              <a:rPr lang="ko-KR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95862" y="6410456"/>
            <a:ext cx="3235428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2400" b="1">
                <a:latin typeface="Meiryo UI" panose="020B0604030504040204" pitchFamily="50" charset="-128"/>
                <a:ea typeface="Meiryo UI" panose="020B0604030504040204" pitchFamily="50" charset="-128"/>
              </a:rPr>
              <a:t>a) 배전선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7903" y="6410456"/>
            <a:ext cx="345927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2400" b="1">
                <a:latin typeface="Meiryo UI" panose="020B0604030504040204" pitchFamily="50" charset="-128"/>
                <a:ea typeface="Meiryo UI" panose="020B0604030504040204" pitchFamily="50" charset="-128"/>
              </a:rPr>
              <a:t>b) 송전선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80" y="1544729"/>
            <a:ext cx="4431666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ko-K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ℓ: 최소 접근 거리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安全な隔離距離</a:t>
            </a:r>
          </a:p>
        </p:txBody>
      </p:sp>
    </p:spTree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ko-K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전선으로부터 최소 접근 거리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o-K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ko-K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o-K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ko-K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o-K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ko-K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o-K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ko-K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o-K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ko-K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ko-K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ko-K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ko-KR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ko-KR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ko-KR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ko-KR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ko-KR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6.6</a:t>
            </a:r>
            <a:r>
              <a:rPr lang="ko-KR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36478" y="2348453"/>
            <a:ext cx="2732850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ko-KR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최소 접근 </a:t>
            </a:r>
          </a:p>
          <a:p>
            <a:pPr algn="ctr"/>
            <a:r>
              <a:rPr lang="ko-KR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거리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0221975" y="2247680"/>
            <a:ext cx="90281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전선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406968" y="5053706"/>
            <a:ext cx="1610184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ko-KR" sz="2800" b="1">
                <a:ln w="3175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전압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電線</a:t>
            </a:r>
          </a:p>
        </p:txBody>
      </p:sp>
    </p:spTree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(10)　</a:t>
            </a:r>
            <a:r>
              <a:rPr lang="ko-K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(10) 감전 전류 안전 제한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42818"/>
              </p:ext>
            </p:extLst>
          </p:nvPr>
        </p:nvGraphicFramePr>
        <p:xfrm>
          <a:off x="7305577" y="1848888"/>
          <a:ext cx="4831845" cy="4728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1845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r>
                        <a:rPr kumimoji="1" lang="ko-KR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AC-1: 	놀라지 않음</a:t>
                      </a:r>
                    </a:p>
                    <a:p>
                      <a:r>
                        <a:rPr kumimoji="1" lang="ko-K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o-KR" sz="20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AC-2: 	유해한 영향 없음</a:t>
                      </a:r>
                    </a:p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o-KR" sz="20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AC-3: 	기관을 손상시키지 않음</a:t>
                      </a:r>
                    </a:p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o-KR" sz="20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AC-4: 	심장 마비/호흡 마비</a:t>
                      </a:r>
                    </a:p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o-KR" sz="1800" b="1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AC-4.1: 심실세동: 5% 이하</a:t>
                      </a:r>
                    </a:p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o-KR" sz="1800" b="1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AC-4.2: 심실세동: 50% 이하</a:t>
                      </a:r>
                    </a:p>
                    <a:p>
                      <a:r>
                        <a:rPr kumimoji="1" lang="ko-K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ko-KR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AC-4.3: </a:t>
                      </a:r>
                      <a:r>
                        <a:rPr kumimoji="1" lang="ko-KR" sz="1800" b="1" dirty="0" err="1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심실세동</a:t>
                      </a:r>
                      <a:r>
                        <a:rPr kumimoji="1" lang="ko-KR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: 50% 초과</a:t>
                      </a:r>
                    </a:p>
                    <a:p>
                      <a:r>
                        <a:rPr kumimoji="1" lang="ko-K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</a:t>
                      </a:r>
                      <a:r>
                        <a:rPr kumimoji="1" lang="ko-KR" sz="1600" b="0" dirty="0" err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心室細動</a:t>
                      </a:r>
                      <a:r>
                        <a:rPr kumimoji="1" lang="ko-K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ko-K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ko-K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❶: AC-4.1</a:t>
            </a:r>
          </a:p>
          <a:p>
            <a:pPr algn="ctr"/>
            <a:r>
              <a:rPr lang="ko-K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❷: AC-4.2</a:t>
            </a:r>
          </a:p>
          <a:p>
            <a:pPr algn="ctr"/>
            <a:r>
              <a:rPr lang="ko-K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❸: 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ko-KR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ko-KR" sz="1600" b="1">
                <a:latin typeface="Meiryo UI" panose="020B0604030504040204" pitchFamily="50" charset="-128"/>
                <a:ea typeface="Meiryo UI" panose="020B0604030504040204" pitchFamily="50" charset="-128"/>
              </a:rPr>
              <a:t>전기 전도 기간(ms)</a:t>
            </a:r>
          </a:p>
          <a:p>
            <a:pPr>
              <a:spcBef>
                <a:spcPts val="600"/>
              </a:spcBef>
            </a:pPr>
            <a:r>
              <a:rPr kumimoji="1" lang="ko-KR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ko-KR" sz="1600" b="1">
                <a:latin typeface="Meiryo UI" panose="020B0604030504040204" pitchFamily="50" charset="-128"/>
                <a:ea typeface="Meiryo UI" panose="020B0604030504040204" pitchFamily="50" charset="-128"/>
              </a:rPr>
              <a:t>흐르는 전류(mA)</a:t>
            </a:r>
          </a:p>
          <a:p>
            <a:pPr algn="ctr">
              <a:spcBef>
                <a:spcPts val="600"/>
              </a:spcBef>
            </a:pPr>
            <a:r>
              <a:rPr kumimoji="1" lang="ko-KR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通電電流（mA）</a:t>
            </a:r>
          </a:p>
        </p:txBody>
      </p:sp>
    </p:spTree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ko-KR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3.　</a:t>
            </a: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수신호/호루라기 신호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정의 및 용어</a:t>
            </a:r>
          </a:p>
        </p:txBody>
      </p:sp>
    </p:spTree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수신호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365215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ko-KR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</a:t>
                      </a:r>
                      <a:r>
                        <a:rPr lang="ko-KR" sz="2400" b="1" baseline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크레인</a:t>
                      </a:r>
                      <a:r>
                        <a:rPr lang="ko-KR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호출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위치 지시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후크 상승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후크</a:t>
                      </a: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하강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092121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 dirty="0">
                <a:latin typeface="Meiryo UI" panose="020B0604030504040204" pitchFamily="50" charset="-128"/>
                <a:ea typeface="Meiryo UI" panose="020B0604030504040204" pitchFamily="50" charset="-128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075189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 dirty="0">
                <a:latin typeface="Meiryo UI" panose="020B0604030504040204" pitchFamily="50" charset="-128"/>
                <a:ea typeface="Meiryo UI" panose="020B0604030504040204" pitchFamily="50" charset="-128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 dirty="0">
                <a:latin typeface="Meiryo UI" panose="020B0604030504040204" pitchFamily="50" charset="-128"/>
                <a:ea typeface="Meiryo UI" panose="020B0604030504040204" pitchFamily="50" charset="-128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수신호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24703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ko-KR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보조 후크 상승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지브 올리기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보조 후크 하강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지브 내리기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수신호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12919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ko-KR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수평으로 이동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화물 회전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천천히 이동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지브 연장/수축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수신호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8254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ko-KR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정지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비상 정지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운전 종료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b="1">
                <a:latin typeface="Meiryo UI" panose="020B0604030504040204" pitchFamily="50" charset="-128"/>
                <a:ea typeface="Meiryo UI" panose="020B0604030504040204" pitchFamily="50" charset="-128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笛による</a:t>
            </a:r>
            <a:r>
              <a:rPr lang="ko-KR" sz="2000" u="sng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ko-K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보조</a:t>
            </a:r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호루라기 신호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031201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ko-KR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크레인 호출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ko-K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ko-KR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후크 상승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후크 하강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정지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4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57165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ko-K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1032660" y="188549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ko-K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ko-K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ko-KR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4.　</a:t>
            </a: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보충 비디오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451637" y="1493024"/>
            <a:ext cx="11559850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아웃트리거 설치 팁 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가리키기 및 복창 </a:t>
            </a:r>
            <a:r>
              <a:rPr lang="en-US" altLang="ko-K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lang="ko-KR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화물 권상 시</a:t>
            </a:r>
            <a:endParaRPr lang="ko-KR" sz="3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가리키기 및 복창 </a:t>
            </a:r>
            <a:r>
              <a:rPr lang="en-US" altLang="ko-K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lang="ko-KR" altLang="en-US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화물 권하 시</a:t>
            </a:r>
            <a:endParaRPr lang="ko-KR" sz="3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화물 회전 시 크레인 운전 팁 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ko-K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수신호 및 보조 호루라기 신호</a:t>
            </a:r>
          </a:p>
        </p:txBody>
      </p:sp>
    </p:spTree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(1)　</a:t>
            </a:r>
            <a:r>
              <a:rPr lang="ko-K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아웃트리거 설치 팁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(2)　</a:t>
            </a:r>
            <a:r>
              <a:rPr lang="ko-K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33916" y="216566"/>
            <a:ext cx="11697732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</a:t>
            </a:r>
            <a:r>
              <a:rPr lang="en-US" alt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가리키기 및 복창 </a:t>
            </a:r>
            <a:r>
              <a:rPr lang="en-US" alt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lang="ko-KR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화물 권상 시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33731" y="1502286"/>
            <a:ext cx="457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수평 운송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80547" y="5868795"/>
            <a:ext cx="468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원동력을 사용하여 인상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57344" y="1502286"/>
            <a:ext cx="546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지정되지 않은 위치로 이동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871472"/>
            <a:ext cx="584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내장 원동기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정의: "이동식 크레인"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(3)　</a:t>
            </a:r>
            <a:r>
              <a:rPr lang="ko-K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23284" y="394633"/>
            <a:ext cx="11803124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</a:t>
            </a:r>
            <a:r>
              <a:rPr lang="en-US" alt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가리키기 및 복창 </a:t>
            </a:r>
            <a:r>
              <a:rPr lang="en-US" alt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lang="ko-KR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화물 권하 시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(4)　</a:t>
            </a:r>
            <a:r>
              <a:rPr lang="ko-K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-204093" y="394633"/>
            <a:ext cx="11964170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</a:t>
            </a:r>
            <a:r>
              <a:rPr lang="en-US" alt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ko-KR" altLang="en-US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화물 회전 시 크레인 운전 팁 </a:t>
            </a:r>
            <a:endParaRPr lang="ko-KR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</a:t>
            </a:r>
            <a:r>
              <a:rPr lang="ko-K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수신호 및 보조 호루라기 신호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5.</a:t>
            </a:r>
            <a:r>
              <a:rPr lang="ko-K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ko-KR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5.　</a:t>
            </a: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크레인 사고 상황</a:t>
            </a:r>
          </a:p>
        </p:txBody>
      </p:sp>
    </p:spTree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9" y="1636681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2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크레인 사고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altLang="en-US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명</a:t>
            </a:r>
            <a:r>
              <a:rPr kumimoji="1" lang="ko-KR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/</a:t>
            </a:r>
            <a:r>
              <a:rPr kumimoji="1" lang="ko-KR" altLang="en-US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사망</a:t>
            </a:r>
            <a:endParaRPr kumimoji="1" lang="ko-KR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5-1.  사망</a:t>
            </a:r>
            <a:r>
              <a:rPr kumimoji="1" lang="ko-KR" sz="3600" b="1" i="0" u="none" strike="noStrike" cap="none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사고 </a:t>
            </a:r>
            <a:r>
              <a:rPr lang="ko-KR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동향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이동식</a:t>
            </a:r>
            <a:r>
              <a:rPr kumimoji="1" lang="ko-KR" sz="18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ko-KR" sz="1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소형</a:t>
            </a: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ko-KR" sz="1800" b="1" noProof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크레인에 </a:t>
            </a:r>
            <a:r>
              <a:rPr lang="ko-KR" sz="1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의한 사고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5-2. 사망 사고</a:t>
            </a: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(크레인 유형별)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크롤러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크레인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트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럭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크레인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600" b="1" i="0" u="none" strike="noStrike" cap="none" normalizeH="0" baseline="0" noProof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트럭 로더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크레인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크레인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300435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년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추락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b="1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(작업자)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추락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b="1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(화물)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70682" y="1587367"/>
            <a:ext cx="274255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전도, 부품 파손 등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549399" y="2037687"/>
            <a:ext cx="331470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슬링/화물에 의한</a:t>
            </a:r>
            <a:r>
              <a:rPr kumimoji="1" lang="ko-KR" sz="2400" b="1" i="0" u="none" strike="noStrike" cap="none" normalizeH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가격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5214" y="4283821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년</a:t>
            </a:r>
          </a:p>
        </p:txBody>
      </p:sp>
      <p:cxnSp>
        <p:nvCxnSpPr>
          <p:cNvPr id="7" name="カギ線コネクタ 6"/>
          <p:cNvCxnSpPr>
            <a:cxnSpLocks/>
            <a:endCxn id="21" idx="3"/>
          </p:cNvCxnSpPr>
          <p:nvPr/>
        </p:nvCxnSpPr>
        <p:spPr>
          <a:xfrm rot="10800000">
            <a:off x="8513234" y="1765434"/>
            <a:ext cx="2759574" cy="1102824"/>
          </a:xfrm>
          <a:prstGeom prst="bentConnector3">
            <a:avLst>
              <a:gd name="adj1" fmla="val -24555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cxnSpLocks/>
            <a:stCxn id="24" idx="1"/>
            <a:endCxn id="34" idx="1"/>
          </p:cNvCxnSpPr>
          <p:nvPr/>
        </p:nvCxnSpPr>
        <p:spPr>
          <a:xfrm rot="10800000" flipV="1">
            <a:off x="764101" y="2215754"/>
            <a:ext cx="785299" cy="1256426"/>
          </a:xfrm>
          <a:prstGeom prst="bentConnector3">
            <a:avLst>
              <a:gd name="adj1" fmla="val 174392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ko-K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5-3.　</a:t>
            </a: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5-3. 사망 사고</a:t>
            </a: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(원인별)</a:t>
            </a:r>
          </a:p>
        </p:txBody>
      </p:sp>
    </p:spTree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이동식 크레인 동작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723707" y="4276201"/>
            <a:ext cx="176599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신축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494189" y="1772552"/>
            <a:ext cx="222503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권상/권하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122786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선회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917603" y="1767877"/>
            <a:ext cx="136287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데릭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ko-K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ko-KR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5-4. 사고 사례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매달려 있는 화물 추락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390512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추락한 화물이 작업자를 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5811697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작업을 시작하기 전에 권과 경고 장치를 켜십시오.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권과 경고 장치를 끈 상태에서 운전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361759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후크가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2400" b="1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지브를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쳐 와이어 로프가 손상됨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전도 및 끼임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작업자가 트럭 사이에 끼임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87536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필요 강도를 지닌 플레이트에</a:t>
            </a:r>
            <a:r>
              <a:rPr kumimoji="1" lang="ko-KR" sz="24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ko-K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아웃트리거를 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최대로</a:t>
            </a:r>
            <a:r>
              <a:rPr kumimoji="1" lang="ko-KR" sz="2400" b="1" i="0" u="none" strike="noStrike" cap="none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연장하십시오.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불안정한 사각형 목제에서 </a:t>
            </a:r>
            <a:r>
              <a:rPr lang="ko-KR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아웃트리거를 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최소로 연장함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383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지브를 최대로 연장한 </a:t>
            </a:r>
            <a:r>
              <a:rPr lang="ko-KR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상태에서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크레인이 전도됨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매달려 있는 화물이 작업자를 </a:t>
            </a:r>
            <a:r>
              <a:rPr kumimoji="1" lang="ko-KR" altLang="en-US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충격</a:t>
            </a:r>
            <a:r>
              <a:rPr kumimoji="1" lang="ko-K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또한 인상된 화물이 쓰러지면서 </a:t>
            </a:r>
            <a:r>
              <a:rPr lang="ko-K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작업자를 직접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altLang="en-U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충격</a:t>
            </a:r>
            <a:endParaRPr kumimoji="1" lang="ko-KR" sz="2400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운전 전에 안전 작업 절차를 확인하십시오.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296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반대 측에서의 하역으로 인해 크레인이</a:t>
            </a:r>
            <a:r>
              <a:rPr kumimoji="1" lang="ko-KR" sz="2400" b="1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기울어짐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4452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매달려</a:t>
            </a:r>
            <a:r>
              <a:rPr kumimoji="1" lang="ko-KR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있는 화물이 작업자를 </a:t>
            </a:r>
            <a:r>
              <a:rPr kumimoji="1" lang="ko-KR" altLang="en-U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충격</a:t>
            </a:r>
            <a:endParaRPr kumimoji="1" lang="ko-KR" sz="2400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장비 </a:t>
            </a:r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점검 중 </a:t>
            </a: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부상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ko-K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모든 점검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과</a:t>
            </a:r>
            <a:r>
              <a:rPr lang="ko-K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정비를 수행하기 전에 엔진을 정지하십시오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엔진이 구동하는 중에 작업자가 배터리 케이블을 조정함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실수로 회전하는 엔진 팬에 팔이 닿음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매달려 있는 화물이 작업자를 </a:t>
            </a:r>
            <a:r>
              <a:rPr kumimoji="1" lang="ko-KR" altLang="en-US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충격</a:t>
            </a:r>
            <a:r>
              <a:rPr kumimoji="1" lang="ko-KR" sz="40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추락한 화물이 직접 신호수를 </a:t>
            </a:r>
            <a:r>
              <a:rPr kumimoji="1" lang="ko-KR" altLang="en-U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충격</a:t>
            </a:r>
            <a:endParaRPr kumimoji="1" lang="ko-KR" sz="2400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크레인 운전자는 신호를 준수해야 합니다.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신호수 지시 없이 하역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0287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화물이 </a:t>
            </a:r>
            <a:r>
              <a:rPr lang="ko-K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비계에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접촉하여 무너짐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 금속 피로에 인한 파손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지브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끝이 작업자 왼손을 </a:t>
            </a:r>
            <a:r>
              <a:rPr kumimoji="1" lang="ko-KR" altLang="en-US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충격</a:t>
            </a:r>
            <a:endParaRPr kumimoji="1" lang="ko-KR" sz="2400" b="1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정기</a:t>
            </a:r>
            <a:r>
              <a:rPr kumimoji="1" lang="ko-KR" altLang="en-US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적인</a:t>
            </a: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자가 검사를 수행하십시오.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화물을 권상하려고 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589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금속 피로로 인해 지브가 파손되어 쓰러짐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작업자가 </a:t>
            </a: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전도된 크레인</a:t>
            </a:r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에 깔림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최대</a:t>
            </a:r>
            <a:r>
              <a:rPr kumimoji="1" lang="en-US" altLang="ko-KR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연장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600" b="0" i="0" u="none" strike="noStrike" cap="none" normalizeH="0" baseline="0" noProof="0" dirty="0" err="1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  <a:endParaRPr kumimoji="1" lang="ko-KR" sz="1600" b="0" i="0" u="none" strike="noStrike" cap="none" normalizeH="0" baseline="0" noProof="0" dirty="0">
              <a:ln>
                <a:noFill/>
              </a:ln>
              <a:solidFill>
                <a:srgbClr val="3333FF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sz="1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최대 수축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6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55015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작업자가 </a:t>
            </a:r>
            <a:r>
              <a:rPr kumimoji="1" lang="ko-KR" sz="2400" b="1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내던</a:t>
            </a:r>
            <a:r>
              <a:rPr kumimoji="1" lang="ko-KR" altLang="en-US" sz="2400" b="1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저</a:t>
            </a:r>
            <a:r>
              <a:rPr kumimoji="1" lang="ko-KR" sz="2400" b="1" i="0" u="none" strike="noStrike" cap="none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져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크레인에 깔림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210182" y="6009602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하중 모멘트 </a:t>
            </a:r>
            <a:r>
              <a:rPr kumimoji="1" lang="ko-KR" sz="2400" b="1" i="0" u="none" strike="noStrike" cap="none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리미터가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경고하면 </a:t>
            </a:r>
          </a:p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ko-K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작업을 즉시 중지해야 합니다.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크레인이 계곡 측으로 넘어짐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2799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하중 모멘트 리미터가 경고하는 데도 계속 선회함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강풍으로 인해 매달려 있는 화물 추락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321556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작업자가 추락한 화물에 깔림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80322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강풍에서는 작업을 잠시 중지해야 합니다.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1857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최대 풍속 11 m/s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21660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강풍으로 인해 매달려 있는 화물이 추락함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전도로 인해 매달려 있는 화물 추락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321556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크롤러 크레인이 과부하로 인해 넘어짐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ko-KR" sz="18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過負荷により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803224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운전 전에 하중 모멘트 리미터 기능을 점검해야 합니다.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185713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작업자가 지브 연장 중지 신호를 전달받음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하지만 지브를 계속 연장함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이동식 크레인 유형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155763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트럭 크레인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휠 크레인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크롤러 크레인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권과로 인한 와이어 로프 파손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5" y="4321556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후크가 추락하면서 작업자를 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 중에는 권과 경고 장치가 작동해야 합니다.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185713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지브가 우발적으로 고속으로 연장됨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ko-KR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권과로 인해 와이어 로프가 파손됨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자격이 없는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운전자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화물과 경사면 사이에 끼임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167467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실수로 제어 레버를 건드림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214077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암이 운전자 측으로 이동함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5" y="4355424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작업자가 화물과 경사면 사이에 끼임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작업자는 선회 범위 밖에 있어야 합니다.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사고 사례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고전압선에 의한 감전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438810" y="2167467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지브가 고전압선에 접근함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067557"/>
            <a:ext cx="633297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작업자가 감전됨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절연 보호 장비를 착용해야 합니다.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438811" y="316652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전기가 크레인으로 방전됨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감독관을 배정해야 합니다.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</p:spTree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(참조)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전파 </a:t>
            </a:r>
            <a:r>
              <a:rPr lang="ko-K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방해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작업자가 감전될 수 있음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감전 방지 대책을 마련해야 합니다.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ko-K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전파가 근처 송전탑에서 전송됨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ko-K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크레인이 안테나로 작동하여 비정상 전압이 발생함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ko-K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ko-K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ko-K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이동식 크레인 운전 자격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116113"/>
              </p:ext>
            </p:extLst>
          </p:nvPr>
        </p:nvGraphicFramePr>
        <p:xfrm>
          <a:off x="589639" y="1575920"/>
          <a:ext cx="11016000" cy="5004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인양 하중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5톤 이상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sz="2400" kern="1200" spc="0" baseline="0" dirty="0">
                        <a:solidFill>
                          <a:srgbClr val="C00000"/>
                        </a:solidFill>
                        <a:latin typeface="Meiryo" panose="020B0604030504040204" pitchFamily="34" charset="-128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</a:t>
                      </a:r>
                      <a:r>
                        <a:rPr kumimoji="1" lang="ko-KR" altLang="ko-KR" sz="2400" spc="0" baseline="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톤</a:t>
                      </a:r>
                      <a:r>
                        <a:rPr kumimoji="1" lang="ko-KR" sz="24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미만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ko-KR" sz="2400" b="1" i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이동식 크레인</a:t>
                      </a:r>
                    </a:p>
                    <a:p>
                      <a:pPr algn="ctr"/>
                      <a:r>
                        <a:rPr kumimoji="1" lang="ko-KR" sz="2400" b="1" i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운전 면허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 b="1" dirty="0" err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  <a:endParaRPr kumimoji="1" lang="ko-KR" sz="5400" b="1" dirty="0">
                        <a:solidFill>
                          <a:srgbClr val="6633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소형 </a:t>
                      </a: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이동식 크레인 </a:t>
                      </a:r>
                      <a:endParaRPr kumimoji="1" lang="en-US" altLang="ko-KR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운전 능력 교육 강좌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이동식 크레인 </a:t>
                      </a:r>
                      <a:endParaRPr kumimoji="1" lang="en-US" altLang="ko-KR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운전 특별 교육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ko-KR" sz="5400" b="1" dirty="0" err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  <a:endParaRPr kumimoji="1" lang="ko-KR" sz="5400" b="1" dirty="0">
                        <a:solidFill>
                          <a:srgbClr val="663300"/>
                        </a:solidFill>
                        <a:latin typeface="游ゴシック Medium" panose="020B0500000000000000" pitchFamily="50" charset="-128"/>
                        <a:ea typeface="游ゴシック Medium" panose="020B0500000000000000" pitchFamily="50" charset="-128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5D565AC-8790-4207-9F09-D0620DF697D5}"/>
              </a:ext>
            </a:extLst>
          </p:cNvPr>
          <p:cNvSpPr txBox="1"/>
          <p:nvPr/>
        </p:nvSpPr>
        <p:spPr>
          <a:xfrm>
            <a:off x="7087268" y="1656048"/>
            <a:ext cx="2158332" cy="309803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prstTxWarp prst="textPlain">
              <a:avLst/>
            </a:prstTxWarp>
            <a:noAutofit/>
          </a:bodyPr>
          <a:lstStyle/>
          <a:p>
            <a:pPr algn="r"/>
            <a:r>
              <a:rPr lang="en-US" altLang="ko-KR" sz="2400" b="1" dirty="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r>
              <a:rPr lang="ko-KR" altLang="en-US" sz="2400" b="1" dirty="0">
                <a:solidFill>
                  <a:srgbClr val="C00000"/>
                </a:solidFill>
                <a:latin typeface="Meiryo" panose="020B0604030504040204" pitchFamily="34" charset="-128"/>
                <a:ea typeface="Meiryo UI" panose="020B0604030504040204" pitchFamily="50" charset="-128"/>
              </a:rPr>
              <a:t>톤 이상 </a:t>
            </a:r>
            <a:r>
              <a:rPr lang="en-US" altLang="ko-KR" sz="2400" b="1" dirty="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5</a:t>
            </a:r>
            <a:r>
              <a:rPr lang="ko-KR" altLang="en-US" sz="2400" b="1" dirty="0">
                <a:solidFill>
                  <a:srgbClr val="C00000"/>
                </a:solidFill>
                <a:latin typeface="Meiryo" panose="020B0604030504040204" pitchFamily="34" charset="-128"/>
                <a:ea typeface="Meiryo UI" panose="020B0604030504040204" pitchFamily="50" charset="-128"/>
              </a:rPr>
              <a:t>톤 미만</a:t>
            </a:r>
          </a:p>
        </p:txBody>
      </p:sp>
    </p:spTree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지브 용어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17591" y="4426799"/>
            <a:ext cx="83493" cy="222402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8104" y="3372081"/>
            <a:ext cx="149566" cy="11636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8104" y="5267293"/>
            <a:ext cx="131910" cy="413634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72308" cy="162451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469083" y="3396590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지브 각도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657139" y="299172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 dirty="0" err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풋</a:t>
            </a:r>
            <a:r>
              <a:rPr lang="ko-K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フートピン</a:t>
            </a:r>
            <a:endParaRPr lang="ko-KR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1145332" y="3997131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수평</a:t>
            </a:r>
            <a:r>
              <a:rPr lang="ko-KR" altLang="ko-K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면</a:t>
            </a:r>
            <a:endParaRPr lang="ko-KR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지브 축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지브 포인트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1405786" y="624064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선회 중심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4109741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지상 인상 높이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93606" y="5770763"/>
            <a:ext cx="4554938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20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지하 인상 높이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10455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총 인상 높이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44320" y="6067075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작업 반경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8029985" y="6283505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ko-KR" sz="16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지브 포인트 핀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539768" y="1997587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지브 길이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트럭 로더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크레인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ko-KR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ko-K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지브 용어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지상 인상 높이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지하 인상 높이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후크 길이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ko-KR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최소 작업 반경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버킷 실린더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암 실린더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붐 실린더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3397594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외부 경고 램프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버킷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ko-KR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최대 작업 반경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후크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1600">
                <a:latin typeface="Meiryo UI" panose="020B0604030504040204" pitchFamily="50" charset="-128"/>
                <a:ea typeface="Meiryo UI" panose="020B0604030504040204" pitchFamily="50" charset="-128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580625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크레인 기능이 있는 유압 굴삭기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ko-KR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29162</TotalTime>
  <Words>2597</Words>
  <PresentationFormat>ワイド画面</PresentationFormat>
  <Paragraphs>955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4" baseType="lpstr">
      <vt:lpstr>Meiryo UI</vt:lpstr>
      <vt:lpstr>Meiryo</vt:lpstr>
      <vt:lpstr>游ゴシック</vt:lpstr>
      <vt:lpstr>游ゴシック Light</vt:lpstr>
      <vt:lpstr>游ゴシック Medium</vt:lpstr>
      <vt:lpstr>Arial</vt:lpstr>
      <vt:lpstr>Arial Black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2021-02-04T14:09:49Z</dcterms:modified>
</cp:coreProperties>
</file>