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46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Windows 用户" initials="W用" lastIdx="1" clrIdx="1">
    <p:extLst>
      <p:ext uri="{19B8F6BF-5375-455C-9EA6-DF929625EA0E}">
        <p15:presenceInfo xmlns:p15="http://schemas.microsoft.com/office/powerpoint/2012/main" userId="Windows 用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120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2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講習用プレゼンテーション資料</a:t>
            </a:r>
          </a:p>
          <a:p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Materi Presentasi untuk Pelatihan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800" dirty="0"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8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48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Kursus Pelatihan Keterampilan untuk Pengoperasian Derek Bergerak Berkapasitas</a:t>
            </a:r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id-ID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Ringan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576710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 Tingkat Beban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Beban maksimum yang dapat diletakkan, jika: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 penopang dipanjangkan sepenuhnya,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 panjang jib diminimalkan,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❸ sudut jib dimaksimalkan.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id-ID" b="1">
                  <a:solidFill>
                    <a:srgbClr val="C00000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945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Beban Kotor Tetapan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Massa kait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029258" y="6005748"/>
            <a:ext cx="243711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Beban Tetapan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18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アウトリガーを最大に張り出し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id-ID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5592" y="101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2.　Penanganan dan Pengoperasian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693400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Mesin Diesel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6518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Kipas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Port pengisi oli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Akumulator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75857" y="4544232"/>
            <a:ext cx="32452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Pompa bahan bakar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2971800" y="6265061"/>
            <a:ext cx="3640965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Manifold saluran masuk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Bak oli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3979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Penyalaan otomatis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A3F90AB6-2C6E-4AA6-84CE-545C1EE6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92" y="101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403956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Mekanisme katrol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Gerakan Peralatan Derek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id-ID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id-ID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id-ID" sz="2600" b="1" dirty="0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id-ID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id-ID" b="1"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Tangki oli hidraulis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Hidraulis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pompa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Mesin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Konverter torsi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Mekanisme kemudi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39154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Mekanisme putaran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Mekanisme telescoping/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pengerekan jib </a:t>
            </a:r>
            <a:r>
              <a:rPr lang="id-ID" sz="1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000326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Pembatas momen beban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Sakelar rem putaran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Sakelar 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Tuas putaran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Tuas telescoping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Panel kontrol penopang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Tuas katrol utama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Tuas katrol penunjang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Tuas pengerek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id-ID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Contoh Susunan Alat Pengoperasian -1</a:t>
            </a:r>
          </a:p>
          <a:p>
            <a:pPr algn="ctr"/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Derek Medan Kasar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14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086010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Pengukur beban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Tuas telescoping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Tuas katrol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Tuas pengerek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Tuas putaran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Tuas jack darurat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Sakelar masuk/keluar kait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Sakelar kontrol jack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Indikator lebar pemanjangan penopang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➓ Lampu peringatan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⓫ Sakelar kontrol darurat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⓬ Sakelar akselerator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⓭ Sakelar kecepatan rendah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⓮ Sakelar klakson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Contoh Susunan Alat Pengoperasian -2</a:t>
            </a:r>
          </a:p>
          <a:p>
            <a:pPr algn="ctr"/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Derek Pemuat Truk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18882"/>
              </p:ext>
            </p:extLst>
          </p:nvPr>
        </p:nvGraphicFramePr>
        <p:xfrm>
          <a:off x="3890235" y="1949389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❶ </a:t>
                      </a:r>
                      <a:r>
                        <a:rPr kumimoji="1" lang="id-ID" altLang="ja-JP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Telescoping jib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altLang="ja-J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❷ </a:t>
                      </a:r>
                      <a:r>
                        <a:rPr kumimoji="1" lang="id-ID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Pengatrolan/penurunan kait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❸ </a:t>
                      </a:r>
                      <a:r>
                        <a:rPr kumimoji="1" lang="id-ID" altLang="ja-JP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Pengerekan jib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❹ </a:t>
                      </a:r>
                      <a:r>
                        <a:rPr kumimoji="1" lang="id-ID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Berputar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❺ </a:t>
                      </a:r>
                      <a:r>
                        <a:rPr kumimoji="1" lang="id-ID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Penopang: sisi berlawanan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❻ </a:t>
                      </a:r>
                      <a:r>
                        <a:rPr kumimoji="1" lang="id-ID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Penopang: sisi operator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❼ </a:t>
                      </a:r>
                      <a:r>
                        <a:rPr kumimoji="1" lang="id-ID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Akselerator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id-ID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1995100"/>
            <a:ext cx="1081053" cy="4807351"/>
            <a:chOff x="9487824" y="1997411"/>
            <a:chExt cx="1081053" cy="4807351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601" y="1997411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601" y="3427098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903900" y="3337243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id-ID" sz="20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Naik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id-ID" sz="20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Turun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id-ID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id-ID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Katrol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Turun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8281378" y="1912398"/>
            <a:ext cx="4367133" cy="694294"/>
            <a:chOff x="8275029" y="3347556"/>
            <a:chExt cx="4367133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8275029" y="3347556"/>
              <a:ext cx="1609311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id-ID" sz="16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Perpendek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32851" y="3347556"/>
              <a:ext cx="1609311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id-ID" sz="16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Perpanjang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id-ID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id-ID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Kanan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Kiri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Keluar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Masuk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Keluar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Masuk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Rendah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Tinggi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Tuas Kontrol pada Derek Pemuat Truk -1</a:t>
            </a:r>
          </a:p>
          <a:p>
            <a:pPr algn="ctr"/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36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Contoh Susunan Tuas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id-ID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id-ID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059478" y="5716959"/>
            <a:ext cx="216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Tidak Beroperasi (Idle)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066033" y="577908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Rendah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183293" y="577898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Rendah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39824" y="5626028"/>
            <a:ext cx="87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471719" y="5626028"/>
            <a:ext cx="87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Tuas Kontrol pada Derek Pemuat Truk -2</a:t>
            </a:r>
          </a:p>
          <a:p>
            <a:pPr algn="ctr"/>
            <a:r>
              <a:rPr lang="id-ID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Operasi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Tuas Kontrol pada Derek Pemuat Truk -3</a:t>
            </a:r>
          </a:p>
          <a:p>
            <a:pPr algn="ctr"/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36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Perbedaan berdasarkan produsen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Telescoping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Pengerekan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+mn-ea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Pengatrolan/penurunan kait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Pengerekan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Telescoping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Berputar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id-ID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r>
              <a:rPr lang="id-ID" sz="2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*dengan fungsi pencegahan gangguan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89770"/>
              </p:ext>
            </p:extLst>
          </p:nvPr>
        </p:nvGraphicFramePr>
        <p:xfrm>
          <a:off x="5402613" y="1978523"/>
          <a:ext cx="6727861" cy="406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pPr marL="457200" indent="-457200"/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Tuas akselerator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Tampilan beban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baseline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Sakelar putaran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baseline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Sakelar pengerek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Sakelar pengatrolan/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penurunan kait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id-ID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Sakelar telescoping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Tuas Kontrol pada Derek Pemuat Truk -4</a:t>
            </a:r>
          </a:p>
          <a:p>
            <a:pPr algn="ctr"/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Alat Kontrol Jarak Jauh</a:t>
            </a:r>
            <a:r>
              <a:rPr lang="id-ID" sz="3600" b="1" baseline="3000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472569" y="1393024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Definisi dan Terminologi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Penanganan dan Pengoperasian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Aba-aba Tangan/Peluit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Video Tambahan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Status Kecelakaan Derek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20548" y="1810799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クレーン等に</a:t>
            </a:r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Topik Utama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476031" y="2726008"/>
            <a:ext cx="24522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Secara Manual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788105" y="6288252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654053" y="5888142"/>
            <a:ext cx="2193229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d-ID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Secara Hidraulis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Penopang Derek Pemuat Truk -1</a:t>
            </a:r>
          </a:p>
          <a:p>
            <a:pPr algn="ctr"/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Pemanjangan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id-ID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Penopang Derek Pemuat Truk -2</a:t>
            </a:r>
          </a:p>
          <a:p>
            <a:pPr algn="ctr"/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Lebar Pemanjangan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-443562" y="1935228"/>
            <a:ext cx="65923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Pemanjangan penuh sebagai prinsip dasar</a:t>
            </a:r>
          </a:p>
          <a:p>
            <a:pPr algn="ctr"/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原則として最大張出</a:t>
            </a:r>
            <a:r>
              <a:rPr lang="id-ID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Setara pada kedua sisi</a:t>
            </a:r>
          </a:p>
          <a:p>
            <a:pPr algn="ctr"/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左右を均等に張出す</a:t>
            </a:r>
            <a:r>
              <a:rPr lang="id-ID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Tuas sekali sentuh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ワンタッチレバー</a:t>
            </a: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(5) Penopang Derek Pemuat Truk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Pin Kunci</a:t>
            </a:r>
            <a:r>
              <a:rPr kumimoji="1" lang="id-ID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積載形トラッククレーンのアウトリガー-3（ロック</a:t>
            </a: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ピン</a:t>
            </a: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Pin Kunci Mengemudi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noProof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走行用ロックピン</a:t>
            </a: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1624150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20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(Pin kunci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500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lang="id-ID" sz="1600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</a:t>
            </a:r>
            <a:r>
              <a:rPr kumimoji="1" lang="id-ID" sz="1600" b="0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ロックピン)</a:t>
            </a:r>
            <a:r>
              <a:rPr kumimoji="1" lang="id-ID" sz="1600" b="1" i="0" u="none" strike="noStrike" cap="none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Disambungkan langsung </a:t>
            </a:r>
          </a:p>
          <a:p>
            <a:pPr algn="ctr"/>
            <a:r>
              <a:rPr lang="id-ID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melalui kabel</a:t>
            </a:r>
          </a:p>
          <a:p>
            <a:pPr algn="ctr">
              <a:spcBef>
                <a:spcPts val="600"/>
              </a:spcBef>
            </a:pPr>
            <a:r>
              <a:rPr lang="id-ID" sz="140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id-ID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id-ID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id-ID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id-ID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Rentang Kerja Aktual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Radius kerja</a:t>
            </a:r>
          </a:p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Radius kerja</a:t>
            </a:r>
          </a:p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Pusat putaran</a:t>
            </a:r>
          </a:p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Pusat putaran</a:t>
            </a:r>
          </a:p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9245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b="1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L1：Rentang operasi aktual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b="1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L2：Rentang instalasi derek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積載形トラッククレーンの作業範囲と安定度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Rentang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Kestabilan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altLang="zh-CN" sz="2400" b="1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Area</a:t>
            </a:r>
          </a:p>
          <a:p>
            <a:pPr algn="ctr"/>
            <a:r>
              <a:rPr lang="id-ID" altLang="zh-CN" sz="2400" b="1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belakang</a:t>
            </a:r>
          </a:p>
          <a:p>
            <a:pPr algn="ctr"/>
            <a:r>
              <a:rPr lang="ja-JP" altLang="en-US" dirty="0">
                <a:latin typeface="+mj-lt"/>
                <a:ea typeface="Meiryo UI" panose="020B0604030504040204" pitchFamily="50" charset="-128"/>
              </a:rPr>
              <a:t>後方領域</a:t>
            </a:r>
            <a:r>
              <a:rPr lang="en-US" altLang="ja-JP" sz="2400" b="1" dirty="0">
                <a:solidFill>
                  <a:srgbClr val="3333FF"/>
                </a:solidFill>
                <a:latin typeface="+mj-lt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altLang="zh-CN" sz="2400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Area</a:t>
            </a:r>
          </a:p>
          <a:p>
            <a:pPr algn="ctr"/>
            <a:r>
              <a:rPr lang="id-ID" altLang="zh-CN" sz="2400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Depan</a:t>
            </a:r>
            <a:endParaRPr lang="en-US" altLang="zh-CN" sz="2400" b="1" dirty="0">
              <a:solidFill>
                <a:srgbClr val="66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Area </a:t>
            </a:r>
            <a:r>
              <a:rPr lang="en-US" altLang="ja-JP" sz="2400" b="1" dirty="0" err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samping</a:t>
            </a:r>
            <a:endParaRPr lang="en-US" altLang="ja-J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+mj-lt"/>
                <a:ea typeface="Meiryo UI" panose="020B0604030504040204" pitchFamily="50" charset="-128"/>
              </a:rPr>
              <a:t>側方領域</a:t>
            </a:r>
            <a:r>
              <a:rPr lang="en-US" altLang="ja-JP" sz="2400" b="1" dirty="0">
                <a:solidFill>
                  <a:srgbClr val="3333FF"/>
                </a:solidFill>
                <a:latin typeface="+mj-lt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881000" y="1471856"/>
            <a:ext cx="566199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Rentang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kestabilan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buruk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altLang="zh-C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Pusat penopang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7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>
                <a:stCxn id="13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" name="四角形吹き出し 8"/>
          <p:cNvSpPr/>
          <p:nvPr/>
        </p:nvSpPr>
        <p:spPr>
          <a:xfrm>
            <a:off x="7402360" y="1905560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206742" y="1925550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altLang="zh-C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Pusat putaran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07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(8)　</a:t>
            </a: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(8) Bekerja di Dekat Saluran Listrik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4128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Supervisor yang ditunjuk</a:t>
            </a:r>
          </a:p>
          <a:p>
            <a:pPr algn="ctr"/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専任の監視責任者</a:t>
            </a:r>
            <a:r>
              <a:rPr lang="id-ID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298127" y="2224301"/>
            <a:ext cx="289387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Pelindung</a:t>
            </a:r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saluran</a:t>
            </a:r>
            <a:endParaRPr lang="en-US" sz="24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/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建設用防護管</a:t>
            </a:r>
          </a:p>
          <a:p>
            <a:pPr algn="ctr"/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58629" y="1951243"/>
            <a:ext cx="3553013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Garis peringatan/barikade yang ditinggikan</a:t>
            </a:r>
            <a:endParaRPr lang="en-US" sz="24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/>
            <a:r>
              <a:rPr lang="id-ID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29389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Penanda dilarang masuk</a:t>
            </a:r>
          </a:p>
          <a:p>
            <a:pPr algn="ctr">
              <a:spcBef>
                <a:spcPts val="600"/>
              </a:spcBef>
            </a:pPr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Alat pembatas rentang kerja</a:t>
            </a:r>
          </a:p>
          <a:p>
            <a:pPr algn="ctr">
              <a:spcBef>
                <a:spcPts val="600"/>
              </a:spcBef>
            </a:pPr>
            <a:r>
              <a:rPr lang="id-ID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Jarak Pendekatan Minimum dari Saluran Listrik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9820" y="1656983"/>
            <a:ext cx="2488519" cy="538609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id-ID" sz="1600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Saluran tegangan tinggi</a:t>
            </a:r>
          </a:p>
          <a:p>
            <a:pPr algn="ctr">
              <a:spcBef>
                <a:spcPts val="600"/>
              </a:spcBef>
            </a:pPr>
            <a:r>
              <a:rPr lang="id-ID" sz="1400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963973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Sisi jalan</a:t>
            </a:r>
          </a:p>
          <a:p>
            <a:r>
              <a:rPr lang="id-ID" sz="14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54508" y="5772251"/>
            <a:ext cx="1122670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Sisi rumah</a:t>
            </a:r>
          </a:p>
          <a:p>
            <a:pPr algn="r"/>
            <a:r>
              <a:rPr lang="id-ID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78585" y="2886528"/>
            <a:ext cx="928707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Aman</a:t>
            </a:r>
          </a:p>
          <a:p>
            <a:pPr algn="ctr">
              <a:spcBef>
                <a:spcPts val="600"/>
              </a:spcBef>
            </a:pPr>
            <a:r>
              <a:rPr lang="id-ID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0468" y="4262334"/>
            <a:ext cx="1214042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Saluran</a:t>
            </a:r>
          </a:p>
          <a:p>
            <a:pPr algn="ctr"/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tegangan</a:t>
            </a:r>
          </a:p>
          <a:p>
            <a:pPr algn="ctr"/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rendah</a:t>
            </a:r>
          </a:p>
          <a:p>
            <a:pPr algn="ctr">
              <a:spcBef>
                <a:spcPts val="600"/>
              </a:spcBef>
            </a:pPr>
            <a:r>
              <a:rPr lang="id-ID" sz="1400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54955" y="4904692"/>
            <a:ext cx="970385" cy="600164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id-ID" sz="20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Trafo</a:t>
            </a:r>
          </a:p>
          <a:p>
            <a:pPr algn="ctr">
              <a:spcBef>
                <a:spcPts val="600"/>
              </a:spcBef>
            </a:pPr>
            <a:r>
              <a:rPr lang="id-ID" sz="14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41210" y="2814799"/>
            <a:ext cx="1994704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Kabel drop wire</a:t>
            </a:r>
          </a:p>
          <a:p>
            <a:pPr algn="ctr"/>
            <a:r>
              <a:rPr lang="id-ID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tegangan tinggi</a:t>
            </a:r>
          </a:p>
          <a:p>
            <a:pPr algn="ctr">
              <a:spcBef>
                <a:spcPts val="600"/>
              </a:spcBef>
            </a:pPr>
            <a:r>
              <a:rPr lang="id-ID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Bahaya</a:t>
            </a:r>
            <a:r>
              <a:rPr lang="id-ID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id-ID" sz="1600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id-ID" sz="16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935960" y="5344234"/>
            <a:ext cx="928707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Aman</a:t>
            </a:r>
          </a:p>
          <a:p>
            <a:pPr algn="ctr">
              <a:spcBef>
                <a:spcPts val="600"/>
              </a:spcBef>
            </a:pPr>
            <a:r>
              <a:rPr lang="id-ID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81622" y="6410456"/>
            <a:ext cx="3063907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4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a) Saluran Distribusi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48433" y="6410456"/>
            <a:ext cx="309821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24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b) Saluran Transmisi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462964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id-ID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ℓ: Jarak pendekatan minimum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Jarak Pendekatan Minimum dari Saluran Listrik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67037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87979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id-ID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  <a:r>
              <a:rPr lang="id-ID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id-ID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785337" y="6103303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500</a:t>
            </a:r>
            <a:r>
              <a:rPr lang="id-ID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799923" y="5591663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275</a:t>
            </a:r>
            <a:r>
              <a:rPr lang="id-ID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836823" y="5059082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154</a:t>
            </a:r>
            <a:r>
              <a:rPr lang="id-ID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833509" y="4522805"/>
            <a:ext cx="9316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77</a:t>
            </a:r>
            <a:r>
              <a:rPr lang="id-ID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628173" y="3960365"/>
            <a:ext cx="9316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33</a:t>
            </a:r>
            <a:r>
              <a:rPr lang="id-ID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418606" y="3389684"/>
            <a:ext cx="103105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6,6</a:t>
            </a:r>
            <a:r>
              <a:rPr lang="id-ID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96719" y="2522885"/>
            <a:ext cx="3358641" cy="68341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noAutofit/>
          </a:bodyPr>
          <a:lstStyle/>
          <a:p>
            <a:pPr algn="ctr"/>
            <a:r>
              <a:rPr lang="en-US" sz="22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J</a:t>
            </a:r>
            <a:r>
              <a:rPr lang="id-ID" sz="22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arak </a:t>
            </a:r>
          </a:p>
          <a:p>
            <a:pPr algn="ctr"/>
            <a:r>
              <a:rPr lang="id-ID" sz="22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pendekatan minimum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922214" y="1846236"/>
            <a:ext cx="1502334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28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Saluran</a:t>
            </a:r>
          </a:p>
          <a:p>
            <a:pPr algn="ctr"/>
            <a:r>
              <a:rPr lang="id-ID" sz="28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rendah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283473" y="5053706"/>
            <a:ext cx="1857175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id-ID" sz="2800" b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Tegangan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(10)　</a:t>
            </a: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(10) Batas Aman Arus Sengatan Listrik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517222"/>
              </p:ext>
            </p:extLst>
          </p:nvPr>
        </p:nvGraphicFramePr>
        <p:xfrm>
          <a:off x="7305578" y="1848888"/>
          <a:ext cx="4774096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74096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AC-1: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Tidak ada reaksi kejut</a:t>
                      </a: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AC-2: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Tidak ada efek berbahaya</a:t>
                      </a:r>
                      <a:endParaRPr kumimoji="1" lang="id-ID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AC-3: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Tidak ada kerusakan pada organ</a:t>
                      </a:r>
                      <a:endParaRPr kumimoji="1" lang="id-ID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Henti jantung/napas</a:t>
                      </a:r>
                      <a:endParaRPr kumimoji="1" lang="id-ID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AC-4.1: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Fibrilasi ventrikel: ≤ 5%</a:t>
                      </a: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AC-4.2: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Fibrilasi ventrikel: ≤ 50%</a:t>
                      </a: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AC-4.3: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id-ID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Fibrilasi ventrikel: &lt; 50%</a:t>
                      </a:r>
                    </a:p>
                    <a:p>
                      <a:pPr marL="900000" indent="-900000"/>
                      <a:r>
                        <a:rPr kumimoji="1" lang="id-ID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83092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107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60511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64919" y="2312225"/>
            <a:ext cx="1265337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id-ID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id-ID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❶：AC-4.1</a:t>
            </a:r>
          </a:p>
          <a:p>
            <a:pPr algn="ctr"/>
            <a:r>
              <a:rPr lang="id-ID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❷：AC-4.2</a:t>
            </a:r>
          </a:p>
          <a:p>
            <a:pPr algn="ctr"/>
            <a:r>
              <a:rPr lang="id-ID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id-ID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id-ID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Durasi konduksi listrik (mdtk)</a:t>
            </a:r>
          </a:p>
          <a:p>
            <a:pPr>
              <a:spcBef>
                <a:spcPts val="600"/>
              </a:spcBef>
            </a:pPr>
            <a:r>
              <a:rPr kumimoji="1" lang="id-ID" sz="1600" baseline="30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id-ID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Arus yang mengalir (mA)</a:t>
            </a:r>
          </a:p>
          <a:p>
            <a:pPr algn="ctr">
              <a:spcBef>
                <a:spcPts val="600"/>
              </a:spcBef>
            </a:pPr>
            <a:r>
              <a:rPr kumimoji="1" lang="id-ID" sz="1600" baseline="30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id-ID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3.　</a:t>
            </a: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Aba-aba Tangan/Peluit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6727" y="43271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solidFill>
                  <a:srgbClr val="000000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id-ID" b="1" dirty="0">
                <a:solidFill>
                  <a:srgbClr val="00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1.　</a:t>
            </a: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Definisi dan Terminolo</a:t>
            </a:r>
            <a:r>
              <a:rPr lang="id-ID" b="1" dirty="0">
                <a:solidFill>
                  <a:srgbClr val="00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gi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Aba-aba Tangan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5214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id-ID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     Panggil derek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Tunjuk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posisinya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Mengatrol kait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Menurunkan kait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Aba-aba Tangan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47335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id-ID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Katrol kait penunjang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Angkat jib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Turunkan kait penunjang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Turunkan jib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31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Aba-aba Tangan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02358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id-ID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Gerakkan secara horizontal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Putar beban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Gerakkan perlahan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Panjangkan/Pendekkan jib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Aba-aba Tangan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4671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id-ID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Berhenti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Penghentian darurat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Operasi berakhir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笛による</a:t>
            </a:r>
            <a:r>
              <a:rPr lang="id-ID" sz="2000" u="sng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補助</a:t>
            </a:r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Aba-aba Peluit </a:t>
            </a:r>
            <a:r>
              <a:rPr lang="id-ID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Penunjang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76044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id-ID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Panggil derek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id-ID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id-ID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Katrol kaitnya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Turunkan kaitnya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Berhenti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id-ID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id-ID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id-ID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4.　</a:t>
            </a: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Video 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</a:t>
            </a: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ambahan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6" y="1493024"/>
            <a:ext cx="13147405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Tips Menyiapkan Penopang (Outrigger)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Menunjuk dan Menyebutkan - Saat Mengatrol Beban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Menunjuk dan Menyebutkan - Saat Menurunkan Beban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Tips untuk Operasi Derek Jika Beban Berayun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id-ID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Aba-aba Tangan dan Aba-aba Peluit Penunjang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(1)　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962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Tips Menyiapkan Penopang (Outrigger)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1624818" y="58253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Alat yang digunakan untuk menstabilkan kendaraan selama derek beroperasi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19752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Penopang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(2)　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458743" y="182776"/>
            <a:ext cx="13109483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Menunjuk dan Menyebutkan </a:t>
            </a:r>
            <a:endParaRPr lang="en-US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 Saat Mengatrol Beban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611099" y="597144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Menunjuk dan Menyebutkan adalah tindakan untuk memprediksi bahaya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10884" y="392792"/>
            <a:ext cx="419100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Apa itu Menunjuk dan Menyebutkan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48797" y="160388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Bergerak secara horizontal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5172" y="5970395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Mengangkat dengan menggunakan gaya gerak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dirty="0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48162" y="1554580"/>
            <a:ext cx="546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Bergerak ke tempat-tempat yang tidak spesifik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973072"/>
            <a:ext cx="584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Penggerak utama yang terintegrasi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(1)  Definisi: ”Derek Bergerak”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(3)　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756145" y="332822"/>
            <a:ext cx="13704287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Menunjuk dan Menyebutkan </a:t>
            </a:r>
            <a:endParaRPr lang="en-US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 Saat Menurunkan Beban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86822" y="58126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Mengonfirmasi posisi pendaratan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25450" y="2356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Posisi pendaratan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(4)　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Tips untuk Operasi Derek </a:t>
            </a:r>
            <a:endParaRPr lang="en-US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Jika Beban Berayun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1600200" y="5692041"/>
            <a:ext cx="8991599" cy="55635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91440" tIns="0" rIns="91440" bIns="0" rtlCol="0" anchor="ctr" anchorCtr="0">
            <a:no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Untuk menghentikan “beban berayun”, gerakkan jib ke atas dan ke bawah selaras dengan “beban berayun”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263865" y="205565"/>
            <a:ext cx="5832135" cy="4541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91440" tIns="0" rIns="91440" bIns="0" rtlCol="0" anchor="ctr" anchorCtr="0">
            <a:noAutofit/>
          </a:bodyPr>
          <a:lstStyle/>
          <a:p>
            <a:r>
              <a:rPr lang="id-ID" sz="17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Menghentikan “beban berayun” dalam operasi pengerekan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Aba-aba Tangan dan Aba-aba Peluit Penunjang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944074" y="5819041"/>
            <a:ext cx="10303852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Pastikan untuk melakukan aba-aba peluit bersama dengan aba-aba tangan.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419100" y="238122"/>
            <a:ext cx="203200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Aba-aba peluit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5.</a:t>
            </a:r>
            <a:r>
              <a:rPr lang="id-ID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id-ID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5.　</a:t>
            </a:r>
            <a:r>
              <a:rPr lang="id-ID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Status Kecelakaan Derek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40038" y="1556823"/>
            <a:ext cx="4287834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1078" y="2135111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476297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Jumlah Korban Jiwa Akibat Derek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人/Kematian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5-1. Transisi</a:t>
            </a:r>
            <a:r>
              <a:rPr lang="id-ID" sz="36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Kecelakaan Fatal Akibak Derek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477033" y="1578547"/>
            <a:ext cx="4203874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Jumlah korban jiwa dalam kasus derek bergerak berkapasitas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id-ID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ringan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8195047" y="3503112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0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46128" y="2135111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5-2. </a:t>
            </a:r>
            <a:r>
              <a:rPr lang="id-ID" sz="3600" b="1" dirty="0"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Kecelakaan Fatal (berdasarkan jenis derek)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beroda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Truk derek</a:t>
            </a:r>
            <a:endParaRPr kumimoji="1" lang="en-US" sz="2400" b="1" i="0" u="none" strike="noStrike" cap="none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 Pemuat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beroda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beroda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Terjatuh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b="1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(pekerja)</a:t>
            </a: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Terjatuh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b="1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(beban)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3378577" y="4147158"/>
            <a:ext cx="2486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b="1" noProof="0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Terjepit di dalam/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di antara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1" y="1587367"/>
            <a:ext cx="60890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Terguling, komponen patah, dll.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397933" y="2037687"/>
            <a:ext cx="430000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Terhantam oleh sling/beban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cxnSpLocks/>
            <a:stCxn id="24" idx="1"/>
            <a:endCxn id="34" idx="1"/>
          </p:cNvCxnSpPr>
          <p:nvPr/>
        </p:nvCxnSpPr>
        <p:spPr>
          <a:xfrm rot="10800000" flipH="1" flipV="1">
            <a:off x="397932" y="2215754"/>
            <a:ext cx="366167" cy="1256426"/>
          </a:xfrm>
          <a:prstGeom prst="bentConnector3">
            <a:avLst>
              <a:gd name="adj1" fmla="val -62431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id-ID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5-3.　</a:t>
            </a: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5-3. </a:t>
            </a:r>
            <a:r>
              <a:rPr lang="id-ID" sz="3600" b="1" dirty="0"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Kecelakaan Fatal (berdasarkan penyebab)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+mj-lt"/>
                <a:sym typeface="Arial" panose="020B0604020202020204" pitchFamily="34" charset="0"/>
              </a:rPr>
              <a:t>4</a:t>
            </a:fld>
            <a:endParaRPr kumimoji="1" lang="ja-JP" altLang="en-US" b="1">
              <a:solidFill>
                <a:schemeClr val="tx1"/>
              </a:solidFill>
              <a:latin typeface="+mj-lt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(2) Gerakan Derek Bergerak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1021063" y="4403201"/>
            <a:ext cx="1171282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16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Telescope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385858" y="1899552"/>
            <a:ext cx="244169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Mengatrol/Menurunkan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079504" y="4411226"/>
            <a:ext cx="103906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16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Berputar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10028210" y="1894877"/>
            <a:ext cx="1141658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sz="16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Mengerek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id-ID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 dirty="0">
                <a:latin typeface="+mj-ea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id-ID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6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5-4. Contoh Kasus Kecelakaan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Jatuhnya Beban yang Menggantung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6995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Beban yang jatuh menimpa pekerja.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Sebelum memulai kerja, nyalakan alat peringatan penggulungan berlebihan.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Pengoperasian tanpa menyalakan</a:t>
            </a:r>
            <a:r>
              <a:rPr kumimoji="1" lang="en-US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alat peringatan penggulungan berlebihan.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6326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Kait menabrak jib dan tali kawat putus.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Terguling dan Terjepit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5543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Seorang pekerja terjepit di antara truk.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5" y="5993728"/>
            <a:ext cx="624604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Tempatkan penopang yang dipanjangkan sepenuhnya di atas pelat dengan kekuatan yang memenuhi syarat.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8" y="2393149"/>
            <a:ext cx="594039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Pemanjangan penopang minimum ditempatkan di atas balok kayu yang tidak stabil.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6145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 terguling dalam kondisi jib dipanjangkan secara maksimum.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Pekerja Terhantam Beban yang Menggantung</a:t>
            </a: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677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 tersebut juga langsung tertimpa oleh muatan kargo yang ambruk.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0953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Pastikan prosedur kerja yang aman sebelum memulai operasi.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550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Menurunkan muatan dari sisi berlawanan dapat menyebabkan derek miring.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5214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Beban yang menggantung menghantam seorang pekerja.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Cedera saat Pemeriksaan Peralatan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Matikan mesin sebelum melakukan pemeriksaan dan pemeliharaan apa pun.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Seorang pekerja membetulkan kabel aki sementara mesin menyala.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Lengannya tidak sengaja menyentuh kipas mesin yang sedang berputar.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id-ID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Pekerja Terhantam Beban yang Menggantung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677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Beban yang terjatuh langsung menghantam petugas aba-aba.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46128"/>
            <a:ext cx="601432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Operator derek harus mematuhi aba-aba.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Operator derek menurunkan muatan tanpa petunjuk petugas aba-aba.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5171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Beban bersinggungan dengan perancah lalu ambruk.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 Putus akibat Kelelahan Logam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Ujung jib mengenai tangan kiri pekerja.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Pastikan untuk melakukan inspeksi mandiri berkala.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Beban hendak dikatrol.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970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Jib patah dan jatuh dikarenakan kelelahan logam.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Pekerja Tergilas Derek yang Terguling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Dipanjangkan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sepenuhnya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16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Dipendekkan sepenuhnya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Seorang operator terpental keluar dan tergilas di bawah derek.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6019163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Pekerjaan harus segera dihentikan </a:t>
            </a: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jika pembatas momen beban berbunyi.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 jatuh ke sisi lembah.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Gerakan berputar terus berlanjut sekali pun pembatas momen beban berbunyi.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Beban yang Menggantung Jatuh karena Angin Kencang</a:t>
            </a:r>
            <a:endParaRPr kumimoji="1" lang="id-ID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5720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Seorang pekerja tertimpa beban yang jatuh.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952081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noProof="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Pekerjaan harus dihentikan dalam kondisi angin kencang.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423470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Kecepatan angin maksimum adalah 11 m/dtk.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492460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Angin kencang menyebabkan jatuhnya beban yang menggantung.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id-ID" sz="32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Jatuhnya Beban yang Menggantung karena Terguling</a:t>
            </a:r>
            <a:endParaRPr lang="id-ID" sz="40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502311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 crawler terguling karena muatan berlebihan.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クローラクレーンは</a:t>
            </a:r>
            <a:r>
              <a:rPr lang="id-ID" sz="18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過負荷により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983979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Fungsi pembatas momen beban harus diperiksa sebelum beroperasi.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442668"/>
            <a:ext cx="6566921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 memberi aba-aba untuk menghentikan pemanjangan jib.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486258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Namun jib terus dipanjangkan.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 Jenis-jenis Derek Bergerak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679897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Truk Derek</a:t>
                      </a:r>
                      <a:endParaRPr kumimoji="1" lang="en-US" sz="28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Derek Beroda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Derek Crawler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Putusnya Tali Kawat akibat Penggulungan Berlebihan</a:t>
            </a:r>
            <a:endParaRPr kumimoji="1" lang="id-ID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601842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Kait yang jatuh menghantam pekerja.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994610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Alat peringatan penggulungan berlebihan harus diaktifkan saat bekerja.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465999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Jib tanpa sengaja dipanjangkan terlalu cepat.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598489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Penggulungan berlebihan menyebabkan tali kawat putus</a:t>
            </a:r>
            <a:r>
              <a:rPr lang="id-ID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Operator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kurang kompeten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Terjepit di antara Beban dan Landaian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49492" y="2312599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4508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Pengemudi tidak sengaja menyentuh tuas </a:t>
            </a:r>
            <a:r>
              <a:rPr kumimoji="1" lang="en-US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	</a:t>
            </a: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kontrol.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49493" y="3359209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Lengan berpindah ke sisi pengemudi.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49493" y="4500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Seorang pekerja terjepit di antara beban dan landaian.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49492" y="5948356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Jauhkan pekerja dari jangkauan putaran derek.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Contoh Kasus Kecelakaan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Sengatan listrik dari saluran tegangan tinggi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Jib mendekati saluran tegangan tinggi.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 terkena sengatan listrik.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Harus mengenakan pelindung isolasi.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411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Muatan listrik teralirkan ke derek.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d-ID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Penting untuk menunjuk supervisor.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(Referensi)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id-ID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Gangguan Gelombang Radio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id-ID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Pekerja dapat terkena sengatan listrik.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29599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Langkah-langkah untuk mencegah sengatan listrik harus diambil.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id-ID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4356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Gelombang radio ditransmisikan dari menara yang berada tidak jauh.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id-ID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Derek bertindak sebagai antena, dan tegangan abnormal pun dihasilkan.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id-ID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id-ID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id-ID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Kualifikasi untuk Operasi Derek Bergerak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74579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Tingkat Beban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≥ 5 ton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≥1 &amp; </a:t>
                      </a:r>
                      <a:r>
                        <a:rPr kumimoji="1" lang="id-ID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</a:t>
                      </a:r>
                      <a:r>
                        <a:rPr kumimoji="1" lang="id-ID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5 ton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 </a:t>
                      </a:r>
                      <a:r>
                        <a:rPr kumimoji="1" lang="id-ID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1 ton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id-ID" sz="2400" b="1" i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Lisensi Operator Derek Bergerak</a:t>
                      </a:r>
                      <a:endParaRPr kumimoji="1" lang="en-US" sz="2400" b="1" i="0" dirty="0">
                        <a:solidFill>
                          <a:srgbClr val="663300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id-ID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+mj-lt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Kursus Pelatihan Keterampilan untuk Pengoperasian Derek Bergerak Berkapasitas</a:t>
                      </a:r>
                      <a:r>
                        <a:rPr kumimoji="1" lang="en-U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id-ID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Ringan</a:t>
                      </a:r>
                      <a:endParaRPr kumimoji="1" lang="en-US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Pendidikan Khusus untuk Operasi Derek Bergerak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d-ID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id-ID" sz="5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Terminologi Jib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69083" y="339659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Sudut jib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311448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 kaki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Horizontal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bidang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Sumbu jib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Titik jib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Pusat putaran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 pengangkatan di atas tanah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1" y="5770763"/>
            <a:ext cx="4716931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 pengangkatan di bawah tanah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349060" y="3585055"/>
            <a:ext cx="3055540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8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 pengangkatan total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Radius kerja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 titik jib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Panjang jib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Pemuat truk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derek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id-ID" sz="160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Terminologi Jib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 pengangkatan di atas tanah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Tinggi pengangkatan di bawah tanah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Panjang kait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Radius kerja minimum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Silinder timba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Silinder lengan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Silinder tonggak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3" y="3579300"/>
            <a:ext cx="3807517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Lampu peringatan eksternal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Timba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Radius kerja maksimum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d-ID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Ekskavator hidraulis dengan fungsi derek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id-ID" sz="16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28907</TotalTime>
  <Words>2939</Words>
  <PresentationFormat>ワイド画面</PresentationFormat>
  <Paragraphs>967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1" baseType="lpstr">
      <vt:lpstr>Meiryo UI</vt:lpstr>
      <vt:lpstr>游ゴシック</vt:lpstr>
      <vt:lpstr>游ゴシック Light</vt:lpstr>
      <vt:lpstr>Arial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