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46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custDataLst>
    <p:tags r:id="rId6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3300"/>
    <a:srgbClr val="CC0000"/>
    <a:srgbClr val="3333FF"/>
    <a:srgbClr val="FF5050"/>
    <a:srgbClr val="A50021"/>
    <a:srgbClr val="FFCCCC"/>
    <a:srgbClr val="FFFFCC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20" y="5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microsoft.com/office/2007/relationships/hdphoto" Target="../media/hdphoto7.wdp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59.em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chart" Target="../charts/chart2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124.jpeg"/><Relationship Id="rId5" Type="http://schemas.openxmlformats.org/officeDocument/2006/relationships/image" Target="../media/image123.gif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7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12" Type="http://schemas.microsoft.com/office/2007/relationships/hdphoto" Target="../media/hdphoto4.wdp"/><Relationship Id="rId2" Type="http://schemas.openxmlformats.org/officeDocument/2006/relationships/slideLayout" Target="../slideLayouts/slideLayout5.xml"/><Relationship Id="rId16" Type="http://schemas.microsoft.com/office/2007/relationships/hdphoto" Target="../media/hdphoto6.wdp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gif"/><Relationship Id="rId7" Type="http://schemas.openxmlformats.org/officeDocument/2006/relationships/image" Target="../media/image131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10" Type="http://schemas.openxmlformats.org/officeDocument/2006/relationships/image" Target="../media/image134.gif"/><Relationship Id="rId4" Type="http://schemas.openxmlformats.org/officeDocument/2006/relationships/image" Target="../media/image128.gif"/><Relationship Id="rId9" Type="http://schemas.openxmlformats.org/officeDocument/2006/relationships/image" Target="../media/image13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14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講習用プレゼンテーション資料</a:t>
            </a:r>
          </a:p>
          <a:p>
            <a:r>
              <a:rPr lang="zh-CN" sz="28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培训演示材料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轻型移动式起重机技能培训课程</a:t>
            </a:r>
            <a:endParaRPr lang="zh-CN" sz="3200" b="1" dirty="0">
              <a:solidFill>
                <a:srgbClr val="000066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41157" y="4259996"/>
            <a:ext cx="7351219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+mj-lt"/>
              </a:rPr>
              <a:t>9</a:t>
            </a:fld>
            <a:endParaRPr kumimoji="1" lang="ja-JP" altLang="en-US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ea typeface="SimSun" panose="020B0604030504040204" pitchFamily="50" charset="-128"/>
              </a:rPr>
              <a:t>(6) 吊升荷载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7911965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b="1">
                <a:latin typeface="+mj-lt"/>
                <a:ea typeface="SimSun" panose="020B0604030504040204" pitchFamily="50" charset="-128"/>
              </a:rPr>
              <a:t>以下条件下可施加的最大荷载：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zh-CN" b="1">
                <a:solidFill>
                  <a:srgbClr val="000066"/>
                </a:solidFill>
                <a:latin typeface="+mj-lt"/>
                <a:ea typeface="SimSun" panose="020B0604030504040204" pitchFamily="50" charset="-128"/>
              </a:rPr>
              <a:t> </a:t>
            </a:r>
            <a:r>
              <a:rPr lang="zh-CN" b="1">
                <a:solidFill>
                  <a:srgbClr val="008000"/>
                </a:solidFill>
                <a:latin typeface="+mj-lt"/>
                <a:ea typeface="SimSun" panose="020B0604030504040204" pitchFamily="50" charset="-128"/>
              </a:rPr>
              <a:t>❶ 外伸支架处于完全伸展状态；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zh-CN" b="1">
                <a:solidFill>
                  <a:srgbClr val="000066"/>
                </a:solidFill>
                <a:latin typeface="+mj-lt"/>
                <a:ea typeface="SimSun" panose="020B0604030504040204" pitchFamily="50" charset="-128"/>
              </a:rPr>
              <a:t> </a:t>
            </a:r>
            <a:r>
              <a:rPr lang="zh-CN" b="1">
                <a:solidFill>
                  <a:srgbClr val="C00000"/>
                </a:solidFill>
                <a:latin typeface="+mj-lt"/>
                <a:ea typeface="SimSun" panose="020B0604030504040204" pitchFamily="50" charset="-128"/>
              </a:rPr>
              <a:t>❷ 悬臂长度处于最短长度状态；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zh-CN" b="1">
                <a:solidFill>
                  <a:srgbClr val="3333FF"/>
                </a:solidFill>
                <a:latin typeface="+mj-lt"/>
                <a:ea typeface="SimSun" panose="020B0604030504040204" pitchFamily="50" charset="-128"/>
              </a:rPr>
              <a:t> ❸ 悬臂倾角处于最大角度状态。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>
                <a:solidFill>
                  <a:srgbClr val="008000"/>
                </a:solidFill>
                <a:latin typeface="+mj-ea"/>
                <a:ea typeface="+mj-ea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b="1">
                <a:solidFill>
                  <a:srgbClr val="008000"/>
                </a:solidFill>
                <a:latin typeface="+mj-lt"/>
                <a:ea typeface="SimSun" panose="020B0604030504040204" pitchFamily="50" charset="-128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>
                <a:solidFill>
                  <a:srgbClr val="3333FF"/>
                </a:solidFill>
                <a:latin typeface="+mj-ea"/>
                <a:ea typeface="+mj-ea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>
                <a:solidFill>
                  <a:srgbClr val="3333FF"/>
                </a:solidFill>
                <a:latin typeface="+mj-ea"/>
                <a:ea typeface="+mj-ea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b="1">
                <a:solidFill>
                  <a:srgbClr val="3333FF"/>
                </a:solidFill>
                <a:latin typeface="+mj-lt"/>
                <a:ea typeface="SimSun" panose="020B0604030504040204" pitchFamily="50" charset="-128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115504" y="2281649"/>
            <a:ext cx="1655532" cy="37717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solidFill>
                  <a:srgbClr val="C00000"/>
                </a:solidFill>
                <a:latin typeface="+mj-ea"/>
                <a:ea typeface="+mj-ea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b="1">
                  <a:solidFill>
                    <a:srgbClr val="C00000"/>
                  </a:solidFill>
                  <a:latin typeface="+mj-lt"/>
                  <a:ea typeface="SimSun" panose="020B0604030504040204" pitchFamily="50" charset="-128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05616" y="4942487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b="1" dirty="0">
                <a:solidFill>
                  <a:srgbClr val="000066"/>
                </a:solidFill>
                <a:latin typeface="+mj-lt"/>
                <a:ea typeface="SimSun" panose="020B0604030504040204" pitchFamily="50" charset="-128"/>
              </a:rPr>
              <a:t>额定总荷载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000066"/>
                </a:solidFill>
                <a:latin typeface="+mj-lt"/>
                <a:ea typeface="SimSun" panose="020B0604030504040204" pitchFamily="50" charset="-128"/>
              </a:rPr>
              <a:t>吊钩的质量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13082" y="6031148"/>
            <a:ext cx="212788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200" b="1" dirty="0">
                <a:solidFill>
                  <a:srgbClr val="000066"/>
                </a:solidFill>
                <a:latin typeface="+mj-lt"/>
                <a:ea typeface="SimSun" panose="020B0604030504040204" pitchFamily="50" charset="-128"/>
              </a:rPr>
              <a:t>额定荷载</a:t>
            </a:r>
            <a:endParaRPr lang="en-US" altLang="zh-CN" sz="2200" b="1" dirty="0">
              <a:solidFill>
                <a:srgbClr val="000066"/>
              </a:solidFill>
              <a:latin typeface="+mj-lt"/>
              <a:ea typeface="SimSun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j-ea"/>
                <a:ea typeface="+mj-ea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5292" y="1750535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zh-CN" b="1" dirty="0">
                <a:latin typeface="+mj-lt"/>
                <a:ea typeface="SimSun" panose="020B0604030504040204" pitchFamily="50" charset="-128"/>
              </a:rPr>
              <a:t>  </a:t>
            </a:r>
            <a:r>
              <a:rPr lang="zh-CN" sz="1600" dirty="0">
                <a:latin typeface="+mn-ea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zh-CN" sz="1600" b="1" dirty="0">
                <a:latin typeface="+mn-ea"/>
              </a:rPr>
              <a:t>  </a:t>
            </a:r>
            <a:r>
              <a:rPr lang="en-US" altLang="zh-CN" sz="1600" b="1" dirty="0">
                <a:latin typeface="+mn-ea"/>
              </a:rPr>
              <a:t> </a:t>
            </a:r>
            <a:r>
              <a:rPr lang="zh-CN" sz="1600" dirty="0">
                <a:latin typeface="+mn-ea"/>
              </a:rPr>
              <a:t>アウトリガーを最大に張り出し，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zh-CN" b="1" dirty="0">
                <a:latin typeface="+mn-ea"/>
              </a:rPr>
              <a:t> </a:t>
            </a:r>
            <a:r>
              <a:rPr lang="zh-CN" sz="2000" dirty="0">
                <a:latin typeface="+mn-ea"/>
              </a:rPr>
              <a:t> </a:t>
            </a:r>
            <a:r>
              <a:rPr lang="zh-CN" sz="1600" dirty="0">
                <a:latin typeface="+mn-ea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zh-CN" b="1" dirty="0">
                <a:latin typeface="+mn-ea"/>
              </a:rPr>
              <a:t>  </a:t>
            </a:r>
            <a:r>
              <a:rPr lang="zh-CN" sz="1600" dirty="0">
                <a:latin typeface="+mn-ea"/>
              </a:rPr>
              <a:t>ジブの傾斜角を最大にしたとき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ea"/>
                <a:ea typeface="+mj-ea"/>
                <a:cs typeface="+mn-cs"/>
              </a:rPr>
              <a:t>2.移動式クレーンの取り扱いと操作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2.</a:t>
            </a:r>
            <a:r>
              <a:rPr lang="ja-JP" altLang="en-US" b="1" noProof="0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kumimoji="1" lang="zh-CN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操作和运行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58333" y="1488668"/>
            <a:ext cx="10117667" cy="5301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0" y="36209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(1) 柴油发动机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1766188" y="4778652"/>
            <a:ext cx="97807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C0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风扇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626084" y="1693761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C0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加油口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258956" y="2144979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C0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蓄压室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291255" y="443863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C0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燃油泵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4490659" y="6191237"/>
            <a:ext cx="2595331" cy="35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C0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进气歧管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158367" y="6083652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C0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油盘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7949801" y="542831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C0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自动起动器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1280FB27-7DD2-4BEC-AB40-89F13489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6" y="149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0" y="1993900"/>
            <a:ext cx="4820003" cy="4550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196670" y="4249718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③ </a:t>
            </a:r>
            <a:r>
              <a:rPr lang="zh-CN" sz="28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起重机构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CN" sz="1600" b="1" dirty="0">
                <a:latin typeface="Meiryo UI" panose="020B0604030504040204" pitchFamily="50" charset="-128"/>
                <a:ea typeface="SimSun" panose="020B0604030504040204" pitchFamily="50" charset="-128"/>
              </a:rPr>
              <a:t>       </a:t>
            </a:r>
            <a:r>
              <a:rPr lang="zh-CN" sz="2000" dirty="0">
                <a:latin typeface="+mj-ea"/>
                <a:ea typeface="+mj-ea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>
                <a:latin typeface="+mj-ea"/>
                <a:ea typeface="+mj-ea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(2) 起重机设备运动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zh-CN" sz="2600" b="1">
                  <a:solidFill>
                    <a:srgbClr val="000066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zh-CN" sz="2600" b="1">
                  <a:solidFill>
                    <a:srgbClr val="000066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zh-CN" sz="2600" b="1">
                  <a:solidFill>
                    <a:srgbClr val="000066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zh-CN" sz="2600" b="1">
                  <a:solidFill>
                    <a:srgbClr val="000066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b="1">
                <a:solidFill>
                  <a:srgbClr val="CC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SimSun" panose="02010600030101010101" pitchFamily="2" charset="-122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43179" y="6124468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液压油箱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918512" y="5706160"/>
            <a:ext cx="2555632" cy="316046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液压泵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发动机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b="1" dirty="0">
                <a:solidFill>
                  <a:schemeClr val="bg1"/>
                </a:solidFill>
                <a:latin typeface="+mj-ea"/>
                <a:ea typeface="+mj-ea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43179" y="5212856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转矩变换器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70" y="2304775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zh-CN" sz="28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转向机构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CN" sz="1600" b="1" dirty="0">
                <a:latin typeface="Meiryo UI" panose="020B0604030504040204" pitchFamily="50" charset="-128"/>
                <a:ea typeface="SimSun" panose="020B0604030504040204" pitchFamily="50" charset="-128"/>
              </a:rPr>
              <a:t>       </a:t>
            </a:r>
            <a:r>
              <a:rPr lang="zh-CN" sz="2000" dirty="0">
                <a:latin typeface="+mj-ea"/>
                <a:ea typeface="+mj-ea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292390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zh-CN" sz="28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回转机构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CN" sz="1600" b="1" dirty="0">
                <a:latin typeface="Meiryo UI" panose="020B0604030504040204" pitchFamily="50" charset="-128"/>
                <a:ea typeface="SimSun" panose="020B0604030504040204" pitchFamily="50" charset="-128"/>
              </a:rPr>
              <a:t>       </a:t>
            </a:r>
            <a:r>
              <a:rPr lang="zh-CN" sz="2000" dirty="0">
                <a:latin typeface="+mj-ea"/>
                <a:ea typeface="+mj-ea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70" y="5615863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zh-CN" sz="2800" b="1" dirty="0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悬臂伸缩/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2800" b="1" dirty="0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变幅机构 </a:t>
            </a:r>
            <a:r>
              <a:rPr lang="zh-CN" sz="1000" b="1" dirty="0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CN" sz="1600" b="1" dirty="0">
                <a:latin typeface="Meiryo UI" panose="020B0604030504040204" pitchFamily="50" charset="-128"/>
                <a:ea typeface="SimSun" panose="020B0604030504040204" pitchFamily="50" charset="-128"/>
              </a:rPr>
              <a:t>       </a:t>
            </a:r>
            <a:r>
              <a:rPr lang="zh-CN" sz="2000" dirty="0">
                <a:latin typeface="+mj-ea"/>
                <a:ea typeface="+mj-ea"/>
              </a:rPr>
              <a:t>ジブ伸縮/起伏装置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969894"/>
              </p:ext>
            </p:extLst>
          </p:nvPr>
        </p:nvGraphicFramePr>
        <p:xfrm>
          <a:off x="4062807" y="1979347"/>
          <a:ext cx="8129194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69951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759243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荷载力矩限制器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❷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回转制动器开关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❸</a:t>
                      </a:r>
                      <a:r>
                        <a:rPr kumimoji="1" lang="zh-CN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PTO 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❹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回转操纵杆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❺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伸缩操纵杆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❻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外伸支架控制面板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❼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主起重操纵杆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❽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辅助起重操纵杆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❾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变幅操纵杆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zh-C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SimSun" panose="020B0604030504040204" pitchFamily="50" charset="-128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zh-C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SimSun" panose="020B0604030504040204" pitchFamily="50" charset="-128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zh-C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SimSun" panose="020B0604030504040204" pitchFamily="50" charset="-128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zh-C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SimSun" panose="020B0604030504040204" pitchFamily="50" charset="-128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zh-C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SimSun" panose="020B0604030504040204" pitchFamily="50" charset="-128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zh-C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SimSun" panose="020B0604030504040204" pitchFamily="50" charset="-128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zh-C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SimSun" panose="020B0604030504040204" pitchFamily="50" charset="-128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zh-C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SimSun" panose="020B0604030504040204" pitchFamily="50" charset="-128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zh-C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SimSun" panose="020B0604030504040204" pitchFamily="50" charset="-128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zh-CN" sz="2800" b="1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(3) 作业设备布置示例 -1</a:t>
            </a:r>
          </a:p>
          <a:p>
            <a:pPr algn="ctr"/>
            <a:r>
              <a:rPr lang="zh-CN" sz="40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越野起重机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860109"/>
              </p:ext>
            </p:extLst>
          </p:nvPr>
        </p:nvGraphicFramePr>
        <p:xfrm>
          <a:off x="4015687" y="2003929"/>
          <a:ext cx="7967766" cy="48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456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荷载计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❷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伸缩操纵杆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❸</a:t>
                      </a:r>
                      <a:r>
                        <a:rPr kumimoji="1" lang="zh-CN" sz="18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起重操纵杆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❹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变幅操纵杆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❺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回转操纵杆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❻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应急千斤顶操纵杆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❼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吊钩收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/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放开关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❽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千斤顶控制开关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❾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外伸支架伸展宽度指示灯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➓</a:t>
                      </a:r>
                      <a:r>
                        <a:rPr kumimoji="1" lang="en-US" alt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</a:t>
                      </a:r>
                      <a:r>
                        <a:rPr kumimoji="1" lang="zh-CN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警示灯</a:t>
                      </a:r>
                      <a:endParaRPr kumimoji="1" lang="zh-CN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SimSun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⓫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紧急控制开关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⓬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加速器开关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⓭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低速开关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⓮</a:t>
                      </a:r>
                      <a:r>
                        <a:rPr kumimoji="1" lang="zh-C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喇叭开关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zh-CN" sz="2800" b="1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(3) 作业设备布置示例 -2</a:t>
            </a:r>
          </a:p>
          <a:p>
            <a:pPr algn="ctr"/>
            <a:r>
              <a:rPr lang="zh-CN" sz="40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卡车装载起重机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0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0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0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0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0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038290"/>
              </p:ext>
            </p:extLst>
          </p:nvPr>
        </p:nvGraphicFramePr>
        <p:xfrm>
          <a:off x="3867253" y="1925676"/>
          <a:ext cx="8028000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7512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870488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❶</a:t>
                      </a:r>
                      <a:r>
                        <a:rPr kumimoji="1" lang="en-US" alt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 </a:t>
                      </a:r>
                      <a:r>
                        <a:rPr kumimoji="1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悬臂伸缩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❷</a:t>
                      </a:r>
                      <a:r>
                        <a:rPr kumimoji="1" lang="zh-C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 </a:t>
                      </a: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吊钩卷起</a:t>
                      </a: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/</a:t>
                      </a: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降下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❸</a:t>
                      </a:r>
                      <a:r>
                        <a:rPr kumimoji="1" lang="en-US" alt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 </a:t>
                      </a:r>
                      <a:r>
                        <a:rPr kumimoji="1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悬臂变幅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❹</a:t>
                      </a: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 回转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	</a:t>
                      </a:r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❺</a:t>
                      </a: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 外伸支架：对面侧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❻</a:t>
                      </a: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 外伸支架：操作员侧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❼</a:t>
                      </a: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 加速器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936557" y="1991196"/>
            <a:ext cx="1081053" cy="4811255"/>
            <a:chOff x="9487824" y="1993507"/>
            <a:chExt cx="1081053" cy="4811255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711" y="1993507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759" y="3402589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8934814" y="3343237"/>
            <a:ext cx="3133668" cy="694294"/>
            <a:chOff x="8903900" y="1941321"/>
            <a:chExt cx="3133668" cy="694294"/>
          </a:xfrm>
        </p:grpSpPr>
        <p:sp>
          <p:nvSpPr>
            <p:cNvPr id="15" name="正方形/長方形 14"/>
            <p:cNvSpPr/>
            <p:nvPr/>
          </p:nvSpPr>
          <p:spPr>
            <a:xfrm>
              <a:off x="8903900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zh-CN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SimSun" panose="020B0604030504040204" pitchFamily="50" charset="-128"/>
                  <a:cs typeface="Mangal"/>
                </a:rPr>
                <a:t>升高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1057128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zh-CN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SimSun" panose="020B0604030504040204" pitchFamily="50" charset="-128"/>
                  <a:cs typeface="Mangal"/>
                </a:rPr>
                <a:t>降下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903900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zh-CN" sz="1600" dirty="0">
                  <a:latin typeface="+mj-ea"/>
                  <a:ea typeface="+mj-ea"/>
                  <a:cs typeface="Mangal"/>
                </a:rPr>
                <a:t>起</a:t>
              </a: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1031843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zh-CN" sz="1600" dirty="0">
                  <a:latin typeface="+mj-ea"/>
                  <a:ea typeface="+mj-ea"/>
                  <a:cs typeface="Mangal"/>
                </a:rPr>
                <a:t>伏</a:t>
              </a: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8903900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zh-CN" sz="20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卷起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1057128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zh-CN" sz="20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降下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878615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zh-CN" sz="1600">
                <a:latin typeface="+mj-ea"/>
                <a:ea typeface="+mj-ea"/>
                <a:cs typeface="Mangal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1031843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zh-CN" sz="1600">
                <a:latin typeface="+mj-ea"/>
                <a:ea typeface="+mj-ea"/>
                <a:cs typeface="Mangal"/>
              </a:rPr>
              <a:t>巻下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8891146" y="1907864"/>
            <a:ext cx="3158953" cy="694294"/>
            <a:chOff x="8878615" y="3347556"/>
            <a:chExt cx="3158953" cy="694294"/>
          </a:xfrm>
        </p:grpSpPr>
        <p:sp>
          <p:nvSpPr>
            <p:cNvPr id="112" name="正方形/長方形 111"/>
            <p:cNvSpPr/>
            <p:nvPr/>
          </p:nvSpPr>
          <p:spPr>
            <a:xfrm>
              <a:off x="8903900" y="3347556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zh-CN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SimSun" panose="020B0604030504040204" pitchFamily="50" charset="-128"/>
                  <a:cs typeface="Mangal"/>
                </a:rPr>
                <a:t>缩回</a:t>
              </a: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1057128" y="3347556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zh-CN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SimSun" panose="020B0604030504040204" pitchFamily="50" charset="-128"/>
                  <a:cs typeface="Mangal"/>
                </a:rPr>
                <a:t>外伸</a:t>
              </a: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878615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zh-CN" sz="1600">
                  <a:latin typeface="+mj-ea"/>
                  <a:ea typeface="+mj-ea"/>
                  <a:cs typeface="Mangal"/>
                </a:rPr>
                <a:t>縮</a:t>
              </a: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1031843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zh-CN" sz="1600">
                  <a:latin typeface="+mj-ea"/>
                  <a:ea typeface="+mj-ea"/>
                  <a:cs typeface="Mangal"/>
                </a:rPr>
                <a:t>伸</a:t>
              </a: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8903900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zh-CN" sz="20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右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1057128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zh-CN" sz="20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左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903900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zh-CN" sz="1600">
                <a:latin typeface="+mj-ea"/>
                <a:ea typeface="+mj-ea"/>
                <a:cs typeface="Mangal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1031843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zh-CN" sz="1600">
                <a:latin typeface="+mj-ea"/>
                <a:ea typeface="+mj-ea"/>
                <a:cs typeface="Mangal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903900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zh-CN" sz="20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1057128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zh-CN" sz="20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进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903900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zh-CN" sz="1600">
                <a:latin typeface="+mj-ea"/>
                <a:ea typeface="+mj-ea"/>
                <a:cs typeface="Mangal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1057128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zh-CN" sz="1600">
                <a:latin typeface="+mj-ea"/>
                <a:ea typeface="+mj-ea"/>
                <a:cs typeface="Mangal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903900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zh-CN" sz="20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1057128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zh-CN" sz="20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进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903900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zh-CN" sz="1600">
                <a:latin typeface="+mj-ea"/>
                <a:ea typeface="+mj-ea"/>
                <a:cs typeface="Mangal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1057128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zh-CN" sz="1600">
                <a:latin typeface="+mj-ea"/>
                <a:ea typeface="+mj-ea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903900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zh-CN" sz="20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低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1057128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zh-CN" sz="20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高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903900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zh-CN" sz="1600">
                <a:latin typeface="+mj-ea"/>
                <a:ea typeface="+mj-ea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1057128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zh-CN" sz="1600">
                <a:latin typeface="+mj-ea"/>
                <a:ea typeface="+mj-ea"/>
                <a:cs typeface="Mangal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zh-CN" sz="2800" b="1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(4) 卡车装载起重机的操纵杆 -1</a:t>
            </a:r>
          </a:p>
          <a:p>
            <a:pPr algn="ctr"/>
            <a:r>
              <a:rPr lang="zh-CN" sz="40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36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操纵杆布置示例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32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32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32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32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zh-CN" sz="32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zh-CN" sz="32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32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713908" y="5792263"/>
            <a:ext cx="823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sz="24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怠速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528739" y="577211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低</a:t>
            </a:r>
            <a:r>
              <a:rPr lang="zh-CN" altLang="en-US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速</a:t>
            </a:r>
            <a:endParaRPr lang="zh-CN" sz="2400" b="1" dirty="0">
              <a:solidFill>
                <a:srgbClr val="A50021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9051044" y="577211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低</a:t>
            </a:r>
            <a:r>
              <a:rPr lang="zh-CN" altLang="en-US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速</a:t>
            </a:r>
            <a:endParaRPr lang="zh-CN" sz="2400" b="1" dirty="0">
              <a:solidFill>
                <a:srgbClr val="A50021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888963" y="559431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高速</a:t>
            </a:r>
            <a:endParaRPr lang="zh-CN" sz="2400" b="1" dirty="0">
              <a:solidFill>
                <a:srgbClr val="A50021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0591195" y="559431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高</a:t>
            </a:r>
            <a:r>
              <a:rPr lang="zh-CN" altLang="en-US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速</a:t>
            </a:r>
            <a:endParaRPr lang="zh-CN" sz="2400" b="1" dirty="0">
              <a:solidFill>
                <a:srgbClr val="A50021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dirty="0">
                <a:latin typeface="+mj-ea"/>
                <a:ea typeface="+mj-ea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dirty="0">
                <a:latin typeface="+mj-ea"/>
                <a:ea typeface="+mj-ea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dirty="0">
                <a:latin typeface="+mj-ea"/>
                <a:ea typeface="+mj-ea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dirty="0">
                <a:latin typeface="+mn-ea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dirty="0">
                <a:latin typeface="+mj-ea"/>
                <a:ea typeface="+mj-ea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zh-CN" sz="2800" b="1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(4) 卡车装载起重机的操纵杆 -2</a:t>
            </a:r>
          </a:p>
          <a:p>
            <a:pPr algn="ctr"/>
            <a:r>
              <a:rPr lang="zh-CN" sz="36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操作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zh-CN" sz="2800" b="1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(4) 卡车装载起重机的操纵杆 -3</a:t>
            </a:r>
          </a:p>
          <a:p>
            <a:pPr algn="ctr"/>
            <a:r>
              <a:rPr lang="zh-CN" sz="40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36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根据制造商有所不同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6" y="2350099"/>
            <a:ext cx="2075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 b="1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伸缩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6445561" y="2350099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sz="2400" b="1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变幅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21165" y="2748832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dirty="0">
                <a:latin typeface="+mn-ea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372167" y="277150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dirty="0">
                <a:latin typeface="+mj-ea"/>
                <a:ea typeface="+mj-ea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584650"/>
            <a:ext cx="454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4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吊钩卷起/降下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0124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dirty="0">
                <a:latin typeface="+mn-ea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84646" y="4646976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变幅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6186565" y="4646976"/>
            <a:ext cx="219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sz="2400" b="1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伸缩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921165" y="5064751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dirty="0">
                <a:latin typeface="+mj-ea"/>
                <a:ea typeface="+mj-ea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364986" y="5064751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dirty="0">
                <a:latin typeface="+mj-ea"/>
                <a:ea typeface="+mj-ea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4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回转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dirty="0">
                <a:latin typeface="+mj-ea"/>
                <a:ea typeface="+mj-ea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n-ea"/>
              </a:rPr>
              <a:t>(4)　積載形トラッククレーンの操作レバー-3（メーカーによる配置の差異）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zh-CN" sz="22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 </a:t>
            </a:r>
            <a:r>
              <a:rPr lang="zh-CN" sz="20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*具备防干扰功能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zh-CN" sz="1600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475637"/>
              </p:ext>
            </p:extLst>
          </p:nvPr>
        </p:nvGraphicFramePr>
        <p:xfrm>
          <a:off x="5402613" y="1978523"/>
          <a:ext cx="6727861" cy="3948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3539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014322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加速杆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❷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荷载显示屏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❸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</a:t>
                      </a:r>
                      <a:r>
                        <a:rPr kumimoji="1" lang="zh-CN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回转开关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❹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变幅</a:t>
                      </a:r>
                      <a:r>
                        <a:rPr kumimoji="1" lang="zh-CN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❺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吊钩卷起/降下开关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フック巻上げ／</a:t>
                      </a:r>
                      <a:endParaRPr kumimoji="1" lang="en-US" altLang="zh-CN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Meiryo UI" panose="020B0604030504040204" pitchFamily="34" charset="-128"/>
                        <a:ea typeface="Meiryo UI" panose="020B0604030504040204" pitchFamily="34" charset="-128"/>
                        <a:cs typeface="Meiryo UI" panose="020B0604030504040204" pitchFamily="34" charset="-128"/>
                      </a:endParaRPr>
                    </a:p>
                    <a:p>
                      <a:r>
                        <a:rPr kumimoji="1" lang="zh-C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+mn-ea"/>
                          <a:ea typeface="+mn-ea"/>
                        </a:rPr>
                        <a:t>❻</a:t>
                      </a:r>
                      <a:r>
                        <a:rPr kumimoji="1" lang="zh-CN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伸缩开关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16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zh-CN" sz="2800" b="1" dirty="0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(4) 卡车装载起重机的操纵杆 -4</a:t>
            </a:r>
          </a:p>
          <a:p>
            <a:pPr algn="ctr"/>
            <a:r>
              <a:rPr lang="zh-CN" sz="40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遥控设备</a:t>
            </a:r>
            <a:r>
              <a:rPr lang="zh-CN" sz="4000" b="1" baseline="30000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(4)　積載形トラッククレーンの操作レバー-4（リモコン）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zh-CN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定义和术语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zh-CN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操作和运行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zh-CN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手势</a:t>
            </a:r>
            <a:r>
              <a:rPr lang="zh-CN" sz="3200" b="1" dirty="0">
                <a:solidFill>
                  <a:srgbClr val="6633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/哨声信号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zh-CN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补充视频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zh-CN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起重机事故发生状况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57391" y="1836650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zh-C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zh-C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zh-C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zh-C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zh-C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zh-C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zh-C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zh-C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zh-CN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zh-C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クレーン等に</a:t>
            </a:r>
            <a:r>
              <a:rPr lang="zh-CN" dirty="0">
                <a:latin typeface="Meiryo UI" panose="020B0604030504040204" pitchFamily="50" charset="-128"/>
                <a:ea typeface="Meiryo UI" panose="020B0604030504040204" pitchFamily="50" charset="-128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zh-CN" b="1" dirty="0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主题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この講習用資料の構成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zh-CN" dirty="0">
                <a:latin typeface="+mj-ea"/>
                <a:ea typeface="+mj-ea"/>
                <a:cs typeface="SimSun" panose="02010600030101010101" pitchFamily="2" charset="-122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514131" y="2635898"/>
            <a:ext cx="188705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sz="2800" b="1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手动方式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4044849" y="6335579"/>
            <a:ext cx="1854401" cy="228597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zh-CN" dirty="0">
                <a:latin typeface="+mj-ea"/>
                <a:ea typeface="+mj-ea"/>
                <a:cs typeface="SimSun" panose="02010600030101010101" pitchFamily="2" charset="-122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6436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Mangal"/>
              </a:rPr>
              <a:t>液压方式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zh-CN" sz="2800" b="1" dirty="0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(5) 卡车装载起重机外伸支架 -1</a:t>
            </a:r>
          </a:p>
          <a:p>
            <a:pPr algn="ctr"/>
            <a:r>
              <a:rPr lang="zh-CN" sz="40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4000" b="1" dirty="0">
                <a:solidFill>
                  <a:srgbClr val="C0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伸展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zh-CN" sz="2800" b="1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(5) 卡车装载起重机外伸支架 -2</a:t>
            </a:r>
          </a:p>
          <a:p>
            <a:pPr algn="ctr"/>
            <a:r>
              <a:rPr lang="zh-CN" sz="40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4000" b="1">
                <a:solidFill>
                  <a:srgbClr val="C0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伸展宽度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240246" y="1821190"/>
            <a:ext cx="5215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4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原则上完全伸展</a:t>
            </a:r>
          </a:p>
          <a:p>
            <a:pPr algn="ctr"/>
            <a:r>
              <a:rPr lang="zh-CN" dirty="0">
                <a:latin typeface="+mj-ea"/>
                <a:ea typeface="+mj-ea"/>
              </a:rPr>
              <a:t>原則として最大張出</a:t>
            </a:r>
            <a:r>
              <a:rPr lang="zh-CN" sz="2400" b="1" dirty="0">
                <a:solidFill>
                  <a:srgbClr val="3333FF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821190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4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两边宽度相同</a:t>
            </a:r>
          </a:p>
          <a:p>
            <a:pPr algn="ctr"/>
            <a:r>
              <a:rPr lang="zh-CN" dirty="0">
                <a:latin typeface="+mj-ea"/>
                <a:ea typeface="+mj-ea"/>
              </a:rPr>
              <a:t>左右を均等に張出す</a:t>
            </a:r>
            <a:r>
              <a:rPr lang="zh-CN" sz="2400" b="1" dirty="0">
                <a:solidFill>
                  <a:srgbClr val="3333FF"/>
                </a:solidFill>
                <a:latin typeface="+mj-ea"/>
                <a:ea typeface="+mj-ea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单触杆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ワンタッチレバー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28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(5) 卡车装载起重机外伸支架 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锁销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(5)　積載形トラッククレーンのアウトリガー-3（ロック</a:t>
            </a:r>
            <a:r>
              <a:rPr lang="zh-CN" sz="2000" u="sng" dirty="0">
                <a:solidFill>
                  <a:prstClr val="black"/>
                </a:solidFill>
                <a:latin typeface="+mj-ea"/>
                <a:ea typeface="+mj-ea"/>
                <a:cs typeface="+mn-cs"/>
              </a:rPr>
              <a:t>ピン</a:t>
            </a: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行驶锁</a:t>
            </a:r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noProof="0" dirty="0">
                <a:solidFill>
                  <a:prstClr val="black"/>
                </a:solidFill>
                <a:latin typeface="+mj-ea"/>
                <a:ea typeface="+mj-ea"/>
                <a:cs typeface="+mn-cs"/>
              </a:rPr>
              <a:t>走行用ロックピン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ea"/>
                <a:ea typeface="+mj-ea"/>
                <a:cs typeface="+mn-cs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202056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2000" b="1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（锁销）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sz="500" dirty="0">
                <a:solidFill>
                  <a:srgbClr val="FFFF00"/>
                </a:solidFill>
                <a:latin typeface="+mj-ea"/>
                <a:ea typeface="+mj-ea"/>
                <a:cs typeface="+mn-cs"/>
              </a:rPr>
              <a:t> </a:t>
            </a:r>
            <a:r>
              <a:rPr lang="zh-CN" sz="1600" dirty="0">
                <a:solidFill>
                  <a:srgbClr val="FFFF00"/>
                </a:solidFill>
                <a:latin typeface="+mj-ea"/>
                <a:ea typeface="+mj-ea"/>
                <a:cs typeface="+mn-cs"/>
              </a:rPr>
              <a:t>(</a:t>
            </a:r>
            <a:r>
              <a:rPr kumimoji="1" lang="zh-CN" sz="1600" b="0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+mj-ea"/>
                <a:ea typeface="+mj-ea"/>
                <a:cs typeface="+mn-cs"/>
              </a:rPr>
              <a:t>ロックピン)</a:t>
            </a:r>
            <a:r>
              <a:rPr kumimoji="1" lang="zh-CN" sz="1600" b="1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+mj-ea"/>
                <a:ea typeface="+mj-ea"/>
                <a:cs typeface="+mn-cs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29878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b="1" dirty="0"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通过钢丝 </a:t>
            </a:r>
          </a:p>
          <a:p>
            <a:pPr algn="ctr"/>
            <a:r>
              <a:rPr lang="zh-CN" b="1" dirty="0"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直接连接</a:t>
            </a:r>
          </a:p>
          <a:p>
            <a:pPr algn="ctr">
              <a:spcBef>
                <a:spcPts val="600"/>
              </a:spcBef>
            </a:pPr>
            <a:r>
              <a:rPr lang="zh-CN" sz="1400" dirty="0">
                <a:solidFill>
                  <a:schemeClr val="bg1"/>
                </a:solidFill>
                <a:latin typeface="+mj-ea"/>
                <a:ea typeface="+mj-ea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zh-CN" sz="2400" b="1">
                <a:solidFill>
                  <a:srgbClr val="00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zh-CN" sz="2400" b="1">
                <a:solidFill>
                  <a:srgbClr val="008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zh-CN" sz="2400" b="1">
                <a:solidFill>
                  <a:srgbClr val="0033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zh-CN" sz="2400" b="1">
                <a:solidFill>
                  <a:srgbClr val="008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26804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>
                <a:latin typeface="+mj-ea"/>
                <a:ea typeface="+mj-ea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(6) 实际工作范围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4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工作半径</a:t>
            </a:r>
          </a:p>
          <a:p>
            <a:pPr algn="ctr"/>
            <a:r>
              <a:rPr lang="zh-CN" dirty="0">
                <a:latin typeface="+mj-ea"/>
                <a:ea typeface="+mj-ea"/>
              </a:rPr>
              <a:t>作業半径</a:t>
            </a:r>
            <a:r>
              <a:rPr lang="zh-CN" sz="2400" b="1" dirty="0">
                <a:solidFill>
                  <a:srgbClr val="3333FF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4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工作半径</a:t>
            </a:r>
          </a:p>
          <a:p>
            <a:pPr algn="ctr"/>
            <a:r>
              <a:rPr lang="zh-CN" dirty="0">
                <a:latin typeface="+mj-ea"/>
                <a:ea typeface="+mj-ea"/>
              </a:rPr>
              <a:t>作業半径</a:t>
            </a:r>
            <a:r>
              <a:rPr lang="zh-CN" sz="2400" b="1" dirty="0">
                <a:solidFill>
                  <a:srgbClr val="3333FF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4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回转中心</a:t>
            </a:r>
          </a:p>
          <a:p>
            <a:pPr algn="ctr"/>
            <a:r>
              <a:rPr lang="zh-CN" dirty="0">
                <a:latin typeface="+mj-ea"/>
                <a:ea typeface="+mj-ea"/>
              </a:rPr>
              <a:t>旋回中心</a:t>
            </a:r>
            <a:r>
              <a:rPr lang="zh-CN" sz="2400" b="1" dirty="0">
                <a:solidFill>
                  <a:srgbClr val="3333FF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4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回转中心</a:t>
            </a:r>
          </a:p>
          <a:p>
            <a:pPr algn="ctr"/>
            <a:r>
              <a:rPr lang="zh-CN" dirty="0">
                <a:latin typeface="+mj-ea"/>
                <a:ea typeface="+mj-ea"/>
              </a:rPr>
              <a:t>旋回中心</a:t>
            </a:r>
            <a:r>
              <a:rPr lang="zh-CN" sz="2400" b="1" dirty="0">
                <a:solidFill>
                  <a:srgbClr val="3333FF"/>
                </a:solidFill>
                <a:latin typeface="+mj-ea"/>
                <a:ea typeface="+mj-ea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818856"/>
              </p:ext>
            </p:extLst>
          </p:nvPr>
        </p:nvGraphicFramePr>
        <p:xfrm>
          <a:off x="1010723" y="6068128"/>
          <a:ext cx="1017055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5277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085277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2400" b="1" dirty="0">
                          <a:solidFill>
                            <a:srgbClr val="00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  <a:cs typeface="SimSun" panose="02010600030101010101" pitchFamily="2" charset="-122"/>
                        </a:rPr>
                        <a:t>L1：实际作业范围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  <a:cs typeface="SimSun" panose="02010600030101010101" pitchFamily="2" charset="-122"/>
                        </a:rPr>
                        <a:t>　　　</a:t>
                      </a:r>
                      <a:r>
                        <a:rPr lang="zh-CN" sz="18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SimSun" panose="02010600030101010101" pitchFamily="2" charset="-122"/>
                        </a:rPr>
                        <a:t>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2400" b="1" dirty="0">
                          <a:solidFill>
                            <a:srgbClr val="008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  <a:cs typeface="SimSun" panose="02010600030101010101" pitchFamily="2" charset="-122"/>
                        </a:rPr>
                        <a:t>L2：起重机安装范围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  <a:cs typeface="SimSun" panose="02010600030101010101" pitchFamily="2" charset="-122"/>
                        </a:rPr>
                        <a:t>　　　</a:t>
                      </a:r>
                      <a:r>
                        <a:rPr lang="zh-CN" sz="18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SimSun" panose="02010600030101010101" pitchFamily="2" charset="-122"/>
                        </a:rPr>
                        <a:t>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36B4129-1D88-4D62-A94A-E4C03C12A3CC}"/>
              </a:ext>
            </a:extLst>
          </p:cNvPr>
          <p:cNvGrpSpPr/>
          <p:nvPr/>
        </p:nvGrpSpPr>
        <p:grpSpPr>
          <a:xfrm>
            <a:off x="1042608" y="1921391"/>
            <a:ext cx="7062620" cy="4285870"/>
            <a:chOff x="1061504" y="1947366"/>
            <a:chExt cx="7062620" cy="428587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6437" y="2214317"/>
              <a:ext cx="5247687" cy="3721821"/>
            </a:xfrm>
            <a:prstGeom prst="rect">
              <a:avLst/>
            </a:prstGeom>
          </p:spPr>
        </p:pic>
        <p:sp>
          <p:nvSpPr>
            <p:cNvPr id="7" name="二等辺三角形 6"/>
            <p:cNvSpPr/>
            <p:nvPr/>
          </p:nvSpPr>
          <p:spPr>
            <a:xfrm rot="900000">
              <a:off x="5423074" y="4095745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20700000" flipV="1">
              <a:off x="5423074" y="1947366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2010930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5822241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グループ化 52"/>
            <p:cNvGrpSpPr/>
            <p:nvPr/>
          </p:nvGrpSpPr>
          <p:grpSpPr>
            <a:xfrm>
              <a:off x="1061504" y="2869430"/>
              <a:ext cx="5030372" cy="2245032"/>
              <a:chOff x="1061504" y="2882130"/>
              <a:chExt cx="5030372" cy="2245032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 flipH="1">
                <a:off x="1061504" y="4085332"/>
                <a:ext cx="4885993" cy="1041830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>
                <a:stCxn id="13" idx="2"/>
              </p:cNvCxnSpPr>
              <p:nvPr/>
            </p:nvCxnSpPr>
            <p:spPr>
              <a:xfrm flipH="1" flipV="1">
                <a:off x="1061505" y="2882130"/>
                <a:ext cx="4885992" cy="1184152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楕円 12"/>
              <p:cNvSpPr/>
              <p:nvPr/>
            </p:nvSpPr>
            <p:spPr>
              <a:xfrm>
                <a:off x="5947497" y="3994092"/>
                <a:ext cx="144379" cy="14437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積載形トラッククレーンの作業範囲と安定度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 </a:t>
            </a:r>
            <a:r>
              <a:rPr lang="zh-CN" altLang="en-US" sz="3600" b="1" dirty="0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工作范围和稳定性</a:t>
            </a:r>
            <a:endParaRPr lang="ja-JP" altLang="en-US" sz="3600" b="1" dirty="0">
              <a:solidFill>
                <a:srgbClr val="000066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7360746" y="1976442"/>
            <a:ext cx="2505952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008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后方区域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66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前部区域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侧面区域</a:t>
            </a:r>
            <a:endParaRPr lang="en-US" altLang="ja-JP" sz="2400" b="1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168561" y="1987155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回转中心</a:t>
            </a:r>
          </a:p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380206" y="1509156"/>
            <a:ext cx="321170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稳定性不佳的范围</a:t>
            </a:r>
            <a:endParaRPr lang="en-US" altLang="zh-CN" sz="2400" b="1" dirty="0">
              <a:solidFill>
                <a:srgbClr val="FF0000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7206742" y="5489914"/>
            <a:ext cx="2505952" cy="780154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外伸支架中心</a:t>
            </a:r>
          </a:p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01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1282995" y="3682538"/>
            <a:ext cx="2736112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zh-C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(8)　</a:t>
            </a:r>
            <a:r>
              <a:rPr lang="zh-CN" sz="2000" u="sng">
                <a:solidFill>
                  <a:prstClr val="black"/>
                </a:solidFill>
                <a:latin typeface="+mj-ea"/>
                <a:ea typeface="+mj-ea"/>
                <a:cs typeface="+mn-cs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(8) 电力线附近作业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47726" y="4572052"/>
            <a:ext cx="228259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专职</a:t>
            </a:r>
            <a:r>
              <a:rPr lang="zh-CN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监督员</a:t>
            </a:r>
          </a:p>
          <a:p>
            <a:pPr algn="ctr"/>
            <a:r>
              <a:rPr lang="zh-CN" dirty="0">
                <a:latin typeface="+mj-ea"/>
                <a:ea typeface="+mj-ea"/>
              </a:rPr>
              <a:t>専任の監視責任者</a:t>
            </a:r>
            <a:r>
              <a:rPr lang="zh-CN" sz="2400" b="1" dirty="0">
                <a:solidFill>
                  <a:srgbClr val="3333FF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237270" y="2127698"/>
            <a:ext cx="2282593" cy="10926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线保</a:t>
            </a:r>
            <a:r>
              <a:rPr lang="zh-CN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护管</a:t>
            </a:r>
          </a:p>
          <a:p>
            <a:pPr algn="ctr">
              <a:spcBef>
                <a:spcPts val="600"/>
              </a:spcBef>
            </a:pPr>
            <a:r>
              <a:rPr lang="zh-CN" dirty="0">
                <a:latin typeface="+mj-ea"/>
                <a:ea typeface="+mj-ea"/>
              </a:rPr>
              <a:t>建設用防護管</a:t>
            </a:r>
          </a:p>
          <a:p>
            <a:pPr algn="ctr"/>
            <a:r>
              <a:rPr lang="zh-CN" dirty="0">
                <a:latin typeface="+mj-ea"/>
                <a:ea typeface="+mj-ea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655485" y="2369779"/>
            <a:ext cx="2860289" cy="8156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2400" b="1" dirty="0">
                <a:solidFill>
                  <a:srgbClr val="A5002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高架警戒线</a:t>
            </a:r>
            <a:r>
              <a:rPr lang="en-US" altLang="zh-CN" sz="2400" b="1" dirty="0">
                <a:solidFill>
                  <a:srgbClr val="A5002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zh-CN" sz="2400" b="1" dirty="0">
                <a:solidFill>
                  <a:srgbClr val="A5002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路障</a:t>
            </a:r>
            <a:endParaRPr lang="zh-CN" sz="2400" b="1" dirty="0">
              <a:solidFill>
                <a:srgbClr val="A5002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>
              <a:spcBef>
                <a:spcPts val="600"/>
              </a:spcBef>
            </a:pPr>
            <a:r>
              <a:rPr lang="zh-CN" dirty="0">
                <a:latin typeface="+mj-ea"/>
                <a:ea typeface="+mj-ea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23089" y="5187737"/>
            <a:ext cx="2459908" cy="8156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24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禁止入内措施</a:t>
            </a:r>
          </a:p>
          <a:p>
            <a:pPr algn="ctr">
              <a:spcBef>
                <a:spcPts val="600"/>
              </a:spcBef>
            </a:pPr>
            <a:r>
              <a:rPr lang="zh-CN" dirty="0">
                <a:latin typeface="+mj-ea"/>
                <a:ea typeface="+mj-ea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193825" y="3841968"/>
            <a:ext cx="2902878" cy="8156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作业范围限制装置</a:t>
            </a:r>
          </a:p>
          <a:p>
            <a:pPr algn="ctr">
              <a:spcBef>
                <a:spcPts val="600"/>
              </a:spcBef>
            </a:pPr>
            <a:r>
              <a:rPr lang="zh-CN" dirty="0">
                <a:latin typeface="+mj-ea"/>
                <a:ea typeface="+mj-ea"/>
              </a:rPr>
              <a:t>作業範囲制限装置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(9)　</a:t>
            </a:r>
            <a:r>
              <a:rPr lang="zh-CN" sz="2000" u="sng" dirty="0">
                <a:solidFill>
                  <a:prstClr val="black"/>
                </a:solidFill>
                <a:latin typeface="+mj-ea"/>
                <a:ea typeface="+mj-ea"/>
                <a:cs typeface="+mn-cs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(9) 与电线的最小接近距离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937605" y="1531639"/>
            <a:ext cx="262471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1704474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545849" y="1649783"/>
            <a:ext cx="1363121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zh-CN" sz="2000" b="1" dirty="0">
                <a:solidFill>
                  <a:srgbClr val="66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高压配电线</a:t>
            </a:r>
          </a:p>
          <a:p>
            <a:pPr algn="ctr">
              <a:spcBef>
                <a:spcPts val="600"/>
              </a:spcBef>
            </a:pPr>
            <a:r>
              <a:rPr lang="zh-CN" sz="1400" dirty="0">
                <a:solidFill>
                  <a:srgbClr val="660066"/>
                </a:solidFill>
                <a:latin typeface="+mj-ea"/>
                <a:ea typeface="+mj-ea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693066" cy="461665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zh-CN" sz="1600" b="1" dirty="0">
                <a:latin typeface="Meiryo UI" panose="020B0604030504040204" pitchFamily="50" charset="-128"/>
                <a:ea typeface="SimSun" panose="020B0604030504040204" pitchFamily="50" charset="-128"/>
              </a:rPr>
              <a:t>道路侧</a:t>
            </a:r>
          </a:p>
          <a:p>
            <a:r>
              <a:rPr lang="zh-CN" sz="1400" dirty="0">
                <a:latin typeface="+mj-ea"/>
                <a:ea typeface="+mj-ea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984113" y="5772251"/>
            <a:ext cx="693065" cy="461665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zh-CN" sz="1600" b="1" dirty="0">
                <a:latin typeface="Meiryo UI" panose="020B0604030504040204" pitchFamily="50" charset="-128"/>
                <a:ea typeface="SimSun" panose="020B0604030504040204" pitchFamily="50" charset="-128"/>
              </a:rPr>
              <a:t>房屋侧</a:t>
            </a:r>
          </a:p>
          <a:p>
            <a:pPr algn="r"/>
            <a:r>
              <a:rPr lang="zh-CN" sz="1400" dirty="0">
                <a:latin typeface="+mj-ea"/>
                <a:ea typeface="+mj-ea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297207" y="2886528"/>
            <a:ext cx="691462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zh-CN" sz="24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安全</a:t>
            </a:r>
          </a:p>
          <a:p>
            <a:pPr algn="ctr">
              <a:spcBef>
                <a:spcPts val="600"/>
              </a:spcBef>
            </a:pPr>
            <a:r>
              <a:rPr lang="zh-CN" b="1" dirty="0">
                <a:solidFill>
                  <a:srgbClr val="3333FF"/>
                </a:solidFill>
                <a:latin typeface="+mj-ea"/>
                <a:ea typeface="+mj-ea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92296" y="4262334"/>
            <a:ext cx="970385" cy="90794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zh-CN" sz="20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低压</a:t>
            </a:r>
            <a:endParaRPr lang="en-US" altLang="zh-CN" sz="2000" b="1" dirty="0">
              <a:solidFill>
                <a:srgbClr val="000066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  <a:p>
            <a:pPr algn="ctr"/>
            <a:r>
              <a:rPr lang="zh-CN" sz="20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配电线</a:t>
            </a:r>
          </a:p>
          <a:p>
            <a:pPr algn="ctr">
              <a:spcBef>
                <a:spcPts val="600"/>
              </a:spcBef>
            </a:pPr>
            <a:r>
              <a:rPr lang="zh-CN" sz="1400" dirty="0">
                <a:solidFill>
                  <a:srgbClr val="000066"/>
                </a:solidFill>
                <a:latin typeface="+mj-ea"/>
                <a:ea typeface="+mj-ea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54955" y="4904692"/>
            <a:ext cx="970385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zh-CN" sz="2000" b="1" dirty="0">
                <a:latin typeface="Meiryo UI" panose="020B0604030504040204" pitchFamily="50" charset="-128"/>
                <a:ea typeface="SimSun" panose="020B0604030504040204" pitchFamily="50" charset="-128"/>
              </a:rPr>
              <a:t>变压器</a:t>
            </a:r>
          </a:p>
          <a:p>
            <a:pPr algn="ctr">
              <a:spcBef>
                <a:spcPts val="600"/>
              </a:spcBef>
            </a:pPr>
            <a:r>
              <a:rPr lang="zh-CN" sz="1400" dirty="0">
                <a:latin typeface="+mj-ea"/>
                <a:ea typeface="+mj-ea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55301" y="2817521"/>
            <a:ext cx="1260529" cy="172354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zh-CN" sz="20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高压</a:t>
            </a:r>
          </a:p>
          <a:p>
            <a:pPr algn="ctr"/>
            <a:r>
              <a:rPr lang="zh-CN" sz="20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引入线</a:t>
            </a:r>
          </a:p>
          <a:p>
            <a:pPr algn="ctr">
              <a:spcBef>
                <a:spcPts val="600"/>
              </a:spcBef>
            </a:pPr>
            <a:r>
              <a:rPr lang="zh-CN" sz="20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20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危险</a:t>
            </a:r>
            <a:r>
              <a:rPr lang="zh-CN" sz="20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zh-CN" sz="1600" dirty="0">
                <a:solidFill>
                  <a:srgbClr val="A50021"/>
                </a:solidFill>
                <a:latin typeface="+mj-ea"/>
                <a:ea typeface="+mj-ea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zh-CN" sz="1600" dirty="0">
                <a:solidFill>
                  <a:srgbClr val="FF0000"/>
                </a:solidFill>
                <a:latin typeface="+mj-ea"/>
                <a:ea typeface="+mj-ea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6" y="3491727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10054582" y="5344234"/>
            <a:ext cx="691462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zh-CN" sz="24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安全</a:t>
            </a:r>
          </a:p>
          <a:p>
            <a:pPr algn="ctr">
              <a:spcBef>
                <a:spcPts val="600"/>
              </a:spcBef>
            </a:pPr>
            <a:r>
              <a:rPr lang="zh-CN" b="1" dirty="0">
                <a:solidFill>
                  <a:srgbClr val="3333FF"/>
                </a:solidFill>
                <a:latin typeface="+mj-ea"/>
                <a:ea typeface="+mj-ea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95862" y="6410456"/>
            <a:ext cx="3235428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zh-CN" sz="2400" b="1">
                <a:latin typeface="Meiryo UI" panose="020B0604030504040204" pitchFamily="50" charset="-128"/>
                <a:ea typeface="SimSun" panose="020B0604030504040204" pitchFamily="50" charset="-128"/>
              </a:rPr>
              <a:t>a) 配电线路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67903" y="6410456"/>
            <a:ext cx="3459271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zh-CN" sz="2400" b="1" dirty="0">
                <a:latin typeface="Meiryo UI" panose="020B0604030504040204" pitchFamily="50" charset="-128"/>
                <a:ea typeface="SimSun" panose="020B0604030504040204" pitchFamily="50" charset="-128"/>
              </a:rPr>
              <a:t>b) 输电线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zh-CN" sz="1600" dirty="0">
                <a:latin typeface="+mj-ea"/>
                <a:ea typeface="+mj-ea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zh-CN" sz="1600" dirty="0">
                <a:latin typeface="+mj-ea"/>
                <a:ea typeface="+mj-ea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945964" y="1528771"/>
            <a:ext cx="2935705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ℓ：最小接近距离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574442" y="1909364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zh-CN" sz="1600" dirty="0">
                <a:latin typeface="+mj-ea"/>
                <a:ea typeface="+mj-ea"/>
              </a:rPr>
              <a:t>安全な隔離距離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zh-C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(9)　</a:t>
            </a:r>
            <a:r>
              <a:rPr lang="zh-CN" sz="2000" u="sng">
                <a:solidFill>
                  <a:prstClr val="black"/>
                </a:solidFill>
                <a:latin typeface="+mj-ea"/>
                <a:ea typeface="+mj-ea"/>
                <a:cs typeface="+mn-cs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(9) 与电线的最小接近距离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7761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zh-C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2</a:t>
            </a:r>
            <a:r>
              <a:rPr lang="zh-C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m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zh-C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3</a:t>
            </a:r>
            <a:r>
              <a:rPr lang="zh-C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ｍ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zh-C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4</a:t>
            </a:r>
            <a:r>
              <a:rPr lang="zh-C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ｍ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zh-C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5</a:t>
            </a:r>
            <a:r>
              <a:rPr lang="zh-C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ｍ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zh-C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7</a:t>
            </a:r>
            <a:r>
              <a:rPr lang="zh-C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ｍ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99738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zh-C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11</a:t>
            </a:r>
            <a:r>
              <a:rPr lang="zh-C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ｍ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677935" y="610330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500</a:t>
            </a:r>
            <a:r>
              <a:rPr lang="zh-CN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692521" y="559166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275</a:t>
            </a:r>
            <a:r>
              <a:rPr lang="zh-CN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729421" y="5059082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154</a:t>
            </a:r>
            <a:r>
              <a:rPr lang="zh-CN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768587" y="452280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77</a:t>
            </a:r>
            <a:r>
              <a:rPr lang="zh-CN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563251" y="396036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33</a:t>
            </a:r>
            <a:r>
              <a:rPr lang="zh-CN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340860" y="3389684"/>
            <a:ext cx="118654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6.6</a:t>
            </a:r>
            <a:r>
              <a:rPr lang="zh-CN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11218" y="2755694"/>
            <a:ext cx="2887903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zh-CN" sz="2800" b="1" dirty="0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最小接近距离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027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zh-CN" sz="1600" dirty="0">
                <a:latin typeface="+mj-ea"/>
                <a:ea typeface="+mj-ea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10073354" y="2232474"/>
            <a:ext cx="126188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800" b="1" dirty="0">
                <a:ln w="3175">
                  <a:noFill/>
                </a:ln>
                <a:latin typeface="Meiryo UI" panose="020B0604030504040204" pitchFamily="50" charset="-128"/>
                <a:ea typeface="SimSun" panose="020B0604030504040204" pitchFamily="50" charset="-128"/>
              </a:rPr>
              <a:t>配电线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004558" y="5074262"/>
            <a:ext cx="1610184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zh-CN" sz="2800" b="1" dirty="0">
                <a:ln w="3175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电压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zh-CN" sz="1600" dirty="0">
                <a:latin typeface="+mj-ea"/>
                <a:ea typeface="+mj-ea"/>
              </a:rPr>
              <a:t>電線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(10)　</a:t>
            </a:r>
            <a:r>
              <a:rPr lang="zh-CN" sz="2000" u="sng" dirty="0">
                <a:solidFill>
                  <a:prstClr val="black"/>
                </a:solidFill>
                <a:latin typeface="+mj-ea"/>
                <a:ea typeface="+mj-ea"/>
                <a:cs typeface="+mn-cs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(10) 触电电流安全极限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882721"/>
              </p:ext>
            </p:extLst>
          </p:nvPr>
        </p:nvGraphicFramePr>
        <p:xfrm>
          <a:off x="7305577" y="1848888"/>
          <a:ext cx="4831845" cy="4728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1845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75469">
                <a:tc>
                  <a:txBody>
                    <a:bodyPr/>
                    <a:lstStyle/>
                    <a:p>
                      <a:r>
                        <a:rPr kumimoji="1" lang="zh-CN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AC-1：无</a:t>
                      </a:r>
                      <a:r>
                        <a:rPr kumimoji="1" lang="ja-JP" altLang="en-US" sz="20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</a:t>
                      </a:r>
                      <a:r>
                        <a:rPr kumimoji="1" lang="zh-CN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惊吓</a:t>
                      </a:r>
                      <a:r>
                        <a:rPr kumimoji="1" lang="ja-JP" altLang="en-US" sz="20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</a:t>
                      </a:r>
                      <a:r>
                        <a:rPr kumimoji="1" lang="zh-CN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反应</a:t>
                      </a:r>
                    </a:p>
                    <a:p>
                      <a:r>
                        <a:rPr kumimoji="1" lang="zh-CN" sz="1600" b="0" dirty="0"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	</a:t>
                      </a:r>
                      <a:r>
                        <a:rPr kumimoji="1" lang="zh-CN" sz="1600" b="0" dirty="0">
                          <a:latin typeface="+mj-ea"/>
                          <a:ea typeface="+mj-ea"/>
                        </a:rPr>
                        <a:t>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zh-CN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AC-2：无有害影响</a:t>
                      </a:r>
                    </a:p>
                    <a:p>
                      <a:r>
                        <a:rPr kumimoji="1" lang="zh-CN" sz="1600" b="0" dirty="0"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	</a:t>
                      </a:r>
                      <a:r>
                        <a:rPr kumimoji="1" lang="zh-CN" sz="1600" b="0" dirty="0">
                          <a:latin typeface="+mj-ea"/>
                          <a:ea typeface="+mj-ea"/>
                        </a:rPr>
                        <a:t>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zh-CN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AC-3：对器官无损害</a:t>
                      </a:r>
                    </a:p>
                    <a:p>
                      <a:r>
                        <a:rPr kumimoji="1" lang="zh-CN" sz="1600" b="0" dirty="0"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	</a:t>
                      </a:r>
                      <a:r>
                        <a:rPr kumimoji="1" lang="zh-CN" sz="1600" b="0" dirty="0">
                          <a:latin typeface="+mj-ea"/>
                          <a:ea typeface="+mj-ea"/>
                        </a:rPr>
                        <a:t>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zh-CN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AC-4：	心脏/呼吸骤停</a:t>
                      </a:r>
                    </a:p>
                    <a:p>
                      <a:r>
                        <a:rPr kumimoji="1" lang="zh-CN" sz="1600" b="0" dirty="0"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	</a:t>
                      </a:r>
                      <a:r>
                        <a:rPr kumimoji="1" lang="zh-CN" sz="1600" b="0" dirty="0">
                          <a:latin typeface="+mj-ea"/>
                          <a:ea typeface="+mj-ea"/>
                        </a:rPr>
                        <a:t>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zh-CN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AC-4.1：心室纤颤：≤5%</a:t>
                      </a:r>
                    </a:p>
                    <a:p>
                      <a:r>
                        <a:rPr kumimoji="1" lang="zh-CN" sz="1600" b="0" dirty="0"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	 </a:t>
                      </a:r>
                      <a:r>
                        <a:rPr kumimoji="1" lang="zh-CN" sz="1600" b="0" dirty="0">
                          <a:latin typeface="+mj-ea"/>
                          <a:ea typeface="+mj-ea"/>
                        </a:rPr>
                        <a:t>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zh-CN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AC-4.2：心室纤颤：≤50%</a:t>
                      </a:r>
                    </a:p>
                    <a:p>
                      <a:r>
                        <a:rPr kumimoji="1" lang="zh-CN" sz="1600" b="0" dirty="0"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	 </a:t>
                      </a:r>
                      <a:r>
                        <a:rPr kumimoji="1" lang="zh-CN" sz="1600" b="0" dirty="0">
                          <a:latin typeface="+mj-ea"/>
                          <a:ea typeface="+mj-ea"/>
                        </a:rPr>
                        <a:t>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zh-CN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AC-4.3：心室纤颤：</a:t>
                      </a:r>
                      <a:r>
                        <a:rPr kumimoji="1" lang="zh-CN" altLang="en-US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＞</a:t>
                      </a:r>
                      <a:r>
                        <a:rPr kumimoji="1" lang="zh-CN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50%</a:t>
                      </a:r>
                    </a:p>
                    <a:p>
                      <a:r>
                        <a:rPr kumimoji="1" lang="zh-CN" sz="1600" b="0" dirty="0"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	</a:t>
                      </a:r>
                      <a:r>
                        <a:rPr kumimoji="1" lang="zh-CN" sz="1600" b="0" dirty="0">
                          <a:latin typeface="+mj-ea"/>
                          <a:ea typeface="+mj-ea"/>
                        </a:rPr>
                        <a:t> 心室細動の確立は約50%超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30642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zh-CN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6657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zh-CN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061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zh-CN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7053" y="2312225"/>
            <a:ext cx="1361069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zh-CN" b="1">
                <a:solidFill>
                  <a:srgbClr val="C00000"/>
                </a:solidFill>
                <a:latin typeface="+mj-ea"/>
                <a:ea typeface="+mj-ea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zh-CN" b="1">
                <a:solidFill>
                  <a:srgbClr val="C00000"/>
                </a:solidFill>
                <a:latin typeface="+mj-ea"/>
                <a:ea typeface="+mj-ea"/>
              </a:rPr>
              <a:t>❶：AC-4.1</a:t>
            </a:r>
          </a:p>
          <a:p>
            <a:pPr algn="ctr"/>
            <a:r>
              <a:rPr lang="zh-CN" b="1">
                <a:solidFill>
                  <a:srgbClr val="C00000"/>
                </a:solidFill>
                <a:latin typeface="+mj-ea"/>
                <a:ea typeface="+mj-ea"/>
              </a:rPr>
              <a:t>❷：AC-4.2</a:t>
            </a:r>
          </a:p>
          <a:p>
            <a:pPr algn="ctr"/>
            <a:r>
              <a:rPr lang="zh-CN" b="1">
                <a:solidFill>
                  <a:srgbClr val="C00000"/>
                </a:solidFill>
                <a:latin typeface="+mj-ea"/>
                <a:ea typeface="+mj-ea"/>
              </a:rPr>
              <a:t>❸：AC-4.3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zh-CN" sz="2000" b="1" dirty="0">
                <a:solidFill>
                  <a:srgbClr val="C00000"/>
                </a:solidFill>
                <a:latin typeface="+mj-ea"/>
                <a:ea typeface="+mj-ea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zh-CN" sz="2000" b="1">
                <a:solidFill>
                  <a:srgbClr val="C00000"/>
                </a:solidFill>
                <a:latin typeface="+mj-ea"/>
                <a:ea typeface="+mj-ea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zh-CN" sz="2000" b="1">
                <a:solidFill>
                  <a:srgbClr val="C00000"/>
                </a:solidFill>
                <a:latin typeface="+mj-ea"/>
                <a:ea typeface="+mj-ea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zh-CN" sz="1600" b="1" dirty="0">
                <a:latin typeface="Meiryo UI" panose="020B0604030504040204" pitchFamily="50" charset="-128"/>
                <a:ea typeface="SimSun" panose="020B0604030504040204" pitchFamily="50" charset="-128"/>
              </a:rPr>
              <a:t>导电持续时间 (ms)</a:t>
            </a:r>
          </a:p>
          <a:p>
            <a:pPr>
              <a:spcBef>
                <a:spcPts val="600"/>
              </a:spcBef>
            </a:pPr>
            <a:r>
              <a:rPr kumimoji="1" lang="zh-CN" sz="1600" baseline="30000" dirty="0">
                <a:latin typeface="+mj-ea"/>
                <a:ea typeface="+mj-ea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zh-CN" sz="1600" b="1" dirty="0">
                <a:latin typeface="Meiryo UI" panose="020B0604030504040204" pitchFamily="50" charset="-128"/>
                <a:ea typeface="SimSun" panose="020B0604030504040204" pitchFamily="50" charset="-128"/>
              </a:rPr>
              <a:t>流动电流 (mA)</a:t>
            </a:r>
          </a:p>
          <a:p>
            <a:pPr algn="ctr">
              <a:spcBef>
                <a:spcPts val="600"/>
              </a:spcBef>
            </a:pPr>
            <a:r>
              <a:rPr kumimoji="1" lang="zh-CN" sz="1600" baseline="30000" dirty="0">
                <a:latin typeface="+mj-ea"/>
                <a:ea typeface="+mj-ea"/>
              </a:rPr>
              <a:t>通電電流（mA）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ea"/>
                <a:ea typeface="+mj-ea"/>
                <a:cs typeface="+mn-cs"/>
              </a:rPr>
              <a:t>3.手による合図・笛による補助合図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zh-CN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3.</a:t>
            </a:r>
            <a:r>
              <a:rPr kumimoji="1" lang="en-US" altLang="zh-CN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</a:t>
            </a:r>
            <a:r>
              <a:rPr lang="zh-CN" b="1" dirty="0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手势/哨声信号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zh-CN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1.</a:t>
            </a:r>
            <a:r>
              <a:rPr lang="en-US" altLang="zh-CN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定义和术语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>
                <a:latin typeface="+mj-ea"/>
                <a:ea typeface="+mj-ea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(1) 手势信号 -1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658537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l"/>
                      <a:r>
                        <a:rPr lang="zh-CN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     呼叫</a:t>
                      </a:r>
                      <a:r>
                        <a:rPr lang="zh-CN" sz="2400" b="1" baseline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起重机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指示位置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卷起吊钩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降下吊钩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933003" y="2053861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28983" y="2020799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(1) 手势信号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24703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zh-CN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卷起辅助吊钩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提升悬臂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降下辅助吊钩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降下悬臂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31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(1) 手势信号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12919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zh-CN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水平移动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旋转荷载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缓慢移动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伸/缩悬臂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>
                <a:latin typeface="+mj-ea"/>
                <a:ea typeface="+mj-ea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(1) 手势信号 -4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8254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zh-CN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停止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紧急停止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操作结束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b="1" dirty="0">
                <a:latin typeface="+mj-ea"/>
                <a:ea typeface="+mj-ea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(2)　笛による</a:t>
            </a:r>
            <a:r>
              <a:rPr lang="zh-CN" sz="2000" u="sng" dirty="0">
                <a:solidFill>
                  <a:srgbClr val="FF0000"/>
                </a:solidFill>
                <a:latin typeface="+mj-ea"/>
                <a:ea typeface="+mj-ea"/>
              </a:rPr>
              <a:t>補助</a:t>
            </a:r>
            <a:r>
              <a:rPr lang="zh-CN" sz="2000" u="sng" dirty="0">
                <a:latin typeface="+mj-ea"/>
                <a:ea typeface="+mj-ea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(2) </a:t>
            </a:r>
            <a:r>
              <a:rPr lang="zh-CN" sz="36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辅助</a:t>
            </a:r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哨声信号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947279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zh-CN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呼叫起重机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zh-C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zh-CN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  <a:ea typeface="SimSun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卷起吊钩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SimSun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降下吊钩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SimSun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停止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4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SimSun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zh-CN" sz="2400" b="1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1716054" y="1803389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 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</a:rPr>
              <a:t>アウトリガー設置のポイント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zh-CN" sz="3200" b="1" dirty="0">
                <a:solidFill>
                  <a:prstClr val="black"/>
                </a:solidFill>
                <a:latin typeface="+mj-ea"/>
                <a:ea typeface="+mj-ea"/>
              </a:rPr>
              <a:t>　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zh-CN" sz="3200" b="1" dirty="0">
                <a:solidFill>
                  <a:prstClr val="black"/>
                </a:solidFill>
                <a:latin typeface="+mj-ea"/>
                <a:ea typeface="+mj-ea"/>
              </a:rPr>
              <a:t>　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zh-CN" sz="3200" b="1" dirty="0">
                <a:solidFill>
                  <a:prstClr val="black"/>
                </a:solidFill>
                <a:latin typeface="+mj-ea"/>
                <a:ea typeface="+mj-ea"/>
              </a:rPr>
              <a:t>　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zh-CN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</a:rPr>
              <a:t>　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</a:rPr>
              <a:t>手による合図・笛による補助合図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ea"/>
                <a:ea typeface="+mj-ea"/>
                <a:cs typeface="+mn-cs"/>
              </a:rPr>
              <a:t>4.補足動画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zh-CN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4.</a:t>
            </a:r>
            <a:r>
              <a:rPr lang="zh-CN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补充视频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155032" y="1418915"/>
            <a:ext cx="11559850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zh-CN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外伸支架的安装提示</a:t>
            </a:r>
            <a:endParaRPr lang="en-US" altLang="zh-CN" sz="3200" b="1" dirty="0">
              <a:solidFill>
                <a:srgbClr val="663300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zh-CN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指认呼唤</a:t>
            </a:r>
            <a:r>
              <a:rPr lang="en-US" altLang="zh-CN" sz="3200" b="1" dirty="0">
                <a:solidFill>
                  <a:srgbClr val="6633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—</a:t>
            </a:r>
            <a:r>
              <a:rPr lang="zh-CN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卷起荷载</a:t>
            </a:r>
            <a:endParaRPr lang="en-US" altLang="zh-CN" sz="3200" b="1" dirty="0">
              <a:solidFill>
                <a:srgbClr val="663300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zh-CN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指认呼唤</a:t>
            </a:r>
            <a:r>
              <a:rPr lang="en-US" altLang="zh-CN" sz="3200" b="1" dirty="0">
                <a:solidFill>
                  <a:srgbClr val="6633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—</a:t>
            </a:r>
            <a:r>
              <a:rPr lang="zh-CN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降下荷载</a:t>
            </a:r>
            <a:endParaRPr lang="en-US" altLang="zh-CN" sz="3200" b="1" dirty="0">
              <a:solidFill>
                <a:srgbClr val="663300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zh-CN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荷载摆动时的起重机操作提示</a:t>
            </a:r>
            <a:endParaRPr lang="en-US" altLang="zh-CN" sz="3200" b="1" dirty="0">
              <a:solidFill>
                <a:srgbClr val="663300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zh-CN" sz="3200" b="1" dirty="0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手势信号和辅助哨声信号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ea"/>
                <a:ea typeface="+mj-ea"/>
                <a:cs typeface="+mn-cs"/>
              </a:rPr>
              <a:t>(1)　</a:t>
            </a:r>
            <a:r>
              <a:rPr lang="zh-CN" sz="2000" u="sng" dirty="0">
                <a:solidFill>
                  <a:srgbClr val="000000"/>
                </a:solidFill>
                <a:latin typeface="+mj-ea"/>
                <a:ea typeface="+mj-ea"/>
                <a:cs typeface="+mn-cs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(1) 外伸支架的安装提示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A86018-BFC4-4FBB-893A-826A5A79431D}"/>
              </a:ext>
            </a:extLst>
          </p:cNvPr>
          <p:cNvSpPr txBox="1"/>
          <p:nvPr/>
        </p:nvSpPr>
        <p:spPr>
          <a:xfrm>
            <a:off x="1624818" y="5838091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zh-CN" sz="2400" dirty="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用于在起重机操作过程中稳定车辆的设计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8AC255-08E1-460B-9942-EB1BD7AD9CE3}"/>
              </a:ext>
            </a:extLst>
          </p:cNvPr>
          <p:cNvSpPr txBox="1"/>
          <p:nvPr/>
        </p:nvSpPr>
        <p:spPr>
          <a:xfrm>
            <a:off x="211016" y="197529"/>
            <a:ext cx="1560008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zh-CN" sz="240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外伸支架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zh-C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ea"/>
                <a:ea typeface="+mj-ea"/>
                <a:cs typeface="+mn-cs"/>
              </a:rPr>
              <a:t>(2)　</a:t>
            </a:r>
            <a:r>
              <a:rPr lang="zh-CN" sz="2000" u="sng">
                <a:solidFill>
                  <a:srgbClr val="000000"/>
                </a:solidFill>
                <a:latin typeface="+mj-ea"/>
                <a:ea typeface="+mj-ea"/>
                <a:cs typeface="+mn-cs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86627" y="216566"/>
            <a:ext cx="11845021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(2)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altLang="en-US" sz="3600" b="1" dirty="0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指认呼唤</a:t>
            </a:r>
            <a:r>
              <a:rPr lang="en-US" altLang="zh-CN" sz="3600" b="1" dirty="0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—</a:t>
            </a:r>
            <a:r>
              <a:rPr lang="zh-CN" altLang="en-US" sz="3600" b="1" dirty="0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卷起荷载</a:t>
            </a:r>
            <a:endParaRPr lang="zh-CN" sz="3600" b="1" dirty="0">
              <a:solidFill>
                <a:srgbClr val="000066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9DE38C-1D42-433B-8F09-A91FB29ACF55}"/>
              </a:ext>
            </a:extLst>
          </p:cNvPr>
          <p:cNvSpPr txBox="1"/>
          <p:nvPr/>
        </p:nvSpPr>
        <p:spPr>
          <a:xfrm>
            <a:off x="1867152" y="6060567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zh-CN" sz="2400" dirty="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“指认呼唤”是一项可以预测危险的操作。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039531-7927-4AEA-AE9C-F7947EE914BC}"/>
              </a:ext>
            </a:extLst>
          </p:cNvPr>
          <p:cNvSpPr txBox="1"/>
          <p:nvPr/>
        </p:nvSpPr>
        <p:spPr>
          <a:xfrm>
            <a:off x="203200" y="380092"/>
            <a:ext cx="3985510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zh-CN" sz="200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“指认呼唤”是什么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33731" y="1502286"/>
            <a:ext cx="457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800" b="1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SimSun" panose="02010600030101010101" pitchFamily="2" charset="-122"/>
              </a:rPr>
              <a:t>水平运输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80547" y="5868795"/>
            <a:ext cx="4683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800" b="1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SimSun" panose="02010600030101010101" pitchFamily="2" charset="-122"/>
              </a:rPr>
              <a:t>利用动力吊升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0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357344" y="1502286"/>
            <a:ext cx="546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rgbClr val="3333FF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SimSun" panose="02010600030101010101" pitchFamily="2" charset="-122"/>
              </a:rPr>
              <a:t>移动到非特定地点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194458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67852" y="5871472"/>
            <a:ext cx="584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SimSun" panose="02010600030101010101" pitchFamily="2" charset="-122"/>
              </a:rPr>
              <a:t>内置原动机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(1) 定义：“移动式起重机”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ea"/>
                <a:ea typeface="+mj-ea"/>
                <a:cs typeface="+mn-cs"/>
              </a:rPr>
              <a:t>(3)　</a:t>
            </a:r>
            <a:r>
              <a:rPr lang="zh-CN" sz="2000" u="sng" dirty="0">
                <a:solidFill>
                  <a:srgbClr val="000000"/>
                </a:solidFill>
                <a:latin typeface="+mj-ea"/>
                <a:ea typeface="+mj-ea"/>
                <a:cs typeface="+mn-cs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394633"/>
            <a:ext cx="11910905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(3)</a:t>
            </a:r>
            <a:r>
              <a:rPr lang="ja-JP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</a:t>
            </a:r>
            <a:r>
              <a:rPr lang="zh-CN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指认呼唤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—</a:t>
            </a:r>
            <a:r>
              <a:rPr lang="zh-CN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降下荷载</a:t>
            </a:r>
            <a:endParaRPr lang="zh-CN" sz="3600" b="1" dirty="0">
              <a:solidFill>
                <a:srgbClr val="000066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3BAAD2-49D3-463B-96BF-F7954F642413}"/>
              </a:ext>
            </a:extLst>
          </p:cNvPr>
          <p:cNvSpPr txBox="1"/>
          <p:nvPr/>
        </p:nvSpPr>
        <p:spPr>
          <a:xfrm>
            <a:off x="3924299" y="5825391"/>
            <a:ext cx="4218355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zh-CN" sz="2400" dirty="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确认落地位置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C36B58-B311-471A-9243-67DF215CF738}"/>
              </a:ext>
            </a:extLst>
          </p:cNvPr>
          <p:cNvSpPr txBox="1"/>
          <p:nvPr/>
        </p:nvSpPr>
        <p:spPr>
          <a:xfrm>
            <a:off x="450850" y="19752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zh-CN" sz="200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落地位置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ea"/>
                <a:ea typeface="+mj-ea"/>
                <a:cs typeface="+mn-cs"/>
              </a:rPr>
              <a:t>(4)　</a:t>
            </a:r>
            <a:r>
              <a:rPr lang="zh-CN" sz="2000" u="sng" dirty="0">
                <a:solidFill>
                  <a:srgbClr val="000000"/>
                </a:solidFill>
                <a:latin typeface="+mj-ea"/>
                <a:ea typeface="+mj-ea"/>
                <a:cs typeface="+mn-cs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204093" y="394633"/>
            <a:ext cx="11964170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4．起重机操作提示 </a:t>
            </a:r>
          </a:p>
          <a:p>
            <a:pPr algn="ctr">
              <a:lnSpc>
                <a:spcPct val="100000"/>
              </a:lnSpc>
            </a:pPr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  荷载摆动时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339910C-1378-4ED6-B50B-186F48D9F656}"/>
              </a:ext>
            </a:extLst>
          </p:cNvPr>
          <p:cNvSpPr txBox="1"/>
          <p:nvPr/>
        </p:nvSpPr>
        <p:spPr>
          <a:xfrm>
            <a:off x="983273" y="5844441"/>
            <a:ext cx="102254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zh-CN" sz="2400" dirty="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如要停止“摆动”，请随着“摆动”的节奏上下移动悬臂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0A49E-D550-4592-ABD2-EC0FCC561FAC}"/>
              </a:ext>
            </a:extLst>
          </p:cNvPr>
          <p:cNvSpPr txBox="1"/>
          <p:nvPr/>
        </p:nvSpPr>
        <p:spPr>
          <a:xfrm>
            <a:off x="525096" y="197529"/>
            <a:ext cx="55709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zh-CN" sz="2000" dirty="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通过变幅操作停止“摆动”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zh-C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ea"/>
                <a:ea typeface="+mj-ea"/>
                <a:cs typeface="+mn-cs"/>
              </a:rPr>
              <a:t>(5)　</a:t>
            </a:r>
            <a:r>
              <a:rPr lang="zh-CN" sz="2000" u="sng">
                <a:solidFill>
                  <a:srgbClr val="000000"/>
                </a:solidFill>
                <a:latin typeface="+mj-ea"/>
                <a:ea typeface="+mj-ea"/>
                <a:cs typeface="+mn-cs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(5) 手势信号和辅助哨声信号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D01C03-3E66-4CF9-B8D7-FD54B1CCEFD7}"/>
              </a:ext>
            </a:extLst>
          </p:cNvPr>
          <p:cNvSpPr txBox="1"/>
          <p:nvPr/>
        </p:nvSpPr>
        <p:spPr>
          <a:xfrm>
            <a:off x="1710348" y="5819041"/>
            <a:ext cx="87713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zh-CN" sz="2400" dirty="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哨声信号务必与手势信号一起执行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8146E-34F1-4970-9AC7-C55A5247D268}"/>
              </a:ext>
            </a:extLst>
          </p:cNvPr>
          <p:cNvSpPr txBox="1"/>
          <p:nvPr/>
        </p:nvSpPr>
        <p:spPr>
          <a:xfrm>
            <a:off x="254000" y="19752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zh-CN" sz="2000">
                <a:solidFill>
                  <a:schemeClr val="bg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哨声信号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ea"/>
                <a:ea typeface="+mj-ea"/>
                <a:cs typeface="+mn-cs"/>
              </a:rPr>
              <a:t>5.</a:t>
            </a:r>
            <a:r>
              <a:rPr kumimoji="1" lang="en-US" altLang="zh-CN" sz="2000" b="0" i="0" u="sng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lang="zh-CN" sz="2000" u="sng" dirty="0">
                <a:solidFill>
                  <a:srgbClr val="000000"/>
                </a:solidFill>
                <a:latin typeface="+mj-ea"/>
                <a:ea typeface="+mj-ea"/>
                <a:cs typeface="+mn-cs"/>
              </a:rPr>
              <a:t>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zh-CN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5.</a:t>
            </a:r>
            <a:r>
              <a:rPr lang="zh-CN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起重机事故的发生状况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8151006" cy="36512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5-1.クレーン等による死亡災害の推移（データ出典：クレーン年鑑）</a:t>
            </a:r>
            <a:endParaRPr kumimoji="1" lang="zh-CN" sz="2000" b="0" i="0" u="sng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65990" y="1593088"/>
            <a:ext cx="3043366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0019" y="1636681"/>
            <a:ext cx="341058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2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起重机事故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73255" y="1855252"/>
            <a:ext cx="157344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死亡（人）</a:t>
            </a:r>
            <a:endParaRPr kumimoji="1" lang="zh-CN" sz="20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5-1.  死亡</a:t>
            </a:r>
            <a:r>
              <a:rPr kumimoji="1" lang="zh-CN" sz="3600" b="1" i="0" u="none" strike="noStrike" cap="none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</a:t>
            </a:r>
            <a:r>
              <a:rPr lang="zh-CN" sz="3600" b="1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的趋势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5347" y="1590147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轻型移动式起重机</a:t>
            </a:r>
            <a:r>
              <a:rPr kumimoji="1" lang="zh-CN" sz="1800" b="1" i="0" u="none" strike="noStrike" cap="none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导致</a:t>
            </a:r>
            <a:r>
              <a:rPr lang="zh-CN" sz="1800" b="1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的</a:t>
            </a:r>
            <a:r>
              <a:rPr lang="zh-CN" sz="1800" b="1" noProof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600" b="0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54517" y="2054379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+mj-ea"/>
                <a:ea typeface="+mj-ea"/>
                <a:cs typeface="+mn-cs"/>
              </a:rPr>
              <a:t>（クレーン等による死亡者数）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5-2.2018年における死亡災害の内訳（機種別，令和元年「クレーン年鑑」より）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5-2.</a:t>
            </a:r>
            <a:r>
              <a:rPr kumimoji="1" lang="en-US" altLang="zh-CN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</a:t>
            </a:r>
            <a:r>
              <a:rPr kumimoji="1" lang="zh-CN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死亡</a:t>
            </a:r>
            <a:r>
              <a:rPr lang="zh-CN" sz="3600" b="1" dirty="0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</a:t>
            </a:r>
            <a:r>
              <a:rPr kumimoji="1" lang="zh-CN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</a:t>
            </a:r>
            <a:r>
              <a:rPr kumimoji="1" lang="zh-CN" sz="36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（根据起重机类型分类）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履带式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起重机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923854" y="159070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卡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车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起重机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6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06731" y="4800338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卡车装载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起重机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轮式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起重机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59987" y="4211542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4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4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2018年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坠落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b="1">
                <a:solidFill>
                  <a:prstClr val="white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（工人）</a:t>
            </a:r>
            <a:r>
              <a:rPr kumimoji="1" lang="zh-C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坠落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b="1">
                <a:solidFill>
                  <a:prstClr val="white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（荷载）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被</a:t>
            </a:r>
            <a:r>
              <a:rPr lang="zh-CN" b="1" noProof="0">
                <a:solidFill>
                  <a:prstClr val="white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挤压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b="1" noProof="0">
              <a:solidFill>
                <a:prstClr val="white"/>
              </a:solidFill>
              <a:latin typeface="Meiryo UI" panose="020B0604030504040204" pitchFamily="50" charset="-128"/>
              <a:ea typeface="SimSun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889318" y="1577700"/>
            <a:ext cx="2805427" cy="3520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翻倒、部件断裂等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2039023" y="2045100"/>
            <a:ext cx="2712752" cy="306191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被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吊索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荷载</a:t>
            </a:r>
            <a:r>
              <a:rPr kumimoji="1" lang="zh-CN" sz="24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击中</a:t>
            </a: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9612" y="4201917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2018年</a:t>
            </a:r>
          </a:p>
        </p:txBody>
      </p:sp>
      <p:cxnSp>
        <p:nvCxnSpPr>
          <p:cNvPr id="7" name="カギ線コネクタ 6"/>
          <p:cNvCxnSpPr>
            <a:endCxn id="21" idx="3"/>
          </p:cNvCxnSpPr>
          <p:nvPr/>
        </p:nvCxnSpPr>
        <p:spPr>
          <a:xfrm rot="10800000">
            <a:off x="8694746" y="1753709"/>
            <a:ext cx="2696699" cy="1104882"/>
          </a:xfrm>
          <a:prstGeom prst="bentConnector3">
            <a:avLst>
              <a:gd name="adj1" fmla="val -22813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stCxn id="24" idx="1"/>
            <a:endCxn id="34" idx="1"/>
          </p:cNvCxnSpPr>
          <p:nvPr/>
        </p:nvCxnSpPr>
        <p:spPr>
          <a:xfrm rot="10800000" flipV="1">
            <a:off x="764101" y="2198196"/>
            <a:ext cx="1274923" cy="1273984"/>
          </a:xfrm>
          <a:prstGeom prst="bentConnector3">
            <a:avLst>
              <a:gd name="adj1" fmla="val 117930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zh-CN" sz="2000" u="sng">
                <a:solidFill>
                  <a:prstClr val="black"/>
                </a:solidFill>
                <a:latin typeface="+mj-ea"/>
                <a:ea typeface="+mj-ea"/>
                <a:cs typeface="+mn-cs"/>
              </a:rPr>
              <a:t>5-3.</a:t>
            </a:r>
            <a:r>
              <a:rPr kumimoji="1" lang="zh-C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5-3.</a:t>
            </a:r>
            <a:r>
              <a:rPr kumimoji="1" lang="en-US" altLang="zh-CN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</a:t>
            </a:r>
            <a:r>
              <a:rPr kumimoji="1" lang="zh-CN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死亡</a:t>
            </a:r>
            <a:r>
              <a:rPr lang="zh-CN" sz="3600" b="1" dirty="0">
                <a:solidFill>
                  <a:srgbClr val="00206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</a:t>
            </a:r>
            <a:r>
              <a:rPr kumimoji="1" lang="zh-C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（根据原因分类）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(2) 移动式起重机运动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32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32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32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32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image3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723707" y="4276201"/>
            <a:ext cx="176599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4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伸缩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494189" y="1772552"/>
            <a:ext cx="222503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4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卷起/降下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10122786" y="4284226"/>
            <a:ext cx="9525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4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回转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9917603" y="1767877"/>
            <a:ext cx="136287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sz="2400" b="1">
                <a:solidFill>
                  <a:srgbClr val="66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变幅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zh-CN" sz="2400" b="1">
                  <a:solidFill>
                    <a:schemeClr val="bg1"/>
                  </a:solidFill>
                  <a:latin typeface="Meiryo UI" panose="020B0604030504040204" pitchFamily="50" charset="-128"/>
                  <a:ea typeface="SimSun" panose="020B0604030504040204" pitchFamily="50" charset="-128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>
                <a:latin typeface="Meiryo UI" panose="020B0604030504040204" pitchFamily="50" charset="-128"/>
                <a:ea typeface="Meiryo UI" panose="020B0604030504040204" pitchFamily="50" charset="-128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>
                <a:latin typeface="Meiryo UI" panose="020B0604030504040204" pitchFamily="50" charset="-128"/>
                <a:ea typeface="Meiryo UI" panose="020B0604030504040204" pitchFamily="50" charset="-128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>
                <a:latin typeface="Meiryo UI" panose="020B0604030504040204" pitchFamily="50" charset="-128"/>
                <a:ea typeface="Meiryo UI" panose="020B0604030504040204" pitchFamily="50" charset="-128"/>
              </a:rPr>
              <a:t>ジブの起伏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cs typeface="+mn-cs"/>
              </a:rPr>
              <a:t>5-4.災害事例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6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5-4.事故案例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悬挂荷载坠落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737643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坠落的荷载砸到工人。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开始工作之前，打开过卷报警装置。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ea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ea"/>
                <a:cs typeface="+mn-cs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5" y="2375639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操作时过卷报警装置关闭。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708890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吊钩碰撞悬臂并且钢丝绳</a:t>
            </a:r>
            <a:r>
              <a:rPr lang="zh-CN" sz="24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断裂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翻倒和挤压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64329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工人被挤压在卡车中间。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87536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将外伸支架完全伸展，安装在符合要求强度的</a:t>
            </a:r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钢板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上。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lang="zh-CN" altLang="zh-CN" sz="1800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アウトリガーは最大張出しとし，必要強度の敷板上に設置する。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ja-JP" altLang="en-US" sz="1800" dirty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29649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处于最小伸展</a:t>
            </a:r>
            <a:r>
              <a:rPr lang="zh-CN" sz="24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状态的外伸支架安装在不稳定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的方木上。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53834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悬臂处于最大伸展状态时起重机翻倒。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sz="40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工人被</a:t>
            </a: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悬挂荷载击中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6014543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这名工人还被</a:t>
            </a:r>
            <a:r>
              <a:rPr lang="zh-CN" sz="24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倒塌的货物直接击中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2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操作之前确认安全工作程序。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14542" y="2329649"/>
            <a:ext cx="606512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altLang="en-US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侧方位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卸货造成起重机翻倒。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14542" y="3445209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悬挂荷载击</a:t>
            </a:r>
            <a:r>
              <a:rPr lang="zh-CN" sz="24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中工人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つり荷が作業者に衝突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检查设备时受伤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6096000" y="5698436"/>
            <a:ext cx="5761127" cy="2877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在进行任何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检查</a:t>
            </a:r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和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维护</a:t>
            </a:r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之前，先停止发动机。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　　</a:t>
            </a:r>
            <a:r>
              <a:rPr kumimoji="1" lang="zh-C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一名工人在发动机运转的情况下调整电池电缆。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他的手臂意外触碰到旋转发动机的风扇。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工人</a:t>
            </a:r>
            <a:r>
              <a:rPr kumimoji="1" lang="zh-CN" sz="40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被</a:t>
            </a: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悬挂荷载击中</a:t>
            </a:r>
            <a:r>
              <a:rPr kumimoji="1" lang="zh-CN" sz="40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坠落的荷载直接砸到信号员。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起重机</a:t>
            </a:r>
            <a:r>
              <a:rPr kumimoji="1" lang="zh-CN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操作员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必须遵循信号员的指示。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52093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未得到信号员的指示就卸货。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0287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荷载</a:t>
            </a:r>
            <a:r>
              <a:rPr lang="zh-CN" sz="24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与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脚手架接触并发生倒塌。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つり荷が足場に接触し，荷崩れが発生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 金属疲劳导致断裂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406226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悬臂尖端砸到工人的左手。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99873" y="5828329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确保执行定期自检。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185713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货物即将被吊起。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25893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金属疲劳导致悬臂断裂和倒塌。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ジブが金属疲労等によって折損・落下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sz="40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工人被</a:t>
            </a: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翻倒的起重机</a:t>
            </a:r>
            <a:r>
              <a:rPr lang="zh-CN" sz="4000" b="1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压住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完全伸展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6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+mn-ea"/>
                <a:cs typeface="+mn-cs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sz="18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完全缩回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6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ea"/>
                <a:cs typeface="+mn-cs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550157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操作员被甩出并</a:t>
            </a:r>
            <a:r>
              <a:rPr lang="zh-CN" sz="24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压在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起重机下面。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248012" y="5967492"/>
            <a:ext cx="613364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如果荷载力矩限制器发出警报， </a:t>
            </a:r>
          </a:p>
          <a:p>
            <a:pPr marL="0" marR="0" lvl="1" indent="4413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须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立即停止作业。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44520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起重机掉落山谷。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327999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即使荷载力矩限制器发出警报仍</a:t>
            </a:r>
            <a:r>
              <a:rPr kumimoji="1" lang="zh-CN" altLang="en-US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然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继续回转。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悬挂的荷载被强风刮落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321556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一名工人被</a:t>
            </a:r>
            <a:r>
              <a:rPr lang="zh-CN" sz="24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坠落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荷载砸中。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52895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sz="2400" b="1" noProof="0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强风时必须暂停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作业。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ea"/>
                <a:cs typeface="+mn-cs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185713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最大风速为 11 m/s。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216603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强风导致悬挂荷载</a:t>
            </a:r>
            <a:r>
              <a:rPr kumimoji="1" lang="zh-CN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坠落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つり荷が強風にあおられて落下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翻倒而导致悬挂荷载坠落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15848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6" y="4321556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履带式起重机</a:t>
            </a:r>
            <a:r>
              <a:rPr kumimoji="1" lang="zh-CN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由于过载而翻倒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クローラクレーンは</a:t>
            </a:r>
            <a:r>
              <a:rPr lang="zh-CN" sz="1800" dirty="0">
                <a:solidFill>
                  <a:prstClr val="black"/>
                </a:solidFill>
                <a:latin typeface="+mn-ea"/>
                <a:cs typeface="+mn-cs"/>
              </a:rPr>
              <a:t>過負荷により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521352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操作前应检查荷载力矩限制器</a:t>
            </a:r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的功能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。 </a:t>
            </a:r>
            <a:endParaRPr kumimoji="1" lang="en-US" altLang="zh-CN" sz="2400" b="1" i="0" u="none" strike="noStrike" cap="none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Meiryo UI" panose="020B0604030504040204" pitchFamily="50" charset="-128"/>
              <a:ea typeface="SimSun" panose="020B0604030504040204" pitchFamily="50" charset="-128"/>
              <a:cs typeface="+mn-cs"/>
            </a:endParaRPr>
          </a:p>
          <a:p>
            <a:pPr marL="0" marR="0" lvl="1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  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ea"/>
                <a:cs typeface="+mn-cs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6" y="2185713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zh-CN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工人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收到信号要求停止展开悬臂。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6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但是，悬臂仍然继续</a:t>
            </a:r>
            <a:r>
              <a:rPr lang="zh-CN" sz="24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伸展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(3) 移动式起重机的类型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390022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卡车起重机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轮式起重机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履带式起重机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过卷导致钢丝绳断裂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5" y="4321556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吊钩坠落击中工人。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528958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作业时</a:t>
            </a:r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应激活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过卷报警装置。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185713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悬臂意外伸展过快。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zh-CN" sz="24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过卷而扯断钢丝绳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无资质</a:t>
            </a:r>
            <a:r>
              <a:rPr kumimoji="1" lang="zh-CN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的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操作员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16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+mn-ea"/>
                <a:cs typeface="+mn-cs"/>
              </a:rPr>
              <a:t>無資格の操作者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夹在荷载和斜坡之间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94414" y="2167467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意外碰触操纵杆。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94415" y="3214077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手臂移到驾驶员侧面。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94415" y="4355424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一名工人被夹在荷载和斜坡之间。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94414" y="5496771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工作人员</a:t>
            </a:r>
            <a:r>
              <a:rPr kumimoji="1" lang="zh-CN" altLang="en-US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必须远离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回转范围</a:t>
            </a:r>
            <a:r>
              <a:rPr kumimoji="1" lang="zh-CN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ブームや荷等が旋回する範囲内に作業者を立ち入らせない。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事故案例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高压配电线触电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438810" y="2167467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zh-CN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悬臂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接近高压配电线。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067557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工人触电。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应穿戴绝缘</a:t>
            </a:r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防护装备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ea"/>
                <a:cs typeface="+mn-cs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438811" y="3166528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起重机漏电。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应指派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监督员。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ea"/>
                <a:cs typeface="+mn-cs"/>
              </a:rPr>
              <a:t>送配電線に近接する作業では監視人を配置すること。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ea"/>
                <a:ea typeface="+mj-ea"/>
                <a:cs typeface="+mn-cs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（参考）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 无线电波</a:t>
            </a:r>
            <a:r>
              <a:rPr lang="zh-CN" sz="40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j-cs"/>
              </a:rPr>
              <a:t>干扰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842253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工人</a:t>
            </a:r>
            <a:r>
              <a:rPr lang="zh-CN" sz="2400" b="1" dirty="0">
                <a:solidFill>
                  <a:prstClr val="black"/>
                </a:solidFill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可能会</a:t>
            </a: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触电。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应当采取防止触电的措施。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　</a:t>
            </a:r>
            <a:r>
              <a:rPr kumimoji="1" lang="en-US" altLang="zh-C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ea"/>
                <a:cs typeface="+mn-cs"/>
              </a:rPr>
              <a:t>クレーン・作業者ともに感電防止対策を講じること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zh-C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SimSun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436928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从附近塔台发射的无线电波。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  </a:t>
            </a:r>
            <a:r>
              <a:rPr kumimoji="1" lang="zh-C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71908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zh-C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起重机作为天线，产生异常电压。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   </a:t>
            </a:r>
            <a:r>
              <a:rPr kumimoji="1" lang="zh-C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SimSun" panose="020B0604030504040204" pitchFamily="50" charset="-128"/>
                <a:cs typeface="+mn-cs"/>
              </a:rPr>
              <a:t> </a:t>
            </a:r>
            <a:r>
              <a:rPr kumimoji="1" lang="zh-C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ea"/>
                <a:cs typeface="+mn-cs"/>
              </a:rPr>
              <a:t>クレーンがアンテナとなって異常電圧が発生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(4) 移动式起重机的操作资格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343526"/>
              </p:ext>
            </p:extLst>
          </p:nvPr>
        </p:nvGraphicFramePr>
        <p:xfrm>
          <a:off x="589639" y="1575920"/>
          <a:ext cx="11016000" cy="5004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557841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050159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吊升荷载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≥5 吨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≥1</a:t>
                      </a:r>
                      <a:r>
                        <a:rPr kumimoji="1" lang="en-US" altLang="zh-CN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 </a:t>
                      </a:r>
                      <a:r>
                        <a:rPr kumimoji="1" lang="zh-CN" altLang="zh-CN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吨</a:t>
                      </a:r>
                      <a:r>
                        <a:rPr kumimoji="1" lang="zh-CN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并且 </a:t>
                      </a:r>
                      <a:r>
                        <a:rPr kumimoji="1" lang="zh-CN" sz="24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SimSun" panose="02020900000000000000" pitchFamily="18" charset="-128"/>
                        </a:rPr>
                        <a:t>&lt;</a:t>
                      </a:r>
                      <a:r>
                        <a:rPr kumimoji="1" lang="zh-CN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5 吨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SimSun" panose="02020900000000000000" pitchFamily="18" charset="-128"/>
                        </a:rPr>
                        <a:t>&lt;</a:t>
                      </a:r>
                      <a:r>
                        <a:rPr kumimoji="1" lang="zh-CN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</a:rPr>
                        <a:t>1 吨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zh-CN" sz="2400" b="1" i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移动式起重机</a:t>
                      </a:r>
                    </a:p>
                    <a:p>
                      <a:pPr algn="ctr"/>
                      <a:r>
                        <a:rPr kumimoji="1" lang="zh-CN" sz="2400" b="1" i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操作员执照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SimSun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SimSun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SimSun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轻型移动式起重机操作技能培训课程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SimSun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SimSun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SimSun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SimSun" panose="020B0604030504040204" pitchFamily="50" charset="-128"/>
                          <a:cs typeface="+mn-cs"/>
                        </a:rPr>
                        <a:t>移动式起重机操作专业培训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SimSun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SimSun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sz="54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SimSun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(5) 悬臂术语 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426799"/>
            <a:ext cx="100113" cy="169200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469083" y="3396590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悬臂倾角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403139" y="3114489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b="1" dirty="0">
                <a:solidFill>
                  <a:srgbClr val="00006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座架销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1009875" y="3927828"/>
            <a:ext cx="292915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水平面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悬臂轴线</a:t>
            </a:r>
            <a:endParaRPr lang="zh-CN" b="1" dirty="0">
              <a:solidFill>
                <a:srgbClr val="000066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悬臂顶针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1373270" y="6259618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回转中心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4109741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0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地面吊升高度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8186060" y="5859681"/>
            <a:ext cx="3735514" cy="8066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23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地下吊升高度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526860" y="3610455"/>
            <a:ext cx="275690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A50021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总吊升高度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44320" y="6067075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工作半径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561256" y="6306055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b="1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悬臂顶针销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91032"/>
            <a:ext cx="1671194" cy="34793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539768" y="1997587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悬臂长度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n-ea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卡车装载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起重机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CN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26472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000" u="sng" dirty="0">
                <a:latin typeface="+mj-ea"/>
                <a:ea typeface="+mj-ea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(5) 悬臂术语 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00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地面吊升高度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00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地下吊升高度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sz="1600" dirty="0">
                <a:latin typeface="+mj-ea"/>
                <a:ea typeface="+mj-ea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00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吊钩长度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j-ea"/>
                <a:ea typeface="+mj-ea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00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最小工作半径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j-ea"/>
                <a:ea typeface="+mj-ea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铲斗油缸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j-ea"/>
                <a:ea typeface="+mj-ea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机臂油缸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j-ea"/>
                <a:ea typeface="+mj-ea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转臂油缸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j-ea"/>
                <a:ea typeface="+mj-ea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4" y="3579300"/>
            <a:ext cx="3397594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外部警示灯（橙色）</a:t>
            </a:r>
            <a:endParaRPr lang="en-US" altLang="zh-CN" sz="2000" b="1" dirty="0">
              <a:solidFill>
                <a:srgbClr val="000066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j-ea"/>
                <a:ea typeface="+mj-ea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铲斗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j-ea"/>
                <a:ea typeface="+mj-ea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27254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0033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最大工作半径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j-ea"/>
                <a:ea typeface="+mj-ea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5005167" y="3429000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000" b="1" dirty="0">
                <a:solidFill>
                  <a:srgbClr val="000066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吊钩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1600" dirty="0">
                <a:latin typeface="+mj-ea"/>
                <a:ea typeface="+mj-ea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587649" y="5580625"/>
            <a:ext cx="3155169" cy="110817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带起重机功能的液压</a:t>
            </a:r>
            <a:endParaRPr lang="en-US" altLang="zh-CN" sz="2200" b="1" dirty="0">
              <a:solidFill>
                <a:srgbClr val="FFFF00"/>
              </a:solidFill>
              <a:latin typeface="Meiryo UI" panose="020B0604030504040204" pitchFamily="50" charset="-128"/>
              <a:ea typeface="SimSun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sz="2200" b="1" dirty="0">
                <a:solidFill>
                  <a:srgbClr val="FFFF00"/>
                </a:solidFill>
                <a:latin typeface="Meiryo UI" panose="020B0604030504040204" pitchFamily="50" charset="-128"/>
                <a:ea typeface="SimSun" panose="020B0604030504040204" pitchFamily="50" charset="-128"/>
              </a:rPr>
              <a:t>挖掘机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CN" sz="1600" dirty="0">
                <a:solidFill>
                  <a:schemeClr val="bg1"/>
                </a:solidFill>
                <a:latin typeface="+mj-ea"/>
                <a:ea typeface="+mj-ea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SimSun"/>
        <a:cs typeface=""/>
      </a:majorFont>
      <a:minorFont>
        <a:latin typeface="游ゴシック" panose="020F0502020204030204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SimSun"/>
        <a:cs typeface=""/>
      </a:majorFont>
      <a:minorFont>
        <a:latin typeface="游ゴシック" panose="020F0502020204030204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29005</TotalTime>
  <Words>3233</Words>
  <PresentationFormat>ワイド画面</PresentationFormat>
  <Paragraphs>959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4" baseType="lpstr">
      <vt:lpstr>HGP明朝E</vt:lpstr>
      <vt:lpstr>Meiryo UI</vt:lpstr>
      <vt:lpstr>SimSun</vt:lpstr>
      <vt:lpstr>游ゴシック</vt:lpstr>
      <vt:lpstr>游ゴシック Medium</vt:lpstr>
      <vt:lpstr>Arial</vt:lpstr>
      <vt:lpstr>Arial Black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2020-11-05T13:20:39Z</cp:lastPrinted>
  <dcterms:created xsi:type="dcterms:W3CDTF">2020-09-06T01:10:38Z</dcterms:created>
  <dcterms:modified xsi:type="dcterms:W3CDTF">2021-02-04T14:07:26Z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81A9CA89-4736-4777-3F11-3F353F020C3F</vt:lpwstr>
  </property>
  <property fmtid="{D5CDD505-2E9C-101B-9397-08002B2CF9AE}" pid="3" name="ArticulatePath">
    <vt:lpwstr>1111_LM-crane_PPT</vt:lpwstr>
  </property>
</Properties>
</file>