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46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標準B" initials="標準B" lastIdx="23" clrIdx="0">
    <p:extLst>
      <p:ext uri="{19B8F6BF-5375-455C-9EA6-DF929625EA0E}">
        <p15:presenceInfo xmlns:p15="http://schemas.microsoft.com/office/powerpoint/2012/main" userId="標準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00"/>
    <a:srgbClr val="3333FF"/>
    <a:srgbClr val="FF5050"/>
    <a:srgbClr val="A50021"/>
    <a:srgbClr val="FFCCCC"/>
    <a:srgbClr val="FFFFCC"/>
    <a:srgbClr val="0033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hdphoto" Target="../media/hdphoto7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gif"/><Relationship Id="rId5" Type="http://schemas.openxmlformats.org/officeDocument/2006/relationships/image" Target="../media/image124.jpeg"/><Relationship Id="rId4" Type="http://schemas.openxmlformats.org/officeDocument/2006/relationships/image" Target="../media/image1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11" Type="http://schemas.microsoft.com/office/2007/relationships/hdphoto" Target="../media/hdphoto4.wdp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gif"/><Relationship Id="rId7" Type="http://schemas.openxmlformats.org/officeDocument/2006/relationships/image" Target="../media/image132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Relationship Id="rId9" Type="http://schemas.openxmlformats.org/officeDocument/2006/relationships/image" Target="../media/image13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Presentation Material</a:t>
            </a:r>
            <a:r>
              <a:rPr lang="ja-JP" altLang="en-US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 Training</a:t>
            </a:r>
            <a:endParaRPr lang="ja-JP" altLang="en-US" sz="2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 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  <a:endParaRPr lang="ja-JP" altLang="en-US" sz="4800" dirty="0"/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Skill Training Course </a:t>
            </a:r>
          </a:p>
          <a:p>
            <a:pPr algn="ctr"/>
            <a:r>
              <a:rPr lang="en-US" altLang="ja-JP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for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 Capacity Mobile Crane Operation</a:t>
            </a:r>
            <a:endParaRPr lang="ja-JP" altLang="en-US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(6)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 Lifting Load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Maximum load that can be laid when: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</a:t>
            </a:r>
            <a:r>
              <a:rPr lang="en-US" altLang="ja-JP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outrigger is fully extended,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</a:t>
            </a:r>
            <a:r>
              <a:rPr lang="en-US" altLang="ja-J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jib length is minimized,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</a:t>
            </a:r>
            <a:r>
              <a:rPr lang="en-US" altLang="ja-JP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jib angle is maximized.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  <a:endParaRPr lang="en-US" altLang="ja-JP" sz="1600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  <a:endParaRPr lang="en-US" altLang="ja-JP" sz="1600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  <a:endParaRPr lang="en-US" altLang="ja-JP" sz="1600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  <a:endParaRPr lang="en-US" altLang="ja-JP" sz="1600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  <a:endParaRPr lang="en-US" altLang="ja-JP" sz="16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  <a:endParaRPr lang="en-US" altLang="ja-JP" sz="16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ja-JP" altLang="en-US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  <a:endParaRPr lang="en-US" altLang="ja-JP" sz="16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Gross Rated Load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Mass of hooks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Rated Load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445592" y="214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　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Handling and Operating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Diesel Engine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Oil filler port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Accumulator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Fuel pump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Intake manifold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Oil pan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Self-starter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96F0AC02-1E53-4699-95AD-DEC7B51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92" y="214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Hoisting mechanism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Crane Equipment Motions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n-US" altLang="ja-JP" sz="2600" b="1" dirty="0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lang="ja-JP" altLang="en-US" sz="26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n-US" altLang="ja-JP" sz="2600" b="1" dirty="0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lang="ja-JP" altLang="en-US" sz="26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n-US" altLang="ja-JP" sz="2600" b="1" dirty="0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lang="ja-JP" altLang="en-US" sz="26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en-US" altLang="ja-JP" sz="2600" b="1" dirty="0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lang="ja-JP" altLang="en-US" sz="26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b="1" dirty="0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  <a:endParaRPr lang="ja-JP" b="1" dirty="0">
              <a:solidFill>
                <a:srgbClr val="CC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ＭＳ Ｐゴシック" panose="020B0600070205080204" pitchFamily="50" charset="-128"/>
            </a:endParaRP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Hydraulic</a:t>
            </a:r>
            <a:r>
              <a:rPr lang="ja-JP" altLang="en-US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oil tank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Hydraulic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pump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Engine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  <a:endParaRPr lang="en-US" altLang="ja-JP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Torque converter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Steering mechanism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 mechanism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telescopic/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en-US" altLang="ja-JP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derricking mechanism </a:t>
            </a:r>
            <a:r>
              <a:rPr lang="en-US" altLang="ja-JP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altLang="ja-JP" sz="2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起伏装置</a:t>
            </a:r>
          </a:p>
        </p:txBody>
      </p:sp>
    </p:spTree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(3)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操作装置の配置例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92639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Load moment limiter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zh-TW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  <a:endParaRPr kumimoji="1" lang="ja-JP" altLang="en-US" sz="16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Slewing brake switch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ja-JP" altLang="en-US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 switch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Slewing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Telescoping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Outrigger control panel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Main hoisting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Aux. hoisting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Derricking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altLang="ja-JP" sz="32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  <a:endPara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Operating Device Arrangement Example -1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Rough Terrain Crane</a:t>
            </a:r>
          </a:p>
        </p:txBody>
      </p:sp>
    </p:spTree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(3)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操作装置の配置例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79004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Load meter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Telescoping lever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ja-JP" altLang="en-US" sz="18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8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Hoisting lever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Derricking lever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Slewing lever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Emergency jack lever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Hook in/out switch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</a:t>
                      </a:r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Jack control switches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Outrigger extension width indicator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Warning lamp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Emergency control switch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Accelerator switch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Slow-speed switch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</a:t>
                      </a:r>
                      <a:r>
                        <a:rPr kumimoji="1" lang="en-US" altLang="ja-JP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Horn switch</a:t>
                      </a:r>
                      <a:endParaRPr kumimoji="1" lang="ja-JP" altLang="en-US" sz="18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Operating Device Arrangement Example -2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Truck Loader Crane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334487"/>
              </p:ext>
            </p:extLst>
          </p:nvPr>
        </p:nvGraphicFramePr>
        <p:xfrm>
          <a:off x="3995530" y="1946357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656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143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Jib telescoping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　　　ジブ伸縮操作レバー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Hook hoisting/lowering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フック巻上・巻下起伏操作レバー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Jib derricking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ジブ起伏操作レバー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Slewing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旋回操作レバー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Outrigger: opposite side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アウトリガー操作レバー（向側）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Outrigger: operator side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アウトリガー操作レバー（手前側）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Accelerator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アクセルレバー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2165918"/>
            <a:ext cx="1081053" cy="4636533"/>
            <a:chOff x="9487824" y="2168229"/>
            <a:chExt cx="1081053" cy="4636533"/>
          </a:xfrm>
        </p:grpSpPr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8869179" y="3354777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n-US" altLang="ja-JP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Raise</a:t>
              </a:r>
              <a:endParaRPr lang="ja-JP" altLang="en-US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n-US" altLang="ja-JP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Lower</a:t>
              </a:r>
              <a:endParaRPr lang="ja-JP" altLang="en-US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  <a:endPara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  <a:endPara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Hoist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Lower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8869179" y="1896552"/>
            <a:ext cx="3133668" cy="694294"/>
            <a:chOff x="8903900" y="3347556"/>
            <a:chExt cx="3133668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8903900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en-US" altLang="ja-JP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Retract</a:t>
              </a:r>
              <a:endParaRPr lang="ja-JP" altLang="en-US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8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en-US" altLang="ja-JP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Extend</a:t>
              </a:r>
              <a:endParaRPr lang="ja-JP" altLang="en-US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  <a:endPara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  <a:endPara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Right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Left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Out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In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Out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In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Low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en-US" altLang="ja-JP" sz="20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High</a:t>
            </a:r>
            <a:endParaRPr lang="ja-JP" altLang="en-US" sz="20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Control Levers on Truck Loader Crane -1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Levers</a:t>
            </a:r>
            <a:r>
              <a:rPr lang="ja-JP" altLang="en-US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Arrangement</a:t>
            </a:r>
            <a:r>
              <a:rPr lang="ja-JP" altLang="en-US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Example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8" name="図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096" y="2007255"/>
            <a:ext cx="519498" cy="596721"/>
          </a:xfrm>
          <a:prstGeom prst="rect">
            <a:avLst/>
          </a:prstGeom>
          <a:ln>
            <a:noFill/>
          </a:ln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901" y="3410975"/>
            <a:ext cx="519498" cy="5810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Idle</a:t>
            </a:r>
            <a:endParaRPr lang="ja-JP" altLang="en-US" sz="2400" dirty="0">
              <a:solidFill>
                <a:srgbClr val="A5002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Low</a:t>
            </a:r>
            <a:endParaRPr lang="ja-JP" altLang="en-US" sz="2400" dirty="0">
              <a:solidFill>
                <a:srgbClr val="A5002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Low</a:t>
            </a:r>
            <a:endParaRPr lang="ja-JP" altLang="en-US" sz="2400" dirty="0">
              <a:solidFill>
                <a:srgbClr val="A5002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High</a:t>
            </a:r>
            <a:endParaRPr lang="ja-JP" altLang="en-US" sz="2400" dirty="0">
              <a:solidFill>
                <a:srgbClr val="A5002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High</a:t>
            </a:r>
            <a:endParaRPr lang="ja-JP" altLang="en-US" sz="2400" dirty="0">
              <a:solidFill>
                <a:srgbClr val="A5002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  <a:endParaRPr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  <a:endParaRPr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  <a:endParaRPr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  <a:endParaRPr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  <a:endParaRPr lang="ja-JP" altLang="en-US" dirty="0"/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Control Levers on Truck Loader Crane -2</a:t>
            </a:r>
          </a:p>
          <a:p>
            <a:pPr algn="ctr"/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Control Levers on Truck Loader Crane -3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Differences by Manufacturer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Telescoping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Derricking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  <a:endParaRPr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  <a:endParaRPr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Hook hoisting/lowering</a:t>
            </a:r>
            <a:endParaRPr lang="ja-JP" altLang="en-US" sz="2400" dirty="0">
              <a:solidFill>
                <a:srgbClr val="000066"/>
              </a:solidFill>
            </a:endParaRP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  <a:endParaRPr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Derricking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Telescoping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  <a:endParaRPr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  <a:endParaRPr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</a:t>
            </a:r>
            <a:endParaRPr lang="ja-JP" altLang="en-US" sz="2400" dirty="0">
              <a:solidFill>
                <a:srgbClr val="000066"/>
              </a:solidFill>
            </a:endParaRP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  <a:endParaRPr lang="ja-JP" altLang="en-US" dirty="0"/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-3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（メーカーによる配置の差異）</a:t>
            </a:r>
          </a:p>
        </p:txBody>
      </p:sp>
    </p:spTree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altLang="ja-JP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*with interference-prevention function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en-US" altLang="zh-TW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	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ノイズの影響や電波障害を受けることがあるので、</a:t>
            </a:r>
            <a:r>
              <a:rPr lang="zh-TW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混信防止機能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22538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Accelerator lever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Load display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ja-JP" altLang="en-US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Slewing switch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Derricking </a:t>
                      </a:r>
                      <a:r>
                        <a:rPr kumimoji="1" lang="en-US" altLang="ja-JP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switch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Hook hoist/lower</a:t>
                      </a: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switch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algn="r"/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  <a:endParaRPr kumimoji="1" lang="ja-JP" altLang="en-US" sz="1600" b="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Telescoping</a:t>
                      </a:r>
                      <a:r>
                        <a:rPr kumimoji="1" lang="ja-JP" altLang="en-US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switch</a:t>
                      </a:r>
                      <a:endParaRPr kumimoji="1" lang="ja-JP" altLang="en-US" sz="2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Control Levers on Truck Loader Crane -4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Remote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Control Device</a:t>
            </a:r>
            <a:r>
              <a:rPr lang="en-US" altLang="ja-JP" sz="3600" b="1" baseline="300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積載形トラッククレーンの操作レバー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（リモコン）</a:t>
            </a:r>
          </a:p>
        </p:txBody>
      </p:sp>
    </p:spTree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Definition and Terminology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Handling and Operating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Hand/Whistle Signals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Supplementary  Videos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Status of Crane Accidents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1348" y="1936037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  <a:endParaRPr kumimoji="1" lang="en-US" altLang="ja-JP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Topics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  <a:endParaRPr lang="ja-JP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Manually</a:t>
            </a:r>
            <a:endParaRPr lang="ja-JP" altLang="en-US" sz="28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Hydraulically</a:t>
            </a:r>
            <a:endParaRPr lang="ja-JP" altLang="en-US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Truck Loader Crane Outriggers -1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Extension</a:t>
            </a:r>
            <a:endParaRPr lang="en-US" altLang="ja-JP" sz="4000" b="1" baseline="300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(5)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積載形トラッククレーンのアウトリガー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altLang="ja-JP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Truck Loader Crane Outriggers -2</a:t>
            </a:r>
          </a:p>
          <a:p>
            <a:pPr algn="ctr"/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Extension Width</a:t>
            </a:r>
            <a:endParaRPr lang="en-US" altLang="ja-JP" sz="4000" b="1" baseline="30000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(5)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積載形トラッククレーンのアウトリガー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Full extension in principle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Equally on both sides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One-touch Lever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Truck Loader Crane Outriggers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Lock</a:t>
            </a:r>
            <a:r>
              <a:rPr kumimoji="1" lang="en-US" altLang="ja-JP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Pins </a:t>
            </a:r>
            <a:endParaRPr kumimoji="1" lang="en-US" altLang="ja-JP" sz="40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積載形トラッククレーンのアウトリガー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-3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（ロック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ピン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Driving Lock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走行用ロックピン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(Lock pin)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)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Directly connected </a:t>
            </a:r>
          </a:p>
          <a:p>
            <a:pPr algn="ctr"/>
            <a:r>
              <a:rPr lang="en-US" altLang="ja-JP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via wire</a:t>
            </a:r>
          </a:p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n-US" altLang="ja-JP" sz="2400" b="1" dirty="0">
                <a:solidFill>
                  <a:srgbClr val="0033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  <a:endParaRPr lang="ja-JP" sz="2400" b="1" dirty="0">
              <a:solidFill>
                <a:srgbClr val="0033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n-US" altLang="ja-JP" sz="2400" b="1" dirty="0">
                <a:solidFill>
                  <a:srgbClr val="008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  <a:endParaRPr lang="ja-JP" sz="2400" b="1" dirty="0">
              <a:solidFill>
                <a:srgbClr val="008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n-US" altLang="ja-JP" sz="2400" b="1" dirty="0">
                <a:solidFill>
                  <a:srgbClr val="0033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  <a:endParaRPr lang="ja-JP" sz="2400" b="1" dirty="0">
              <a:solidFill>
                <a:srgbClr val="0033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en-US" altLang="ja-JP" sz="2400" b="1" dirty="0">
                <a:solidFill>
                  <a:srgbClr val="008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  <a:endParaRPr lang="ja-JP" sz="2400" b="1" dirty="0">
              <a:solidFill>
                <a:srgbClr val="008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(6)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Actual Working Range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radius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radius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</a:t>
            </a:r>
            <a:r>
              <a:rPr lang="ja-JP" altLang="en-US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center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</a:t>
            </a:r>
            <a:r>
              <a:rPr lang="ja-JP" altLang="en-US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center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37566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>
                          <a:solidFill>
                            <a:srgbClr val="00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L1</a:t>
                      </a:r>
                      <a:r>
                        <a:rPr lang="ja-JP" altLang="en-US" sz="2400" b="1" dirty="0">
                          <a:solidFill>
                            <a:srgbClr val="00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：</a:t>
                      </a:r>
                      <a:r>
                        <a:rPr lang="en-US" altLang="ja-JP" sz="2400" b="1" dirty="0">
                          <a:solidFill>
                            <a:srgbClr val="00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Actual operation range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SimSun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>
                          <a:solidFill>
                            <a:srgbClr val="008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L2</a:t>
                      </a:r>
                      <a:r>
                        <a:rPr lang="ja-JP" altLang="en-US" sz="2400" b="1" dirty="0">
                          <a:solidFill>
                            <a:srgbClr val="008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：</a:t>
                      </a:r>
                      <a:r>
                        <a:rPr lang="en-US" altLang="ja-JP" sz="2400" b="1" dirty="0">
                          <a:solidFill>
                            <a:srgbClr val="008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Crane installation range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  <a:endParaRPr lang="en-US" altLang="ja-JP" sz="1800" b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SimSun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積載形トラッククレーンの作業範囲と安定度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Working Range</a:t>
            </a:r>
            <a:r>
              <a:rPr lang="ja-JP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and Stability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Over-rear</a:t>
            </a:r>
          </a:p>
          <a:p>
            <a:pPr algn="ctr"/>
            <a:r>
              <a:rPr lang="en-US" altLang="ja-JP" sz="24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area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Over-front</a:t>
            </a:r>
          </a:p>
          <a:p>
            <a:pPr algn="ctr"/>
            <a:r>
              <a:rPr lang="en-US" altLang="ja-JP" sz="24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area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Over-side</a:t>
            </a:r>
          </a:p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area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</a:t>
            </a:r>
            <a:r>
              <a:rPr lang="ja-JP" altLang="en-US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center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981056" y="1550681"/>
            <a:ext cx="527386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Poor stability range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Outrigger</a:t>
            </a:r>
            <a:r>
              <a:rPr lang="ja-JP" altLang="en-US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center</a:t>
            </a:r>
          </a:p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1065628" y="2898870"/>
            <a:ext cx="5030372" cy="2245032"/>
            <a:chOff x="1061504" y="2882130"/>
            <a:chExt cx="5030372" cy="2245032"/>
          </a:xfrm>
        </p:grpSpPr>
        <p:cxnSp>
          <p:nvCxnSpPr>
            <p:cNvPr id="29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stCxn id="1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377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Work Near Power Lines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Designated supervisor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668219" y="2127698"/>
            <a:ext cx="228259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Line guards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15503" y="2350725"/>
            <a:ext cx="3521041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Elevated warning lines/barricades</a:t>
            </a:r>
          </a:p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No entry</a:t>
            </a:r>
            <a:r>
              <a:rPr lang="ja-JP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measure</a:t>
            </a:r>
          </a:p>
          <a:p>
            <a:pPr algn="ctr">
              <a:spcBef>
                <a:spcPts val="600"/>
              </a:spcBef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  <a:endParaRPr lang="ja-JP" altLang="en-US" sz="2400" dirty="0">
              <a:solidFill>
                <a:srgbClr val="3333FF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range limit device</a:t>
            </a:r>
          </a:p>
          <a:p>
            <a:pPr algn="ctr">
              <a:spcBef>
                <a:spcPts val="600"/>
              </a:spcBef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安全距離</a:t>
            </a:r>
            <a:r>
              <a:rPr lang="en-US" altLang="ja-JP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endParaRPr lang="ja-JP" altLang="en-US" sz="20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Min. Approach Distance from Electric Line -1 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High-voltage line</a:t>
            </a:r>
          </a:p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  <a:endParaRPr kumimoji="1" lang="ja-JP" altLang="en-US" sz="1400" baseline="30000" dirty="0">
              <a:solidFill>
                <a:srgbClr val="66006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Road side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  <a:endParaRPr kumimoji="1" lang="ja-JP" altLang="en-US" sz="1400" baseline="30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House side</a:t>
            </a:r>
          </a:p>
          <a:p>
            <a:pPr algn="r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  <a:endParaRPr kumimoji="1" lang="ja-JP" altLang="en-US" sz="1400" baseline="30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52611" y="2886528"/>
            <a:ext cx="780654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Safe</a:t>
            </a:r>
          </a:p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  <a:endParaRPr kumimoji="1" lang="ja-JP" altLang="en-US" b="1" baseline="30000" dirty="0">
              <a:solidFill>
                <a:srgbClr val="3333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1193" y="4262334"/>
            <a:ext cx="1072592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Low-</a:t>
            </a:r>
          </a:p>
          <a:p>
            <a:pPr algn="ctr"/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voltage</a:t>
            </a:r>
          </a:p>
          <a:p>
            <a:pPr algn="ctr"/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line</a:t>
            </a:r>
          </a:p>
          <a:p>
            <a:pPr algn="ctr">
              <a:spcBef>
                <a:spcPts val="600"/>
              </a:spcBef>
            </a:pPr>
            <a:r>
              <a:rPr lang="ja-JP" altLang="en-US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  <a:endParaRPr kumimoji="1" lang="ja-JP" altLang="en-US" sz="1400" baseline="30000" dirty="0">
              <a:solidFill>
                <a:srgbClr val="000066"/>
              </a:solidFill>
            </a:endParaRP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70876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Transformer</a:t>
            </a:r>
          </a:p>
          <a:p>
            <a:pPr algn="ctr">
              <a:spcBef>
                <a:spcPts val="600"/>
              </a:spcBef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  <a:endParaRPr kumimoji="1" lang="ja-JP" altLang="en-US" sz="1400" baseline="30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7163" y="2814799"/>
            <a:ext cx="1822798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High-voltage</a:t>
            </a:r>
          </a:p>
          <a:p>
            <a:pPr algn="ctr"/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drop wire</a:t>
            </a:r>
          </a:p>
          <a:p>
            <a:pPr algn="ctr">
              <a:spcBef>
                <a:spcPts val="600"/>
              </a:spcBef>
            </a:pPr>
            <a:r>
              <a:rPr lang="ja-JP" altLang="en-US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Danger</a:t>
            </a:r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ja-JP" altLang="en-US" sz="16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  <a:endParaRPr lang="en-US" altLang="ja-JP" sz="1600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10009986" y="5344234"/>
            <a:ext cx="780654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Safe</a:t>
            </a:r>
          </a:p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  <a:endParaRPr kumimoji="1" lang="ja-JP" altLang="en-US" b="1" baseline="30000" dirty="0">
              <a:solidFill>
                <a:srgbClr val="3333FF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a) Distribution Line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b) Transmission Line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  <a:endParaRPr kumimoji="1" lang="ja-JP" altLang="en-US" sz="1600" baseline="300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  <a:endParaRPr kumimoji="1" lang="ja-JP" altLang="en-US" sz="1600" baseline="30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431666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Min. approach distance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  <a:endParaRPr kumimoji="1" lang="ja-JP" alt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安全距離</a:t>
            </a:r>
            <a:r>
              <a:rPr lang="en-US" altLang="ja-JP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endParaRPr lang="ja-JP" altLang="en-US" sz="20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Min. Approach Distance from Electric Line -2 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endParaRPr lang="ja-JP" altLang="en-US" sz="2000" b="1" dirty="0">
              <a:ln w="3175">
                <a:noFill/>
              </a:ln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n-US" altLang="ja-JP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en-US" altLang="ja-JP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en-US" altLang="ja-JP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en-US" altLang="ja-JP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en-US" altLang="ja-JP" sz="16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000" b="1" dirty="0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en-US" altLang="ja-JP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en-US" altLang="ja-JP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en-US" altLang="ja-JP" b="1" dirty="0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en-US" altLang="ja-JP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CC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en-US" altLang="ja-JP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CC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en-US" altLang="ja-JP" b="1" dirty="0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  <a:endParaRPr lang="ja-JP" altLang="en-US" b="1" dirty="0">
              <a:ln w="3175">
                <a:noFill/>
              </a:ln>
              <a:solidFill>
                <a:srgbClr val="CC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Min. approach </a:t>
            </a:r>
          </a:p>
          <a:p>
            <a:pPr algn="ctr"/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distance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  <a:endParaRPr kumimoji="1" lang="ja-JP" altLang="en-US" sz="1600" baseline="30000" dirty="0"/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886146" y="1846236"/>
            <a:ext cx="1574470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Electric</a:t>
            </a:r>
          </a:p>
          <a:p>
            <a:pPr algn="ctr"/>
            <a:r>
              <a:rPr lang="en-US" altLang="ja-JP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line</a:t>
            </a:r>
            <a:endParaRPr lang="ja-JP" altLang="en-US" b="1" dirty="0">
              <a:ln w="3175">
                <a:noFill/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406968" y="5053706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altLang="ja-JP" sz="2800" b="1" dirty="0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Voltage</a:t>
            </a:r>
            <a:endParaRPr lang="ja-JP" altLang="en-US" b="1" dirty="0">
              <a:ln w="3175"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  <a:endParaRPr kumimoji="1" lang="ja-JP" alt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感電電流の安全限界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Safety Limit of Electric Shock Current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83363"/>
              </p:ext>
            </p:extLst>
          </p:nvPr>
        </p:nvGraphicFramePr>
        <p:xfrm>
          <a:off x="7305577" y="1848888"/>
          <a:ext cx="4831845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AC-1: 	No startled reaction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AC-2: 	No harmful effects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AC-3: 	No damage to organs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AC-4: 	Cardiac/breathing arrest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AC-4.1: Ventricular fibrillation: ≤5%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心室細動の確立は約</a:t>
                      </a:r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5%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AC-4.2: Ventricular fibrillation: ≤50%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心室細動の確立は約</a:t>
                      </a:r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50%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AC-4.3: Ventricular fibrillation: &lt;50%</a:t>
                      </a:r>
                    </a:p>
                    <a:p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心室細動の確立は約</a:t>
                      </a:r>
                      <a:r>
                        <a:rPr kumimoji="1" lang="en-US" altLang="ja-JP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50%</a:t>
                      </a:r>
                      <a:r>
                        <a:rPr kumimoji="1" lang="ja-JP" altLang="en-US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  <a:endParaRPr kumimoji="1" lang="ja-JP" altLang="en-US" b="1" baseline="30000" dirty="0">
              <a:solidFill>
                <a:srgbClr val="000066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  <a:endParaRPr kumimoji="1" lang="ja-JP" altLang="en-US" b="1" baseline="30000" dirty="0">
              <a:solidFill>
                <a:srgbClr val="000066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  <a:endParaRPr kumimoji="1" lang="ja-JP" altLang="en-US" b="1" baseline="30000" dirty="0">
              <a:solidFill>
                <a:srgbClr val="000066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ja-JP" altLang="en-US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</a:t>
            </a:r>
            <a:r>
              <a:rPr lang="en-US" altLang="ja-J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AC-4.1</a:t>
            </a:r>
          </a:p>
          <a:p>
            <a:pPr algn="ctr"/>
            <a:r>
              <a:rPr lang="ja-JP" altLang="en-US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❷：</a:t>
            </a:r>
            <a:r>
              <a:rPr lang="en-US" altLang="ja-J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AC-4.2</a:t>
            </a:r>
          </a:p>
          <a:p>
            <a:pPr algn="ctr"/>
            <a:r>
              <a:rPr lang="ja-JP" altLang="en-US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❸：</a:t>
            </a:r>
            <a:r>
              <a:rPr lang="en-US" altLang="ja-JP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ja-JP" altLang="en-US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  <a:endParaRPr kumimoji="1" lang="ja-JP" altLang="en-US" sz="2000" b="1" baseline="30000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ja-JP" altLang="en-US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  <a:endParaRPr kumimoji="1" lang="ja-JP" altLang="en-US" sz="2000" b="1" baseline="30000" dirty="0">
              <a:solidFill>
                <a:srgbClr val="C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ja-JP" altLang="en-US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  <a:endParaRPr kumimoji="1" lang="ja-JP" altLang="en-US" sz="2000" b="1" baseline="300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Electric conduction duration (ms)</a:t>
            </a:r>
          </a:p>
          <a:p>
            <a:pPr>
              <a:spcBef>
                <a:spcPts val="600"/>
              </a:spcBef>
            </a:pPr>
            <a:r>
              <a:rPr kumimoji="1" lang="ja-JP" altLang="en-US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通電時間（</a:t>
            </a:r>
            <a:r>
              <a:rPr kumimoji="1" lang="en-US" altLang="ja-JP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ms</a:t>
            </a:r>
            <a:r>
              <a:rPr kumimoji="1" lang="ja-JP" altLang="en-US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1600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Flowing current (mA)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通電電流（</a:t>
            </a:r>
            <a:r>
              <a:rPr kumimoji="1" lang="en-US" altLang="ja-JP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mA</a:t>
            </a:r>
            <a:r>
              <a:rPr kumimoji="1" lang="ja-JP" altLang="en-US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　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Hand/Whistle Signals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</a:t>
            </a:r>
            <a:r>
              <a:rPr lang="ja-JP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Definition and</a:t>
            </a:r>
            <a:r>
              <a:rPr lang="ja-JP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Terminology</a:t>
            </a:r>
            <a:endParaRPr lang="ja-JP" altLang="en-US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手による合図 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Hand Signals -1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560591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ja-JP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Call</a:t>
                      </a:r>
                      <a:r>
                        <a:rPr lang="en-US" altLang="ja-JP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a crane</a:t>
                      </a: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Indicate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the position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Hoist the hook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Lower the hook</a:t>
                      </a: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  <a:endParaRPr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  <a:endParaRPr lang="ja-JP" altLang="en-US" dirty="0"/>
          </a:p>
        </p:txBody>
      </p:sp>
      <p:pic>
        <p:nvPicPr>
          <p:cNvPr id="31" name="image6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手による合図 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Hand Signals -2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Hoist the aux. hook</a:t>
                      </a:r>
                      <a:endParaRPr kumimoji="1" lang="en-US" altLang="ja-JP" sz="1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Raise the jib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Lower the aux. hook</a:t>
                      </a:r>
                      <a:endParaRPr kumimoji="1" lang="ja-JP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Lower the jib</a:t>
                      </a: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  <a:endParaRPr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  <a:endParaRPr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  <a:endParaRPr lang="ja-JP" altLang="en-US" dirty="0"/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  <a:endParaRPr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手による合図 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-3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Hand Signals -3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Move horizontally</a:t>
                      </a:r>
                      <a:endParaRPr kumimoji="1" lang="en-US" altLang="ja-JP" sz="1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Rotate the load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Move slowly</a:t>
                      </a:r>
                      <a:endParaRPr kumimoji="1" lang="ja-JP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Extend/Retract the jib</a:t>
                      </a:r>
                    </a:p>
                    <a:p>
                      <a:pPr algn="ctr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  <a:endParaRPr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  <a:endParaRPr lang="ja-JP" altLang="en-US" dirty="0"/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  <a:endParaRPr lang="ja-JP" altLang="en-US" dirty="0"/>
          </a:p>
        </p:txBody>
      </p:sp>
      <p:pic>
        <p:nvPicPr>
          <p:cNvPr id="56" name="図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  <a:endParaRPr lang="ja-JP" altLang="en-US" dirty="0"/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手による合図 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-4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Hand Signals -4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25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Stop</a:t>
                      </a:r>
                      <a:endParaRPr kumimoji="1" lang="en-US" altLang="ja-JP" sz="1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Emergency stop</a:t>
                      </a:r>
                      <a:endParaRPr kumimoji="1" lang="ja-JP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Operation end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  <a:endParaRPr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  <a:endParaRPr lang="ja-JP" altLang="en-US" dirty="0"/>
          </a:p>
        </p:txBody>
      </p:sp>
      <p:pic>
        <p:nvPicPr>
          <p:cNvPr id="48" name="image6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笛による</a:t>
            </a:r>
            <a:r>
              <a:rPr lang="ja-JP" altLang="en-US" sz="2000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en-US" altLang="ja-JP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Auxiliary</a:t>
            </a: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Whistles Signals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098179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Call a crane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  <a:endParaRPr kumimoji="1" lang="ja-JP" alt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en-US" altLang="ja-JP" sz="4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  <a:endParaRPr kumimoji="1" lang="ja-JP" altLang="en-US" sz="4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Hoist the hook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  <a:endParaRPr kumimoji="1" lang="ja-JP" alt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Lower the hook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  <a:endParaRPr kumimoji="1" lang="ja-JP" alt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Stop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  <a:endParaRPr kumimoji="1" lang="ja-JP" alt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  <a:endParaRPr kumimoji="1" lang="en-US" altLang="ja-JP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　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Supplementary  Videos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Tips for Setting-up Outriggers 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Pointing and Calling - When Hoisting the Load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Pointing </a:t>
            </a: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and Calling - When Lowering the Load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Tips for Crane Operation When the Load Swings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en-US" altLang="ja-JP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Hand Signals and Aux. Whistle Signals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Tips for Setting-up Outriggers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177835" y="216566"/>
            <a:ext cx="13109483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Pointing and Calling </a:t>
            </a:r>
          </a:p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When Hoisting the</a:t>
            </a:r>
            <a:r>
              <a:rPr lang="ja-JP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Load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(1)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32315" y="1502286"/>
            <a:ext cx="437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Transport horizontally</a:t>
            </a:r>
            <a:endParaRPr kumimoji="1" lang="ja-JP" altLang="en-US" b="1" dirty="0">
              <a:solidFill>
                <a:srgbClr val="3333FF"/>
              </a:solidFill>
            </a:endParaRP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0547" y="5868795"/>
            <a:ext cx="468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Lift using motive power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SimSun" panose="02010600030101010101" pitchFamily="2" charset="-122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SimSun" panose="02010600030101010101" pitchFamily="2" charset="-122"/>
            </a:endParaRPr>
          </a:p>
        </p:txBody>
      </p:sp>
      <p:pic>
        <p:nvPicPr>
          <p:cNvPr id="42" name="image2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02286"/>
            <a:ext cx="54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Move to unspecified places</a:t>
            </a:r>
            <a:endParaRPr kumimoji="1" lang="ja-JP" altLang="en-US" b="1" dirty="0">
              <a:solidFill>
                <a:srgbClr val="3333FF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SimSun" panose="02010600030101010101" pitchFamily="2" charset="-122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Built-in prime mover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SimSun" panose="02010600030101010101" pitchFamily="2" charset="-122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 Definition: ”Mobile Cranes”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1677879" y="394633"/>
            <a:ext cx="13704287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Pointing and Calling </a:t>
            </a:r>
          </a:p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</a:t>
            </a:r>
            <a:r>
              <a:rPr lang="ja-JP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When Lowering the Load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Tips for Crane Operation </a:t>
            </a:r>
          </a:p>
          <a:p>
            <a:pPr algn="ctr">
              <a:lnSpc>
                <a:spcPct val="100000"/>
              </a:lnSpc>
            </a:pPr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When the Load Swings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Hand Signals and Aux. Whistle Signals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ja-JP" altLang="en-US" sz="20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クレーン等による災害発生状況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　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Status of Crane Accidents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Crane accidents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人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/Deaths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Trend of</a:t>
            </a:r>
            <a:r>
              <a:rPr kumimoji="1" lang="en-US" altLang="ja-JP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Fatal </a:t>
            </a:r>
            <a:r>
              <a:rPr lang="en-US" altLang="ja-JP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Accidents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Accidents</a:t>
            </a:r>
            <a:r>
              <a:rPr kumimoji="1" lang="en-US" altLang="ja-JP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by </a:t>
            </a:r>
            <a:r>
              <a:rPr lang="en-US" altLang="ja-J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light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en-US" altLang="ja-JP" sz="18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cap. </a:t>
            </a:r>
            <a:r>
              <a:rPr lang="en-US" altLang="ja-J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mobile cranes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Fatal </a:t>
            </a:r>
            <a:r>
              <a:rPr lang="en-US" altLang="ja-JP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Accidents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(by crane type)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Crawler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9" name="image20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Tr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uc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k 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Truck Loader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Wheel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Falling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(workers)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Falling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(loads)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Caught</a:t>
            </a:r>
            <a:r>
              <a:rPr lang="ja-JP" altLang="en-US" b="1" noProof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between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1" y="1587367"/>
            <a:ext cx="60890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Overturning, breaking of parts, etc.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919192" y="2037687"/>
            <a:ext cx="3944908" cy="33042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Struck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by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slings/loads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V="1">
            <a:off x="764100" y="2202900"/>
            <a:ext cx="155092" cy="1269279"/>
          </a:xfrm>
          <a:prstGeom prst="bentConnector3">
            <a:avLst>
              <a:gd name="adj1" fmla="val 247396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5-3.</a:t>
            </a:r>
            <a:r>
              <a:rPr lang="ja-JP" altLang="en-US" sz="2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Fatal </a:t>
            </a:r>
            <a:r>
              <a:rPr lang="en-US" altLang="ja-JP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Accidents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(by cause)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Mobile Crane Motions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Telescope</a:t>
            </a:r>
            <a:endParaRPr lang="ja-JP" altLang="en-US" dirty="0"/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Hoist/Lower</a:t>
            </a:r>
            <a:endParaRPr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</a:t>
            </a:r>
            <a:endParaRPr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Derrick</a:t>
            </a:r>
            <a:endParaRPr lang="ja-JP" altLang="en-US" dirty="0"/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  <a:endParaRPr lang="ja-JP" altLang="en-US" dirty="0"/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  <a:endParaRPr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  <a:endParaRPr lang="ja-JP" altLang="en-US" dirty="0"/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Accident Cases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Suspended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Load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Falling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dropped load hit </a:t>
            </a:r>
            <a:r>
              <a:rPr lang="en-US" altLang="ja-JP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worker.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Before starting work, switch the overwinding warning device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Operation with the overwinding warning device off.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hook hit the jib and the wire rope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broke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Overturning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and Caught</a:t>
            </a:r>
            <a:r>
              <a:rPr lang="ja-JP" altLang="en-US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in/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between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Worker caught between trucks.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Set the fully extended outriggers on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plates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with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required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strength.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in. outrigger extension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set on unstable square timbers.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 overturned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while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the max. jib extension.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Worker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Hit by the Suspended Load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worker was also directly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hit by a collapse of loaded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cargo.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Confirm the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safe work procedure before operation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Unloading from the opposite side caused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crane to tip.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Suspended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loads hit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worker.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Injuries during </a:t>
            </a: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Equipment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Check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Stop the engine before performing any checks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and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maintenance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worker adjusted battery cables with the engine running.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His arm accidentally touched the fan of the rotating engine.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Worker Hit</a:t>
            </a:r>
            <a:r>
              <a:rPr kumimoji="1" lang="en-US" altLang="ja-JP" sz="40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by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Suspended Load</a:t>
            </a:r>
            <a:r>
              <a:rPr kumimoji="1" lang="en-US" altLang="ja-JP" sz="40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dropped loads directly hit the signaler.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operators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must follow the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Unloading without the signaler's instructions.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load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contacted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the scaffold and collapsed.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Breakage due to Metal Fatigue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tip of the jib hit the worker's left hand.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Make sure to carry out periodical self-inspection.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load was about to be hoisted.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jib broke and fell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down due to metal fatigue.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Worker Crushed by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Overturned Crane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Fully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extended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Fully retracted 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operator was thrown out and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crushed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under the crane.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6019163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Work must be stopped instantly </a:t>
            </a: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if the load moment limiter alarms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crane fell to the valley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Slewing continued even though  load moment limiter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alarmed.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8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Suspended Load Falling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by Heavy Wind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worker was crushed under the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falling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loads.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4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must be suspended in strong wind.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Max. wind speed was 11 m/s.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11m/s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Strong wind caused suspended loads to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fall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Fall of</a:t>
            </a: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Suspended Load by Overturning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The crawler crane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fell by overloading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ja-JP" altLang="en-US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過負荷により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Function of load moment limiter should be checked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before operation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en-US" altLang="ja-JP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worker signaled to stop jib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extension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However, jib continued to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(3)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 Types of Mobile Cranes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55763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Truck Cranes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Wheel Cranes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Crawler Cranes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Wire Rope Breakage by Overwinding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Hook falling struck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worker.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Overwinding warning device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should be activated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while working.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Jib accidentally extended too fast.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Overwinding broke the wire rope 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Unqualified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11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Caught between Load and Slope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Accidentally touched control lever.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Arm moved to the driver's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worker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caught between load and slope.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Keep workers out of the slewing</a:t>
            </a:r>
            <a:r>
              <a:rPr kumimoji="1" lang="en-US" altLang="ja-JP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</a:t>
            </a:r>
            <a:r>
              <a:rPr kumimoji="1" lang="en-US" altLang="ja-JP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Accident Case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Electric shock from high-voltage lines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en-US" altLang="ja-JP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ib approached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the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high-voltage 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worker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received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an electric shock.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Insulating 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protector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should be worn.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Electricity discharged to the crane.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Supervisor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should be assigned.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(Reference)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Radio Wave </a:t>
            </a:r>
            <a:r>
              <a:rPr lang="en-US" altLang="ja-JP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Interruptions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orker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may </a:t>
            </a:r>
            <a:r>
              <a:rPr lang="en-US" altLang="ja-JP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receive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an electric shock.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Electric shock preventing measures should be taken.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en-US" altLang="ja-JP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  <a:endParaRPr kumimoji="1" lang="ja-JP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Radio waves are transmitted from a nearby tower.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Crane acts as an antenna, and abnormal voltage is generated.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Qualifications for Mobile Crane Operation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833735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Lifting Load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≥5 tons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トン以上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&amp; </a:t>
                      </a:r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tons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トン以上</a:t>
                      </a: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トン未満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ton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トン未満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i="0" kern="1200" dirty="0">
                          <a:solidFill>
                            <a:srgbClr val="66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Mobile Crane</a:t>
                      </a:r>
                    </a:p>
                    <a:p>
                      <a:pPr algn="ctr"/>
                      <a:r>
                        <a:rPr kumimoji="1" lang="en-US" altLang="ja-JP" sz="2400" b="1" i="0" kern="1200" dirty="0">
                          <a:solidFill>
                            <a:srgbClr val="6633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Operator's License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ja-JP" altLang="en-US" sz="5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ja-JP" altLang="en-US" sz="5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Skill Training Course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for Light Capacity Mobile Crane Operation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ja-JP" altLang="en-US" sz="5400" b="1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ja-JP" altLang="en-US" sz="5400" b="1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Special Education for Mobile Crane Operation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  <a:endPara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  <a:endParaRPr kumimoji="1" lang="ja-JP" altLang="en-US" sz="5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ja-JP" altLang="en-US" sz="5400" b="1" dirty="0">
                        <a:solidFill>
                          <a:srgbClr val="6633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(5)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ジブに関する用語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-1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Jib Terminology -1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69083" y="339659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angle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311448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Foot pin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Horizontal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plane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axis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point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Slewing center 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Lifting height above ground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Lifting height under ground</a:t>
            </a:r>
            <a:endParaRPr lang="en-US" altLang="ja-JP" sz="16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Total lifting</a:t>
            </a:r>
            <a:r>
              <a:rPr lang="ja-JP" altLang="en-US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height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radius 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  <a:endParaRPr lang="en-US" altLang="ja-JP" sz="16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point</a:t>
            </a:r>
            <a:r>
              <a:rPr lang="ja-JP" altLang="en-US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pin</a:t>
            </a: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Jib length</a:t>
            </a:r>
            <a:endParaRPr lang="en-US" altLang="ja-JP" sz="18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Truck loader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crane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  <a:endParaRPr lang="en-US" altLang="ja-JP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(5)</a:t>
            </a:r>
            <a:r>
              <a:rPr lang="ja-JP" altLang="en-US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　ジブに関する用語</a:t>
            </a:r>
            <a:r>
              <a:rPr lang="en-US" altLang="ja-JP" sz="2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-2</a:t>
            </a:r>
            <a:endParaRPr lang="ja-JP" altLang="en-US" sz="20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Jib Terminology -2</a:t>
            </a:r>
            <a:endParaRPr lang="ja-JP" alt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Lifting height above ground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Lifting height under ground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Hook length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Minimum</a:t>
            </a:r>
            <a:r>
              <a:rPr lang="ja-JP" altLang="en-US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radius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Bucket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Arm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Boom cylinder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External</a:t>
            </a:r>
            <a:r>
              <a:rPr lang="ja-JP" altLang="en-US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warning lamp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Bucket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Maximum</a:t>
            </a:r>
            <a:r>
              <a:rPr lang="ja-JP" altLang="en-US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working radius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Hydraulic excavator with crane function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  <a:endParaRPr lang="en-US" altLang="ja-JP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32959</TotalTime>
  <Words>3866</Words>
  <PresentationFormat>ワイド画面</PresentationFormat>
  <Paragraphs>961</Paragraphs>
  <Slides>64</Slides>
  <Notes>0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HGP明朝E</vt:lpstr>
      <vt:lpstr>Meiryo UI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2021-02-04T14:08:41Z</dcterms:modified>
</cp:coreProperties>
</file>