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8" r:id="rId4"/>
    <p:sldId id="260" r:id="rId5"/>
    <p:sldId id="261" r:id="rId6"/>
    <p:sldId id="307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995" autoAdjust="0"/>
    <p:restoredTop sz="94660"/>
  </p:normalViewPr>
  <p:slideViewPr>
    <p:cSldViewPr snapToGrid="0">
      <p:cViewPr>
        <p:scale>
          <a:sx n="90" d="100"/>
          <a:sy n="90" d="100"/>
        </p:scale>
        <p:origin x="-1090" y="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2020/3/12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2969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2020/3/12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3669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2020/3/12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6017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2020/3/12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1090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2020/3/12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7465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2020/3/12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751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2020/3/12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7474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2020/3/12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7796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2020/3/12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47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2020/3/12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807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9CA4-9E8E-4FB8-AD01-033F68680770}" type="datetimeFigureOut">
              <a:rPr kumimoji="1" lang="ja-JP" altLang="en-US" smtClean="0"/>
              <a:t>2020/3/12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803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D9CA4-9E8E-4FB8-AD01-033F68680770}" type="datetimeFigureOut">
              <a:rPr kumimoji="1" lang="ja-JP" altLang="en-US" smtClean="0"/>
              <a:t>2020/3/12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ACC2A-ED8C-4A37-A825-BFCF09C5EF8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219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516"/>
          </a:xfrm>
        </p:spPr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Qualifications for the Slingers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表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357846"/>
              </p:ext>
            </p:extLst>
          </p:nvPr>
        </p:nvGraphicFramePr>
        <p:xfrm>
          <a:off x="902826" y="1250068"/>
          <a:ext cx="10370916" cy="31402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1787"/>
                <a:gridCol w="4004840"/>
                <a:gridCol w="4074289"/>
              </a:tblGrid>
              <a:tr h="358813">
                <a:tc row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Type of machinery and equipment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i="0" u="none" strike="noStrike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Lifting load or limited load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52443">
                <a:tc vMerge="1">
                  <a:txBody>
                    <a:bodyPr/>
                    <a:lstStyle/>
                    <a:p>
                      <a:endParaRPr kumimoji="1" lang="ja-JP" altLang="en-US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 ton and more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i="0" u="none" strike="noStrike" kern="1200" baseline="0" dirty="0" smtClean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Less than 1 ton</a:t>
                      </a:r>
                      <a:endParaRPr kumimoji="1" lang="ja-JP" altLang="en-US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46205">
                <a:tc>
                  <a:txBody>
                    <a:bodyPr/>
                    <a:lstStyle/>
                    <a:p>
                      <a:pPr algn="l">
                        <a:lnSpc>
                          <a:spcPts val="2800"/>
                        </a:lnSpc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Crane</a:t>
                      </a:r>
                    </a:p>
                    <a:p>
                      <a:pPr algn="l">
                        <a:lnSpc>
                          <a:spcPts val="2800"/>
                        </a:lnSpc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Mobile crane</a:t>
                      </a:r>
                    </a:p>
                    <a:p>
                      <a:pPr algn="l">
                        <a:lnSpc>
                          <a:spcPts val="2800"/>
                        </a:lnSpc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Derrick</a:t>
                      </a:r>
                    </a:p>
                    <a:p>
                      <a:pPr algn="l">
                        <a:lnSpc>
                          <a:spcPts val="2800"/>
                        </a:lnSpc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Cargo hoist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Those who have completed the slinging skill training course</a:t>
                      </a:r>
                    </a:p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Those who have completed the special training course</a:t>
                      </a:r>
                      <a:r>
                        <a:rPr kumimoji="1" lang="en-US" altLang="ja-JP" sz="1600" b="0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*1</a:t>
                      </a:r>
                    </a:p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Those who have approved by the Minister of Health, </a:t>
                      </a:r>
                      <a:r>
                        <a:rPr kumimoji="1" lang="en-US" altLang="ja-JP" sz="1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Labour</a:t>
                      </a:r>
                      <a:r>
                        <a:rPr kumimoji="1" lang="en-US" altLang="ja-JP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Welfare</a:t>
                      </a:r>
                      <a:r>
                        <a:rPr kumimoji="1" lang="en-US" altLang="ja-JP" sz="1600" b="0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*2</a:t>
                      </a:r>
                      <a:endParaRPr kumimoji="1" lang="ja-JP" altLang="en-US" sz="1600" b="0" baseline="30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Those who have completed the slinging skill training course</a:t>
                      </a:r>
                    </a:p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Those who have completed the special training course</a:t>
                      </a:r>
                      <a:r>
                        <a:rPr kumimoji="1" lang="en-US" altLang="ja-JP" sz="1600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*1</a:t>
                      </a:r>
                    </a:p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Those who have approved by the Minister of Health, </a:t>
                      </a:r>
                      <a:r>
                        <a:rPr kumimoji="1" lang="en-US" altLang="ja-JP" sz="16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Labour</a:t>
                      </a: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Welfare</a:t>
                      </a:r>
                      <a:r>
                        <a:rPr kumimoji="1" lang="en-US" altLang="ja-JP" sz="1600" baseline="300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*2</a:t>
                      </a:r>
                    </a:p>
                    <a:p>
                      <a:pPr marL="285750" indent="-285750">
                        <a:lnSpc>
                          <a:spcPts val="22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6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Those who have completed the special education for the sling works</a:t>
                      </a:r>
                      <a:endParaRPr kumimoji="1" lang="ja-JP" altLang="en-US" sz="1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955211"/>
              </p:ext>
            </p:extLst>
          </p:nvPr>
        </p:nvGraphicFramePr>
        <p:xfrm>
          <a:off x="897681" y="4759232"/>
          <a:ext cx="10403807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"/>
                <a:gridCol w="9954227"/>
              </a:tblGrid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training course listed in the column of training courses of Appended Table 4 of the Enforcement Ordinance on the Human Resources Development and Promotion Act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1" lang="ja-JP" altLang="en-US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person who has completed the training of crane operation course prescribed in the Ordinance on the Human Resources Development and Promotion Act</a:t>
                      </a:r>
                      <a:endParaRPr kumimoji="1" lang="ja-JP" altLang="en-US" sz="1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467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769"/>
          </a:xfrm>
        </p:spPr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Measuring Method for Diameter of Wire Rope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91" y="1915064"/>
            <a:ext cx="7237563" cy="43649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036498" y="5874589"/>
            <a:ext cx="3985404" cy="5175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7303697" y="2291751"/>
            <a:ext cx="684363" cy="51758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17341" y="5995358"/>
            <a:ext cx="2254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Wrong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387546" y="5995358"/>
            <a:ext cx="1916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964698" y="2430800"/>
            <a:ext cx="104379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Diameter</a:t>
            </a:r>
            <a:endParaRPr kumimoji="1"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718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Number of Ropes and Sling Angle (a = Sling </a:t>
            </a:r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Angle</a:t>
            </a:r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287" y="1923691"/>
            <a:ext cx="7306573" cy="448573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863970" y="5883215"/>
            <a:ext cx="6185139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 rot="20720881">
            <a:off x="7798279" y="4520242"/>
            <a:ext cx="569343" cy="232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19631" y="5961654"/>
            <a:ext cx="18782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Two-rope slinging with two-point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68563" y="5961654"/>
            <a:ext cx="1964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Three-rope slinging with three-point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7352270" y="5961654"/>
            <a:ext cx="21871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Four-rope slinging with four-point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 rot="20683128">
            <a:off x="7699273" y="4438924"/>
            <a:ext cx="1152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Diagonal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031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262"/>
          </a:xfrm>
        </p:spPr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Tension Factor and Sling Angle of Wire Rope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060" y="2061713"/>
            <a:ext cx="4865298" cy="38905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667540" y="2346385"/>
            <a:ext cx="1958008" cy="3709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Sling angle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6052930" y="2346385"/>
            <a:ext cx="1948070" cy="37093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Tension Factor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148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3366"/>
          </a:xfrm>
        </p:spPr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Sling Wire Rope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747" y="2027208"/>
            <a:ext cx="7530861" cy="45029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441275" y="2268747"/>
            <a:ext cx="7237563" cy="3623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268747" y="3206151"/>
            <a:ext cx="7237563" cy="36231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015707" y="5566915"/>
            <a:ext cx="1270958" cy="2846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2254371" y="4172312"/>
            <a:ext cx="1270958" cy="2846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346389" y="2251495"/>
            <a:ext cx="25839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Eye splices at both ends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346387" y="3216381"/>
            <a:ext cx="41122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Compression joints at both ends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346386" y="4048194"/>
            <a:ext cx="226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Endless wire rope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61347" y="5462127"/>
            <a:ext cx="22601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Wire rope with ring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366303" y="2247348"/>
            <a:ext cx="53479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Compression joint with thimble and shackle at each end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6366302" y="3194181"/>
            <a:ext cx="50760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Compression joint with thimble and hook at each end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519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515"/>
          </a:xfrm>
        </p:spPr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Compression Jointing Method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834" y="1984075"/>
            <a:ext cx="7781026" cy="401128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364302" y="2216989"/>
            <a:ext cx="1250830" cy="3881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147094" y="2605177"/>
            <a:ext cx="1926565" cy="44857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735683" y="2334883"/>
            <a:ext cx="1250830" cy="3881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377796" y="4954437"/>
            <a:ext cx="1250830" cy="3881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559834" y="2294537"/>
            <a:ext cx="15872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Wire rope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57953" y="2644798"/>
            <a:ext cx="2438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Sleeve (special aluminum alloy)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5572897" y="4914816"/>
            <a:ext cx="203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Wire rope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8596223" y="2424340"/>
            <a:ext cx="11343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Thimble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248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8642"/>
          </a:xfrm>
        </p:spPr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Precautions when Using Sling Wire Rope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528" y="1492370"/>
            <a:ext cx="7185804" cy="51499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048000" y="3707921"/>
            <a:ext cx="5796951" cy="232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209691" y="2260121"/>
            <a:ext cx="672860" cy="2501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3413185" y="3904891"/>
            <a:ext cx="5796951" cy="232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3131389" y="3940834"/>
            <a:ext cx="5796951" cy="2329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116257" y="6357668"/>
            <a:ext cx="4884743" cy="2501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671595" y="4294598"/>
            <a:ext cx="1386751" cy="35959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7801509" y="4889216"/>
            <a:ext cx="1126831" cy="3351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6292921" y="6016814"/>
            <a:ext cx="934949" cy="3351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8320452" y="5380663"/>
            <a:ext cx="1052730" cy="33519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04983" y="3720225"/>
            <a:ext cx="1741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Sling angle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246982" y="3706659"/>
            <a:ext cx="15134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Pad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7525265" y="3704098"/>
            <a:ext cx="18139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mtClean="0">
                <a:latin typeface="Arial" panose="020B0604020202020204" pitchFamily="34" charset="0"/>
                <a:cs typeface="Arial" panose="020B0604020202020204" pitchFamily="34" charset="0"/>
              </a:rPr>
              <a:t>Keep in order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164580" y="6371493"/>
            <a:ext cx="2027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Single-rope slinging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854040" y="6402364"/>
            <a:ext cx="3273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Precautions for storage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772328" y="4323070"/>
            <a:ext cx="1081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Humidity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7910592" y="4885855"/>
            <a:ext cx="934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Heat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292920" y="6010684"/>
            <a:ext cx="9349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Dust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400922" y="5383968"/>
            <a:ext cx="889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Acid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132236" y="2067954"/>
            <a:ext cx="1426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Sling angle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357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9746"/>
          </a:xfrm>
        </p:spPr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Types of Chain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053" y="1690687"/>
            <a:ext cx="7884543" cy="46842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528811" y="1822361"/>
            <a:ext cx="1332964" cy="3155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031901" y="4144851"/>
            <a:ext cx="2326784" cy="3155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021391" y="3449392"/>
            <a:ext cx="1332964" cy="3155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083639" y="5984384"/>
            <a:ext cx="1332964" cy="3155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93901" y="1980127"/>
            <a:ext cx="4089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Link chain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93901" y="4230306"/>
            <a:ext cx="44197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Stud-link chain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473989" y="3478806"/>
            <a:ext cx="24223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Nominal diameter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242513" y="5984384"/>
            <a:ext cx="2445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Nominal diameter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049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Chain Sling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943" y="1879352"/>
            <a:ext cx="7548113" cy="44771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440546" y="2002665"/>
            <a:ext cx="1667815" cy="3799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114056" y="2853155"/>
            <a:ext cx="1667815" cy="3799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321943" y="4736033"/>
            <a:ext cx="1667815" cy="3799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96489" y="2666012"/>
            <a:ext cx="13860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Ring</a:t>
            </a:r>
            <a:endParaRPr kumimoji="1"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44328" y="2019443"/>
            <a:ext cx="3030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Chain with ring</a:t>
            </a:r>
            <a:endParaRPr kumimoji="1"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44327" y="4736033"/>
            <a:ext cx="3030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Chain with hook</a:t>
            </a:r>
            <a:endParaRPr kumimoji="1"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1564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96516"/>
          </a:xfrm>
        </p:spPr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Position of Shackles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505"/>
          <a:stretch/>
        </p:blipFill>
        <p:spPr bwMode="auto">
          <a:xfrm>
            <a:off x="3752491" y="1466491"/>
            <a:ext cx="6047117" cy="4684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7177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0217"/>
          </a:xfrm>
        </p:spPr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Example of Using Shackles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4"/>
          <a:stretch/>
        </p:blipFill>
        <p:spPr bwMode="auto">
          <a:xfrm>
            <a:off x="2950234" y="1811547"/>
            <a:ext cx="6288657" cy="47617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48639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5964"/>
          </a:xfrm>
        </p:spPr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Qualifications for the Slingers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53"/>
          <a:stretch/>
        </p:blipFill>
        <p:spPr bwMode="auto">
          <a:xfrm>
            <a:off x="2294627" y="1690689"/>
            <a:ext cx="7668882" cy="477912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656936" y="2027208"/>
            <a:ext cx="1578634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170981" y="2553419"/>
            <a:ext cx="1578634" cy="5262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2294627" y="4063086"/>
            <a:ext cx="1578634" cy="8798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7203057" y="3079629"/>
            <a:ext cx="2760452" cy="14664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8702" y="2536211"/>
            <a:ext cx="3404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Lifting load: 1 ton or more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8702" y="4462134"/>
            <a:ext cx="2947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Weight of load: 0.5 ton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134046" y="3351209"/>
            <a:ext cx="45795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Those who have completed the slinging skill training course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134046" y="4063086"/>
            <a:ext cx="4220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Those who have completed the special education for the sling works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29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4469"/>
          </a:xfrm>
        </p:spPr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Eyebolts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213"/>
          <a:stretch/>
        </p:blipFill>
        <p:spPr bwMode="auto">
          <a:xfrm>
            <a:off x="4218318" y="2053086"/>
            <a:ext cx="5305244" cy="39940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83433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7618"/>
          </a:xfrm>
        </p:spPr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Eyenuts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7"/>
          <a:stretch/>
        </p:blipFill>
        <p:spPr bwMode="auto">
          <a:xfrm>
            <a:off x="3993844" y="2037710"/>
            <a:ext cx="3818314" cy="3567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6837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769"/>
          </a:xfrm>
        </p:spPr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Example of Using Eyebolts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223" y="1785667"/>
            <a:ext cx="5564037" cy="442535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7128387" y="2045110"/>
            <a:ext cx="1316873" cy="58993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28387" y="2206804"/>
            <a:ext cx="38096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Use the washer to adjust</a:t>
            </a:r>
            <a:endParaRPr kumimoji="1"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2440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Lifting Beam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675" y="1846053"/>
            <a:ext cx="5253487" cy="439084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7089058" y="3451123"/>
            <a:ext cx="1435510" cy="3441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462684" y="3451123"/>
            <a:ext cx="2369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Lifting beam</a:t>
            </a:r>
            <a:endParaRPr kumimoji="1"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8521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1791"/>
          </a:xfrm>
        </p:spPr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Pad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947" y="1690688"/>
            <a:ext cx="6607834" cy="47618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805084" y="3244645"/>
            <a:ext cx="5132439" cy="4522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338051" y="6000274"/>
            <a:ext cx="5766620" cy="45228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338051" y="3244645"/>
            <a:ext cx="15895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Jute bag</a:t>
            </a:r>
            <a:endParaRPr kumimoji="1"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305369" y="3234813"/>
            <a:ext cx="2000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Fabrics</a:t>
            </a:r>
            <a:endParaRPr kumimoji="1"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664538" y="3223957"/>
            <a:ext cx="1720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Rubber sheet</a:t>
            </a:r>
            <a:endParaRPr kumimoji="1"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03500" y="5950061"/>
            <a:ext cx="25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Copper or copper alloy</a:t>
            </a:r>
            <a:endParaRPr kumimoji="1"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174182" y="5950061"/>
            <a:ext cx="23381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Welded structure</a:t>
            </a:r>
            <a:endParaRPr kumimoji="1"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72146" y="5950061"/>
            <a:ext cx="32183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Magnetic pad</a:t>
            </a:r>
            <a:endParaRPr kumimoji="1"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7682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240"/>
          </a:xfrm>
        </p:spPr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Bearer Blocks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989" y="1690688"/>
            <a:ext cx="6996022" cy="46497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723535" y="3500284"/>
            <a:ext cx="6499123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084824" y="5919480"/>
            <a:ext cx="6499123" cy="6096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420147" y="3500284"/>
            <a:ext cx="2221301" cy="66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Use blocks of equal size.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751780" y="3505732"/>
            <a:ext cx="2568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Hold a block from two sides with both hands.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347140" y="3516683"/>
            <a:ext cx="2661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Hold the left and right side of the block.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50432" y="5919480"/>
            <a:ext cx="20803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The load becomes unstable.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64600" y="5924749"/>
            <a:ext cx="2502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Do not put your hand on its top.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3553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84941"/>
          </a:xfrm>
        </p:spPr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Deformation of Chain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977" y="1811547"/>
            <a:ext cx="7591246" cy="45978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435192" y="3349592"/>
            <a:ext cx="6506677" cy="6545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435191" y="5875768"/>
            <a:ext cx="6506677" cy="6545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002054" y="3349592"/>
            <a:ext cx="2338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Distorted link</a:t>
            </a:r>
            <a:endParaRPr kumimoji="1"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628208" y="3331514"/>
            <a:ext cx="2338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Bent link</a:t>
            </a:r>
            <a:endParaRPr kumimoji="1"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54362" y="3342659"/>
            <a:ext cx="2338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Twisted link</a:t>
            </a:r>
            <a:endParaRPr kumimoji="1"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600028" y="5905642"/>
            <a:ext cx="1193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Dent</a:t>
            </a:r>
            <a:endParaRPr kumimoji="1"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099310" y="5875768"/>
            <a:ext cx="1193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Bend</a:t>
            </a:r>
            <a:endParaRPr kumimoji="1"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732336" y="5837787"/>
            <a:ext cx="1193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Twist</a:t>
            </a:r>
            <a:endParaRPr kumimoji="1"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89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3918"/>
          </a:xfrm>
        </p:spPr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Opening and Wear of Hooks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113"/>
          <a:stretch/>
        </p:blipFill>
        <p:spPr bwMode="auto">
          <a:xfrm>
            <a:off x="3252158" y="1811547"/>
            <a:ext cx="4865299" cy="4632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37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69194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Wear of Shackles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66"/>
          <a:stretch/>
        </p:blipFill>
        <p:spPr bwMode="auto">
          <a:xfrm>
            <a:off x="3010619" y="1587260"/>
            <a:ext cx="6107501" cy="4520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86927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619"/>
          </a:xfrm>
        </p:spPr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Slinging Outfits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3147" y="1690687"/>
            <a:ext cx="5469147" cy="4822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1065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34470"/>
          </a:xfrm>
        </p:spPr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Definition of Cranes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226" y="1526875"/>
            <a:ext cx="4209773" cy="5050622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213654" y="1690599"/>
            <a:ext cx="3027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Lift the loads by power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30747" y="4073894"/>
            <a:ext cx="4733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Carry the lifted loads horizontally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820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8561"/>
          </a:xfrm>
        </p:spPr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Evacuation Location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09" y="1466491"/>
            <a:ext cx="8160589" cy="50119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560320" y="5909912"/>
            <a:ext cx="6708808" cy="56852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7132320" y="5159141"/>
            <a:ext cx="2079057" cy="6930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6483391" y="4477610"/>
            <a:ext cx="761017" cy="3834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8960137" y="3701105"/>
            <a:ext cx="761017" cy="3834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4542503" y="2700691"/>
            <a:ext cx="664661" cy="3834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9112537" y="3853505"/>
            <a:ext cx="761017" cy="38345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正方形/長方形 9"/>
          <p:cNvSpPr/>
          <p:nvPr/>
        </p:nvSpPr>
        <p:spPr>
          <a:xfrm>
            <a:off x="3238746" y="2454374"/>
            <a:ext cx="699074" cy="2463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4388137" y="3363637"/>
            <a:ext cx="1892053" cy="2463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4145280" y="2889233"/>
            <a:ext cx="242857" cy="2463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正方形/長方形 12"/>
          <p:cNvSpPr/>
          <p:nvPr/>
        </p:nvSpPr>
        <p:spPr>
          <a:xfrm rot="18633632">
            <a:off x="3652783" y="2404705"/>
            <a:ext cx="789556" cy="2920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正方形/長方形 13"/>
          <p:cNvSpPr/>
          <p:nvPr/>
        </p:nvSpPr>
        <p:spPr>
          <a:xfrm rot="18633632">
            <a:off x="8284168" y="3155006"/>
            <a:ext cx="849163" cy="29206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正方形/長方形 14"/>
          <p:cNvSpPr/>
          <p:nvPr/>
        </p:nvSpPr>
        <p:spPr>
          <a:xfrm rot="16200000">
            <a:off x="7284512" y="3062549"/>
            <a:ext cx="1061997" cy="24631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238175" y="6234546"/>
            <a:ext cx="4803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Overhead traveling crane, Bridge crane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280190" y="6234546"/>
            <a:ext cx="3714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Mobile crane, Jib crane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370649" y="4433738"/>
            <a:ext cx="17908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Evacuation location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502725" y="5058788"/>
            <a:ext cx="1407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 m or more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851603" y="5311541"/>
            <a:ext cx="3005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longitudinal length of load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8815482" y="3772983"/>
            <a:ext cx="1543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 m or more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673753" y="2424062"/>
            <a:ext cx="126406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Traveling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4425046" y="3317518"/>
            <a:ext cx="1675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Traversing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982970" y="2883519"/>
            <a:ext cx="680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Arial" panose="020B0604020202020204" pitchFamily="34" charset="0"/>
                <a:cs typeface="Arial" panose="020B0604020202020204" pitchFamily="34" charset="0"/>
              </a:rPr>
              <a:t>45°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 rot="18000000">
            <a:off x="8293497" y="2965496"/>
            <a:ext cx="12076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Slewing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 rot="16200000">
            <a:off x="7163453" y="2984611"/>
            <a:ext cx="12381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Derricking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 rot="18610928">
            <a:off x="3415864" y="2205122"/>
            <a:ext cx="1682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 m or more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401896" y="2675510"/>
            <a:ext cx="216252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Evacuation location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1784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573" y="1690687"/>
            <a:ext cx="6797615" cy="477049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en-US" altLang="ja-JP" sz="4000" dirty="0">
                <a:latin typeface="Arial" panose="020B0604020202020204" pitchFamily="34" charset="0"/>
                <a:cs typeface="Arial" panose="020B0604020202020204" pitchFamily="34" charset="0"/>
              </a:rPr>
              <a:t>Methods of Hanging on the Hook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8552" y="1015232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en-US" altLang="ja-JP" sz="3600" dirty="0">
                <a:latin typeface="Arial" panose="020B0604020202020204" pitchFamily="34" charset="0"/>
                <a:cs typeface="Arial" panose="020B0604020202020204" pitchFamily="34" charset="0"/>
              </a:rPr>
              <a:t>Fastening wire ropes by eye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6277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15" y="1570008"/>
            <a:ext cx="4088921" cy="46582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213569" y="5435492"/>
            <a:ext cx="856211" cy="7398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889497" y="5481792"/>
            <a:ext cx="1534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Within 60°</a:t>
            </a:r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824368" y="1061530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en-US" altLang="ja-JP" sz="3600" dirty="0">
                <a:latin typeface="Arial" panose="020B0604020202020204" pitchFamily="34" charset="0"/>
                <a:cs typeface="Arial" panose="020B0604020202020204" pitchFamily="34" charset="0"/>
              </a:rPr>
              <a:t>Single-turn </a:t>
            </a:r>
            <a:r>
              <a:rPr lang="en-US" altLang="ja-JP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slinging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en-US" altLang="ja-JP" sz="4000" dirty="0">
                <a:latin typeface="Arial" panose="020B0604020202020204" pitchFamily="34" charset="0"/>
                <a:cs typeface="Arial" panose="020B0604020202020204" pitchFamily="34" charset="0"/>
              </a:rPr>
              <a:t>Methods of Hanging on the Hook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5960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878" y="1906438"/>
            <a:ext cx="3249533" cy="435521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536096" y="5328458"/>
            <a:ext cx="1461052" cy="11518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459021" y="5258054"/>
            <a:ext cx="1439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Within 60°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en-US" altLang="ja-JP" sz="4000" dirty="0">
                <a:latin typeface="Arial" panose="020B0604020202020204" pitchFamily="34" charset="0"/>
                <a:cs typeface="Arial" panose="020B0604020202020204" pitchFamily="34" charset="0"/>
              </a:rPr>
              <a:t>Methods of Hanging on the Hook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8" y="1061530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en-US" altLang="ja-JP" sz="3600" dirty="0">
                <a:latin typeface="Arial" panose="020B0604020202020204" pitchFamily="34" charset="0"/>
                <a:cs typeface="Arial" panose="020B0604020202020204" pitchFamily="34" charset="0"/>
              </a:rPr>
              <a:t>One-round-turn slinging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4949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452" y="2065098"/>
            <a:ext cx="3101010" cy="426669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403272" y="5419898"/>
            <a:ext cx="1544179" cy="85390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333050" y="5482577"/>
            <a:ext cx="1539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Within 60°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en-US" altLang="ja-JP" sz="4000" dirty="0">
                <a:latin typeface="Arial" panose="020B0604020202020204" pitchFamily="34" charset="0"/>
                <a:cs typeface="Arial" panose="020B0604020202020204" pitchFamily="34" charset="0"/>
              </a:rPr>
              <a:t>Methods of Hanging on the Hook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8" y="1061530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en-US" altLang="ja-JP" sz="3600" dirty="0" err="1">
                <a:latin typeface="Arial" panose="020B0604020202020204" pitchFamily="34" charset="0"/>
                <a:cs typeface="Arial" panose="020B0604020202020204" pitchFamily="34" charset="0"/>
              </a:rPr>
              <a:t>Blackwall</a:t>
            </a:r>
            <a:r>
              <a:rPr lang="en-US" altLang="ja-JP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hitch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3841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877" y="1624185"/>
            <a:ext cx="4804913" cy="47704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5087389" y="4763193"/>
            <a:ext cx="340822" cy="14962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7861539" y="4763193"/>
            <a:ext cx="340822" cy="14962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 rot="19957985">
            <a:off x="6725467" y="2579644"/>
            <a:ext cx="340822" cy="149629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874213" y="4214553"/>
            <a:ext cx="492443" cy="20449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kumimoji="1"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Effective rope</a:t>
            </a:r>
            <a:endParaRPr kumimoji="1"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 rot="19873365">
            <a:off x="7540431" y="4102025"/>
            <a:ext cx="492443" cy="204493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kumimoji="1"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Guide rope</a:t>
            </a:r>
            <a:endParaRPr kumimoji="1"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 rot="19645764">
            <a:off x="6607216" y="2602081"/>
            <a:ext cx="492443" cy="167962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kumimoji="1"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Looping</a:t>
            </a:r>
            <a:endParaRPr kumimoji="1"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en-US" altLang="ja-JP" sz="4000" dirty="0">
                <a:latin typeface="Arial" panose="020B0604020202020204" pitchFamily="34" charset="0"/>
                <a:cs typeface="Arial" panose="020B0604020202020204" pitchFamily="34" charset="0"/>
              </a:rPr>
              <a:t>Methods of Hanging on the Hook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タイトル 1"/>
          <p:cNvSpPr txBox="1">
            <a:spLocks/>
          </p:cNvSpPr>
          <p:nvPr/>
        </p:nvSpPr>
        <p:spPr>
          <a:xfrm>
            <a:off x="824368" y="1061530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en-US" altLang="ja-JP" sz="3600" dirty="0">
                <a:latin typeface="Arial" panose="020B0604020202020204" pitchFamily="34" charset="0"/>
                <a:cs typeface="Arial" panose="020B0604020202020204" pitchFamily="34" charset="0"/>
              </a:rPr>
              <a:t>Looping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0151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40"/>
          <a:stretch/>
        </p:blipFill>
        <p:spPr bwMode="auto">
          <a:xfrm>
            <a:off x="1733909" y="2260121"/>
            <a:ext cx="7668883" cy="41924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583680" y="5569527"/>
            <a:ext cx="2352502" cy="8830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015943" y="5123016"/>
            <a:ext cx="3497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When sling wire ropes are loosened, eyes may be removed.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en-US" altLang="ja-JP" sz="4000" dirty="0">
                <a:latin typeface="Arial" panose="020B0604020202020204" pitchFamily="34" charset="0"/>
                <a:cs typeface="Arial" panose="020B0604020202020204" pitchFamily="34" charset="0"/>
              </a:rPr>
              <a:t>Methods of Securing Wire Ropes to Load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8" y="1061530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en-US" altLang="ja-JP" sz="3600" dirty="0">
                <a:latin typeface="Arial" panose="020B0604020202020204" pitchFamily="34" charset="0"/>
                <a:cs typeface="Arial" panose="020B0604020202020204" pitchFamily="34" charset="0"/>
              </a:rPr>
              <a:t>Fastening wire ropes by eye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1869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551" y="1768415"/>
            <a:ext cx="7082287" cy="48221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884516" y="3275215"/>
            <a:ext cx="698269" cy="365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7035338" y="3813738"/>
            <a:ext cx="698269" cy="365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3582785" y="6224821"/>
            <a:ext cx="1255222" cy="365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7733607" y="6302548"/>
            <a:ext cx="1255222" cy="36576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65301" y="3341716"/>
            <a:ext cx="1593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Sling angle</a:t>
            </a:r>
            <a:endParaRPr kumimoji="1"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019800" y="3313209"/>
            <a:ext cx="1713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Sling angle</a:t>
            </a:r>
            <a:endParaRPr kumimoji="1"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884516" y="5928634"/>
            <a:ext cx="2589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Two-rope slinging with four-point</a:t>
            </a:r>
            <a:endParaRPr kumimoji="1"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35338" y="5907387"/>
            <a:ext cx="23608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Two-rope slinging with four-point</a:t>
            </a:r>
            <a:endParaRPr kumimoji="1"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en-US" altLang="ja-JP" sz="4000" dirty="0">
                <a:latin typeface="Arial" panose="020B0604020202020204" pitchFamily="34" charset="0"/>
                <a:cs typeface="Arial" panose="020B0604020202020204" pitchFamily="34" charset="0"/>
              </a:rPr>
              <a:t>Methods of Securing Wire Ropes to Load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824368" y="1061530"/>
            <a:ext cx="7852458" cy="767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en-US" altLang="ja-JP" sz="3600" dirty="0">
                <a:latin typeface="Arial" panose="020B0604020202020204" pitchFamily="34" charset="0"/>
                <a:cs typeface="Arial" panose="020B0604020202020204" pitchFamily="34" charset="0"/>
              </a:rPr>
              <a:t>Single-turn slinging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0259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026" y="1958196"/>
            <a:ext cx="5098212" cy="41579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en-US" altLang="ja-JP" sz="4000" dirty="0">
                <a:latin typeface="Arial" panose="020B0604020202020204" pitchFamily="34" charset="0"/>
                <a:cs typeface="Arial" panose="020B0604020202020204" pitchFamily="34" charset="0"/>
              </a:rPr>
              <a:t>Methods of Securing Wire Ropes to Load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061530"/>
            <a:ext cx="11178579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en-US" altLang="ja-JP" sz="3600" dirty="0">
                <a:latin typeface="Arial" panose="020B0604020202020204" pitchFamily="34" charset="0"/>
                <a:cs typeface="Arial" panose="020B0604020202020204" pitchFamily="34" charset="0"/>
              </a:rPr>
              <a:t>Two-rope slinging with two-point (noosing with shackles)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2442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747" y="2009955"/>
            <a:ext cx="7556740" cy="432183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433156" y="5843847"/>
            <a:ext cx="5602779" cy="48794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921001" y="5885411"/>
            <a:ext cx="2095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Noosing to same direction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223760" y="5843847"/>
            <a:ext cx="2186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Noosing to different directions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en-US" altLang="ja-JP" sz="4000" dirty="0">
                <a:latin typeface="Arial" panose="020B0604020202020204" pitchFamily="34" charset="0"/>
                <a:cs typeface="Arial" panose="020B0604020202020204" pitchFamily="34" charset="0"/>
              </a:rPr>
              <a:t>Methods of Securing Wire Ropes to Load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タイトル 1"/>
          <p:cNvSpPr txBox="1">
            <a:spLocks/>
          </p:cNvSpPr>
          <p:nvPr/>
        </p:nvSpPr>
        <p:spPr>
          <a:xfrm>
            <a:off x="824367" y="1061530"/>
            <a:ext cx="11178579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en-US" altLang="ja-JP" sz="3600" dirty="0">
                <a:latin typeface="Arial" panose="020B0604020202020204" pitchFamily="34" charset="0"/>
                <a:cs typeface="Arial" panose="020B0604020202020204" pitchFamily="34" charset="0"/>
              </a:rPr>
              <a:t>Two-rope slinging with two-point (fastening by eyes)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933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Relationship between Magnitude and Arm of Force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561" y="1915064"/>
            <a:ext cx="6374921" cy="41493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45978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876" y="2279225"/>
            <a:ext cx="10982739" cy="41751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6853361" y="3647415"/>
            <a:ext cx="2821268" cy="8427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9674629" y="5694476"/>
            <a:ext cx="2182754" cy="8852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95949" y="3699450"/>
            <a:ext cx="23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bolt rotates.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9674629" y="5710259"/>
            <a:ext cx="1695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bolt does not rotate.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en-US" altLang="ja-JP" sz="4000" dirty="0">
                <a:latin typeface="Arial" panose="020B0604020202020204" pitchFamily="34" charset="0"/>
                <a:cs typeface="Arial" panose="020B0604020202020204" pitchFamily="34" charset="0"/>
              </a:rPr>
              <a:t>Methods of Securing Wire Ropes to Load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タイトル 1"/>
          <p:cNvSpPr txBox="1">
            <a:spLocks/>
          </p:cNvSpPr>
          <p:nvPr/>
        </p:nvSpPr>
        <p:spPr>
          <a:xfrm>
            <a:off x="824367" y="1061530"/>
            <a:ext cx="11178579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n"/>
            </a:pPr>
            <a:r>
              <a:rPr lang="en-US" altLang="ja-JP" sz="3600" dirty="0">
                <a:latin typeface="Arial" panose="020B0604020202020204" pitchFamily="34" charset="0"/>
                <a:cs typeface="Arial" panose="020B0604020202020204" pitchFamily="34" charset="0"/>
              </a:rPr>
              <a:t>How to use shackles (Take attention for bolt position)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8182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577" y="2104845"/>
            <a:ext cx="5546785" cy="42959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en-US" altLang="ja-JP" sz="4000" dirty="0">
                <a:latin typeface="Arial" panose="020B0604020202020204" pitchFamily="34" charset="0"/>
                <a:cs typeface="Arial" panose="020B0604020202020204" pitchFamily="34" charset="0"/>
              </a:rPr>
              <a:t>Methods of Securing Wire Ropes to Load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061530"/>
            <a:ext cx="11178579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en-US" altLang="ja-JP" sz="3600" dirty="0">
                <a:latin typeface="Arial" panose="020B0604020202020204" pitchFamily="34" charset="0"/>
                <a:cs typeface="Arial" panose="020B0604020202020204" pitchFamily="34" charset="0"/>
              </a:rPr>
              <a:t>Fastening wire ropes by eye (Take attention for compression joint position)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9983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313" y="1820174"/>
            <a:ext cx="4839419" cy="462375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en-US" altLang="ja-JP" sz="4000" dirty="0">
                <a:latin typeface="Arial" panose="020B0604020202020204" pitchFamily="34" charset="0"/>
                <a:cs typeface="Arial" panose="020B0604020202020204" pitchFamily="34" charset="0"/>
              </a:rPr>
              <a:t>Methods of Securing Wire Ropes to Load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061530"/>
            <a:ext cx="11178579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en-US" altLang="ja-JP" sz="3600" dirty="0">
                <a:latin typeface="Arial" panose="020B0604020202020204" pitchFamily="34" charset="0"/>
                <a:cs typeface="Arial" panose="020B0604020202020204" pitchFamily="34" charset="0"/>
              </a:rPr>
              <a:t>One-round-turn slinging with two-rope and </a:t>
            </a:r>
            <a:r>
              <a:rPr lang="en-US" altLang="ja-JP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four-point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1380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004" y="1897811"/>
            <a:ext cx="5564038" cy="47531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en-US" altLang="ja-JP" sz="4000" dirty="0">
                <a:latin typeface="Arial" panose="020B0604020202020204" pitchFamily="34" charset="0"/>
                <a:cs typeface="Arial" panose="020B0604020202020204" pitchFamily="34" charset="0"/>
              </a:rPr>
              <a:t>Methods of Securing Wire Ropes to Load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061530"/>
            <a:ext cx="11178579" cy="1068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en-US" altLang="ja-JP" sz="3600" dirty="0">
                <a:latin typeface="Arial" panose="020B0604020202020204" pitchFamily="34" charset="0"/>
                <a:cs typeface="Arial" panose="020B0604020202020204" pitchFamily="34" charset="0"/>
              </a:rPr>
              <a:t>One-round-turn noosing with two-rope and </a:t>
            </a:r>
            <a:r>
              <a:rPr lang="en-US" altLang="ja-JP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two-point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7323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03"/>
          <a:stretch/>
        </p:blipFill>
        <p:spPr bwMode="auto">
          <a:xfrm>
            <a:off x="1742536" y="2070340"/>
            <a:ext cx="7479102" cy="391639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正方形/長方形 5"/>
          <p:cNvSpPr/>
          <p:nvPr/>
        </p:nvSpPr>
        <p:spPr>
          <a:xfrm>
            <a:off x="3088256" y="2227811"/>
            <a:ext cx="486217" cy="49045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5739938" y="2276096"/>
            <a:ext cx="1575262" cy="87460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091393" y="2227811"/>
            <a:ext cx="1584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Single-turn slinging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739938" y="2276096"/>
            <a:ext cx="17149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Fastening wire ropes by eye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1073426" y="5469775"/>
            <a:ext cx="10843591" cy="12093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73426" y="5469775"/>
            <a:ext cx="3039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Passing doubled over part through eye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13415" y="5469775"/>
            <a:ext cx="29195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Passing eyes through a sling wire rope doubled over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096968" y="5462860"/>
            <a:ext cx="34331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Use endless wire rope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en-US" altLang="ja-JP" sz="4000" dirty="0">
                <a:latin typeface="Arial" panose="020B0604020202020204" pitchFamily="34" charset="0"/>
                <a:cs typeface="Arial" panose="020B0604020202020204" pitchFamily="34" charset="0"/>
              </a:rPr>
              <a:t>Methods of Securing Wire Ropes to Load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タイトル 1"/>
          <p:cNvSpPr txBox="1">
            <a:spLocks/>
          </p:cNvSpPr>
          <p:nvPr/>
        </p:nvSpPr>
        <p:spPr>
          <a:xfrm>
            <a:off x="824367" y="1061530"/>
            <a:ext cx="11178579" cy="801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en-US" altLang="ja-JP" sz="3600" dirty="0">
                <a:latin typeface="Arial" panose="020B0604020202020204" pitchFamily="34" charset="0"/>
                <a:cs typeface="Arial" panose="020B0604020202020204" pitchFamily="34" charset="0"/>
              </a:rPr>
              <a:t>Bale sling hitch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10779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9192" y="1768325"/>
            <a:ext cx="4968816" cy="459796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正方形/長方形 4"/>
          <p:cNvSpPr/>
          <p:nvPr/>
        </p:nvSpPr>
        <p:spPr>
          <a:xfrm>
            <a:off x="7056408" y="3554082"/>
            <a:ext cx="2316192" cy="61041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700924" y="3489956"/>
            <a:ext cx="1440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Sling angle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en-US" altLang="ja-JP" sz="4000" dirty="0">
                <a:latin typeface="Arial" panose="020B0604020202020204" pitchFamily="34" charset="0"/>
                <a:cs typeface="Arial" panose="020B0604020202020204" pitchFamily="34" charset="0"/>
              </a:rPr>
              <a:t>Methods of Securing Wire Ropes to Load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061530"/>
            <a:ext cx="11178579" cy="801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en-US" altLang="ja-JP" sz="3600" dirty="0">
                <a:latin typeface="Arial" panose="020B0604020202020204" pitchFamily="34" charset="0"/>
                <a:cs typeface="Arial" panose="020B0604020202020204" pitchFamily="34" charset="0"/>
              </a:rPr>
              <a:t>Slinging with single hitch on bottom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1709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83" y="2001327"/>
            <a:ext cx="5702060" cy="401128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856808" cy="780769"/>
          </a:xfrm>
        </p:spPr>
        <p:txBody>
          <a:bodyPr>
            <a:normAutofit/>
          </a:bodyPr>
          <a:lstStyle/>
          <a:p>
            <a:r>
              <a:rPr lang="en-US" altLang="ja-JP" sz="4000" dirty="0">
                <a:latin typeface="Arial" panose="020B0604020202020204" pitchFamily="34" charset="0"/>
                <a:cs typeface="Arial" panose="020B0604020202020204" pitchFamily="34" charset="0"/>
              </a:rPr>
              <a:t>Methods of Securing Wire Ropes to Load</a:t>
            </a:r>
            <a:endParaRPr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824367" y="1061530"/>
            <a:ext cx="11178579" cy="8019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42950" indent="-742950">
              <a:buFont typeface="Wingdings" panose="05000000000000000000" pitchFamily="2" charset="2"/>
              <a:buChar char="n"/>
            </a:pPr>
            <a:r>
              <a:rPr lang="en-US" altLang="ja-JP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Single-rope </a:t>
            </a:r>
            <a:r>
              <a:rPr lang="en-US" altLang="ja-JP" sz="3600" dirty="0">
                <a:latin typeface="Arial" panose="020B0604020202020204" pitchFamily="34" charset="0"/>
                <a:cs typeface="Arial" panose="020B0604020202020204" pitchFamily="34" charset="0"/>
              </a:rPr>
              <a:t>slinging</a:t>
            </a:r>
            <a:endParaRPr lang="en-US" alt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4752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Chain with Clamp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551"/>
          <a:stretch/>
        </p:blipFill>
        <p:spPr bwMode="auto">
          <a:xfrm>
            <a:off x="3249283" y="1854679"/>
            <a:ext cx="5693434" cy="41320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247174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Chain with Sling Hook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27"/>
          <a:stretch/>
        </p:blipFill>
        <p:spPr bwMode="auto">
          <a:xfrm>
            <a:off x="2717321" y="1492370"/>
            <a:ext cx="6349041" cy="4658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63047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9665"/>
          </a:xfrm>
        </p:spPr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Endless Chain for Hacker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89"/>
          <a:stretch/>
        </p:blipFill>
        <p:spPr bwMode="auto">
          <a:xfrm>
            <a:off x="2544792" y="1949571"/>
            <a:ext cx="5693434" cy="4425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42017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3837"/>
          </a:xfrm>
        </p:spPr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Moment of Leverage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868" y="1457864"/>
            <a:ext cx="7073660" cy="507233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正方形/長方形 9"/>
          <p:cNvSpPr/>
          <p:nvPr/>
        </p:nvSpPr>
        <p:spPr>
          <a:xfrm>
            <a:off x="5089585" y="5218982"/>
            <a:ext cx="517585" cy="42269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29199" y="5180011"/>
            <a:ext cx="138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Fulcrum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55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7538"/>
          </a:xfrm>
        </p:spPr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Chain with </a:t>
            </a:r>
            <a:r>
              <a:rPr kumimoji="1" lang="en-US" alt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Fundry</a:t>
            </a:r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Hook (with Wide Opening)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17"/>
          <a:stretch/>
        </p:blipFill>
        <p:spPr bwMode="auto">
          <a:xfrm>
            <a:off x="3700732" y="1940943"/>
            <a:ext cx="3476445" cy="4528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64838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7067"/>
          </a:xfrm>
        </p:spPr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Stationary Pulley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973" y="1311214"/>
            <a:ext cx="9333781" cy="516722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9426296" y="1880554"/>
            <a:ext cx="909895" cy="81634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Pull 1 m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8926185" y="5482382"/>
            <a:ext cx="841074" cy="5435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It will rise 1 m</a:t>
            </a:r>
          </a:p>
        </p:txBody>
      </p:sp>
    </p:spTree>
    <p:extLst>
      <p:ext uri="{BB962C8B-B14F-4D97-AF65-F5344CB8AC3E}">
        <p14:creationId xmlns:p14="http://schemas.microsoft.com/office/powerpoint/2010/main" val="3290197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Tension of Sling Wire Ropes</a:t>
            </a:r>
            <a:endParaRPr kumimoji="1"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245" y="1582947"/>
            <a:ext cx="7677509" cy="520172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正方形/長方形 7"/>
          <p:cNvSpPr/>
          <p:nvPr/>
        </p:nvSpPr>
        <p:spPr>
          <a:xfrm>
            <a:off x="5469147" y="1690688"/>
            <a:ext cx="4623759" cy="190652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397260" y="4183811"/>
            <a:ext cx="1943819" cy="37639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868116" y="1628288"/>
            <a:ext cx="5821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m: Weight of the load</a:t>
            </a:r>
          </a:p>
          <a:p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Fw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9.8 x m (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F1, F2: Tensions of sling wire rope</a:t>
            </a:r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F: Resultant (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altLang="ja-JP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/>
            <a:r>
              <a:rPr kumimoji="1" lang="en-US" altLang="ja-JP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 = Fw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P: Force pulling the sling wire ropes inward (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7260" y="4252432"/>
            <a:ext cx="2536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Sling wire rope</a:t>
            </a:r>
            <a:endParaRPr kumimoji="1"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924297" y="4031634"/>
            <a:ext cx="474083" cy="74870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571636" y="4031634"/>
            <a:ext cx="11794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Sling angle</a:t>
            </a:r>
            <a:endParaRPr kumimoji="1" lang="en-US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774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31240"/>
          </a:xfrm>
        </p:spPr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Construction of Wire Rope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619" y="1889185"/>
            <a:ext cx="5926347" cy="41320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3847381" y="1984075"/>
            <a:ext cx="681487" cy="5434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5965166" y="4327585"/>
            <a:ext cx="1600200" cy="5434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4866736" y="4797814"/>
            <a:ext cx="1600200" cy="54346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42272" y="2217782"/>
            <a:ext cx="2018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Core</a:t>
            </a:r>
            <a:endParaRPr kumimoji="1"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777361" y="4928925"/>
            <a:ext cx="2008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Wire</a:t>
            </a:r>
            <a:endParaRPr kumimoji="1"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60852" y="4287567"/>
            <a:ext cx="29483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Strand</a:t>
            </a:r>
            <a:endParaRPr kumimoji="1"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359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0769"/>
          </a:xfrm>
        </p:spPr>
        <p:txBody>
          <a:bodyPr>
            <a:normAutofit/>
          </a:bodyPr>
          <a:lstStyle/>
          <a:p>
            <a:r>
              <a:rPr kumimoji="1" lang="en-US" alt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Types of Lays</a:t>
            </a:r>
            <a:endParaRPr kumimoji="1" lang="en-US" alt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コンテンツ プレースホルダー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1057" y="1570007"/>
            <a:ext cx="6780362" cy="496881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正方形/長方形 2"/>
          <p:cNvSpPr/>
          <p:nvPr/>
        </p:nvSpPr>
        <p:spPr>
          <a:xfrm>
            <a:off x="2631057" y="5210355"/>
            <a:ext cx="6918385" cy="132846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93034" y="521035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Ordinary-lay Z (right-hand)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166559" y="5210354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Ordinary-lay S (left-hand)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313568" y="5210354"/>
            <a:ext cx="1557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Lang lay Z (right-hand)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916179" y="5210353"/>
            <a:ext cx="14245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Lang lay S (left-hand)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3299254" y="5900029"/>
            <a:ext cx="19029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Ordinary-lay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919784" y="5915636"/>
            <a:ext cx="20358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Lang lay</a:t>
            </a:r>
            <a:endParaRPr kumimoji="1" lang="en-US" alt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9833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890</Words>
  <PresentationFormat>ユーザー設定</PresentationFormat>
  <Paragraphs>200</Paragraphs>
  <Slides>50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50</vt:i4>
      </vt:variant>
    </vt:vector>
  </HeadingPairs>
  <TitlesOfParts>
    <vt:vector size="51" baseType="lpstr">
      <vt:lpstr>Office テーマ</vt:lpstr>
      <vt:lpstr>Qualifications for the Slingers</vt:lpstr>
      <vt:lpstr>Qualifications for the Slingers</vt:lpstr>
      <vt:lpstr>Definition of Cranes</vt:lpstr>
      <vt:lpstr>Relationship between Magnitude and Arm of Force</vt:lpstr>
      <vt:lpstr>Moment of Leverage</vt:lpstr>
      <vt:lpstr>Stationary Pulley</vt:lpstr>
      <vt:lpstr>Tension of Sling Wire Ropes</vt:lpstr>
      <vt:lpstr>Construction of Wire Rope</vt:lpstr>
      <vt:lpstr>Types of Lays</vt:lpstr>
      <vt:lpstr>Measuring Method for Diameter of Wire Rope</vt:lpstr>
      <vt:lpstr>Number of Ropes and Sling Angle (a = Sling Angle)</vt:lpstr>
      <vt:lpstr>Tension Factor and Sling Angle of Wire Rope</vt:lpstr>
      <vt:lpstr>Sling Wire Rope</vt:lpstr>
      <vt:lpstr>Compression Jointing Method</vt:lpstr>
      <vt:lpstr>Precautions when Using Sling Wire Rope</vt:lpstr>
      <vt:lpstr>Types of Chain</vt:lpstr>
      <vt:lpstr>Chain Sling</vt:lpstr>
      <vt:lpstr>Position of Shackles</vt:lpstr>
      <vt:lpstr>Example of Using Shackles</vt:lpstr>
      <vt:lpstr>Eyebolts</vt:lpstr>
      <vt:lpstr>Eyenuts</vt:lpstr>
      <vt:lpstr>Example of Using Eyebolts</vt:lpstr>
      <vt:lpstr>Lifting Beam</vt:lpstr>
      <vt:lpstr>Pad</vt:lpstr>
      <vt:lpstr>Bearer Blocks</vt:lpstr>
      <vt:lpstr>Deformation of Chain</vt:lpstr>
      <vt:lpstr>Opening and Wear of Hooks</vt:lpstr>
      <vt:lpstr>Wear of Shackles</vt:lpstr>
      <vt:lpstr>Slinging Outfits</vt:lpstr>
      <vt:lpstr>Evacuation Location</vt:lpstr>
      <vt:lpstr>Methods of Hanging on the Hook</vt:lpstr>
      <vt:lpstr>Methods of Hanging on the Hook</vt:lpstr>
      <vt:lpstr>Methods of Hanging on the Hook</vt:lpstr>
      <vt:lpstr>Methods of Hanging on the Hook</vt:lpstr>
      <vt:lpstr>Methods of Hanging on the Hook</vt:lpstr>
      <vt:lpstr>Methods of Securing Wire Ropes to Load</vt:lpstr>
      <vt:lpstr>Methods of Securing Wire Ropes to Load</vt:lpstr>
      <vt:lpstr>Methods of Securing Wire Ropes to Load</vt:lpstr>
      <vt:lpstr>Methods of Securing Wire Ropes to Load</vt:lpstr>
      <vt:lpstr>Methods of Securing Wire Ropes to Load</vt:lpstr>
      <vt:lpstr>Methods of Securing Wire Ropes to Load</vt:lpstr>
      <vt:lpstr>Methods of Securing Wire Ropes to Load</vt:lpstr>
      <vt:lpstr>Methods of Securing Wire Ropes to Load</vt:lpstr>
      <vt:lpstr>Methods of Securing Wire Ropes to Load</vt:lpstr>
      <vt:lpstr>Methods of Securing Wire Ropes to Load</vt:lpstr>
      <vt:lpstr>Methods of Securing Wire Ropes to Load</vt:lpstr>
      <vt:lpstr>Chain with Clamp</vt:lpstr>
      <vt:lpstr>Chain with Sling Hook</vt:lpstr>
      <vt:lpstr>Endless Chain for Hacker</vt:lpstr>
      <vt:lpstr>Chain with Fundry Hook (with Wide Opening)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2020-02-28T01:31:11Z</cp:lastPrinted>
  <dcterms:created xsi:type="dcterms:W3CDTF">2020-02-12T06:04:56Z</dcterms:created>
  <dcterms:modified xsi:type="dcterms:W3CDTF">2020-03-12T06:25:06Z</dcterms:modified>
</cp:coreProperties>
</file>