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1" d="100"/>
          <a:sy n="101" d="100"/>
        </p:scale>
        <p:origin x="-1186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30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2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2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29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0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91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4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91EF-DBC0-4246-844B-B5A10E74A9C0}" type="datetimeFigureOut">
              <a:rPr kumimoji="1" lang="ja-JP" altLang="en-US" smtClean="0"/>
              <a:t>2020/3/13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9710-11F4-45A3-AB3F-C129B96AD40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67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7238" y="570272"/>
            <a:ext cx="9144000" cy="99110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Kualifikasi </a:t>
            </a:r>
            <a:r>
              <a:rPr lang="en-US" altLang="ja-JP" sz="4000" dirty="0" smtClean="0">
                <a:latin typeface="Arial" panose="020B0604020202020204" pitchFamily="34" charset="0"/>
              </a:rPr>
              <a:t>p</a:t>
            </a:r>
            <a:r>
              <a:rPr lang="id-ID" altLang="ja-JP" sz="4000" dirty="0" smtClean="0">
                <a:latin typeface="Arial" panose="020B0604020202020204" pitchFamily="34" charset="0"/>
              </a:rPr>
              <a:t>engoperasian </a:t>
            </a:r>
            <a:r>
              <a:rPr lang="en-US" altLang="ja-JP" sz="4000" dirty="0" smtClean="0">
                <a:latin typeface="Arial" panose="020B0604020202020204" pitchFamily="34" charset="0"/>
              </a:rPr>
              <a:t>f</a:t>
            </a:r>
            <a:r>
              <a:rPr lang="id-ID" altLang="ja-JP" sz="4000" dirty="0" smtClean="0">
                <a:latin typeface="Arial" panose="020B0604020202020204" pitchFamily="34" charset="0"/>
              </a:rPr>
              <a:t>orklift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88186"/>
              </p:ext>
            </p:extLst>
          </p:nvPr>
        </p:nvGraphicFramePr>
        <p:xfrm>
          <a:off x="846388" y="2199735"/>
          <a:ext cx="10322896" cy="3422692"/>
        </p:xfrm>
        <a:graphic>
          <a:graphicData uri="http://schemas.openxmlformats.org/drawingml/2006/table">
            <a:tbl>
              <a:tblPr/>
              <a:tblGrid>
                <a:gridCol w="2728085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4160187664"/>
                    </a:ext>
                  </a:extLst>
                </a:gridCol>
                <a:gridCol w="2083783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565469973"/>
                    </a:ext>
                  </a:extLst>
                </a:gridCol>
                <a:gridCol w="2284177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926092634"/>
                    </a:ext>
                  </a:extLst>
                </a:gridCol>
                <a:gridCol w="3226851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143026826"/>
                    </a:ext>
                  </a:extLst>
                </a:gridCol>
              </a:tblGrid>
              <a:tr h="818962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Kualifikasi/klasifikasi</a:t>
                      </a:r>
                      <a:endParaRPr lang="id-ID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Lulus kursus pelatihan keterampilan</a:t>
                      </a:r>
                      <a:endParaRPr lang="id-ID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Lulus pelatihan khusus</a:t>
                      </a:r>
                      <a:endParaRPr lang="id-ID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Catatan</a:t>
                      </a:r>
                      <a:endParaRPr lang="id-ID" alt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627389402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Muatan maksimum 1 ton atau lebih</a:t>
                      </a:r>
                      <a:endParaRPr kumimoji="1" lang="id-ID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id-ID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  <a:endParaRPr lang="id-ID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d-ID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Tidak mencakup mengemudikan forklift di jalan umum</a:t>
                      </a:r>
                      <a:endParaRPr lang="id-ID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366463080"/>
                  </a:ext>
                </a:extLst>
              </a:tr>
              <a:tr h="130186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Muatan maksimum di bawah 1 ton</a:t>
                      </a:r>
                      <a:endParaRPr lang="id-ID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id-ID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  <a:endParaRPr lang="id-ID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id-ID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○</a:t>
                      </a:r>
                      <a:endParaRPr lang="id-ID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498864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1337094"/>
            <a:ext cx="7875950" cy="5003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929060" y="2869139"/>
            <a:ext cx="121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Daya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0722" y="5848799"/>
            <a:ext cx="331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dirty="0" smtClean="0">
                <a:latin typeface="Arial" panose="020B0604020202020204" pitchFamily="34" charset="0"/>
              </a:rPr>
              <a:t>Pengisi daya baterai stasioner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6929" y="3922203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dirty="0" smtClean="0">
                <a:latin typeface="Arial" panose="020B0604020202020204" pitchFamily="34" charset="0"/>
              </a:rPr>
              <a:t>Kabel pengisian daya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89342" y="2483624"/>
            <a:ext cx="317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Konektor baterai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9797" y="5242270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Steker konektor keluaran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6909" y="5721247"/>
            <a:ext cx="351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Konektor keluaran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88" y="244214"/>
            <a:ext cx="10515600" cy="798656"/>
          </a:xfrm>
        </p:spPr>
        <p:txBody>
          <a:bodyPr>
            <a:normAutofit fontScale="90000"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Pengisian daya dengan </a:t>
            </a:r>
            <a:r>
              <a:rPr lang="en-US" sz="4000" dirty="0" smtClean="0">
                <a:latin typeface="Arial" panose="020B0604020202020204" pitchFamily="34" charset="0"/>
              </a:rPr>
              <a:t>p</a:t>
            </a:r>
            <a:r>
              <a:rPr lang="id-ID" sz="4000" dirty="0" smtClean="0">
                <a:latin typeface="Arial" panose="020B0604020202020204" pitchFamily="34" charset="0"/>
              </a:rPr>
              <a:t>engisi </a:t>
            </a:r>
            <a:r>
              <a:rPr lang="en-US" sz="4000" dirty="0" smtClean="0">
                <a:latin typeface="Arial" panose="020B0604020202020204" pitchFamily="34" charset="0"/>
              </a:rPr>
              <a:t>b</a:t>
            </a:r>
            <a:r>
              <a:rPr lang="id-ID" sz="4000" dirty="0" smtClean="0">
                <a:latin typeface="Arial" panose="020B0604020202020204" pitchFamily="34" charset="0"/>
              </a:rPr>
              <a:t>aterai </a:t>
            </a:r>
            <a:r>
              <a:rPr lang="en-US" sz="4000" dirty="0" smtClean="0">
                <a:latin typeface="Arial" panose="020B0604020202020204" pitchFamily="34" charset="0"/>
              </a:rPr>
              <a:t>s</a:t>
            </a:r>
            <a:r>
              <a:rPr lang="id-ID" sz="4000" dirty="0" smtClean="0">
                <a:latin typeface="Arial" panose="020B0604020202020204" pitchFamily="34" charset="0"/>
              </a:rPr>
              <a:t>tasioner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9" y="1338287"/>
            <a:ext cx="7632852" cy="49447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415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Kendaraan kopling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32862"/>
              </p:ext>
            </p:extLst>
          </p:nvPr>
        </p:nvGraphicFramePr>
        <p:xfrm>
          <a:off x="233428" y="1981684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22"/>
                <a:gridCol w="2395576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rem parkir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Roda kemudi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Meteran kombinasi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Sakelar klakson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Indikator arah/sakelar lampu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angkat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kemiringan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kopling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rem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09956"/>
              </p:ext>
            </p:extLst>
          </p:nvPr>
        </p:nvGraphicFramePr>
        <p:xfrm>
          <a:off x="9227547" y="2005615"/>
          <a:ext cx="2645798" cy="162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/>
                <a:gridCol w="2359051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Sakelar penyala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akselerator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kecepatan tinggi/rendah 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maju/mundur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187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Kendaraan konverter torsi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43" y="1588439"/>
            <a:ext cx="7572359" cy="4988657"/>
          </a:xfrm>
          <a:prstGeom prst="rect">
            <a:avLst/>
          </a:prstGeo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59848"/>
              </p:ext>
            </p:extLst>
          </p:nvPr>
        </p:nvGraphicFramePr>
        <p:xfrm>
          <a:off x="240985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36"/>
                <a:gridCol w="2380462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rem parkir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maju/mundur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Roda kemudi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Meteran kombinasi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Sakelar klakson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Indikator arah/sakelar lampu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angkat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kemiringan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inching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36872"/>
              </p:ext>
            </p:extLst>
          </p:nvPr>
        </p:nvGraphicFramePr>
        <p:xfrm>
          <a:off x="9023507" y="2262555"/>
          <a:ext cx="2645798" cy="123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7"/>
                <a:gridCol w="2359051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rem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Sakelar penyala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akselerator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407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Pengoperasian </a:t>
            </a:r>
            <a:r>
              <a:rPr lang="en-US" sz="4000" dirty="0" smtClean="0">
                <a:latin typeface="Arial" panose="020B0604020202020204" pitchFamily="34" charset="0"/>
              </a:rPr>
              <a:t>a</a:t>
            </a:r>
            <a:r>
              <a:rPr lang="id-ID" sz="4000" dirty="0" smtClean="0">
                <a:latin typeface="Arial" panose="020B0604020202020204" pitchFamily="34" charset="0"/>
              </a:rPr>
              <a:t>kselerasi/</a:t>
            </a:r>
            <a:r>
              <a:rPr lang="en-US" sz="4000" dirty="0" smtClean="0">
                <a:latin typeface="Arial" panose="020B0604020202020204" pitchFamily="34" charset="0"/>
              </a:rPr>
              <a:t>d</a:t>
            </a:r>
            <a:r>
              <a:rPr lang="id-ID" sz="4000" dirty="0" smtClean="0">
                <a:latin typeface="Arial" panose="020B0604020202020204" pitchFamily="34" charset="0"/>
              </a:rPr>
              <a:t>eselerasi </a:t>
            </a:r>
            <a:r>
              <a:rPr lang="en-US" sz="4000" dirty="0" smtClean="0">
                <a:latin typeface="Arial" panose="020B0604020202020204" pitchFamily="34" charset="0"/>
              </a:rPr>
              <a:t>k</a:t>
            </a:r>
            <a:r>
              <a:rPr lang="id-ID" sz="4000" dirty="0" smtClean="0">
                <a:latin typeface="Arial" panose="020B0604020202020204" pitchFamily="34" charset="0"/>
              </a:rPr>
              <a:t>endaraan </a:t>
            </a:r>
            <a:r>
              <a:rPr lang="en-US" sz="4000" dirty="0" smtClean="0">
                <a:latin typeface="Arial" panose="020B0604020202020204" pitchFamily="34" charset="0"/>
              </a:rPr>
              <a:t>k</a:t>
            </a:r>
            <a:r>
              <a:rPr lang="id-ID" sz="4000" dirty="0" smtClean="0">
                <a:latin typeface="Arial" panose="020B0604020202020204" pitchFamily="34" charset="0"/>
              </a:rPr>
              <a:t>onverter </a:t>
            </a:r>
            <a:r>
              <a:rPr lang="en-US" sz="4000" dirty="0" smtClean="0">
                <a:latin typeface="Arial" panose="020B0604020202020204" pitchFamily="34" charset="0"/>
              </a:rPr>
              <a:t>t</a:t>
            </a:r>
            <a:r>
              <a:rPr lang="id-ID" sz="4000" dirty="0" smtClean="0">
                <a:latin typeface="Arial" panose="020B0604020202020204" pitchFamily="34" charset="0"/>
              </a:rPr>
              <a:t>orsi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9" y="2188358"/>
            <a:ext cx="7144964" cy="3505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303253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[kendaraan konverter torsi 1 kecepatan]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86" y="5253487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[kendaraan konverter torsi 2 kecepatan]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758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Perbedaan </a:t>
            </a:r>
            <a:r>
              <a:rPr lang="en-US" sz="4000" dirty="0" smtClean="0">
                <a:latin typeface="Arial" panose="020B0604020202020204" pitchFamily="34" charset="0"/>
              </a:rPr>
              <a:t>c</a:t>
            </a:r>
            <a:r>
              <a:rPr lang="id-ID" sz="4000" dirty="0" smtClean="0">
                <a:latin typeface="Arial" panose="020B0604020202020204" pitchFamily="34" charset="0"/>
              </a:rPr>
              <a:t>ornering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7" y="1474970"/>
            <a:ext cx="6218993" cy="44999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09878" y="5721388"/>
            <a:ext cx="276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Forklift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1712" y="5695456"/>
            <a:ext cx="287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Mobil reguler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113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Memiringkan </a:t>
            </a:r>
            <a:r>
              <a:rPr lang="en-US" sz="4000" dirty="0" smtClean="0">
                <a:latin typeface="Arial" panose="020B0604020202020204" pitchFamily="34" charset="0"/>
              </a:rPr>
              <a:t>m</a:t>
            </a:r>
            <a:r>
              <a:rPr lang="id-ID" sz="4000" dirty="0" smtClean="0">
                <a:latin typeface="Arial" panose="020B0604020202020204" pitchFamily="34" charset="0"/>
              </a:rPr>
              <a:t>ast </a:t>
            </a:r>
            <a:r>
              <a:rPr lang="id-ID" sz="4000" dirty="0" smtClean="0">
                <a:latin typeface="Arial" panose="020B0604020202020204" pitchFamily="34" charset="0"/>
              </a:rPr>
              <a:t>ke </a:t>
            </a:r>
            <a:r>
              <a:rPr lang="en-US" sz="4000" dirty="0" smtClean="0">
                <a:latin typeface="Arial" panose="020B0604020202020204" pitchFamily="34" charset="0"/>
              </a:rPr>
              <a:t>d</a:t>
            </a:r>
            <a:r>
              <a:rPr lang="id-ID" sz="4000" dirty="0" smtClean="0">
                <a:latin typeface="Arial" panose="020B0604020202020204" pitchFamily="34" charset="0"/>
              </a:rPr>
              <a:t>epan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49" y="1765446"/>
            <a:ext cx="4789569" cy="42557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93412" y="1908975"/>
            <a:ext cx="236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Miring ke depan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Jok </a:t>
            </a:r>
            <a:r>
              <a:rPr lang="en-US" dirty="0" smtClean="0">
                <a:latin typeface="Arial" panose="020B0604020202020204" pitchFamily="34" charset="0"/>
              </a:rPr>
              <a:t>o</a:t>
            </a:r>
            <a:r>
              <a:rPr lang="id-ID" dirty="0" smtClean="0">
                <a:latin typeface="Arial" panose="020B0604020202020204" pitchFamily="34" charset="0"/>
              </a:rPr>
              <a:t>perator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id-ID" dirty="0" smtClean="0">
                <a:latin typeface="Arial" panose="020B0604020202020204" pitchFamily="34" charset="0"/>
              </a:rPr>
              <a:t>orklift </a:t>
            </a:r>
            <a:r>
              <a:rPr lang="en-US" dirty="0" smtClean="0">
                <a:latin typeface="Arial" panose="020B0604020202020204" pitchFamily="34" charset="0"/>
              </a:rPr>
              <a:t>c</a:t>
            </a:r>
            <a:r>
              <a:rPr lang="id-ID" dirty="0" smtClean="0">
                <a:latin typeface="Arial" panose="020B0604020202020204" pitchFamily="34" charset="0"/>
              </a:rPr>
              <a:t>ounterbalance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id-ID" dirty="0" smtClean="0">
                <a:latin typeface="Arial" panose="020B0604020202020204" pitchFamily="34" charset="0"/>
              </a:rPr>
              <a:t>ertenaga </a:t>
            </a:r>
            <a:r>
              <a:rPr lang="en-US" dirty="0" smtClean="0">
                <a:latin typeface="Arial" panose="020B0604020202020204" pitchFamily="34" charset="0"/>
              </a:rPr>
              <a:t>a</a:t>
            </a:r>
            <a:r>
              <a:rPr lang="id-ID" dirty="0" smtClean="0">
                <a:latin typeface="Arial" panose="020B0604020202020204" pitchFamily="34" charset="0"/>
              </a:rPr>
              <a:t>ki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68" y="1690688"/>
            <a:ext cx="7764264" cy="4636555"/>
          </a:xfrm>
          <a:prstGeom prst="rect">
            <a:avLst/>
          </a:prstGeom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12249"/>
              </p:ext>
            </p:extLst>
          </p:nvPr>
        </p:nvGraphicFramePr>
        <p:xfrm>
          <a:off x="414797" y="2280999"/>
          <a:ext cx="2645798" cy="36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3"/>
                <a:gridCol w="2425805"/>
              </a:tblGrid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rem parkir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Roda kemudi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43888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Layar sakelar klakson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maju/mundur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angkat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kemiringan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Sakelar lampu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rem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9558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akselerator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263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Area </a:t>
            </a:r>
            <a:r>
              <a:rPr lang="en-US" dirty="0" smtClean="0">
                <a:latin typeface="Arial" panose="020B0604020202020204" pitchFamily="34" charset="0"/>
              </a:rPr>
              <a:t>o</a:t>
            </a:r>
            <a:r>
              <a:rPr lang="id-ID" dirty="0" smtClean="0">
                <a:latin typeface="Arial" panose="020B0604020202020204" pitchFamily="34" charset="0"/>
              </a:rPr>
              <a:t>perator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id-ID" dirty="0" smtClean="0">
                <a:latin typeface="Arial" panose="020B0604020202020204" pitchFamily="34" charset="0"/>
              </a:rPr>
              <a:t>orklift </a:t>
            </a:r>
            <a:r>
              <a:rPr lang="en-US" dirty="0" smtClean="0">
                <a:latin typeface="Arial" panose="020B0604020202020204" pitchFamily="34" charset="0"/>
              </a:rPr>
              <a:t>r</a:t>
            </a:r>
            <a:r>
              <a:rPr lang="id-ID" dirty="0" smtClean="0">
                <a:latin typeface="Arial" panose="020B0604020202020204" pitchFamily="34" charset="0"/>
              </a:rPr>
              <a:t>each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id-ID" dirty="0" smtClean="0">
                <a:latin typeface="Arial" panose="020B0604020202020204" pitchFamily="34" charset="0"/>
              </a:rPr>
              <a:t>erdiri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3" y="1621108"/>
            <a:ext cx="7081269" cy="3661338"/>
          </a:xfrm>
          <a:prstGeom prst="rect">
            <a:avLst/>
          </a:prstGeom>
        </p:spPr>
      </p:pic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72982"/>
              </p:ext>
            </p:extLst>
          </p:nvPr>
        </p:nvGraphicFramePr>
        <p:xfrm>
          <a:off x="142743" y="1653125"/>
          <a:ext cx="2479544" cy="411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Sakelar penyala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Sakelar lampu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890657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Panel meter (Layar kapasitas baterai, meteran jam, layar kode kerusakan, layar mode penyetelan)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Tombol pemutus daya darurat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angkat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kemiringan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jangkauan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Klakson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048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Tuas akselerator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Roda kemudi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rem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24189"/>
              </p:ext>
            </p:extLst>
          </p:nvPr>
        </p:nvGraphicFramePr>
        <p:xfrm>
          <a:off x="9250217" y="2299527"/>
          <a:ext cx="2479544" cy="3194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Sakelar lampu sein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1920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Pedal pengunci baterai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4496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Cengkraman bantu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Pengukur tingkat cairan hidraulik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Pintu belakang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Folder catatan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Penyangga belakang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Panel pengisian daya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4349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Pelat lantai (Pelat interlock)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Konektor baterai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21542"/>
            <a:ext cx="10515600" cy="1325563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Nama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id-ID" dirty="0" smtClean="0">
                <a:latin typeface="Arial" panose="020B0604020202020204" pitchFamily="34" charset="0"/>
              </a:rPr>
              <a:t>uku </a:t>
            </a:r>
            <a:r>
              <a:rPr lang="en-US" dirty="0" smtClean="0">
                <a:latin typeface="Arial" panose="020B0604020202020204" pitchFamily="34" charset="0"/>
              </a:rPr>
              <a:t>c</a:t>
            </a:r>
            <a:r>
              <a:rPr lang="id-ID" dirty="0" smtClean="0">
                <a:latin typeface="Arial" panose="020B0604020202020204" pitchFamily="34" charset="0"/>
              </a:rPr>
              <a:t>adang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id-ID" dirty="0" smtClean="0">
                <a:latin typeface="Arial" panose="020B0604020202020204" pitchFamily="34" charset="0"/>
              </a:rPr>
              <a:t>erangkat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id-ID" dirty="0" smtClean="0">
                <a:latin typeface="Arial" panose="020B0604020202020204" pitchFamily="34" charset="0"/>
              </a:rPr>
              <a:t>emuatan/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id-ID" dirty="0" smtClean="0">
                <a:latin typeface="Arial" panose="020B0604020202020204" pitchFamily="34" charset="0"/>
              </a:rPr>
              <a:t>embongkaran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uatan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8" y="1828799"/>
            <a:ext cx="4495903" cy="4320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63" y="2001329"/>
            <a:ext cx="5018536" cy="31993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14546" y="2078966"/>
            <a:ext cx="236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1400" dirty="0" smtClean="0">
                <a:latin typeface="Arial" panose="020B0604020202020204" pitchFamily="34" charset="0"/>
              </a:rPr>
              <a:t>Dari bagian atas fork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38969"/>
              </p:ext>
            </p:extLst>
          </p:nvPr>
        </p:nvGraphicFramePr>
        <p:xfrm>
          <a:off x="165414" y="1615340"/>
          <a:ext cx="2479544" cy="4423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Mast bagian dalam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Roller angkat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Mast bagian luar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Rantai angkat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Roller angkat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Penghenti fork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Roller samping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Roller angkat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6609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Fork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Roda rantai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Crossbeam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Silinder angkat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426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Sandaran punggung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19153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Silinder kemiringan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0082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Bilah jari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917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Penyangga mast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24681"/>
              </p:ext>
            </p:extLst>
          </p:nvPr>
        </p:nvGraphicFramePr>
        <p:xfrm>
          <a:off x="10051263" y="2138637"/>
          <a:ext cx="2039977" cy="1535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1734657"/>
              </a:tblGrid>
              <a:tr h="29896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Braket Angkat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Mast bagian dalam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4365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Mast bagian luar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Roller angkat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Bilah jari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Nama-nama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id-ID" dirty="0" smtClean="0">
                <a:latin typeface="Arial" panose="020B0604020202020204" pitchFamily="34" charset="0"/>
              </a:rPr>
              <a:t>agian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id-ID" dirty="0" smtClean="0">
                <a:latin typeface="Arial" panose="020B0604020202020204" pitchFamily="34" charset="0"/>
              </a:rPr>
              <a:t>alet </a:t>
            </a:r>
            <a:r>
              <a:rPr lang="en-US" dirty="0" smtClean="0">
                <a:latin typeface="Arial" panose="020B0604020202020204" pitchFamily="34" charset="0"/>
              </a:rPr>
              <a:t>d</a:t>
            </a:r>
            <a:r>
              <a:rPr lang="id-ID" dirty="0" smtClean="0">
                <a:latin typeface="Arial" panose="020B0604020202020204" pitchFamily="34" charset="0"/>
              </a:rPr>
              <a:t>atar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0" y="1947757"/>
            <a:ext cx="7847619" cy="4066667"/>
          </a:xfrm>
          <a:prstGeom prst="rect">
            <a:avLst/>
          </a:prstGeom>
        </p:spPr>
      </p:pic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84959"/>
              </p:ext>
            </p:extLst>
          </p:nvPr>
        </p:nvGraphicFramePr>
        <p:xfrm>
          <a:off x="82287" y="1766481"/>
          <a:ext cx="2479544" cy="375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20"/>
                <a:gridCol w="2174224"/>
              </a:tblGrid>
              <a:tr h="39482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Lebar palet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Tinggi palet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9449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Panjang palet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36578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Papan sudut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2830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Papan dek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1404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Stringer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8922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Lebar stringer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6577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Chamfer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342635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Lubang masuk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408822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Lebar lubang masuk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2764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Tinggi lubang masuk (lebar stringer)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64" y="2342539"/>
            <a:ext cx="8695495" cy="31675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9408" y="434137"/>
            <a:ext cx="10515600" cy="926128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Pusat </a:t>
            </a:r>
            <a:r>
              <a:rPr lang="en-US" sz="4000" dirty="0" smtClean="0">
                <a:latin typeface="Arial" panose="020B0604020202020204" pitchFamily="34" charset="0"/>
              </a:rPr>
              <a:t>b</a:t>
            </a:r>
            <a:r>
              <a:rPr lang="id-ID" sz="4000" dirty="0" smtClean="0">
                <a:latin typeface="Arial" panose="020B0604020202020204" pitchFamily="34" charset="0"/>
              </a:rPr>
              <a:t>eban </a:t>
            </a:r>
            <a:r>
              <a:rPr lang="id-ID" sz="4000" dirty="0" smtClean="0">
                <a:latin typeface="Arial" panose="020B0604020202020204" pitchFamily="34" charset="0"/>
              </a:rPr>
              <a:t>dan </a:t>
            </a:r>
            <a:r>
              <a:rPr lang="en-US" sz="4000" dirty="0" smtClean="0">
                <a:latin typeface="Arial" panose="020B0604020202020204" pitchFamily="34" charset="0"/>
              </a:rPr>
              <a:t>p</a:t>
            </a:r>
            <a:r>
              <a:rPr lang="id-ID" sz="4000" dirty="0" smtClean="0">
                <a:latin typeface="Arial" panose="020B0604020202020204" pitchFamily="34" charset="0"/>
              </a:rPr>
              <a:t>anjang </a:t>
            </a:r>
            <a:r>
              <a:rPr lang="id-ID" sz="4000" dirty="0" smtClean="0">
                <a:latin typeface="Arial" panose="020B0604020202020204" pitchFamily="34" charset="0"/>
              </a:rPr>
              <a:t>fork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53651" y="3255277"/>
            <a:ext cx="180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Panjang fork</a:t>
            </a:r>
            <a:endParaRPr kumimoji="1" lang="id-ID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33118" y="4217434"/>
            <a:ext cx="172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Tebal fork maksimum</a:t>
            </a:r>
            <a:endParaRPr kumimoji="1" lang="id-ID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29961" y="4997675"/>
            <a:ext cx="1756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Pusat muatan</a:t>
            </a:r>
            <a:endParaRPr kumimoji="1" lang="id-ID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9775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Pengoperasian </a:t>
            </a:r>
            <a:r>
              <a:rPr lang="en-US" dirty="0" smtClean="0">
                <a:latin typeface="Arial" panose="020B0604020202020204" pitchFamily="34" charset="0"/>
              </a:rPr>
              <a:t>t</a:t>
            </a:r>
            <a:r>
              <a:rPr lang="id-ID" dirty="0" smtClean="0">
                <a:latin typeface="Arial" panose="020B0604020202020204" pitchFamily="34" charset="0"/>
              </a:rPr>
              <a:t>uas </a:t>
            </a:r>
            <a:r>
              <a:rPr lang="id-ID" dirty="0" smtClean="0">
                <a:latin typeface="Arial" panose="020B0604020202020204" pitchFamily="34" charset="0"/>
              </a:rPr>
              <a:t>(Contoh.)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81" y="1328661"/>
            <a:ext cx="6593694" cy="5043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91706" y="2794960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1400" dirty="0" smtClean="0">
                <a:latin typeface="Arial" panose="020B0604020202020204" pitchFamily="34" charset="0"/>
              </a:rPr>
              <a:t>Sakelar lampu sein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69309" y="1454900"/>
            <a:ext cx="131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1400" dirty="0" smtClean="0">
                <a:latin typeface="Arial" panose="020B0604020202020204" pitchFamily="34" charset="0"/>
              </a:rPr>
              <a:t>Tuas angkat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910" y="1460469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1400" dirty="0">
                <a:latin typeface="Arial" panose="020B0604020202020204" pitchFamily="34" charset="0"/>
              </a:rPr>
              <a:t>Tuas kemiringan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0903" y="3241012"/>
            <a:ext cx="162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400" dirty="0" smtClean="0">
                <a:latin typeface="Arial" panose="020B0604020202020204" pitchFamily="34" charset="0"/>
              </a:rPr>
              <a:t>Tuas pengalihan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0903" y="4484398"/>
            <a:ext cx="239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1400" dirty="0" smtClean="0">
                <a:latin typeface="Arial" panose="020B0604020202020204" pitchFamily="34" charset="0"/>
              </a:rPr>
              <a:t>Tuas maju/mundur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0086" y="5155274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1400" dirty="0" smtClean="0">
                <a:latin typeface="Arial" panose="020B0604020202020204" pitchFamily="34" charset="0"/>
              </a:rPr>
              <a:t>Tombol klakson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7907" y="3938691"/>
            <a:ext cx="214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1400" dirty="0" smtClean="0">
                <a:latin typeface="Arial" panose="020B0604020202020204" pitchFamily="34" charset="0"/>
              </a:rPr>
              <a:t>Tuas rem parkir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latin typeface="Arial" panose="020B0604020202020204" pitchFamily="34" charset="0"/>
              </a:rPr>
              <a:t>Dilarang mengendarai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630" r="542" b="630"/>
          <a:stretch>
            <a:fillRect/>
          </a:stretch>
        </p:blipFill>
        <p:spPr bwMode="auto">
          <a:xfrm>
            <a:off x="3148642" y="1472461"/>
            <a:ext cx="5483104" cy="4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Dilarang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engendarai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id-ID" dirty="0" smtClean="0">
                <a:latin typeface="Arial" panose="020B0604020202020204" pitchFamily="34" charset="0"/>
              </a:rPr>
              <a:t>aat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uatan </a:t>
            </a:r>
            <a:r>
              <a:rPr lang="en-US" dirty="0" smtClean="0">
                <a:latin typeface="Arial" panose="020B0604020202020204" pitchFamily="34" charset="0"/>
              </a:rPr>
              <a:t>t</a:t>
            </a:r>
            <a:r>
              <a:rPr lang="id-ID" dirty="0" smtClean="0">
                <a:latin typeface="Arial" panose="020B0604020202020204" pitchFamily="34" charset="0"/>
              </a:rPr>
              <a:t>erangkat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862" r="1637" b="1726"/>
          <a:stretch>
            <a:fillRect/>
          </a:stretch>
        </p:blipFill>
        <p:spPr bwMode="auto">
          <a:xfrm>
            <a:off x="3674853" y="1713868"/>
            <a:ext cx="4696135" cy="44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Pemeriksaan </a:t>
            </a:r>
            <a:r>
              <a:rPr kumimoji="1" lang="en-US" altLang="en-US" dirty="0" smtClean="0">
                <a:latin typeface="Arial" panose="020B0604020202020204" pitchFamily="34" charset="0"/>
              </a:rPr>
              <a:t>p</a:t>
            </a:r>
            <a:r>
              <a:rPr kumimoji="1" lang="id-ID" altLang="en-US" dirty="0" smtClean="0">
                <a:latin typeface="Arial" panose="020B0604020202020204" pitchFamily="34" charset="0"/>
              </a:rPr>
              <a:t>ribadi </a:t>
            </a:r>
            <a:r>
              <a:rPr kumimoji="1" lang="en-US" altLang="en-US" dirty="0" smtClean="0">
                <a:latin typeface="Arial" panose="020B0604020202020204" pitchFamily="34" charset="0"/>
              </a:rPr>
              <a:t>b</a:t>
            </a:r>
            <a:r>
              <a:rPr kumimoji="1" lang="id-ID" altLang="en-US" dirty="0" smtClean="0">
                <a:latin typeface="Arial" panose="020B0604020202020204" pitchFamily="34" charset="0"/>
              </a:rPr>
              <a:t>ertahap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7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26228" r="3452" b="5969"/>
          <a:stretch/>
        </p:blipFill>
        <p:spPr bwMode="auto">
          <a:xfrm>
            <a:off x="2915728" y="1718049"/>
            <a:ext cx="5598544" cy="47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Pengoperasian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id-ID" dirty="0" smtClean="0">
                <a:latin typeface="Arial" panose="020B0604020202020204" pitchFamily="34" charset="0"/>
              </a:rPr>
              <a:t>aat </a:t>
            </a:r>
            <a:r>
              <a:rPr lang="en-US" dirty="0" smtClean="0">
                <a:latin typeface="Arial" panose="020B0604020202020204" pitchFamily="34" charset="0"/>
              </a:rPr>
              <a:t>l</a:t>
            </a:r>
            <a:r>
              <a:rPr lang="id-ID" dirty="0" smtClean="0">
                <a:latin typeface="Arial" panose="020B0604020202020204" pitchFamily="34" charset="0"/>
              </a:rPr>
              <a:t>embur </a:t>
            </a:r>
            <a:r>
              <a:rPr lang="id-ID" dirty="0" smtClean="0">
                <a:latin typeface="Arial" panose="020B0604020202020204" pitchFamily="34" charset="0"/>
              </a:rPr>
              <a:t>dan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abuk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690687"/>
            <a:ext cx="6866626" cy="4615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4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9327"/>
            <a:ext cx="10515600" cy="1325563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Bekerja dengan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engenakan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id-ID" dirty="0" smtClean="0">
                <a:latin typeface="Arial" panose="020B0604020202020204" pitchFamily="34" charset="0"/>
              </a:rPr>
              <a:t>akaian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id-ID" dirty="0" smtClean="0">
                <a:latin typeface="Arial" panose="020B0604020202020204" pitchFamily="34" charset="0"/>
              </a:rPr>
              <a:t>eselamatan </a:t>
            </a:r>
            <a:r>
              <a:rPr lang="id-ID" dirty="0" smtClean="0">
                <a:latin typeface="Arial" panose="020B0604020202020204" pitchFamily="34" charset="0"/>
              </a:rPr>
              <a:t>yang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id-ID" dirty="0" smtClean="0">
                <a:latin typeface="Arial" panose="020B0604020202020204" pitchFamily="34" charset="0"/>
              </a:rPr>
              <a:t>emestinya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0" y="1578634"/>
            <a:ext cx="5417389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288657" y="1777042"/>
            <a:ext cx="2320505" cy="448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8657" y="181666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Helm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288657" y="2648309"/>
            <a:ext cx="1854679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7424" y="2782820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Strap dagu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228272" y="5244860"/>
            <a:ext cx="1552754" cy="5607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72262" y="5340552"/>
            <a:ext cx="25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Alas kaki pelindung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Pemeriksaan </a:t>
            </a:r>
            <a:r>
              <a:rPr lang="en-US" dirty="0" smtClean="0">
                <a:latin typeface="Arial" panose="020B0604020202020204" pitchFamily="34" charset="0"/>
              </a:rPr>
              <a:t>a</a:t>
            </a:r>
            <a:r>
              <a:rPr lang="id-ID" dirty="0" smtClean="0">
                <a:latin typeface="Arial" panose="020B0604020202020204" pitchFamily="34" charset="0"/>
              </a:rPr>
              <a:t>wal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5" y="1431985"/>
            <a:ext cx="7461849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908446" y="1973507"/>
            <a:ext cx="1650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Tunggu hingga inspeksi awal selesai!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Naik </a:t>
            </a:r>
            <a:r>
              <a:rPr lang="id-ID" dirty="0" smtClean="0">
                <a:latin typeface="Arial" panose="020B0604020202020204" pitchFamily="34" charset="0"/>
              </a:rPr>
              <a:t>ke/</a:t>
            </a:r>
            <a:r>
              <a:rPr lang="en-US" dirty="0" smtClean="0">
                <a:latin typeface="Arial" panose="020B0604020202020204" pitchFamily="34" charset="0"/>
              </a:rPr>
              <a:t>t</a:t>
            </a:r>
            <a:r>
              <a:rPr lang="id-ID" dirty="0" smtClean="0">
                <a:latin typeface="Arial" panose="020B0604020202020204" pitchFamily="34" charset="0"/>
              </a:rPr>
              <a:t>urun </a:t>
            </a:r>
            <a:r>
              <a:rPr lang="id-ID" dirty="0" smtClean="0">
                <a:latin typeface="Arial" panose="020B0604020202020204" pitchFamily="34" charset="0"/>
              </a:rPr>
              <a:t>dari </a:t>
            </a:r>
            <a:r>
              <a:rPr lang="en-US" dirty="0" smtClean="0">
                <a:latin typeface="Arial" panose="020B0604020202020204" pitchFamily="34" charset="0"/>
              </a:rPr>
              <a:t>k</a:t>
            </a:r>
            <a:r>
              <a:rPr lang="id-ID" dirty="0" smtClean="0">
                <a:latin typeface="Arial" panose="020B0604020202020204" pitchFamily="34" charset="0"/>
              </a:rPr>
              <a:t>endaraan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6443932" cy="48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Turunkan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id-ID" dirty="0" smtClean="0">
                <a:latin typeface="Arial" panose="020B0604020202020204" pitchFamily="34" charset="0"/>
              </a:rPr>
              <a:t>ork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id-ID" dirty="0" smtClean="0">
                <a:latin typeface="Arial" panose="020B0604020202020204" pitchFamily="34" charset="0"/>
              </a:rPr>
              <a:t>aat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engemudi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530798"/>
            <a:ext cx="5688991" cy="464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Berkendara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aju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enaiki </a:t>
            </a:r>
            <a:r>
              <a:rPr lang="en-US" dirty="0" smtClean="0">
                <a:latin typeface="Arial" panose="020B0604020202020204" pitchFamily="34" charset="0"/>
              </a:rPr>
              <a:t>t</a:t>
            </a:r>
            <a:r>
              <a:rPr lang="id-ID" dirty="0" smtClean="0">
                <a:latin typeface="Arial" panose="020B0604020202020204" pitchFamily="34" charset="0"/>
              </a:rPr>
              <a:t>anjakan </a:t>
            </a:r>
            <a:r>
              <a:rPr lang="id-ID" dirty="0" smtClean="0">
                <a:latin typeface="Arial" panose="020B0604020202020204" pitchFamily="34" charset="0"/>
              </a:rPr>
              <a:t>dan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undur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enuruni </a:t>
            </a:r>
            <a:r>
              <a:rPr lang="en-US" dirty="0" smtClean="0">
                <a:latin typeface="Arial" panose="020B0604020202020204" pitchFamily="34" charset="0"/>
              </a:rPr>
              <a:t>t</a:t>
            </a:r>
            <a:r>
              <a:rPr lang="id-ID" dirty="0" smtClean="0">
                <a:latin typeface="Arial" panose="020B0604020202020204" pitchFamily="34" charset="0"/>
              </a:rPr>
              <a:t>anjakan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57" y="2329131"/>
            <a:ext cx="7609488" cy="33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419" y="149465"/>
            <a:ext cx="10515600" cy="1044546"/>
          </a:xfrm>
          <a:ln>
            <a:noFill/>
          </a:ln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Pusat </a:t>
            </a:r>
            <a:r>
              <a:rPr lang="en-US" sz="4000" dirty="0" smtClean="0">
                <a:latin typeface="Arial" panose="020B0604020202020204" pitchFamily="34" charset="0"/>
              </a:rPr>
              <a:t>m</a:t>
            </a:r>
            <a:r>
              <a:rPr lang="id-ID" sz="4000" dirty="0" smtClean="0">
                <a:latin typeface="Arial" panose="020B0604020202020204" pitchFamily="34" charset="0"/>
              </a:rPr>
              <a:t>uatan </a:t>
            </a:r>
            <a:r>
              <a:rPr lang="en-US" sz="4000" dirty="0" smtClean="0">
                <a:latin typeface="Arial" panose="020B0604020202020204" pitchFamily="34" charset="0"/>
              </a:rPr>
              <a:t>s</a:t>
            </a:r>
            <a:r>
              <a:rPr lang="id-ID" sz="4000" dirty="0" smtClean="0">
                <a:latin typeface="Arial" panose="020B0604020202020204" pitchFamily="34" charset="0"/>
              </a:rPr>
              <a:t>tandar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/>
          <a:stretch/>
        </p:blipFill>
        <p:spPr bwMode="auto">
          <a:xfrm>
            <a:off x="594078" y="1475027"/>
            <a:ext cx="10577593" cy="42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997526" y="1733910"/>
            <a:ext cx="1670102" cy="3291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3630" y="5244860"/>
            <a:ext cx="267419" cy="2932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55672" y="1558636"/>
            <a:ext cx="1768520" cy="236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97479" y="5244860"/>
            <a:ext cx="4278702" cy="224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7339" y="1660209"/>
            <a:ext cx="1740289" cy="338554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latin typeface="Arial" panose="020B0604020202020204" pitchFamily="34" charset="0"/>
              </a:rPr>
              <a:t>Beban tetapan Q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26062" y="1514042"/>
            <a:ext cx="298666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Pusat muatan standar D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944" y="5168826"/>
            <a:ext cx="510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altLang="ja-JP" sz="1600" baseline="30000" dirty="0">
                <a:latin typeface="Arial" panose="020B0604020202020204" pitchFamily="34" charset="0"/>
              </a:rPr>
              <a:t>a)</a:t>
            </a:r>
            <a:r>
              <a:rPr lang="id-ID" sz="1600" dirty="0" smtClean="0">
                <a:latin typeface="Arial" panose="020B0604020202020204" pitchFamily="34" charset="0"/>
              </a:rPr>
              <a:t>: Termasuk jarak 1220 dan 1250.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Perbaiki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asalah </a:t>
            </a:r>
            <a:r>
              <a:rPr lang="en-US" dirty="0" smtClean="0">
                <a:latin typeface="Arial" panose="020B0604020202020204" pitchFamily="34" charset="0"/>
              </a:rPr>
              <a:t>s</a:t>
            </a:r>
            <a:r>
              <a:rPr lang="id-ID" dirty="0" smtClean="0">
                <a:latin typeface="Arial" panose="020B0604020202020204" pitchFamily="34" charset="0"/>
              </a:rPr>
              <a:t>ecepatnya</a:t>
            </a:r>
            <a:endParaRPr lang="id-ID" dirty="0" smtClean="0">
              <a:latin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3" y="1595887"/>
            <a:ext cx="5926347" cy="471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Jangan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emuat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uatan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id-ID" dirty="0" smtClean="0">
                <a:latin typeface="Arial" panose="020B0604020202020204" pitchFamily="34" charset="0"/>
              </a:rPr>
              <a:t>erlebihan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6098875" cy="487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Dilarang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id-ID" dirty="0" smtClean="0">
                <a:latin typeface="Arial" panose="020B0604020202020204" pitchFamily="34" charset="0"/>
              </a:rPr>
              <a:t>erdiri </a:t>
            </a:r>
            <a:r>
              <a:rPr lang="id-ID" dirty="0" smtClean="0">
                <a:latin typeface="Arial" panose="020B0604020202020204" pitchFamily="34" charset="0"/>
              </a:rPr>
              <a:t>di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id-ID" dirty="0" smtClean="0">
                <a:latin typeface="Arial" panose="020B0604020202020204" pitchFamily="34" charset="0"/>
              </a:rPr>
              <a:t>awah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id-ID" dirty="0" smtClean="0">
                <a:latin typeface="Arial" panose="020B0604020202020204" pitchFamily="34" charset="0"/>
              </a:rPr>
              <a:t>ork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31" y="1690687"/>
            <a:ext cx="5788325" cy="4649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9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Dilarang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engangkat </a:t>
            </a:r>
            <a:r>
              <a:rPr lang="en-US" dirty="0" smtClean="0">
                <a:latin typeface="Arial" panose="020B0604020202020204" pitchFamily="34" charset="0"/>
              </a:rPr>
              <a:t>o</a:t>
            </a:r>
            <a:r>
              <a:rPr lang="id-ID" dirty="0" smtClean="0">
                <a:latin typeface="Arial" panose="020B0604020202020204" pitchFamily="34" charset="0"/>
              </a:rPr>
              <a:t>rang </a:t>
            </a:r>
            <a:r>
              <a:rPr lang="id-ID" dirty="0" smtClean="0">
                <a:latin typeface="Arial" panose="020B0604020202020204" pitchFamily="34" charset="0"/>
              </a:rPr>
              <a:t>dengan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id-ID" dirty="0" smtClean="0">
                <a:latin typeface="Arial" panose="020B0604020202020204" pitchFamily="34" charset="0"/>
              </a:rPr>
              <a:t>ork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257" y="1678380"/>
            <a:ext cx="5244859" cy="4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Dilarang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enggantungkan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id-ID" dirty="0" smtClean="0">
                <a:latin typeface="Arial" panose="020B0604020202020204" pitchFamily="34" charset="0"/>
              </a:rPr>
              <a:t>enda </a:t>
            </a:r>
            <a:r>
              <a:rPr lang="id-ID" dirty="0" smtClean="0">
                <a:latin typeface="Arial" panose="020B0604020202020204" pitchFamily="34" charset="0"/>
              </a:rPr>
              <a:t>pada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id-ID" dirty="0" smtClean="0">
                <a:latin typeface="Arial" panose="020B0604020202020204" pitchFamily="34" charset="0"/>
              </a:rPr>
              <a:t>ork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72" y="1587260"/>
            <a:ext cx="6167886" cy="49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9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Isilah </a:t>
            </a:r>
            <a:r>
              <a:rPr lang="en-US" dirty="0" smtClean="0">
                <a:latin typeface="Arial" panose="020B0604020202020204" pitchFamily="34" charset="0"/>
              </a:rPr>
              <a:t>d</a:t>
            </a:r>
            <a:r>
              <a:rPr lang="id-ID" dirty="0" smtClean="0">
                <a:latin typeface="Arial" panose="020B0604020202020204" pitchFamily="34" charset="0"/>
              </a:rPr>
              <a:t>aya </a:t>
            </a:r>
            <a:r>
              <a:rPr lang="id-ID" dirty="0" smtClean="0">
                <a:latin typeface="Arial" panose="020B0604020202020204" pitchFamily="34" charset="0"/>
              </a:rPr>
              <a:t>di </a:t>
            </a:r>
            <a:r>
              <a:rPr lang="en-US" dirty="0" smtClean="0">
                <a:latin typeface="Arial" panose="020B0604020202020204" pitchFamily="34" charset="0"/>
              </a:rPr>
              <a:t>t</a:t>
            </a:r>
            <a:r>
              <a:rPr lang="id-ID" dirty="0" smtClean="0">
                <a:latin typeface="Arial" panose="020B0604020202020204" pitchFamily="34" charset="0"/>
              </a:rPr>
              <a:t>empat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id-ID" dirty="0" smtClean="0">
                <a:latin typeface="Arial" panose="020B0604020202020204" pitchFamily="34" charset="0"/>
              </a:rPr>
              <a:t>erventilasi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id-ID" dirty="0" smtClean="0">
                <a:latin typeface="Arial" panose="020B0604020202020204" pitchFamily="34" charset="0"/>
              </a:rPr>
              <a:t>aik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7" y="1846053"/>
            <a:ext cx="6538823" cy="42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Buka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id-ID" dirty="0" smtClean="0">
                <a:latin typeface="Arial" panose="020B0604020202020204" pitchFamily="34" charset="0"/>
              </a:rPr>
              <a:t>enutup </a:t>
            </a:r>
            <a:r>
              <a:rPr lang="en-US" dirty="0" smtClean="0">
                <a:latin typeface="Arial" panose="020B0604020202020204" pitchFamily="34" charset="0"/>
              </a:rPr>
              <a:t>b</a:t>
            </a:r>
            <a:r>
              <a:rPr lang="id-ID" dirty="0" smtClean="0">
                <a:latin typeface="Arial" panose="020B0604020202020204" pitchFamily="34" charset="0"/>
              </a:rPr>
              <a:t>aterai </a:t>
            </a:r>
            <a:r>
              <a:rPr lang="id-ID" dirty="0" smtClean="0">
                <a:latin typeface="Arial" panose="020B0604020202020204" pitchFamily="34" charset="0"/>
              </a:rPr>
              <a:t>selama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id-ID" dirty="0" smtClean="0">
                <a:latin typeface="Arial" panose="020B0604020202020204" pitchFamily="34" charset="0"/>
              </a:rPr>
              <a:t>engisian </a:t>
            </a:r>
            <a:r>
              <a:rPr lang="en-US" dirty="0" smtClean="0">
                <a:latin typeface="Arial" panose="020B0604020202020204" pitchFamily="34" charset="0"/>
              </a:rPr>
              <a:t>d</a:t>
            </a:r>
            <a:r>
              <a:rPr lang="id-ID" dirty="0" smtClean="0">
                <a:latin typeface="Arial" panose="020B0604020202020204" pitchFamily="34" charset="0"/>
              </a:rPr>
              <a:t>aya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28" y="1578633"/>
            <a:ext cx="5520906" cy="4252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Tiga </a:t>
            </a:r>
            <a:r>
              <a:rPr lang="en-US" dirty="0" smtClean="0">
                <a:latin typeface="Arial" panose="020B0604020202020204" pitchFamily="34" charset="0"/>
              </a:rPr>
              <a:t>e</a:t>
            </a:r>
            <a:r>
              <a:rPr lang="id-ID" dirty="0" smtClean="0">
                <a:latin typeface="Arial" panose="020B0604020202020204" pitchFamily="34" charset="0"/>
              </a:rPr>
              <a:t>lemen </a:t>
            </a:r>
            <a:r>
              <a:rPr lang="en-US" dirty="0" smtClean="0">
                <a:latin typeface="Arial" panose="020B0604020202020204" pitchFamily="34" charset="0"/>
              </a:rPr>
              <a:t>g</a:t>
            </a:r>
            <a:r>
              <a:rPr lang="id-ID" dirty="0" smtClean="0">
                <a:latin typeface="Arial" panose="020B0604020202020204" pitchFamily="34" charset="0"/>
              </a:rPr>
              <a:t>aya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18" y="1828712"/>
            <a:ext cx="6458764" cy="3942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14536" y="3639313"/>
            <a:ext cx="1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Titik aksi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4535" y="2487916"/>
            <a:ext cx="143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Besaran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1809" y="2540815"/>
            <a:ext cx="112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Arah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latin typeface="Arial" panose="020B0604020202020204" pitchFamily="34" charset="0"/>
              </a:rPr>
              <a:t>Vektor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0" y="2274996"/>
            <a:ext cx="11057626" cy="37819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53207" y="3528310"/>
            <a:ext cx="113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400" dirty="0" smtClean="0">
                <a:latin typeface="Arial" panose="020B0604020202020204" pitchFamily="34" charset="0"/>
              </a:rPr>
              <a:t>Gaya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13185" y="2709639"/>
            <a:ext cx="150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400" dirty="0" smtClean="0">
                <a:latin typeface="Arial" panose="020B0604020202020204" pitchFamily="34" charset="0"/>
              </a:rPr>
              <a:t>Arah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3185" y="3506144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2400" dirty="0" smtClean="0">
                <a:latin typeface="Arial" panose="020B0604020202020204" pitchFamily="34" charset="0"/>
              </a:rPr>
              <a:t>Besaran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3185" y="4302649"/>
            <a:ext cx="184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2400" dirty="0" smtClean="0">
                <a:latin typeface="Arial" panose="020B0604020202020204" pitchFamily="34" charset="0"/>
              </a:rPr>
              <a:t>Titik aksi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041" y="2732310"/>
            <a:ext cx="195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200" dirty="0" smtClean="0">
                <a:latin typeface="Arial" panose="020B0604020202020204" pitchFamily="34" charset="0"/>
              </a:rPr>
              <a:t>Arah panah</a:t>
            </a:r>
            <a:endParaRPr kumimoji="1" lang="id-ID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3826" y="3433253"/>
            <a:ext cx="187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200" dirty="0" smtClean="0">
                <a:latin typeface="Arial" panose="020B0604020202020204" pitchFamily="34" charset="0"/>
              </a:rPr>
              <a:t>Panjang panah</a:t>
            </a:r>
            <a:endParaRPr kumimoji="1" lang="id-ID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11809" y="4468040"/>
            <a:ext cx="187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200" dirty="0" smtClean="0">
                <a:latin typeface="Arial" panose="020B0604020202020204" pitchFamily="34" charset="0"/>
              </a:rPr>
              <a:t>Dasar panah</a:t>
            </a:r>
            <a:endParaRPr kumimoji="1" lang="id-ID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92264" y="4115260"/>
            <a:ext cx="184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2400" dirty="0" smtClean="0">
                <a:latin typeface="Arial" panose="020B0604020202020204" pitchFamily="34" charset="0"/>
              </a:rPr>
              <a:t>Garis gaya dari aksi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56033" y="5471732"/>
            <a:ext cx="348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2400" dirty="0" smtClean="0">
                <a:latin typeface="Arial" panose="020B0604020202020204" pitchFamily="34" charset="0"/>
              </a:rPr>
              <a:t>Tiga elemen gaya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050" y="5502893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2400" dirty="0" smtClean="0">
                <a:latin typeface="Arial" panose="020B0604020202020204" pitchFamily="34" charset="0"/>
              </a:rPr>
              <a:t>Vektor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76050" y="5993572"/>
            <a:ext cx="50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sz="2400" dirty="0" smtClean="0">
                <a:latin typeface="Arial" panose="020B0604020202020204" pitchFamily="34" charset="0"/>
              </a:rPr>
              <a:t>(Mis. 1 N = 1 cm)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Komposisi </a:t>
            </a:r>
            <a:r>
              <a:rPr lang="en-US" dirty="0" smtClean="0">
                <a:latin typeface="Arial" panose="020B0604020202020204" pitchFamily="34" charset="0"/>
              </a:rPr>
              <a:t>d</a:t>
            </a:r>
            <a:r>
              <a:rPr lang="id-ID" dirty="0" smtClean="0">
                <a:latin typeface="Arial" panose="020B0604020202020204" pitchFamily="34" charset="0"/>
              </a:rPr>
              <a:t>ua </a:t>
            </a:r>
            <a:r>
              <a:rPr lang="en-US" dirty="0" smtClean="0">
                <a:latin typeface="Arial" panose="020B0604020202020204" pitchFamily="34" charset="0"/>
              </a:rPr>
              <a:t>g</a:t>
            </a:r>
            <a:r>
              <a:rPr lang="id-ID" dirty="0" smtClean="0">
                <a:latin typeface="Arial" panose="020B0604020202020204" pitchFamily="34" charset="0"/>
              </a:rPr>
              <a:t>aya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2398716"/>
            <a:ext cx="3093069" cy="310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61" y="2674237"/>
            <a:ext cx="3673386" cy="27237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6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8" y="1986224"/>
            <a:ext cx="8789705" cy="3913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Sudut pemiringan mast dan tinggi pengangkatan maksimum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0293" y="3142233"/>
            <a:ext cx="257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Sudut pemiringan mast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3544" y="4345618"/>
            <a:ext cx="18363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id-ID" altLang="en-US" sz="1400" dirty="0" smtClean="0">
                <a:latin typeface="Arial" panose="020B0604020202020204" pitchFamily="34" charset="0"/>
              </a:rPr>
              <a:t>Tinggi pengangkatan maksimum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Hukum </a:t>
            </a:r>
            <a:r>
              <a:rPr lang="en-US" dirty="0" smtClean="0">
                <a:latin typeface="Arial" panose="020B0604020202020204" pitchFamily="34" charset="0"/>
              </a:rPr>
              <a:t>g</a:t>
            </a:r>
            <a:r>
              <a:rPr lang="id-ID" dirty="0" smtClean="0">
                <a:latin typeface="Arial" panose="020B0604020202020204" pitchFamily="34" charset="0"/>
              </a:rPr>
              <a:t>aya </a:t>
            </a:r>
            <a:r>
              <a:rPr lang="en-US" dirty="0" smtClean="0">
                <a:latin typeface="Arial" panose="020B0604020202020204" pitchFamily="34" charset="0"/>
              </a:rPr>
              <a:t>j</a:t>
            </a:r>
            <a:r>
              <a:rPr lang="id-ID" dirty="0" smtClean="0">
                <a:latin typeface="Arial" panose="020B0604020202020204" pitchFamily="34" charset="0"/>
              </a:rPr>
              <a:t>ajaran </a:t>
            </a:r>
            <a:r>
              <a:rPr lang="en-US" dirty="0" smtClean="0">
                <a:latin typeface="Arial" panose="020B0604020202020204" pitchFamily="34" charset="0"/>
              </a:rPr>
              <a:t>g</a:t>
            </a:r>
            <a:r>
              <a:rPr lang="id-ID" dirty="0" smtClean="0">
                <a:latin typeface="Arial" panose="020B0604020202020204" pitchFamily="34" charset="0"/>
              </a:rPr>
              <a:t>enjang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3" y="2153661"/>
            <a:ext cx="7324946" cy="39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latin typeface="Arial" panose="020B0604020202020204" pitchFamily="34" charset="0"/>
              </a:rPr>
              <a:t>Dekomposisi gaya (1)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5" y="1492369"/>
            <a:ext cx="9187132" cy="48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616460" y="3700732"/>
            <a:ext cx="1362974" cy="1052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5471" y="3700732"/>
            <a:ext cx="131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400" dirty="0" smtClean="0">
                <a:latin typeface="Arial" panose="020B0604020202020204" pitchFamily="34" charset="0"/>
              </a:rPr>
              <a:t>Gaya yang dihasilkan (R)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5472" y="4226943"/>
            <a:ext cx="1521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sz="1400" dirty="0" smtClean="0">
                <a:latin typeface="Arial" panose="020B0604020202020204" pitchFamily="34" charset="0"/>
              </a:rPr>
              <a:t>(Gaya reaksi F)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 rot="19674927">
            <a:off x="8059946" y="3085750"/>
            <a:ext cx="1147313" cy="483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390161">
            <a:off x="8021590" y="4485735"/>
            <a:ext cx="1112808" cy="5348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9598505">
            <a:off x="7922808" y="3112024"/>
            <a:ext cx="1995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latin typeface="Arial" panose="020B0604020202020204" pitchFamily="34" charset="0"/>
              </a:rPr>
              <a:t>Gaya komponen Fa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477390">
            <a:off x="7862187" y="4710081"/>
            <a:ext cx="217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400" dirty="0" smtClean="0">
                <a:latin typeface="Arial" panose="020B0604020202020204" pitchFamily="34" charset="0"/>
              </a:rPr>
              <a:t>Gaya komponen Fb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latin typeface="Arial" panose="020B0604020202020204" pitchFamily="34" charset="0"/>
              </a:rPr>
              <a:t>Dekomposisi gaya (2)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51" y="1690687"/>
            <a:ext cx="9195758" cy="4589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Gaya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id-ID" dirty="0" smtClean="0">
                <a:latin typeface="Arial" panose="020B0604020202020204" pitchFamily="34" charset="0"/>
              </a:rPr>
              <a:t>engencangan </a:t>
            </a:r>
            <a:r>
              <a:rPr lang="id-ID" dirty="0" smtClean="0">
                <a:latin typeface="Arial" panose="020B0604020202020204" pitchFamily="34" charset="0"/>
              </a:rPr>
              <a:t>dan </a:t>
            </a:r>
            <a:r>
              <a:rPr lang="en-US" dirty="0" smtClean="0">
                <a:latin typeface="Arial" panose="020B0604020202020204" pitchFamily="34" charset="0"/>
              </a:rPr>
              <a:t>m</a:t>
            </a:r>
            <a:r>
              <a:rPr lang="id-ID" dirty="0" smtClean="0">
                <a:latin typeface="Arial" panose="020B0604020202020204" pitchFamily="34" charset="0"/>
              </a:rPr>
              <a:t>omen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6" y="2177023"/>
            <a:ext cx="8266667" cy="3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8992" y="2381889"/>
            <a:ext cx="2485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2000" dirty="0" smtClean="0">
                <a:latin typeface="Arial" panose="020B0604020202020204" pitchFamily="34" charset="0"/>
              </a:rPr>
              <a:t>Sumbu rotasi O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38" y="2343510"/>
            <a:ext cx="175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Titik gaya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Keseimbangan beberapa gaya pada satu titik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4" y="2139261"/>
            <a:ext cx="5258800" cy="38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85404" y="3692106"/>
            <a:ext cx="1130060" cy="534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996022" y="3601493"/>
            <a:ext cx="759125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87307" y="3773906"/>
            <a:ext cx="204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400" dirty="0" smtClean="0">
                <a:latin typeface="Arial" panose="020B0604020202020204" pitchFamily="34" charset="0"/>
              </a:rPr>
              <a:t>Titik aksi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7031" y="3658482"/>
            <a:ext cx="1285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2400" dirty="0" smtClean="0">
                <a:latin typeface="Arial" panose="020B0604020202020204" pitchFamily="34" charset="0"/>
              </a:rPr>
              <a:t>Massa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latin typeface="Arial" panose="020B0604020202020204" pitchFamily="34" charset="0"/>
              </a:rPr>
              <a:t>Keseimbangan beberapa gaya pada satu titik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96" y="1587259"/>
            <a:ext cx="5943600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4415" y="5357004"/>
            <a:ext cx="1147313" cy="5089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18579" y="5366512"/>
            <a:ext cx="118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2400" dirty="0" smtClean="0">
                <a:latin typeface="Arial" panose="020B0604020202020204" pitchFamily="34" charset="0"/>
              </a:rPr>
              <a:t>Massa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</a:rPr>
              <a:t>Keseimbangan gaya paralel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4" y="1509623"/>
            <a:ext cx="5141344" cy="497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934309" y="6047117"/>
            <a:ext cx="1492370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021" y="123302"/>
            <a:ext cx="11049000" cy="760870"/>
          </a:xfrm>
        </p:spPr>
        <p:txBody>
          <a:bodyPr>
            <a:norm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id-ID" sz="3600" dirty="0" smtClean="0">
                <a:latin typeface="Arial" panose="020B0604020202020204" pitchFamily="34" charset="0"/>
              </a:rPr>
              <a:t>Pergerakan </a:t>
            </a:r>
            <a:r>
              <a:rPr lang="en-US" sz="3600" dirty="0" smtClean="0">
                <a:latin typeface="Arial" panose="020B0604020202020204" pitchFamily="34" charset="0"/>
              </a:rPr>
              <a:t>p</a:t>
            </a:r>
            <a:r>
              <a:rPr lang="id-ID" sz="3600" dirty="0" smtClean="0">
                <a:latin typeface="Arial" panose="020B0604020202020204" pitchFamily="34" charset="0"/>
              </a:rPr>
              <a:t>usat </a:t>
            </a:r>
            <a:r>
              <a:rPr lang="en-US" sz="3600" dirty="0" smtClean="0">
                <a:latin typeface="Arial" panose="020B0604020202020204" pitchFamily="34" charset="0"/>
              </a:rPr>
              <a:t>g</a:t>
            </a:r>
            <a:r>
              <a:rPr lang="id-ID" sz="3600" dirty="0" smtClean="0">
                <a:latin typeface="Arial" panose="020B0604020202020204" pitchFamily="34" charset="0"/>
              </a:rPr>
              <a:t>ravitasi </a:t>
            </a:r>
            <a:r>
              <a:rPr lang="en-US" sz="3600" dirty="0" smtClean="0">
                <a:latin typeface="Arial" panose="020B0604020202020204" pitchFamily="34" charset="0"/>
              </a:rPr>
              <a:t>k</a:t>
            </a:r>
            <a:r>
              <a:rPr lang="id-ID" sz="3600" dirty="0" smtClean="0">
                <a:latin typeface="Arial" panose="020B0604020202020204" pitchFamily="34" charset="0"/>
              </a:rPr>
              <a:t>eseluruhan</a:t>
            </a:r>
            <a:r>
              <a:rPr lang="id-ID" sz="3600" dirty="0" smtClean="0">
                <a:latin typeface="Arial" panose="020B0604020202020204" pitchFamily="34" charset="0"/>
              </a:rPr>
              <a:t>　　　</a:t>
            </a:r>
            <a:endParaRPr kumimoji="1"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1" y="1863693"/>
            <a:ext cx="4639574" cy="44182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26" y="1696612"/>
            <a:ext cx="3542857" cy="4752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48751" y="5986732"/>
            <a:ext cx="1982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Pusat gravitasi muatan (G1)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5482" y="5956284"/>
            <a:ext cx="92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Fulkrum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9837" y="5986731"/>
            <a:ext cx="268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Pusat gravitasi body (G2)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05687" y="3007742"/>
            <a:ext cx="2149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Pusat gravitasi keseluruhan (G)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61554" y="3377075"/>
            <a:ext cx="223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Pusat gravitasi keseluruhan (G)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95022" y="5979047"/>
            <a:ext cx="158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Fulkrum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4554" y="5165288"/>
            <a:ext cx="157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Roda depan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84277" y="827365"/>
            <a:ext cx="11049000" cy="69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000" indent="-571500">
              <a:buFont typeface="Arial" panose="020B0604020202020204" pitchFamily="34" charset="0"/>
              <a:buChar char="•"/>
            </a:pPr>
            <a:r>
              <a:rPr lang="id-ID" altLang="ja-JP" sz="3600" dirty="0" smtClean="0">
                <a:latin typeface="Arial" panose="020B0604020202020204" pitchFamily="34" charset="0"/>
              </a:rPr>
              <a:t>Bahaya </a:t>
            </a:r>
            <a:r>
              <a:rPr lang="en-US" altLang="ja-JP" sz="3600" dirty="0" smtClean="0">
                <a:latin typeface="Arial" panose="020B0604020202020204" pitchFamily="34" charset="0"/>
              </a:rPr>
              <a:t>t</a:t>
            </a:r>
            <a:r>
              <a:rPr lang="id-ID" altLang="ja-JP" sz="3600" dirty="0" smtClean="0">
                <a:latin typeface="Arial" panose="020B0604020202020204" pitchFamily="34" charset="0"/>
              </a:rPr>
              <a:t>erguling </a:t>
            </a:r>
            <a:r>
              <a:rPr lang="id-ID" altLang="ja-JP" sz="3600" dirty="0" smtClean="0">
                <a:latin typeface="Arial" panose="020B0604020202020204" pitchFamily="34" charset="0"/>
              </a:rPr>
              <a:t>pada </a:t>
            </a:r>
            <a:r>
              <a:rPr lang="en-US" altLang="ja-JP" sz="3600" dirty="0" smtClean="0">
                <a:latin typeface="Arial" panose="020B0604020202020204" pitchFamily="34" charset="0"/>
              </a:rPr>
              <a:t>p</a:t>
            </a:r>
            <a:r>
              <a:rPr lang="id-ID" altLang="ja-JP" sz="3600" dirty="0" smtClean="0">
                <a:latin typeface="Arial" panose="020B0604020202020204" pitchFamily="34" charset="0"/>
              </a:rPr>
              <a:t>ermukaan </a:t>
            </a:r>
            <a:r>
              <a:rPr lang="en-US" altLang="ja-JP" sz="3600" dirty="0" smtClean="0">
                <a:latin typeface="Arial" panose="020B0604020202020204" pitchFamily="34" charset="0"/>
              </a:rPr>
              <a:t>t</a:t>
            </a:r>
            <a:r>
              <a:rPr lang="id-ID" altLang="ja-JP" sz="3600" dirty="0" smtClean="0">
                <a:latin typeface="Arial" panose="020B0604020202020204" pitchFamily="34" charset="0"/>
              </a:rPr>
              <a:t>idak </a:t>
            </a:r>
            <a:r>
              <a:rPr lang="en-US" altLang="ja-JP" sz="3600" dirty="0" smtClean="0">
                <a:latin typeface="Arial" panose="020B0604020202020204" pitchFamily="34" charset="0"/>
              </a:rPr>
              <a:t>r</a:t>
            </a:r>
            <a:r>
              <a:rPr lang="id-ID" altLang="ja-JP" sz="3600" dirty="0" smtClean="0">
                <a:latin typeface="Arial" panose="020B0604020202020204" pitchFamily="34" charset="0"/>
              </a:rPr>
              <a:t>ata </a:t>
            </a:r>
            <a:r>
              <a:rPr lang="id-ID" altLang="ja-JP" sz="3600" dirty="0" smtClean="0">
                <a:latin typeface="Arial" panose="020B0604020202020204" pitchFamily="34" charset="0"/>
              </a:rPr>
              <a:t>　　　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16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dirty="0" smtClean="0">
                <a:latin typeface="Arial" panose="020B0604020202020204" pitchFamily="34" charset="0"/>
              </a:rPr>
              <a:t>Posisi </a:t>
            </a:r>
            <a:r>
              <a:rPr lang="en-US" dirty="0" smtClean="0">
                <a:latin typeface="Arial" panose="020B0604020202020204" pitchFamily="34" charset="0"/>
              </a:rPr>
              <a:t>p</a:t>
            </a:r>
            <a:r>
              <a:rPr lang="id-ID" dirty="0" smtClean="0">
                <a:latin typeface="Arial" panose="020B0604020202020204" pitchFamily="34" charset="0"/>
              </a:rPr>
              <a:t>usat </a:t>
            </a:r>
            <a:r>
              <a:rPr lang="en-US" dirty="0" smtClean="0">
                <a:latin typeface="Arial" panose="020B0604020202020204" pitchFamily="34" charset="0"/>
              </a:rPr>
              <a:t>g</a:t>
            </a:r>
            <a:r>
              <a:rPr lang="id-ID" dirty="0" smtClean="0">
                <a:latin typeface="Arial" panose="020B0604020202020204" pitchFamily="34" charset="0"/>
              </a:rPr>
              <a:t>ravitasi </a:t>
            </a:r>
            <a:r>
              <a:rPr lang="id-ID" dirty="0" smtClean="0">
                <a:latin typeface="Arial" panose="020B0604020202020204" pitchFamily="34" charset="0"/>
              </a:rPr>
              <a:t>(COG) </a:t>
            </a:r>
            <a:r>
              <a:rPr lang="en-US" dirty="0" smtClean="0">
                <a:latin typeface="Arial" panose="020B0604020202020204" pitchFamily="34" charset="0"/>
              </a:rPr>
              <a:t>f</a:t>
            </a:r>
            <a:r>
              <a:rPr lang="id-ID" dirty="0" smtClean="0">
                <a:latin typeface="Arial" panose="020B0604020202020204" pitchFamily="34" charset="0"/>
              </a:rPr>
              <a:t>orklift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5" y="1846053"/>
            <a:ext cx="7858664" cy="45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1621766" y="5693434"/>
            <a:ext cx="4071668" cy="698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36698" y="4528868"/>
            <a:ext cx="914400" cy="30192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519" y="2389517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15002" y="2136476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91115" y="230469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698303" y="4662576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698303" y="3586321"/>
            <a:ext cx="927340" cy="336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98303" y="5275052"/>
            <a:ext cx="927340" cy="4183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3898" y="2497080"/>
            <a:ext cx="780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Roda depan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12513" y="4579379"/>
            <a:ext cx="115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Roda belakang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25555" y="2129281"/>
            <a:ext cx="153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Akselerasi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0736" y="2304691"/>
            <a:ext cx="219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Membelok tajam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04772" y="3553419"/>
            <a:ext cx="127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Kerangka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01102" y="4716956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Gandar belakang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01102" y="5236323"/>
            <a:ext cx="209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Pin pusat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45005" y="5858138"/>
            <a:ext cx="452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Kendaraan stabil saat COG pada titik G2, namun demikian, kendaraan dapat terguling jika COG berada pada titik G1 atau G3.</a:t>
            </a:r>
            <a:endParaRPr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843325" y="959818"/>
            <a:ext cx="10515600" cy="801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id-ID" sz="4000" dirty="0" smtClean="0">
                <a:latin typeface="Arial" panose="020B0604020202020204" pitchFamily="34" charset="0"/>
              </a:rPr>
              <a:t>Ketika COG tidak seimbang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id-ID" altLang="en-US" dirty="0" smtClean="0">
                <a:latin typeface="Arial" panose="020B0604020202020204" pitchFamily="34" charset="0"/>
              </a:rPr>
              <a:t>Gaya </a:t>
            </a:r>
            <a:r>
              <a:rPr lang="en-US" altLang="en-US" dirty="0" err="1" smtClean="0">
                <a:latin typeface="Arial" panose="020B0604020202020204" pitchFamily="34" charset="0"/>
              </a:rPr>
              <a:t>i</a:t>
            </a:r>
            <a:r>
              <a:rPr lang="id-ID" altLang="en-US" dirty="0" smtClean="0">
                <a:latin typeface="Arial" panose="020B0604020202020204" pitchFamily="34" charset="0"/>
              </a:rPr>
              <a:t>nersia </a:t>
            </a:r>
            <a:r>
              <a:rPr lang="en-US" altLang="en-US" dirty="0" smtClean="0">
                <a:latin typeface="Arial" panose="020B0604020202020204" pitchFamily="34" charset="0"/>
              </a:rPr>
              <a:t>f</a:t>
            </a:r>
            <a:r>
              <a:rPr lang="id-ID" altLang="en-US" dirty="0" smtClean="0">
                <a:latin typeface="Arial" panose="020B0604020202020204" pitchFamily="34" charset="0"/>
              </a:rPr>
              <a:t>orklift</a:t>
            </a:r>
            <a:endParaRPr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3" y="1932317"/>
            <a:ext cx="5581290" cy="404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0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Beban </a:t>
            </a:r>
            <a:r>
              <a:rPr lang="en-US" sz="4000" dirty="0" smtClean="0">
                <a:latin typeface="Arial" panose="020B0604020202020204" pitchFamily="34" charset="0"/>
              </a:rPr>
              <a:t>m</a:t>
            </a:r>
            <a:r>
              <a:rPr lang="id-ID" sz="4000" dirty="0" smtClean="0">
                <a:latin typeface="Arial" panose="020B0604020202020204" pitchFamily="34" charset="0"/>
              </a:rPr>
              <a:t>aksimum </a:t>
            </a:r>
            <a:r>
              <a:rPr lang="id-ID" sz="4000" dirty="0" smtClean="0">
                <a:latin typeface="Arial" panose="020B0604020202020204" pitchFamily="34" charset="0"/>
              </a:rPr>
              <a:t>dan </a:t>
            </a:r>
            <a:r>
              <a:rPr lang="en-US" sz="4000" dirty="0" smtClean="0">
                <a:latin typeface="Arial" panose="020B0604020202020204" pitchFamily="34" charset="0"/>
              </a:rPr>
              <a:t>b</a:t>
            </a:r>
            <a:r>
              <a:rPr lang="id-ID" sz="4000" dirty="0" smtClean="0">
                <a:latin typeface="Arial" panose="020B0604020202020204" pitchFamily="34" charset="0"/>
              </a:rPr>
              <a:t>eban </a:t>
            </a:r>
            <a:r>
              <a:rPr lang="id-ID" sz="4000" dirty="0" smtClean="0">
                <a:latin typeface="Arial" panose="020B0604020202020204" pitchFamily="34" charset="0"/>
              </a:rPr>
              <a:t>yang </a:t>
            </a:r>
            <a:r>
              <a:rPr lang="en-US" sz="4000" dirty="0" smtClean="0">
                <a:latin typeface="Arial" panose="020B0604020202020204" pitchFamily="34" charset="0"/>
              </a:rPr>
              <a:t>d</a:t>
            </a:r>
            <a:r>
              <a:rPr lang="id-ID" sz="4000" dirty="0" smtClean="0">
                <a:latin typeface="Arial" panose="020B0604020202020204" pitchFamily="34" charset="0"/>
              </a:rPr>
              <a:t>iperbolehkan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>
          <a:xfrm>
            <a:off x="1164566" y="1690688"/>
            <a:ext cx="10802533" cy="35957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05165" y="1662179"/>
            <a:ext cx="636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Beban yang diperbolehkan yang dapat dimuat pada pusat beban standar disebut sebagai "Beban maksimum".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4335" y="2707479"/>
            <a:ext cx="477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Beban pada kurva beban disebut "Beban yang diperbolehkan".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7695" y="3195961"/>
            <a:ext cx="85409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Beban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62311" y="2348514"/>
            <a:ext cx="2250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sz="1600" dirty="0" smtClean="0">
                <a:latin typeface="Arial" panose="020B0604020202020204" pitchFamily="34" charset="0"/>
              </a:rPr>
              <a:t>(beban yang ditentukan)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74746" y="4217708"/>
            <a:ext cx="2028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sz="1600" dirty="0" smtClean="0">
                <a:latin typeface="Arial" panose="020B0604020202020204" pitchFamily="34" charset="0"/>
              </a:rPr>
              <a:t>(pusat beban)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7286" y="4211546"/>
            <a:ext cx="156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Pusat muatan standar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latin typeface="Arial" panose="020B0604020202020204" pitchFamily="34" charset="0"/>
              </a:rPr>
              <a:t>Terguling karena gaya sentrifugal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1606405"/>
            <a:ext cx="4121674" cy="47695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24896" y="5967548"/>
            <a:ext cx="1463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Fulkrum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3038" y="4847847"/>
            <a:ext cx="193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1600" dirty="0" smtClean="0">
                <a:latin typeface="Arial" panose="020B0604020202020204" pitchFamily="34" charset="0"/>
              </a:rPr>
              <a:t>Garis kerja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5" y="3564761"/>
            <a:ext cx="200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dirty="0" smtClean="0">
                <a:latin typeface="Arial" panose="020B0604020202020204" pitchFamily="34" charset="0"/>
              </a:rPr>
              <a:t>Gaya sentrifugal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26851" y="4187411"/>
            <a:ext cx="176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1600" dirty="0" smtClean="0">
                <a:latin typeface="Arial" panose="020B0604020202020204" pitchFamily="34" charset="0"/>
              </a:rPr>
              <a:t>Gaya yang dihasilkan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4408" y="3157645"/>
            <a:ext cx="1746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Pusat gravitasi keseluruhan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91601" y="4187411"/>
            <a:ext cx="2878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Kendaraan terguling jika garis kerja  gaya yang dihasilkan dari keseluruhan berat dan gaya sentrifugal terletak di luar ban (fulkrum).</a:t>
            </a:r>
            <a:endParaRPr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Istilah terkait muatan, kinerja, dan status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4" y="1825625"/>
            <a:ext cx="6651331" cy="435133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495277" y="1749641"/>
            <a:ext cx="628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Tinggi pengangkatan maksimum untuk mast 3.000 dan 4.000 mm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5277" y="2069244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Tinggi pengangkatan maksimum untuk mast 4.500 mm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5277" y="2356149"/>
            <a:ext cx="524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Tinggi pengangkatan maksimum untuk mast 5.000 mm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5119" y="5885794"/>
            <a:ext cx="259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Pusat muatan (mm)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8584" y="2992583"/>
            <a:ext cx="461665" cy="21688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Muatan yang diperbolehkan (kg)</a:t>
            </a:r>
            <a:endParaRPr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Perbandingan engine diesel dan </a:t>
            </a:r>
            <a:r>
              <a:rPr lang="en-US" sz="4000" dirty="0" smtClean="0">
                <a:latin typeface="Arial" panose="020B0604020202020204" pitchFamily="34" charset="0"/>
              </a:rPr>
              <a:t>m</a:t>
            </a:r>
            <a:r>
              <a:rPr lang="id-ID" sz="4000" dirty="0" smtClean="0">
                <a:latin typeface="Arial" panose="020B0604020202020204" pitchFamily="34" charset="0"/>
              </a:rPr>
              <a:t>esin </a:t>
            </a:r>
            <a:r>
              <a:rPr lang="en-US" sz="4000" dirty="0" smtClean="0">
                <a:latin typeface="Arial" panose="020B0604020202020204" pitchFamily="34" charset="0"/>
              </a:rPr>
              <a:t>g</a:t>
            </a:r>
            <a:r>
              <a:rPr lang="id-ID" sz="4000" dirty="0" smtClean="0">
                <a:latin typeface="Arial" panose="020B0604020202020204" pitchFamily="34" charset="0"/>
              </a:rPr>
              <a:t>asolin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94450"/>
              </p:ext>
            </p:extLst>
          </p:nvPr>
        </p:nvGraphicFramePr>
        <p:xfrm>
          <a:off x="1027754" y="2316464"/>
          <a:ext cx="9695663" cy="3997624"/>
        </p:xfrm>
        <a:graphic>
          <a:graphicData uri="http://schemas.openxmlformats.org/drawingml/2006/table">
            <a:tbl>
              <a:tblPr lastCol="1"/>
              <a:tblGrid>
                <a:gridCol w="2689424"/>
                <a:gridCol w="3590465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0"/>
                    </a:ext>
                  </a:extLst>
                </a:gridCol>
                <a:gridCol w="3415774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　Engine diesel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Engine bensin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0"/>
                  </a:ext>
                </a:extLst>
              </a:tr>
              <a:tr h="4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Tipe bahan bakar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Bahan bakar disel (bahan bakar oli)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Gasolin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1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Pembakaran atau Penerangan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Pembakaran oleh panas dari udara yang ditekan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Menyala dari percikan listrik</a:t>
                      </a:r>
                      <a:endParaRPr kumimoji="1" lang="id-ID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2"/>
                  </a:ext>
                </a:extLst>
              </a:tr>
              <a:tr h="33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Berat per pengeluaran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Berat</a:t>
                      </a:r>
                      <a:endParaRPr kumimoji="1" lang="id-ID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Ringan</a:t>
                      </a:r>
                      <a:endParaRPr kumimoji="1" lang="id-ID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3"/>
                  </a:ext>
                </a:extLst>
              </a:tr>
              <a:tr h="337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Biaya per pengeluaran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Tinggi</a:t>
                      </a:r>
                      <a:endParaRPr kumimoji="1" lang="id-ID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Rendah</a:t>
                      </a:r>
                      <a:endParaRPr kumimoji="1" lang="id-ID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4"/>
                  </a:ext>
                </a:extLst>
              </a:tr>
              <a:tr h="344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Efisiensi panas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Baik (30-40%)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Buruk (20-26%)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5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Biaya pengoperasian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Rendah</a:t>
                      </a:r>
                      <a:endParaRPr kumimoji="1" lang="id-ID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Tinggi</a:t>
                      </a:r>
                      <a:endParaRPr kumimoji="1" lang="id-ID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6"/>
                  </a:ext>
                </a:extLst>
              </a:tr>
              <a:tr h="339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Keamanan api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Tinggi</a:t>
                      </a:r>
                      <a:endParaRPr kumimoji="1" lang="id-ID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Rendah</a:t>
                      </a:r>
                      <a:endParaRPr kumimoji="1" lang="id-ID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7"/>
                  </a:ext>
                </a:extLst>
              </a:tr>
              <a:tr h="30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Kebisingan/getaran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Tinggi</a:t>
                      </a:r>
                      <a:endParaRPr kumimoji="1" lang="id-ID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Rendah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8"/>
                  </a:ext>
                </a:extLst>
              </a:tr>
              <a:tr h="50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Penyalaan selama musim dingin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Sedikit buruk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Baik</a:t>
                      </a:r>
                      <a:endParaRPr kumimoji="1" lang="id-ID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8934" cy="1150249"/>
          </a:xfrm>
        </p:spPr>
        <p:txBody>
          <a:bodyPr>
            <a:no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Komponen </a:t>
            </a:r>
            <a:r>
              <a:rPr lang="en-US" sz="4000" dirty="0" smtClean="0">
                <a:latin typeface="Arial" panose="020B0604020202020204" pitchFamily="34" charset="0"/>
              </a:rPr>
              <a:t>f</a:t>
            </a:r>
            <a:r>
              <a:rPr lang="id-ID" sz="4000" dirty="0" smtClean="0">
                <a:latin typeface="Arial" panose="020B0604020202020204" pitchFamily="34" charset="0"/>
              </a:rPr>
              <a:t>orklift </a:t>
            </a:r>
            <a:r>
              <a:rPr lang="en-US" sz="4000" dirty="0" smtClean="0">
                <a:latin typeface="Arial" panose="020B0604020202020204" pitchFamily="34" charset="0"/>
              </a:rPr>
              <a:t>c</a:t>
            </a:r>
            <a:r>
              <a:rPr lang="id-ID" sz="4000" dirty="0" smtClean="0">
                <a:latin typeface="Arial" panose="020B0604020202020204" pitchFamily="34" charset="0"/>
              </a:rPr>
              <a:t>ounterbalance </a:t>
            </a:r>
            <a:r>
              <a:rPr lang="en-US" sz="4000" dirty="0" smtClean="0">
                <a:latin typeface="Arial" panose="020B0604020202020204" pitchFamily="34" charset="0"/>
              </a:rPr>
              <a:t>b</a:t>
            </a:r>
            <a:r>
              <a:rPr lang="id-ID" sz="4000" dirty="0" smtClean="0">
                <a:latin typeface="Arial" panose="020B0604020202020204" pitchFamily="34" charset="0"/>
              </a:rPr>
              <a:t>ertenaga </a:t>
            </a:r>
            <a:r>
              <a:rPr lang="en-US" sz="4000" dirty="0" smtClean="0">
                <a:latin typeface="Arial" panose="020B0604020202020204" pitchFamily="34" charset="0"/>
              </a:rPr>
              <a:t>a</a:t>
            </a:r>
            <a:r>
              <a:rPr lang="id-ID" sz="4000" dirty="0" smtClean="0">
                <a:latin typeface="Arial" panose="020B0604020202020204" pitchFamily="34" charset="0"/>
              </a:rPr>
              <a:t>ki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49" y="1515374"/>
            <a:ext cx="6877372" cy="480552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855712" y="3838161"/>
            <a:ext cx="18262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id-ID" altLang="en-US" sz="1400" dirty="0" smtClean="0">
                <a:latin typeface="Arial" panose="020B0604020202020204" pitchFamily="34" charset="0"/>
              </a:rPr>
              <a:t>Motor penggerak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27253" y="3815502"/>
            <a:ext cx="264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1400" dirty="0" smtClean="0">
                <a:latin typeface="Arial" panose="020B0604020202020204" pitchFamily="34" charset="0"/>
              </a:rPr>
              <a:t>Motor power steering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86252" y="2963378"/>
            <a:ext cx="2300489" cy="307777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kumimoji="1" lang="id-ID" altLang="en-US" sz="1400" dirty="0" smtClean="0">
                <a:latin typeface="Arial" panose="020B0604020202020204" pitchFamily="34" charset="0"/>
              </a:rPr>
              <a:t>Motor pompa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654962"/>
              </p:ext>
            </p:extLst>
          </p:nvPr>
        </p:nvGraphicFramePr>
        <p:xfrm>
          <a:off x="6372251" y="4327319"/>
          <a:ext cx="5174883" cy="244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6"/>
                <a:gridCol w="1742649"/>
                <a:gridCol w="309838"/>
                <a:gridCol w="2871670"/>
              </a:tblGrid>
              <a:tr h="206896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Mast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listrik untuk memuat/membongkar muatan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26711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Silinder angkat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Pompa hidrolik untuk memuat/membongkar muatan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8073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Silinder kemiringan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listrik untuk mengarahkan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30394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Fork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Pompa hidrolik untuk mengarahkan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26779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Diferensial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Silinder hidrolik untuk mengarahkan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7353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Roda gigi reduksi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Imbangan berat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8284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listrik untuk gerakan melintas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Baterai</a:t>
                      </a:r>
                    </a:p>
                  </a:txBody>
                  <a:tcPr marL="7620" marR="7620" marT="7620" marB="0">
                    <a:noFill/>
                  </a:tcPr>
                </a:tc>
              </a:tr>
              <a:tr h="208202">
                <a:tc>
                  <a:txBody>
                    <a:bodyPr/>
                    <a:lstStyle/>
                    <a:p>
                      <a:pPr algn="l" fontAlgn="ctr"/>
                      <a:r>
                        <a:rPr lang="id-ID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Gandar belakang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973"/>
          </a:xfrm>
        </p:spPr>
        <p:txBody>
          <a:bodyPr>
            <a:normAutofit fontScale="90000"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Mengisi </a:t>
            </a:r>
            <a:r>
              <a:rPr lang="en-US" sz="4000" dirty="0" smtClean="0">
                <a:latin typeface="Arial" panose="020B0604020202020204" pitchFamily="34" charset="0"/>
              </a:rPr>
              <a:t>d</a:t>
            </a:r>
            <a:r>
              <a:rPr lang="id-ID" sz="4000" dirty="0" smtClean="0">
                <a:latin typeface="Arial" panose="020B0604020202020204" pitchFamily="34" charset="0"/>
              </a:rPr>
              <a:t>aya </a:t>
            </a:r>
            <a:r>
              <a:rPr lang="id-ID" sz="4000" dirty="0" smtClean="0">
                <a:latin typeface="Arial" panose="020B0604020202020204" pitchFamily="34" charset="0"/>
              </a:rPr>
              <a:t>dengan </a:t>
            </a:r>
            <a:r>
              <a:rPr lang="en-US" sz="4000" dirty="0" smtClean="0">
                <a:latin typeface="Arial" panose="020B0604020202020204" pitchFamily="34" charset="0"/>
              </a:rPr>
              <a:t>p</a:t>
            </a:r>
            <a:r>
              <a:rPr lang="id-ID" sz="4000" dirty="0" smtClean="0">
                <a:latin typeface="Arial" panose="020B0604020202020204" pitchFamily="34" charset="0"/>
              </a:rPr>
              <a:t>engisi </a:t>
            </a:r>
            <a:r>
              <a:rPr lang="en-US" sz="4000" dirty="0" smtClean="0">
                <a:latin typeface="Arial" panose="020B0604020202020204" pitchFamily="34" charset="0"/>
              </a:rPr>
              <a:t>b</a:t>
            </a:r>
            <a:r>
              <a:rPr lang="id-ID" sz="4000" dirty="0" smtClean="0">
                <a:latin typeface="Arial" panose="020B0604020202020204" pitchFamily="34" charset="0"/>
              </a:rPr>
              <a:t>aterai </a:t>
            </a:r>
            <a:r>
              <a:rPr lang="id-ID" sz="4000" dirty="0" smtClean="0">
                <a:latin typeface="Arial" panose="020B0604020202020204" pitchFamily="34" charset="0"/>
              </a:rPr>
              <a:t>di </a:t>
            </a:r>
            <a:r>
              <a:rPr lang="en-US" sz="4000" dirty="0" smtClean="0">
                <a:latin typeface="Arial" panose="020B0604020202020204" pitchFamily="34" charset="0"/>
              </a:rPr>
              <a:t>p</a:t>
            </a:r>
            <a:r>
              <a:rPr lang="id-ID" sz="4000" dirty="0" smtClean="0">
                <a:latin typeface="Arial" panose="020B0604020202020204" pitchFamily="34" charset="0"/>
              </a:rPr>
              <a:t>apan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1690688"/>
            <a:ext cx="5823437" cy="41321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82303" y="3573470"/>
            <a:ext cx="779158" cy="36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Daya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64826" y="5089674"/>
            <a:ext cx="27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en-US" dirty="0" smtClean="0">
                <a:latin typeface="Arial" panose="020B0604020202020204" pitchFamily="34" charset="0"/>
              </a:rPr>
              <a:t>Kabel pengisian daya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1147</Words>
  <PresentationFormat>ユーザー設定</PresentationFormat>
  <Paragraphs>387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Kualifikasi pengoperasian forklift</vt:lpstr>
      <vt:lpstr>Pusat beban dan panjang fork</vt:lpstr>
      <vt:lpstr>Pusat muatan standar</vt:lpstr>
      <vt:lpstr>Sudut pemiringan mast dan tinggi pengangkatan maksimum</vt:lpstr>
      <vt:lpstr>Beban maksimum dan beban yang diperbolehkan</vt:lpstr>
      <vt:lpstr>Istilah terkait muatan, kinerja, dan status</vt:lpstr>
      <vt:lpstr>Perbandingan engine diesel dan mesin gasolin</vt:lpstr>
      <vt:lpstr>Komponen forklift counterbalance bertenaga aki</vt:lpstr>
      <vt:lpstr>Mengisi daya dengan pengisi baterai di papan</vt:lpstr>
      <vt:lpstr>Pengisian daya dengan pengisi baterai stasioner</vt:lpstr>
      <vt:lpstr>Kendaraan kopling</vt:lpstr>
      <vt:lpstr>Kendaraan konverter torsi</vt:lpstr>
      <vt:lpstr>Pengoperasian akselerasi/deselerasi kendaraan konverter torsi</vt:lpstr>
      <vt:lpstr>Perbedaan cornering</vt:lpstr>
      <vt:lpstr>Memiringkan mast ke depan</vt:lpstr>
      <vt:lpstr>Jok operator forklift counterbalance bertenaga aki</vt:lpstr>
      <vt:lpstr>Area operator forklift reach berdiri</vt:lpstr>
      <vt:lpstr>Nama suku cadang perangkat pemuatan/pembongkaran muatan</vt:lpstr>
      <vt:lpstr>Nama-nama bagian palet datar</vt:lpstr>
      <vt:lpstr>Pengoperasian tuas (Contoh.)</vt:lpstr>
      <vt:lpstr>Dilarang mengendarai</vt:lpstr>
      <vt:lpstr>Dilarang mengendarai saat muatan terangkat</vt:lpstr>
      <vt:lpstr>Pemeriksaan pribadi bertahap</vt:lpstr>
      <vt:lpstr>Pengoperasian saat lembur dan mabuk</vt:lpstr>
      <vt:lpstr>Bekerja dengan mengenakan pakaian keselamatan yang semestinya</vt:lpstr>
      <vt:lpstr>Pemeriksaan awal</vt:lpstr>
      <vt:lpstr>Naik ke/turun dari kendaraan</vt:lpstr>
      <vt:lpstr>Turunkan fork saat mengemudi</vt:lpstr>
      <vt:lpstr>Berkendara maju menaiki tanjakan dan mundur menuruni tanjakan</vt:lpstr>
      <vt:lpstr>Perbaiki masalah secepatnya</vt:lpstr>
      <vt:lpstr>Jangan memuat muatan berlebihan</vt:lpstr>
      <vt:lpstr>Dilarang berdiri di bawah fork</vt:lpstr>
      <vt:lpstr>Dilarang mengangkat orang dengan fork</vt:lpstr>
      <vt:lpstr>Dilarang menggantungkan benda pada fork</vt:lpstr>
      <vt:lpstr>Isilah daya di tempat berventilasi baik</vt:lpstr>
      <vt:lpstr>Buka penutup baterai selama pengisian daya</vt:lpstr>
      <vt:lpstr>Tiga elemen gaya</vt:lpstr>
      <vt:lpstr>Vektor</vt:lpstr>
      <vt:lpstr>Komposisi dua gaya</vt:lpstr>
      <vt:lpstr>Hukum gaya jajaran genjang</vt:lpstr>
      <vt:lpstr>Dekomposisi gaya (1)</vt:lpstr>
      <vt:lpstr>Dekomposisi gaya (2)</vt:lpstr>
      <vt:lpstr>Gaya pengencangan dan momen</vt:lpstr>
      <vt:lpstr>Keseimbangan beberapa gaya pada satu titik</vt:lpstr>
      <vt:lpstr>Keseimbangan beberapa gaya pada satu titik</vt:lpstr>
      <vt:lpstr>Keseimbangan gaya paralel</vt:lpstr>
      <vt:lpstr>Pergerakan pusat gravitasi keseluruhan　　　</vt:lpstr>
      <vt:lpstr>Posisi pusat gravitasi (COG) forklift</vt:lpstr>
      <vt:lpstr>Gaya inersia forklift</vt:lpstr>
      <vt:lpstr>Terguling karena gaya sentrifugal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2020-02-25T08:22:19Z</cp:lastPrinted>
  <dcterms:created xsi:type="dcterms:W3CDTF">2019-12-13T09:51:21Z</dcterms:created>
  <dcterms:modified xsi:type="dcterms:W3CDTF">2020-03-12T19:25:53Z</dcterms:modified>
</cp:coreProperties>
</file>