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3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6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7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2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7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2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0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9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91EF-DBC0-4246-844B-B5A10E74A9C0}" type="datetimeFigureOut">
              <a:rPr kumimoji="1" lang="ja-JP" altLang="en-US" smtClean="0"/>
              <a:t>2020/3/12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6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7238" y="570272"/>
            <a:ext cx="9144000" cy="991109"/>
          </a:xfrm>
        </p:spPr>
        <p:txBody>
          <a:bodyPr>
            <a:normAutofit/>
          </a:bodyPr>
          <a:lstStyle/>
          <a:p>
            <a:r>
              <a:rPr lang="ja-JP" altLang="ja-JP" sz="4000" dirty="0"/>
              <a:t>フォークリフト運転業務に必要な資格</a:t>
            </a:r>
            <a:endParaRPr kumimoji="1" lang="ja-JP" altLang="en-US" sz="40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153116"/>
              </p:ext>
            </p:extLst>
          </p:nvPr>
        </p:nvGraphicFramePr>
        <p:xfrm>
          <a:off x="1682150" y="2199735"/>
          <a:ext cx="8747187" cy="3424687"/>
        </p:xfrm>
        <a:graphic>
          <a:graphicData uri="http://schemas.openxmlformats.org/drawingml/2006/table">
            <a:tbl>
              <a:tblPr/>
              <a:tblGrid>
                <a:gridCol w="2265208">
                  <a:extLst>
                    <a:ext uri="{9D8B030D-6E8A-4147-A177-3AD203B41FA5}">
                      <a16:colId xmlns:a16="http://schemas.microsoft.com/office/drawing/2014/main" val="4160187664"/>
                    </a:ext>
                  </a:extLst>
                </a:gridCol>
                <a:gridCol w="1812166">
                  <a:extLst>
                    <a:ext uri="{9D8B030D-6E8A-4147-A177-3AD203B41FA5}">
                      <a16:colId xmlns:a16="http://schemas.microsoft.com/office/drawing/2014/main" val="565469973"/>
                    </a:ext>
                  </a:extLst>
                </a:gridCol>
                <a:gridCol w="1812166">
                  <a:extLst>
                    <a:ext uri="{9D8B030D-6E8A-4147-A177-3AD203B41FA5}">
                      <a16:colId xmlns:a16="http://schemas.microsoft.com/office/drawing/2014/main" val="3926092634"/>
                    </a:ext>
                  </a:extLst>
                </a:gridCol>
                <a:gridCol w="2857647">
                  <a:extLst>
                    <a:ext uri="{9D8B030D-6E8A-4147-A177-3AD203B41FA5}">
                      <a16:colId xmlns:a16="http://schemas.microsoft.com/office/drawing/2014/main" val="2143026826"/>
                    </a:ext>
                  </a:extLst>
                </a:gridCol>
              </a:tblGrid>
              <a:tr h="78805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　　　　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資格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b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区部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技能講習</a:t>
                      </a:r>
                      <a:b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終了者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特別教育終了者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備考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89402"/>
                  </a:ext>
                </a:extLst>
              </a:tr>
              <a:tr h="131831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最大荷重１トン以上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〇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道路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公道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）上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を走行する運転を除く。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63080"/>
                  </a:ext>
                </a:extLst>
              </a:tr>
              <a:tr h="131831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最大荷重１トン未満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〇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〇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6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定置式充電器による</a:t>
            </a:r>
            <a:r>
              <a:rPr lang="ja-JP" altLang="ja-JP" dirty="0" smtClean="0"/>
              <a:t>充電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1337094"/>
            <a:ext cx="7875950" cy="5003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96551" y="2950234"/>
            <a:ext cx="121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電源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7206" y="5848799"/>
            <a:ext cx="2708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定置式充電器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31033" y="3922203"/>
            <a:ext cx="2708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電源コード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89342" y="2370269"/>
            <a:ext cx="3178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バッテリプラグ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89341" y="5136472"/>
            <a:ext cx="351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出力コードプラグ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56909" y="5721247"/>
            <a:ext cx="351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出力コード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181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69" y="1338287"/>
            <a:ext cx="7632852" cy="49447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クラッチ式の</a:t>
            </a:r>
            <a:r>
              <a:rPr lang="ja-JP" altLang="ja-JP" dirty="0" smtClean="0"/>
              <a:t>運転席図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" y="1976416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駐車ブレーキレバー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" y="2324063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ハンドル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" y="2703510"/>
            <a:ext cx="295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コンビネーションメータ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" y="3072842"/>
            <a:ext cx="295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4</a:t>
            </a:r>
            <a:r>
              <a:rPr lang="en-US" altLang="ja-JP" dirty="0" smtClean="0"/>
              <a:t>.</a:t>
            </a:r>
            <a:r>
              <a:rPr lang="ja-JP" altLang="en-US" dirty="0" smtClean="0"/>
              <a:t>警音器スイッチ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" y="3476943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5.</a:t>
            </a:r>
            <a:r>
              <a:rPr lang="ja-JP" altLang="en-US" dirty="0" smtClean="0"/>
              <a:t>方向指示器</a:t>
            </a:r>
            <a:r>
              <a:rPr lang="en-US" altLang="ja-JP" dirty="0" smtClean="0"/>
              <a:t>/</a:t>
            </a:r>
            <a:r>
              <a:rPr lang="ja-JP" altLang="en-US" dirty="0" smtClean="0"/>
              <a:t>ライトスィッチ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" y="3875972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6</a:t>
            </a:r>
            <a:r>
              <a:rPr lang="en-US" altLang="ja-JP" dirty="0" smtClean="0"/>
              <a:t>.</a:t>
            </a:r>
            <a:r>
              <a:rPr lang="ja-JP" altLang="en-US" dirty="0" smtClean="0"/>
              <a:t>リフトレバー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4280073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7.</a:t>
            </a:r>
            <a:r>
              <a:rPr lang="ja-JP" altLang="en-US" dirty="0" smtClean="0"/>
              <a:t>ティルトレバー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" y="4649405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8</a:t>
            </a:r>
            <a:r>
              <a:rPr lang="en-US" altLang="ja-JP" dirty="0" smtClean="0"/>
              <a:t>.</a:t>
            </a:r>
            <a:r>
              <a:rPr lang="ja-JP" altLang="en-US" dirty="0" smtClean="0"/>
              <a:t>クラッチペダル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4984171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9.</a:t>
            </a:r>
            <a:r>
              <a:rPr lang="ja-JP" altLang="en-US" dirty="0" smtClean="0"/>
              <a:t>ブレーキペダル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322105" y="1988076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10.</a:t>
            </a:r>
            <a:r>
              <a:rPr lang="ja-JP" altLang="en-US" dirty="0" smtClean="0"/>
              <a:t>始動スイッチ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322104" y="2357408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11.</a:t>
            </a:r>
            <a:r>
              <a:rPr lang="ja-JP" altLang="en-US" dirty="0" smtClean="0"/>
              <a:t>アクセルペダル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316353" y="2769179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12.</a:t>
            </a:r>
            <a:r>
              <a:rPr lang="ja-JP" altLang="en-US" dirty="0" smtClean="0"/>
              <a:t>高低速レバー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316353" y="3193187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13.</a:t>
            </a:r>
            <a:r>
              <a:rPr lang="ja-JP" altLang="en-US" smtClean="0"/>
              <a:t>前後進レバー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10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トルクコンバータ式運転席図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3" y="1588439"/>
            <a:ext cx="7572359" cy="498865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965" y="1988076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駐車ブレーキレバー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965" y="2335723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前後進レバー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965" y="2705055"/>
            <a:ext cx="295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3.</a:t>
            </a:r>
            <a:r>
              <a:rPr lang="ja-JP" altLang="en-US" dirty="0"/>
              <a:t>ハンドル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965" y="3074387"/>
            <a:ext cx="295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4</a:t>
            </a:r>
            <a:r>
              <a:rPr lang="en-US" altLang="ja-JP" dirty="0" smtClean="0"/>
              <a:t>.</a:t>
            </a:r>
            <a:r>
              <a:rPr lang="ja-JP" altLang="en-US" dirty="0" smtClean="0"/>
              <a:t>コンビネーションメータ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964" y="3478488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5.</a:t>
            </a:r>
            <a:r>
              <a:rPr lang="ja-JP" altLang="en-US" dirty="0" smtClean="0"/>
              <a:t>警音器</a:t>
            </a:r>
            <a:r>
              <a:rPr lang="ja-JP" altLang="en-US" dirty="0"/>
              <a:t>スイッチ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964" y="3847820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6.</a:t>
            </a:r>
            <a:r>
              <a:rPr lang="ja-JP" altLang="en-US" dirty="0" smtClean="0"/>
              <a:t>方向</a:t>
            </a:r>
            <a:r>
              <a:rPr lang="ja-JP" altLang="en-US" dirty="0"/>
              <a:t>指示器</a:t>
            </a:r>
            <a:r>
              <a:rPr lang="en-US" altLang="ja-JP" dirty="0"/>
              <a:t>/</a:t>
            </a:r>
            <a:r>
              <a:rPr lang="ja-JP" altLang="en-US" dirty="0" smtClean="0"/>
              <a:t>ライトスィッチ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963" y="4251921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7.</a:t>
            </a:r>
            <a:r>
              <a:rPr lang="ja-JP" altLang="en-US" dirty="0" smtClean="0"/>
              <a:t>リフトレバー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963" y="4621253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8</a:t>
            </a:r>
            <a:r>
              <a:rPr lang="en-US" altLang="ja-JP" dirty="0" smtClean="0"/>
              <a:t>.</a:t>
            </a:r>
            <a:r>
              <a:rPr lang="ja-JP" altLang="en-US" dirty="0"/>
              <a:t>ティルトレバー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962" y="4984171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9.</a:t>
            </a:r>
            <a:r>
              <a:rPr lang="ja-JP" altLang="en-US" dirty="0" smtClean="0"/>
              <a:t>インチングペダル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322105" y="1988076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10.</a:t>
            </a:r>
            <a:r>
              <a:rPr lang="ja-JP" altLang="en-US" dirty="0" smtClean="0"/>
              <a:t>ブレーキペダル</a:t>
            </a:r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322104" y="2357408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11.</a:t>
            </a:r>
            <a:r>
              <a:rPr lang="ja-JP" altLang="en-US" dirty="0" smtClean="0"/>
              <a:t>始動スイッチ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316353" y="2769179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12.</a:t>
            </a:r>
            <a:r>
              <a:rPr lang="ja-JP" altLang="en-US" dirty="0" smtClean="0"/>
              <a:t>アクセルペダル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43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トルコン車の加減速操作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9" y="2188358"/>
            <a:ext cx="7144964" cy="35050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03253" y="5253487"/>
            <a:ext cx="296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(1</a:t>
            </a:r>
            <a:r>
              <a:rPr kumimoji="1" lang="ja-JP" altLang="en-US" sz="2800" dirty="0" smtClean="0"/>
              <a:t>速トルコン車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86" y="5253487"/>
            <a:ext cx="296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(2</a:t>
            </a:r>
            <a:r>
              <a:rPr kumimoji="1" lang="ja-JP" altLang="en-US" sz="2800" dirty="0" smtClean="0"/>
              <a:t>速トルコン車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930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コーナーを曲がる時の相違点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17" y="1474970"/>
            <a:ext cx="6218993" cy="44999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66295" y="6138456"/>
            <a:ext cx="276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フォークリフト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55059" y="6127292"/>
            <a:ext cx="130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自動車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945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マストの前傾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9" y="1765446"/>
            <a:ext cx="4789569" cy="42557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93412" y="1908975"/>
            <a:ext cx="177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前へ倒す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955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バッテリ式カウンタバランスフォークリフトの運転席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8" y="1690688"/>
            <a:ext cx="7764264" cy="463655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6213" y="2468121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駐車ブレーキレバー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6213" y="2815768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ハンドル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6213" y="3195215"/>
            <a:ext cx="347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3.</a:t>
            </a:r>
            <a:r>
              <a:rPr lang="ja-JP" altLang="en-US" dirty="0" smtClean="0"/>
              <a:t>警音器スイッチディスプレイ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6213" y="3564547"/>
            <a:ext cx="295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4</a:t>
            </a:r>
            <a:r>
              <a:rPr lang="en-US" altLang="ja-JP" dirty="0" smtClean="0"/>
              <a:t>.</a:t>
            </a:r>
            <a:r>
              <a:rPr lang="ja-JP" altLang="en-US" dirty="0" smtClean="0"/>
              <a:t>前後進レバー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6212" y="3968648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5.</a:t>
            </a:r>
            <a:r>
              <a:rPr lang="ja-JP" altLang="en-US" dirty="0" smtClean="0"/>
              <a:t>リフトレバー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6212" y="4367677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6.</a:t>
            </a:r>
            <a:r>
              <a:rPr lang="ja-JP" altLang="en-US" dirty="0" smtClean="0"/>
              <a:t>ティルトレバー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6211" y="4771778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7.</a:t>
            </a:r>
            <a:r>
              <a:rPr lang="ja-JP" altLang="en-US" dirty="0" smtClean="0"/>
              <a:t>ライトスイッチ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6212" y="5141110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8</a:t>
            </a:r>
            <a:r>
              <a:rPr lang="en-US" altLang="ja-JP" dirty="0" smtClean="0"/>
              <a:t>.</a:t>
            </a:r>
            <a:r>
              <a:rPr lang="ja-JP" altLang="en-US" dirty="0" smtClean="0"/>
              <a:t>ブレーキペダル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6211" y="5475876"/>
            <a:ext cx="325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9.</a:t>
            </a:r>
            <a:r>
              <a:rPr lang="ja-JP" altLang="en-US" dirty="0" smtClean="0"/>
              <a:t>アクセルペダル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49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立席式リーチフォークリフトの運転席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3" y="1621108"/>
            <a:ext cx="7081269" cy="36613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960" y="1887739"/>
            <a:ext cx="256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2</a:t>
            </a:r>
            <a:r>
              <a:rPr kumimoji="1" lang="en-US" altLang="ja-JP" sz="1400" dirty="0" smtClean="0"/>
              <a:t>.</a:t>
            </a:r>
            <a:r>
              <a:rPr kumimoji="1" lang="ja-JP" altLang="en-US" sz="1400" dirty="0" smtClean="0"/>
              <a:t>ランプスイッチ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960" y="2240723"/>
            <a:ext cx="295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3.</a:t>
            </a:r>
            <a:r>
              <a:rPr lang="ja-JP" altLang="en-US" sz="1400" dirty="0" smtClean="0"/>
              <a:t>メータパネル</a:t>
            </a:r>
            <a:endParaRPr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965" y="3091908"/>
            <a:ext cx="295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4</a:t>
            </a:r>
            <a:r>
              <a:rPr lang="en-US" altLang="ja-JP" sz="1400" dirty="0" smtClean="0"/>
              <a:t>.</a:t>
            </a:r>
            <a:r>
              <a:rPr lang="ja-JP" altLang="en-US" sz="1400" dirty="0" smtClean="0"/>
              <a:t>電源緊急カットボタン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964" y="3496009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5.</a:t>
            </a:r>
            <a:r>
              <a:rPr lang="ja-JP" altLang="en-US" sz="1400" dirty="0" smtClean="0"/>
              <a:t>リフトレバー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964" y="3865341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6.</a:t>
            </a:r>
            <a:r>
              <a:rPr lang="ja-JP" altLang="en-US" sz="1400" dirty="0" smtClean="0"/>
              <a:t>ティルトレバー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963" y="4269442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7.</a:t>
            </a:r>
            <a:r>
              <a:rPr lang="ja-JP" altLang="en-US" sz="1400" dirty="0" smtClean="0"/>
              <a:t>リーチレバー</a:t>
            </a:r>
            <a:endParaRPr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963" y="4621253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8</a:t>
            </a:r>
            <a:r>
              <a:rPr lang="en-US" altLang="ja-JP" sz="1400" dirty="0" smtClean="0"/>
              <a:t>.</a:t>
            </a:r>
            <a:r>
              <a:rPr lang="ja-JP" altLang="en-US" sz="1400" dirty="0" smtClean="0"/>
              <a:t>ホーンボタン</a:t>
            </a:r>
            <a:endParaRPr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962" y="4984171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9.</a:t>
            </a:r>
            <a:r>
              <a:rPr lang="ja-JP" altLang="en-US" sz="1400" dirty="0" smtClean="0"/>
              <a:t>アクセルレバー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965" y="1495436"/>
            <a:ext cx="256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1.</a:t>
            </a:r>
            <a:r>
              <a:rPr kumimoji="1" lang="ja-JP" altLang="en-US" sz="1400" dirty="0" smtClean="0"/>
              <a:t>始動スイッチ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961" y="5282446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10.</a:t>
            </a:r>
            <a:r>
              <a:rPr lang="ja-JP" altLang="en-US" sz="1400" dirty="0" smtClean="0"/>
              <a:t>ハンドル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960" y="5645364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11.</a:t>
            </a:r>
            <a:r>
              <a:rPr lang="ja-JP" altLang="en-US" sz="1400" dirty="0" smtClean="0"/>
              <a:t>ブレーキペダル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960" y="2517204"/>
            <a:ext cx="3158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(</a:t>
            </a:r>
            <a:r>
              <a:rPr lang="ja-JP" altLang="en-US" sz="1400" dirty="0" smtClean="0"/>
              <a:t>バッテリ容積表示、アワメータ表示</a:t>
            </a:r>
            <a:endParaRPr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959" y="2809008"/>
            <a:ext cx="3158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故障コード表示、調整モード表示</a:t>
            </a:r>
            <a:r>
              <a:rPr lang="en-US" altLang="ja-JP" sz="1400" dirty="0" smtClean="0"/>
              <a:t>)</a:t>
            </a:r>
            <a:endParaRPr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250380" y="1954744"/>
            <a:ext cx="256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13.</a:t>
            </a:r>
            <a:r>
              <a:rPr kumimoji="1" lang="ja-JP" altLang="en-US" sz="1400" dirty="0" smtClean="0"/>
              <a:t>バッテリロックペダル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250380" y="2307728"/>
            <a:ext cx="295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14.</a:t>
            </a:r>
            <a:r>
              <a:rPr lang="ja-JP" altLang="en-US" sz="1400" dirty="0" smtClean="0"/>
              <a:t>アシストグリップ</a:t>
            </a:r>
            <a:endParaRPr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50380" y="3010612"/>
            <a:ext cx="295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16.</a:t>
            </a:r>
            <a:r>
              <a:rPr lang="ja-JP" altLang="en-US" sz="1400" dirty="0" smtClean="0"/>
              <a:t>後部ドアー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250383" y="3632376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18.</a:t>
            </a:r>
            <a:r>
              <a:rPr lang="ja-JP" altLang="en-US" sz="1400" dirty="0" smtClean="0"/>
              <a:t>ヒップサポート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250384" y="3932346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19.</a:t>
            </a:r>
            <a:r>
              <a:rPr lang="ja-JP" altLang="en-US" sz="1400" dirty="0" smtClean="0"/>
              <a:t>充電パネル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250383" y="4227464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20.</a:t>
            </a:r>
            <a:r>
              <a:rPr lang="ja-JP" altLang="en-US" sz="1400" dirty="0" smtClean="0"/>
              <a:t>フロアプレート</a:t>
            </a:r>
            <a:endParaRPr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250380" y="4791261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21.</a:t>
            </a:r>
            <a:r>
              <a:rPr lang="ja-JP" altLang="en-US" sz="1400" dirty="0" smtClean="0"/>
              <a:t>バッテリプラグ</a:t>
            </a:r>
            <a:endParaRPr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250383" y="3300611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17.</a:t>
            </a:r>
            <a:r>
              <a:rPr lang="ja-JP" altLang="en-US" sz="1400" dirty="0" smtClean="0"/>
              <a:t>メモバインダー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250385" y="1562441"/>
            <a:ext cx="256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12.</a:t>
            </a:r>
            <a:r>
              <a:rPr kumimoji="1" lang="ja-JP" altLang="en-US" sz="1400" dirty="0" smtClean="0"/>
              <a:t>ターンシグナルスイッチ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250380" y="2676967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15.</a:t>
            </a:r>
            <a:r>
              <a:rPr lang="ja-JP" altLang="en-US" sz="1400" dirty="0" smtClean="0"/>
              <a:t>作動油レベルゲージ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250379" y="4509363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(</a:t>
            </a:r>
            <a:r>
              <a:rPr lang="ja-JP" altLang="en-US" sz="1400" dirty="0" smtClean="0"/>
              <a:t>インターロックスイッチ</a:t>
            </a:r>
            <a:r>
              <a:rPr lang="en-US" altLang="ja-JP" sz="1400" dirty="0" smtClean="0"/>
              <a:t>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33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荷役装置の各部の名称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8" y="1828799"/>
            <a:ext cx="4495903" cy="4320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3" y="2001329"/>
            <a:ext cx="5018536" cy="31993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214546" y="2078966"/>
            <a:ext cx="236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フォーク上面から見た</a:t>
            </a:r>
            <a:r>
              <a:rPr lang="ja-JP" altLang="en-US" sz="1400" dirty="0"/>
              <a:t>図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960" y="1887739"/>
            <a:ext cx="256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2</a:t>
            </a:r>
            <a:r>
              <a:rPr kumimoji="1" lang="en-US" altLang="ja-JP" sz="1400" dirty="0" smtClean="0"/>
              <a:t>.</a:t>
            </a:r>
            <a:r>
              <a:rPr kumimoji="1" lang="ja-JP" altLang="en-US" sz="1400" dirty="0" smtClean="0"/>
              <a:t>リフトローラ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960" y="2240723"/>
            <a:ext cx="295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3.</a:t>
            </a:r>
            <a:r>
              <a:rPr lang="ja-JP" altLang="en-US" sz="1400" dirty="0" smtClean="0"/>
              <a:t>アウターマスト</a:t>
            </a:r>
            <a:endParaRPr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283" y="2565505"/>
            <a:ext cx="295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4</a:t>
            </a:r>
            <a:r>
              <a:rPr lang="en-US" altLang="ja-JP" sz="1400" dirty="0" smtClean="0"/>
              <a:t>.</a:t>
            </a:r>
            <a:r>
              <a:rPr lang="ja-JP" altLang="en-US" sz="1400" dirty="0" smtClean="0"/>
              <a:t>リフトチェーン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282" y="2969606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5.</a:t>
            </a:r>
            <a:r>
              <a:rPr lang="ja-JP" altLang="en-US" sz="1400" dirty="0" smtClean="0"/>
              <a:t>リフトローラ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282" y="3338938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6.</a:t>
            </a:r>
            <a:r>
              <a:rPr lang="ja-JP" altLang="en-US" sz="1400" dirty="0" smtClean="0"/>
              <a:t>ティルトレバー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281" y="3680843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7.</a:t>
            </a:r>
            <a:r>
              <a:rPr lang="ja-JP" altLang="en-US" sz="1400" dirty="0" smtClean="0"/>
              <a:t>フォークストッパ</a:t>
            </a:r>
            <a:endParaRPr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341" y="3998021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8</a:t>
            </a:r>
            <a:r>
              <a:rPr lang="en-US" altLang="ja-JP" sz="1400" dirty="0" smtClean="0"/>
              <a:t>.</a:t>
            </a:r>
            <a:r>
              <a:rPr lang="ja-JP" altLang="en-US" sz="1400" dirty="0" smtClean="0"/>
              <a:t>リフトローラ</a:t>
            </a:r>
            <a:endParaRPr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342" y="4325110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9.</a:t>
            </a:r>
            <a:r>
              <a:rPr lang="ja-JP" altLang="en-US" sz="1400" dirty="0" smtClean="0"/>
              <a:t>フォーク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965" y="1495436"/>
            <a:ext cx="256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1.</a:t>
            </a:r>
            <a:r>
              <a:rPr kumimoji="1" lang="ja-JP" altLang="en-US" sz="1400" dirty="0" smtClean="0"/>
              <a:t>インナーマスト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342" y="4642871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10.</a:t>
            </a:r>
            <a:r>
              <a:rPr lang="ja-JP" altLang="en-US" sz="1400" dirty="0" smtClean="0"/>
              <a:t>チェーンホイール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4401" y="4914764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11.</a:t>
            </a:r>
            <a:r>
              <a:rPr lang="ja-JP" altLang="en-US" sz="1400" dirty="0" smtClean="0"/>
              <a:t>クロスビーム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4401" y="5197807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12.</a:t>
            </a:r>
            <a:r>
              <a:rPr lang="ja-JP" altLang="en-US" sz="1400" dirty="0" smtClean="0"/>
              <a:t>リフトシリンダ</a:t>
            </a:r>
            <a:endParaRPr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4401" y="5514329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13.</a:t>
            </a:r>
            <a:r>
              <a:rPr lang="ja-JP" altLang="en-US" sz="1400" dirty="0" smtClean="0"/>
              <a:t>バックレスト</a:t>
            </a:r>
            <a:endParaRPr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4403" y="5842074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14.</a:t>
            </a:r>
            <a:r>
              <a:rPr lang="ja-JP" altLang="en-US" sz="1400" dirty="0" smtClean="0"/>
              <a:t>ティルトシリンダ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4403" y="6159835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15.</a:t>
            </a:r>
            <a:r>
              <a:rPr lang="ja-JP" altLang="en-US" sz="1400" dirty="0" smtClean="0"/>
              <a:t>フィンガーバー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4341" y="6476357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16.</a:t>
            </a:r>
            <a:r>
              <a:rPr lang="ja-JP" altLang="en-US" sz="1400" dirty="0" smtClean="0"/>
              <a:t>マストサポート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862692" y="1947744"/>
            <a:ext cx="256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2</a:t>
            </a:r>
            <a:r>
              <a:rPr kumimoji="1" lang="en-US" altLang="ja-JP" sz="1400" dirty="0" smtClean="0"/>
              <a:t>.</a:t>
            </a:r>
            <a:r>
              <a:rPr kumimoji="1" lang="ja-JP" altLang="en-US" sz="1400" dirty="0" smtClean="0"/>
              <a:t>インナーマスト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862692" y="2300728"/>
            <a:ext cx="295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3.</a:t>
            </a:r>
            <a:r>
              <a:rPr lang="ja-JP" altLang="en-US" sz="1400" dirty="0" smtClean="0"/>
              <a:t>アウターマスト</a:t>
            </a:r>
            <a:endParaRPr lang="ja-JP" altLang="en-US" sz="1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861015" y="2625510"/>
            <a:ext cx="295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4</a:t>
            </a:r>
            <a:r>
              <a:rPr lang="en-US" altLang="ja-JP" sz="1400" dirty="0" smtClean="0"/>
              <a:t>.</a:t>
            </a:r>
            <a:r>
              <a:rPr lang="ja-JP" altLang="en-US" sz="1400" dirty="0" smtClean="0"/>
              <a:t>リフトローラ</a:t>
            </a:r>
            <a:endParaRPr kumimoji="1" lang="ja-JP" altLang="en-US" sz="1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861014" y="3029611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5.</a:t>
            </a:r>
            <a:r>
              <a:rPr lang="ja-JP" altLang="en-US" sz="1400" dirty="0" smtClean="0"/>
              <a:t>フィンガーバー</a:t>
            </a:r>
            <a:endParaRPr kumimoji="1" lang="ja-JP" altLang="en-US" sz="1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862697" y="1555441"/>
            <a:ext cx="256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1.</a:t>
            </a:r>
            <a:r>
              <a:rPr kumimoji="1" lang="ja-JP" altLang="en-US" sz="1400" dirty="0" smtClean="0"/>
              <a:t>リフトブラケット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1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パ</a:t>
            </a:r>
            <a:r>
              <a:rPr lang="ja-JP" altLang="ja-JP" dirty="0" smtClean="0"/>
              <a:t>レット</a:t>
            </a:r>
            <a:r>
              <a:rPr lang="ja-JP" altLang="ja-JP" dirty="0"/>
              <a:t>各部の名称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0" y="1947757"/>
            <a:ext cx="7847619" cy="406666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5960" y="1887739"/>
            <a:ext cx="256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2</a:t>
            </a:r>
            <a:r>
              <a:rPr kumimoji="1" lang="en-US" altLang="ja-JP" sz="1400" dirty="0" smtClean="0"/>
              <a:t>.</a:t>
            </a:r>
            <a:r>
              <a:rPr kumimoji="1" lang="ja-JP" altLang="en-US" sz="1400" dirty="0" smtClean="0"/>
              <a:t>パレットの高さ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60" y="2240723"/>
            <a:ext cx="295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3.</a:t>
            </a:r>
            <a:r>
              <a:rPr lang="ja-JP" altLang="en-US" sz="1400" dirty="0" smtClean="0"/>
              <a:t>パレットの長さ</a:t>
            </a:r>
            <a:endParaRPr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283" y="2565505"/>
            <a:ext cx="295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4</a:t>
            </a:r>
            <a:r>
              <a:rPr lang="en-US" altLang="ja-JP" sz="1400" dirty="0" smtClean="0"/>
              <a:t>.</a:t>
            </a:r>
            <a:r>
              <a:rPr lang="ja-JP" altLang="en-US" sz="1400" dirty="0" smtClean="0"/>
              <a:t>エッジボード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282" y="2969606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5.</a:t>
            </a:r>
            <a:r>
              <a:rPr lang="ja-JP" altLang="en-US" sz="1400" dirty="0" smtClean="0"/>
              <a:t>デッキボード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282" y="3338938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6.</a:t>
            </a:r>
            <a:r>
              <a:rPr lang="ja-JP" altLang="en-US" sz="1400" dirty="0" smtClean="0"/>
              <a:t>けた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281" y="3680843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7.</a:t>
            </a:r>
            <a:r>
              <a:rPr lang="ja-JP" altLang="en-US" sz="1400" dirty="0" smtClean="0"/>
              <a:t>けたの幅</a:t>
            </a:r>
            <a:endParaRPr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341" y="3998021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8</a:t>
            </a:r>
            <a:r>
              <a:rPr lang="en-US" altLang="ja-JP" sz="1400" dirty="0" smtClean="0"/>
              <a:t>.</a:t>
            </a:r>
            <a:r>
              <a:rPr lang="ja-JP" altLang="en-US" sz="1400" dirty="0" smtClean="0"/>
              <a:t>面取り部</a:t>
            </a:r>
            <a:endParaRPr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342" y="4325110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9.</a:t>
            </a:r>
            <a:r>
              <a:rPr lang="ja-JP" altLang="en-US" sz="1400" dirty="0" smtClean="0"/>
              <a:t>差込口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965" y="1495436"/>
            <a:ext cx="256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1.</a:t>
            </a:r>
            <a:r>
              <a:rPr kumimoji="1" lang="ja-JP" altLang="en-US" sz="1400" dirty="0" smtClean="0"/>
              <a:t>パレットの幅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281" y="4588563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10.</a:t>
            </a:r>
            <a:r>
              <a:rPr lang="ja-JP" altLang="en-US" sz="1400" dirty="0" smtClean="0"/>
              <a:t>差込口の幅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220" y="4872547"/>
            <a:ext cx="325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11.</a:t>
            </a:r>
            <a:r>
              <a:rPr lang="ja-JP" altLang="en-US" sz="1400" dirty="0" smtClean="0"/>
              <a:t>差込口の高さ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けたの高さ</a:t>
            </a:r>
            <a:r>
              <a:rPr lang="en-US" altLang="ja-JP" sz="1400" dirty="0" smtClean="0"/>
              <a:t>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392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408" y="434136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ja-JP" dirty="0" smtClean="0"/>
              <a:t>荷重中心</a:t>
            </a:r>
            <a:r>
              <a:rPr lang="ja-JP" altLang="en-US" dirty="0" smtClean="0"/>
              <a:t>とフォークの長さ</a:t>
            </a:r>
            <a:endParaRPr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08" y="1759699"/>
            <a:ext cx="9678837" cy="3933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304581" y="5106838"/>
            <a:ext cx="1431985" cy="422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06659" y="5160200"/>
            <a:ext cx="122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荷重中心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557404" y="2932981"/>
            <a:ext cx="1716656" cy="500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471139" y="2962990"/>
            <a:ext cx="18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フォークの長さ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229600" y="4206192"/>
            <a:ext cx="2277374" cy="452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76403" y="4307183"/>
            <a:ext cx="238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フォークの最大厚さ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レバー操作の例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328661"/>
            <a:ext cx="6593694" cy="50431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1706" y="2794960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ターンシグナルスイッチ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26921" y="2794960"/>
            <a:ext cx="568624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左折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6008" y="3569607"/>
            <a:ext cx="56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右折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14651" y="1462457"/>
            <a:ext cx="131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リフトレバー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26387" y="1536799"/>
            <a:ext cx="56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下降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24632" y="2245426"/>
            <a:ext cx="56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上昇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92923" y="1422684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ティルト</a:t>
            </a:r>
            <a:r>
              <a:rPr kumimoji="1" lang="ja-JP" altLang="en-US" sz="1400" dirty="0" smtClean="0"/>
              <a:t>レバー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36568" y="1616345"/>
            <a:ext cx="56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前領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20163" y="2187553"/>
            <a:ext cx="56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後</a:t>
            </a:r>
            <a:r>
              <a:rPr kumimoji="1" lang="ja-JP" altLang="en-US" sz="1400" dirty="0" smtClean="0"/>
              <a:t>領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67805" y="2910009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変速レバー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25979" y="3672742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中立</a:t>
            </a:r>
            <a:r>
              <a:rPr kumimoji="1" lang="en-US" altLang="ja-JP" sz="1400" dirty="0" smtClean="0"/>
              <a:t>(N)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25979" y="3310795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連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725979" y="3990628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2</a:t>
            </a:r>
            <a:r>
              <a:rPr kumimoji="1" lang="ja-JP" altLang="en-US" sz="1400" dirty="0" smtClean="0"/>
              <a:t>連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733941" y="5663294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変速レバー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21427" y="4932293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中立</a:t>
            </a:r>
            <a:r>
              <a:rPr kumimoji="1" lang="en-US" altLang="ja-JP" sz="1400" dirty="0" smtClean="0"/>
              <a:t>(N)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721427" y="4570346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前進</a:t>
            </a:r>
            <a:r>
              <a:rPr kumimoji="1" lang="en-US" altLang="ja-JP" sz="1400" dirty="0" smtClean="0"/>
              <a:t>(F)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721427" y="5250179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後進</a:t>
            </a:r>
            <a:r>
              <a:rPr kumimoji="1" lang="en-US" altLang="ja-JP" sz="1400" dirty="0" smtClean="0"/>
              <a:t>(R)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90053" y="5155274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ホーンボタン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79702" y="5155274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ホーン作動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8200" y="3938691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駐車ブレーキレバー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11233" y="4292758"/>
            <a:ext cx="736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フリー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39683" y="4608538"/>
            <a:ext cx="736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ロック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761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乗車</a:t>
            </a:r>
            <a:r>
              <a:rPr lang="ja-JP" altLang="ja-JP" dirty="0" smtClean="0"/>
              <a:t>禁止</a:t>
            </a:r>
            <a:endParaRPr kumimoji="1" lang="ja-JP" altLang="en-US" dirty="0"/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630" r="542" b="630"/>
          <a:stretch>
            <a:fillRect/>
          </a:stretch>
        </p:blipFill>
        <p:spPr bwMode="auto">
          <a:xfrm>
            <a:off x="3148642" y="1472461"/>
            <a:ext cx="5483104" cy="4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積荷上昇時の走行禁止</a:t>
            </a:r>
            <a:endParaRPr kumimoji="1" lang="ja-JP" altLang="en-US" dirty="0"/>
          </a:p>
        </p:txBody>
      </p:sp>
      <p:pic>
        <p:nvPicPr>
          <p:cNvPr id="8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862" r="1637" b="1726"/>
          <a:stretch>
            <a:fillRect/>
          </a:stretch>
        </p:blipFill>
        <p:spPr bwMode="auto">
          <a:xfrm>
            <a:off x="3674853" y="1713868"/>
            <a:ext cx="4696135" cy="443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定期自主検査</a:t>
            </a:r>
            <a:endParaRPr kumimoji="1" lang="ja-JP" altLang="en-US" dirty="0"/>
          </a:p>
        </p:txBody>
      </p:sp>
      <p:pic>
        <p:nvPicPr>
          <p:cNvPr id="5" name="Picture 17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6228" r="3452" b="5969"/>
          <a:stretch/>
        </p:blipFill>
        <p:spPr bwMode="auto">
          <a:xfrm>
            <a:off x="2915728" y="1718049"/>
            <a:ext cx="5598544" cy="47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過労運転、飲酒運転の禁止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690687"/>
            <a:ext cx="6866626" cy="461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4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安全な服装で作業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0" y="1578634"/>
            <a:ext cx="5417389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288657" y="1777042"/>
            <a:ext cx="2320505" cy="448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8657" y="1816662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ヘルメット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288657" y="2648309"/>
            <a:ext cx="1854679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07424" y="2782820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あごひも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228272" y="5244860"/>
            <a:ext cx="1552754" cy="5607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18567" y="5436245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安全靴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64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始業点検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5" y="1431985"/>
            <a:ext cx="7461849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123426" y="2242868"/>
            <a:ext cx="1423359" cy="1058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52882" y="2479552"/>
            <a:ext cx="1647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作業点検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終わるまで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だめ！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051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車両への乗降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6443932" cy="48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2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フォークは下げて</a:t>
            </a:r>
            <a:r>
              <a:rPr lang="ja-JP" altLang="ja-JP" dirty="0" smtClean="0"/>
              <a:t>走行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530798"/>
            <a:ext cx="5688991" cy="46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登坂は前進、降坂は後進で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57" y="2329131"/>
            <a:ext cx="7609488" cy="33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419" y="149464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dirty="0" smtClean="0"/>
              <a:t>基準荷重中心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594078" y="1475027"/>
            <a:ext cx="10577593" cy="42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68083" y="1733909"/>
            <a:ext cx="1112808" cy="3105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93630" y="5244860"/>
            <a:ext cx="267419" cy="2932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116128" y="1561381"/>
            <a:ext cx="1975449" cy="2587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397479" y="5244860"/>
            <a:ext cx="4278702" cy="224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6132" y="1704518"/>
            <a:ext cx="127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定格荷重</a:t>
            </a:r>
            <a:r>
              <a:rPr lang="en-US" altLang="ja-JP" dirty="0"/>
              <a:t>Q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6128" y="1561381"/>
            <a:ext cx="216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基準荷重中心</a:t>
            </a:r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09281" y="5168826"/>
            <a:ext cx="445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</a:t>
            </a:r>
            <a:r>
              <a:rPr kumimoji="1" lang="ja-JP" altLang="en-US" dirty="0" smtClean="0"/>
              <a:t>＝</a:t>
            </a:r>
            <a:r>
              <a:rPr kumimoji="1" lang="en-US" altLang="ja-JP" dirty="0" smtClean="0"/>
              <a:t>1200</a:t>
            </a:r>
            <a:r>
              <a:rPr kumimoji="1" lang="ja-JP" altLang="en-US" dirty="0" smtClean="0"/>
              <a:t>は、</a:t>
            </a:r>
            <a:r>
              <a:rPr kumimoji="1" lang="en-US" altLang="ja-JP" dirty="0" smtClean="0"/>
              <a:t>1220</a:t>
            </a:r>
            <a:r>
              <a:rPr kumimoji="1" lang="ja-JP" altLang="en-US" dirty="0" smtClean="0"/>
              <a:t>又は</a:t>
            </a:r>
            <a:r>
              <a:rPr kumimoji="1" lang="en-US" altLang="ja-JP" dirty="0" smtClean="0"/>
              <a:t>1250</a:t>
            </a:r>
            <a:r>
              <a:rPr kumimoji="1" lang="ja-JP" altLang="en-US" dirty="0" smtClean="0"/>
              <a:t>の場合がある。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6056" y="5195977"/>
            <a:ext cx="46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26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異常を発見したら、すぐ修理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3" y="1595887"/>
            <a:ext cx="5926347" cy="471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過大な荷を積まない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6098875" cy="487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フォークの下は立入り禁止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31" y="1690687"/>
            <a:ext cx="5788325" cy="464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人を乗せてのリフトは禁止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257" y="1678380"/>
            <a:ext cx="5244859" cy="4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つり上げ作業禁止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2" y="1587260"/>
            <a:ext cx="6167886" cy="493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9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換気の良い場所で充電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7" y="1846053"/>
            <a:ext cx="6538823" cy="42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充電中はバッテリカバー開放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8" y="1578633"/>
            <a:ext cx="5520906" cy="425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1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カの三要素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18" y="1828712"/>
            <a:ext cx="6458764" cy="3942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14536" y="4037162"/>
            <a:ext cx="123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</a:t>
            </a:r>
            <a:r>
              <a:rPr kumimoji="1" lang="ja-JP" altLang="en-US" dirty="0" smtClean="0"/>
              <a:t>作用点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14535" y="2487916"/>
            <a:ext cx="123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</a:t>
            </a:r>
            <a:r>
              <a:rPr kumimoji="1" lang="ja-JP" altLang="en-US" dirty="0" smtClean="0"/>
              <a:t>大きさ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34937" y="2303250"/>
            <a:ext cx="88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ja-JP" altLang="en-US" dirty="0" smtClean="0"/>
              <a:t>方向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07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カの作用線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0" y="2274996"/>
            <a:ext cx="11057626" cy="37819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02589" y="3506145"/>
            <a:ext cx="113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力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3185" y="2709639"/>
            <a:ext cx="150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①方向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3185" y="3506144"/>
            <a:ext cx="1848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②大きさ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3185" y="4302649"/>
            <a:ext cx="1848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③作用点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60699" y="2709639"/>
            <a:ext cx="1870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矢の向き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60699" y="3561722"/>
            <a:ext cx="1870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矢の長さ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51353" y="4309343"/>
            <a:ext cx="1870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矢の根本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92264" y="4115260"/>
            <a:ext cx="1848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作用線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67332" y="5471732"/>
            <a:ext cx="2340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力の三要素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6050" y="5502893"/>
            <a:ext cx="5065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力の大きさを長さで表す線</a:t>
            </a:r>
            <a:endParaRPr kumimoji="1"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6050" y="5993572"/>
            <a:ext cx="5065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(</a:t>
            </a:r>
            <a:r>
              <a:rPr kumimoji="1" lang="ja-JP" altLang="en-US" sz="3200" dirty="0" smtClean="0"/>
              <a:t>例　</a:t>
            </a:r>
            <a:r>
              <a:rPr kumimoji="1" lang="en-US" altLang="ja-JP" sz="3200" dirty="0" smtClean="0"/>
              <a:t>1N=1cm)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72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直線上の力の</a:t>
            </a:r>
            <a:r>
              <a:rPr lang="ja-JP" altLang="ja-JP" dirty="0" smtClean="0"/>
              <a:t>合成</a:t>
            </a:r>
            <a:endParaRPr kumimoji="1" lang="ja-JP" altLang="en-US" dirty="0"/>
          </a:p>
        </p:txBody>
      </p:sp>
      <p:pic>
        <p:nvPicPr>
          <p:cNvPr id="5" name="図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2398716"/>
            <a:ext cx="3093069" cy="31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1" y="2659123"/>
            <a:ext cx="3673386" cy="27237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6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マスト傾斜角と最大揚高</a:t>
            </a:r>
            <a:endParaRPr kumimoji="1" lang="ja-JP" altLang="en-US" dirty="0"/>
          </a:p>
        </p:txBody>
      </p:sp>
      <p:pic>
        <p:nvPicPr>
          <p:cNvPr id="7" name="図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2009955"/>
            <a:ext cx="8609162" cy="4054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正方形/長方形 3"/>
          <p:cNvSpPr/>
          <p:nvPr/>
        </p:nvSpPr>
        <p:spPr>
          <a:xfrm>
            <a:off x="4364966" y="3407434"/>
            <a:ext cx="1242204" cy="4313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988725" y="4433977"/>
            <a:ext cx="1017917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01064" y="3253762"/>
            <a:ext cx="157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マスト傾斜角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88725" y="4433977"/>
            <a:ext cx="157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最大揚高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5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力</a:t>
            </a:r>
            <a:r>
              <a:rPr lang="ja-JP" altLang="ja-JP" dirty="0" smtClean="0"/>
              <a:t>の</a:t>
            </a:r>
            <a:r>
              <a:rPr lang="ja-JP" altLang="ja-JP" dirty="0"/>
              <a:t>平行四辺形の法則</a:t>
            </a:r>
            <a:endParaRPr kumimoji="1" lang="ja-JP" altLang="en-US" dirty="0"/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153661"/>
            <a:ext cx="7324946" cy="39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カの分解</a:t>
            </a:r>
            <a:r>
              <a:rPr lang="en-US" altLang="ja-JP" dirty="0"/>
              <a:t>(1)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5" y="1492369"/>
            <a:ext cx="9187132" cy="48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616460" y="3700732"/>
            <a:ext cx="1362974" cy="10524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85472" y="3700732"/>
            <a:ext cx="113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合力Ｒ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85472" y="4226943"/>
            <a:ext cx="136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(F</a:t>
            </a:r>
            <a:r>
              <a:rPr kumimoji="1" lang="ja-JP" altLang="en-US" dirty="0" smtClean="0"/>
              <a:t>の反力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19674927">
            <a:off x="8059946" y="3085750"/>
            <a:ext cx="1147313" cy="483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2390161">
            <a:off x="8021590" y="4485735"/>
            <a:ext cx="1112808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 rot="19598505">
            <a:off x="8179440" y="3125855"/>
            <a:ext cx="117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分力</a:t>
            </a:r>
            <a:r>
              <a:rPr lang="en-US" altLang="ja-JP" dirty="0" smtClean="0"/>
              <a:t>Fa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2477390">
            <a:off x="8135707" y="4510574"/>
            <a:ext cx="125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分力</a:t>
            </a:r>
            <a:r>
              <a:rPr kumimoji="1" lang="en-US" altLang="ja-JP" dirty="0" smtClean="0"/>
              <a:t>Fb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4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カの分解</a:t>
            </a:r>
            <a:r>
              <a:rPr lang="en-US" altLang="ja-JP" dirty="0"/>
              <a:t>(2)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1690687"/>
            <a:ext cx="9195758" cy="4589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締め付ける力のモーメント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6" y="2177023"/>
            <a:ext cx="8266667" cy="32285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31347" y="2449902"/>
            <a:ext cx="157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回転軸Ｏ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5439" y="2343510"/>
            <a:ext cx="101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力点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8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カの</a:t>
            </a:r>
            <a:r>
              <a:rPr lang="ja-JP" altLang="ja-JP" dirty="0" smtClean="0"/>
              <a:t>つり合い</a:t>
            </a:r>
            <a:endParaRPr kumimoji="1" lang="ja-JP" altLang="en-US" dirty="0"/>
          </a:p>
        </p:txBody>
      </p:sp>
      <p:pic>
        <p:nvPicPr>
          <p:cNvPr id="5" name="図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4" y="2139261"/>
            <a:ext cx="5258800" cy="38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85404" y="3692106"/>
            <a:ext cx="1130060" cy="534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996022" y="3631721"/>
            <a:ext cx="759125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27739" y="3773905"/>
            <a:ext cx="128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作用点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96022" y="3696267"/>
            <a:ext cx="128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質量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841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一点に作用するカのつり合い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96" y="1587259"/>
            <a:ext cx="5943600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4415" y="5357004"/>
            <a:ext cx="1147313" cy="5089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54747" y="5404297"/>
            <a:ext cx="87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質量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42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平行力のつり合い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1509623"/>
            <a:ext cx="5141344" cy="49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934309" y="6047117"/>
            <a:ext cx="1492370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05245" y="6152238"/>
            <a:ext cx="1311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天びん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259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・</a:t>
            </a:r>
            <a:r>
              <a:rPr lang="ja-JP" altLang="ja-JP" dirty="0" smtClean="0"/>
              <a:t>全体</a:t>
            </a:r>
            <a:r>
              <a:rPr lang="ja-JP" altLang="ja-JP" dirty="0"/>
              <a:t>の重心</a:t>
            </a:r>
            <a:r>
              <a:rPr lang="en-US" altLang="ja-JP" dirty="0"/>
              <a:t>(G)</a:t>
            </a:r>
            <a:r>
              <a:rPr lang="ja-JP" altLang="ja-JP" dirty="0"/>
              <a:t>の</a:t>
            </a:r>
            <a:r>
              <a:rPr lang="ja-JP" altLang="ja-JP" dirty="0" smtClean="0"/>
              <a:t>移動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・</a:t>
            </a:r>
            <a:r>
              <a:rPr lang="ja-JP" altLang="ja-JP" dirty="0" smtClean="0"/>
              <a:t>段差</a:t>
            </a:r>
            <a:r>
              <a:rPr lang="ja-JP" altLang="ja-JP" dirty="0"/>
              <a:t>のある場所で</a:t>
            </a:r>
            <a:r>
              <a:rPr lang="ja-JP" altLang="ja-JP" dirty="0" smtClean="0"/>
              <a:t>の転倒</a:t>
            </a:r>
            <a:r>
              <a:rPr lang="ja-JP" altLang="ja-JP" dirty="0"/>
              <a:t>の</a:t>
            </a:r>
            <a:r>
              <a:rPr lang="ja-JP" altLang="ja-JP" dirty="0" smtClean="0"/>
              <a:t>危険性</a:t>
            </a:r>
            <a:r>
              <a:rPr lang="ja-JP" altLang="ja-JP" dirty="0"/>
              <a:t>　　　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1" y="1863693"/>
            <a:ext cx="4639574" cy="44182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26" y="1696612"/>
            <a:ext cx="3542857" cy="47523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48751" y="5986732"/>
            <a:ext cx="198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荷物の重心</a:t>
            </a:r>
            <a:r>
              <a:rPr kumimoji="1" lang="en-US" altLang="ja-JP" dirty="0" smtClean="0"/>
              <a:t>(G1)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78919" y="5979047"/>
            <a:ext cx="67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支点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27330" y="5986732"/>
            <a:ext cx="198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車体の重心</a:t>
            </a:r>
            <a:r>
              <a:rPr kumimoji="1" lang="en-US" altLang="ja-JP" dirty="0" smtClean="0"/>
              <a:t>(G2)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05687" y="3007743"/>
            <a:ext cx="198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全体の重心</a:t>
            </a:r>
            <a:r>
              <a:rPr kumimoji="1" lang="en-US" altLang="ja-JP" dirty="0" smtClean="0"/>
              <a:t>(G)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61554" y="3377075"/>
            <a:ext cx="198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全体の重心</a:t>
            </a:r>
            <a:r>
              <a:rPr kumimoji="1" lang="en-US" altLang="ja-JP" dirty="0" smtClean="0"/>
              <a:t>(G)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95022" y="5979047"/>
            <a:ext cx="67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支点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4554" y="5165288"/>
            <a:ext cx="67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前輪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60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・</a:t>
            </a:r>
            <a:r>
              <a:rPr lang="ja-JP" altLang="ja-JP" dirty="0" smtClean="0"/>
              <a:t>フォークリフト</a:t>
            </a:r>
            <a:r>
              <a:rPr lang="ja-JP" altLang="ja-JP" dirty="0"/>
              <a:t>の</a:t>
            </a:r>
            <a:r>
              <a:rPr lang="ja-JP" altLang="ja-JP" dirty="0" smtClean="0"/>
              <a:t>重心位置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・</a:t>
            </a:r>
            <a:r>
              <a:rPr lang="ja-JP" altLang="ja-JP" dirty="0" smtClean="0"/>
              <a:t>重心</a:t>
            </a:r>
            <a:r>
              <a:rPr lang="ja-JP" altLang="ja-JP" dirty="0"/>
              <a:t>が片寄った場合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5" y="1846053"/>
            <a:ext cx="7858664" cy="45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621766" y="5693434"/>
            <a:ext cx="4071668" cy="698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636698" y="4528868"/>
            <a:ext cx="914400" cy="3019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75519" y="2389517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715002" y="2136476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691115" y="230469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8698303" y="4662576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8698303" y="358632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8698303" y="5275052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70408" y="2275105"/>
            <a:ext cx="78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前輪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22169" y="4347624"/>
            <a:ext cx="78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後</a:t>
            </a:r>
            <a:r>
              <a:rPr kumimoji="1" lang="ja-JP" altLang="en-US" dirty="0" smtClean="0"/>
              <a:t>輪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25555" y="2204851"/>
            <a:ext cx="98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加速度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0736" y="2304691"/>
            <a:ext cx="98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急旋回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04772" y="3553419"/>
            <a:ext cx="127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フレーム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01102" y="4716956"/>
            <a:ext cx="209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リヤアクスル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01102" y="5236323"/>
            <a:ext cx="209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センターピン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45005" y="5858138"/>
            <a:ext cx="454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重心位置が</a:t>
            </a:r>
            <a:r>
              <a:rPr lang="en-US" altLang="ja-JP" dirty="0" smtClean="0"/>
              <a:t>G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の場合は車体が安定するが、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45005" y="6211821"/>
            <a:ext cx="494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Ｇ１や</a:t>
            </a:r>
            <a:r>
              <a:rPr lang="en-US" altLang="ja-JP" dirty="0" smtClean="0"/>
              <a:t>G</a:t>
            </a:r>
            <a:r>
              <a:rPr lang="ja-JP" altLang="en-US" dirty="0" smtClean="0"/>
              <a:t>３</a:t>
            </a:r>
            <a:r>
              <a:rPr kumimoji="1" lang="ja-JP" altLang="en-US" dirty="0" smtClean="0"/>
              <a:t>にある場合には、転倒の危険がある。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92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 dirty="0" smtClean="0">
                <a:latin typeface="+mj-ea"/>
              </a:rPr>
              <a:t>フォークリフトと慣性力</a:t>
            </a:r>
            <a:endParaRPr lang="ja-JP" altLang="en-US" dirty="0">
              <a:latin typeface="+mj-ea"/>
            </a:endParaRP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3" y="1932317"/>
            <a:ext cx="5581290" cy="404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最大荷重と許容</a:t>
            </a:r>
            <a:r>
              <a:rPr lang="ja-JP" altLang="ja-JP" dirty="0" smtClean="0"/>
              <a:t>荷重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/>
          <a:stretch/>
        </p:blipFill>
        <p:spPr>
          <a:xfrm>
            <a:off x="1164566" y="1690688"/>
            <a:ext cx="10802533" cy="35957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05165" y="1775534"/>
            <a:ext cx="636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基準荷重</a:t>
            </a:r>
            <a:r>
              <a:rPr lang="ja-JP" altLang="en-US" dirty="0" smtClean="0"/>
              <a:t>中心に積載できる許容荷重を「最大荷重」という。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14334" y="2707479"/>
            <a:ext cx="636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荷重曲線上の荷重を「許容荷重」という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00121" y="3195961"/>
            <a:ext cx="461665" cy="13849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荷重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53196" y="2348514"/>
            <a:ext cx="171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規定の荷重）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74746" y="4217708"/>
            <a:ext cx="202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ある荷重中心）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37286" y="4211546"/>
            <a:ext cx="156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基準荷重中心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31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遠心力による</a:t>
            </a:r>
            <a:r>
              <a:rPr lang="ja-JP" altLang="ja-JP" dirty="0" smtClean="0"/>
              <a:t>転倒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0" y="1606405"/>
            <a:ext cx="4121674" cy="47695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24896" y="5967548"/>
            <a:ext cx="67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支点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04410" y="4847847"/>
            <a:ext cx="98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作用線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39087" y="3526976"/>
            <a:ext cx="8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遠心</a:t>
            </a:r>
            <a:r>
              <a:rPr kumimoji="1" lang="ja-JP" altLang="en-US" dirty="0" smtClean="0"/>
              <a:t>力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50415" y="4187411"/>
            <a:ext cx="74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合力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4407" y="3157644"/>
            <a:ext cx="23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全体の重心位置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63132" y="3865098"/>
            <a:ext cx="362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全体の重量と</a:t>
            </a:r>
            <a:r>
              <a:rPr lang="ja-JP" altLang="en-US" dirty="0"/>
              <a:t>遠心力の合力の</a:t>
            </a:r>
          </a:p>
          <a:p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63131" y="4236426"/>
            <a:ext cx="3508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作用線がタイヤ</a:t>
            </a:r>
            <a:r>
              <a:rPr lang="en-US" altLang="ja-JP" dirty="0"/>
              <a:t>(</a:t>
            </a:r>
            <a:r>
              <a:rPr lang="ja-JP" altLang="en-US" dirty="0"/>
              <a:t>支点</a:t>
            </a:r>
            <a:r>
              <a:rPr lang="en-US" altLang="ja-JP" dirty="0"/>
              <a:t>)</a:t>
            </a:r>
            <a:r>
              <a:rPr lang="ja-JP" altLang="en-US" dirty="0"/>
              <a:t>の外側に</a:t>
            </a:r>
          </a:p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64571" y="4556743"/>
            <a:ext cx="23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出ると転倒する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8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荷重・性能・状態に関する用語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4" y="1825625"/>
            <a:ext cx="6651331" cy="4351338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495277" y="1749641"/>
            <a:ext cx="524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最大揚高　</a:t>
            </a:r>
            <a:r>
              <a:rPr kumimoji="1" lang="en-US" altLang="ja-JP" dirty="0" smtClean="0"/>
              <a:t>3,000mm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4,000mm</a:t>
            </a:r>
            <a:r>
              <a:rPr kumimoji="1" lang="ja-JP" altLang="en-US" dirty="0" smtClean="0"/>
              <a:t>のマストの場合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5277" y="2069244"/>
            <a:ext cx="524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最大揚高　</a:t>
            </a:r>
            <a:r>
              <a:rPr kumimoji="1" lang="en-US" altLang="ja-JP" dirty="0" smtClean="0"/>
              <a:t>4,500mm</a:t>
            </a:r>
            <a:r>
              <a:rPr kumimoji="1" lang="ja-JP" altLang="en-US" dirty="0" smtClean="0"/>
              <a:t>のマストの場合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5277" y="2356149"/>
            <a:ext cx="524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最大揚高　</a:t>
            </a:r>
            <a:r>
              <a:rPr kumimoji="1" lang="en-US" altLang="ja-JP" dirty="0" smtClean="0"/>
              <a:t>5,000mm</a:t>
            </a:r>
            <a:r>
              <a:rPr kumimoji="1" lang="ja-JP" altLang="en-US" dirty="0" smtClean="0"/>
              <a:t>のマストの場合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5119" y="5885794"/>
            <a:ext cx="207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荷重中心　</a:t>
            </a:r>
            <a:r>
              <a:rPr kumimoji="1" lang="en-US" altLang="ja-JP" dirty="0" smtClean="0"/>
              <a:t>(mm)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8584" y="3045041"/>
            <a:ext cx="461665" cy="10386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/>
              <a:t>許容荷重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79212" y="4033999"/>
            <a:ext cx="207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(kg)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86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/>
              <a:t>ディーゼルエンジンとガソリンエンジンの</a:t>
            </a:r>
            <a:r>
              <a:rPr lang="ja-JP" altLang="ja-JP" dirty="0" smtClean="0"/>
              <a:t>比較表</a:t>
            </a:r>
            <a:endParaRPr kumimoji="1" lang="ja-JP" altLang="en-US" dirty="0"/>
          </a:p>
        </p:txBody>
      </p:sp>
      <p:graphicFrame>
        <p:nvGraphicFramePr>
          <p:cNvPr id="4" name="Group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769570"/>
              </p:ext>
            </p:extLst>
          </p:nvPr>
        </p:nvGraphicFramePr>
        <p:xfrm>
          <a:off x="2210609" y="2316463"/>
          <a:ext cx="2514600" cy="3513136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7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燃料の種類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99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着火又は点火方式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99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出力当りの質量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出力当りの価格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537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熱効率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運転経費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火災に対する安全度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騒音・振動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4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冬期の始動性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17099"/>
              </p:ext>
            </p:extLst>
          </p:nvPr>
        </p:nvGraphicFramePr>
        <p:xfrm>
          <a:off x="4725209" y="2316463"/>
          <a:ext cx="5429250" cy="3500439"/>
        </p:xfrm>
        <a:graphic>
          <a:graphicData uri="http://schemas.openxmlformats.org/drawingml/2006/table">
            <a:tbl>
              <a:tblPr lastCol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ディーゼルエンジン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G丸ｺﾞｼｯｸM-PRO" pitchFamily="50" charset="-128"/>
                        </a:rPr>
                        <a:t>ガソリンエンジン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軽油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ガソリン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空気の圧縮熱による着火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電気火花による点火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重　　</a:t>
                      </a:r>
                      <a:r>
                        <a:rPr kumimoji="1" lang="ja-JP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い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軽　　</a:t>
                      </a:r>
                      <a:r>
                        <a:rPr kumimoji="1" lang="ja-JP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い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高　　</a:t>
                      </a:r>
                      <a:r>
                        <a:rPr kumimoji="1" lang="ja-JP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い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安　　</a:t>
                      </a:r>
                      <a:r>
                        <a:rPr kumimoji="1" lang="ja-JP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い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良（３０～４０％）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悪（２０～２６％）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安　　</a:t>
                      </a:r>
                      <a:r>
                        <a:rPr kumimoji="1" lang="ja-JP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い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高　　</a:t>
                      </a:r>
                      <a:r>
                        <a:rPr kumimoji="1" lang="ja-JP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い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高　　</a:t>
                      </a:r>
                      <a:r>
                        <a:rPr kumimoji="1" lang="ja-JP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い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低　　</a:t>
                      </a:r>
                      <a:r>
                        <a:rPr kumimoji="1" lang="ja-JP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い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大 き </a:t>
                      </a:r>
                      <a:r>
                        <a:rPr kumimoji="1" lang="ja-JP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い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小さい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やや悪い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良　　</a:t>
                      </a:r>
                      <a:r>
                        <a:rPr kumimoji="1" lang="ja-JP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い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2210609" y="2316463"/>
            <a:ext cx="2514600" cy="314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バッテリ式カウンタバランスフォークリフトの構成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9" y="1515374"/>
            <a:ext cx="6877372" cy="48055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768858" y="5362422"/>
            <a:ext cx="233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5.</a:t>
            </a:r>
            <a:r>
              <a:rPr kumimoji="1" lang="ja-JP" altLang="en-US" dirty="0" smtClean="0"/>
              <a:t>デファレンシャル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68858" y="5069290"/>
            <a:ext cx="155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4.</a:t>
            </a:r>
            <a:r>
              <a:rPr kumimoji="1" lang="ja-JP" altLang="en-US" dirty="0" smtClean="0"/>
              <a:t>フォーク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68859" y="4776158"/>
            <a:ext cx="23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3.</a:t>
            </a:r>
            <a:r>
              <a:rPr kumimoji="1" lang="ja-JP" altLang="en-US" dirty="0" smtClean="0"/>
              <a:t>ティルトシリンダ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68857" y="4483026"/>
            <a:ext cx="214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2.</a:t>
            </a:r>
            <a:r>
              <a:rPr kumimoji="1" lang="ja-JP" altLang="en-US" dirty="0" smtClean="0"/>
              <a:t>リフトシリンダ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68857" y="4195070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マスト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68854" y="5714651"/>
            <a:ext cx="12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6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減速機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68854" y="6034870"/>
            <a:ext cx="255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7.</a:t>
            </a:r>
            <a:r>
              <a:rPr kumimoji="1" lang="ja-JP" altLang="en-US" dirty="0" smtClean="0"/>
              <a:t>走行用電動モータ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68854" y="6421308"/>
            <a:ext cx="202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8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リヤアクスル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235303" y="4195070"/>
            <a:ext cx="232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9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荷役用電動モータ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235302" y="4483026"/>
            <a:ext cx="247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10.</a:t>
            </a:r>
            <a:r>
              <a:rPr kumimoji="1" lang="ja-JP" altLang="en-US" dirty="0" smtClean="0"/>
              <a:t>荷役用油圧ポンプ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264139" y="4762512"/>
            <a:ext cx="292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11.</a:t>
            </a:r>
            <a:r>
              <a:rPr kumimoji="1" lang="ja-JP" altLang="en-US" dirty="0" smtClean="0"/>
              <a:t>かじ取り用電動モータ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55076" y="5066308"/>
            <a:ext cx="278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12.</a:t>
            </a:r>
            <a:r>
              <a:rPr kumimoji="1" lang="ja-JP" altLang="en-US" dirty="0" smtClean="0"/>
              <a:t>かじ取り用油圧ポンプ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64139" y="5362558"/>
            <a:ext cx="307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13.</a:t>
            </a:r>
            <a:r>
              <a:rPr kumimoji="1" lang="ja-JP" altLang="en-US" dirty="0" smtClean="0"/>
              <a:t>かじ取り用油圧シリンダ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273202" y="5665538"/>
            <a:ext cx="247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14.</a:t>
            </a:r>
            <a:r>
              <a:rPr kumimoji="1" lang="ja-JP" altLang="en-US" dirty="0" smtClean="0"/>
              <a:t>カウンタウエイト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82265" y="6017631"/>
            <a:ext cx="247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15.</a:t>
            </a:r>
            <a:r>
              <a:rPr kumimoji="1" lang="ja-JP" altLang="en-US" dirty="0" smtClean="0"/>
              <a:t>バッテリ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55712" y="3838161"/>
            <a:ext cx="182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ドライブモータ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27253" y="3815502"/>
            <a:ext cx="264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パワーステアリング</a:t>
            </a:r>
            <a:r>
              <a:rPr kumimoji="1" lang="ja-JP" altLang="en-US" sz="1400" dirty="0" smtClean="0"/>
              <a:t>モータ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86252" y="2963378"/>
            <a:ext cx="2300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ポンプモータ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200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車載式充電器による</a:t>
            </a:r>
            <a:r>
              <a:rPr lang="ja-JP" altLang="ja-JP" dirty="0" smtClean="0"/>
              <a:t>充電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25" y="1690688"/>
            <a:ext cx="5823437" cy="41321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07434" y="3390181"/>
            <a:ext cx="121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電源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87924" y="5089674"/>
            <a:ext cx="2355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充電コード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702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1147</Words>
  <PresentationFormat>ワイド画面</PresentationFormat>
  <Paragraphs>309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7" baseType="lpstr">
      <vt:lpstr>HG丸ｺﾞｼｯｸM-PRO</vt:lpstr>
      <vt:lpstr>ＭＳ Ｐゴシック</vt:lpstr>
      <vt:lpstr>游ゴシック</vt:lpstr>
      <vt:lpstr>游ゴシック Light</vt:lpstr>
      <vt:lpstr>Arial</vt:lpstr>
      <vt:lpstr>Times New Roman</vt:lpstr>
      <vt:lpstr>Office テーマ</vt:lpstr>
      <vt:lpstr>フォークリフト運転業務に必要な資格</vt:lpstr>
      <vt:lpstr>荷重中心とフォークの長さ</vt:lpstr>
      <vt:lpstr>基準荷重中心</vt:lpstr>
      <vt:lpstr>マスト傾斜角と最大揚高</vt:lpstr>
      <vt:lpstr>最大荷重と許容荷重</vt:lpstr>
      <vt:lpstr>荷重・性能・状態に関する用語</vt:lpstr>
      <vt:lpstr>ディーゼルエンジンとガソリンエンジンの比較表</vt:lpstr>
      <vt:lpstr>バッテリ式カウンタバランスフォークリフトの構成</vt:lpstr>
      <vt:lpstr>車載式充電器による充電</vt:lpstr>
      <vt:lpstr>定置式充電器による充電</vt:lpstr>
      <vt:lpstr>クラッチ式の運転席図</vt:lpstr>
      <vt:lpstr>トルクコンバータ式運転席図</vt:lpstr>
      <vt:lpstr>トルコン車の加減速操作</vt:lpstr>
      <vt:lpstr>コーナーを曲がる時の相違点</vt:lpstr>
      <vt:lpstr>マストの前傾</vt:lpstr>
      <vt:lpstr>バッテリ式カウンタバランスフォークリフトの運転席</vt:lpstr>
      <vt:lpstr>立席式リーチフォークリフトの運転席</vt:lpstr>
      <vt:lpstr>荷役装置の各部の名称</vt:lpstr>
      <vt:lpstr>パレット各部の名称</vt:lpstr>
      <vt:lpstr>レバー操作の例</vt:lpstr>
      <vt:lpstr>乗車禁止</vt:lpstr>
      <vt:lpstr>積荷上昇時の走行禁止</vt:lpstr>
      <vt:lpstr>定期自主検査</vt:lpstr>
      <vt:lpstr>過労運転、飲酒運転の禁止</vt:lpstr>
      <vt:lpstr>安全な服装で作業</vt:lpstr>
      <vt:lpstr>始業点検</vt:lpstr>
      <vt:lpstr>車両への乗降</vt:lpstr>
      <vt:lpstr>フォークは下げて走行</vt:lpstr>
      <vt:lpstr>登坂は前進、降坂は後進で</vt:lpstr>
      <vt:lpstr>異常を発見したら、すぐ修理</vt:lpstr>
      <vt:lpstr>過大な荷を積まない</vt:lpstr>
      <vt:lpstr>フォークの下は立入り禁止</vt:lpstr>
      <vt:lpstr>人を乗せてのリフトは禁止</vt:lpstr>
      <vt:lpstr>つり上げ作業禁止</vt:lpstr>
      <vt:lpstr>換気の良い場所で充電</vt:lpstr>
      <vt:lpstr>充電中はバッテリカバー開放</vt:lpstr>
      <vt:lpstr>カの三要素</vt:lpstr>
      <vt:lpstr>カの作用線</vt:lpstr>
      <vt:lpstr>直線上の力の合成</vt:lpstr>
      <vt:lpstr>力の平行四辺形の法則</vt:lpstr>
      <vt:lpstr>カの分解(1)</vt:lpstr>
      <vt:lpstr>カの分解(2)</vt:lpstr>
      <vt:lpstr>締め付ける力のモーメント</vt:lpstr>
      <vt:lpstr>カのつり合い</vt:lpstr>
      <vt:lpstr>一点に作用するカのつり合い</vt:lpstr>
      <vt:lpstr>平行力のつり合い</vt:lpstr>
      <vt:lpstr>・全体の重心(G)の移動 ・段差のある場所での転倒の危険性　　　</vt:lpstr>
      <vt:lpstr>・フォークリフトの重心位置 ・重心が片寄った場合</vt:lpstr>
      <vt:lpstr>フォークリフトと慣性力</vt:lpstr>
      <vt:lpstr>遠心力による転倒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2020-02-25T08:22:19Z</cp:lastPrinted>
  <dcterms:created xsi:type="dcterms:W3CDTF">2019-12-13T09:51:21Z</dcterms:created>
  <dcterms:modified xsi:type="dcterms:W3CDTF">2020-03-12T04:57:44Z</dcterms:modified>
</cp:coreProperties>
</file>