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06" r:id="rId4"/>
    <p:sldId id="30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982" y="-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7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25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28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2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5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68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30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09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57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81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58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起重机操作员的资格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54877"/>
              </p:ext>
            </p:extLst>
          </p:nvPr>
        </p:nvGraphicFramePr>
        <p:xfrm>
          <a:off x="1079500" y="1453091"/>
          <a:ext cx="10569573" cy="442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"/>
                <a:gridCol w="2095500"/>
                <a:gridCol w="1685925"/>
                <a:gridCol w="1552575"/>
                <a:gridCol w="2171700"/>
                <a:gridCol w="1171575"/>
                <a:gridCol w="1343023"/>
              </a:tblGrid>
              <a:tr h="470959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zh-CN" altLang="ja-JP" sz="1600" b="1" i="0" u="none" strike="noStrike" kern="1200" baseline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提升载荷和操作类型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zh-CN" altLang="ja-JP" sz="1600" b="1" i="0" u="none" strike="noStrike" kern="1200" baseline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5吨或以上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zh-CN" altLang="ja-JP" sz="1600" b="1" i="0" u="none" strike="noStrike" kern="1200" baseline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小于5吨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0029"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ja-JP" sz="140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起重机（包括无线）</a:t>
                      </a:r>
                      <a:endParaRPr kumimoji="1" lang="zh-CN" altLang="en-US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ja-JP" sz="140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落地式起重机</a:t>
                      </a:r>
                      <a:endParaRPr kumimoji="1" lang="zh-CN" altLang="en-US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ja-JP" sz="140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落地式起重机（随装载物一起移动）</a:t>
                      </a:r>
                      <a:endParaRPr kumimoji="1" lang="zh-CN" altLang="en-US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ja-JP" sz="140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缆车</a:t>
                      </a:r>
                      <a:endParaRPr kumimoji="1" lang="zh-CN" altLang="en-US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6206">
                <a:tc rowSpan="4">
                  <a:txBody>
                    <a:bodyPr/>
                    <a:lstStyle/>
                    <a:p>
                      <a:pPr algn="ctr"/>
                      <a:r>
                        <a:rPr kumimoji="1" lang="zh-CN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证书类型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ja-JP" sz="140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起重机/吊杆式起重机操作员执照（无限制）</a:t>
                      </a:r>
                      <a:endParaRPr kumimoji="1" lang="zh-CN" altLang="en-US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CN" altLang="ja-JP" sz="140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落地式起重机操作员执照（限定）</a:t>
                      </a:r>
                      <a:endParaRPr kumimoji="1" lang="zh-CN" altLang="en-US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CN" altLang="ja-JP" sz="140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落地式起重机的技能培训课程</a:t>
                      </a:r>
                      <a:endParaRPr kumimoji="1" lang="zh-CN" altLang="en-US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CN" altLang="ja-JP" sz="140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起重机操作的特殊教育</a:t>
                      </a:r>
                      <a:endParaRPr kumimoji="1" lang="zh-CN" altLang="en-US" sz="14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○</a:t>
                      </a:r>
                      <a:endParaRPr kumimoji="1" lang="zh-CN" altLang="en-US" sz="160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2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检查起重机的运作方式。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5503653" cy="4908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68757" y="2156792"/>
            <a:ext cx="1939584" cy="1043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68147" y="2283820"/>
            <a:ext cx="1840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起重机是否按指示工作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705061" y="4611756"/>
            <a:ext cx="2266122" cy="14113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5061" y="4840357"/>
            <a:ext cx="191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检查！</a:t>
            </a:r>
            <a:endParaRPr kumimoji="1" lang="zh-CN" altLang="en-US" sz="28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5436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滚筒的缠绕状态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7" y="1949570"/>
            <a:ext cx="6107501" cy="3364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5518" y="5063346"/>
            <a:ext cx="6549887" cy="7887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00944" y="5277141"/>
            <a:ext cx="301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b:不当状况（随意缠绕）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54069" y="5286957"/>
            <a:ext cx="274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a:适当状况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4354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禁止超载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89" y="1690687"/>
            <a:ext cx="5607169" cy="44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保持安全装置有效（1）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98" y="1371600"/>
            <a:ext cx="5486400" cy="49946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301409" y="2882348"/>
            <a:ext cx="1719470" cy="13616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64279" y="3101513"/>
            <a:ext cx="285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防过卷限位开关不工作。</a:t>
            </a:r>
          </a:p>
        </p:txBody>
      </p:sp>
    </p:spTree>
    <p:extLst>
      <p:ext uri="{BB962C8B-B14F-4D97-AF65-F5344CB8AC3E}">
        <p14:creationId xmlns:p14="http://schemas.microsoft.com/office/powerpoint/2010/main" val="40678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保持安全装置有效（2）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40" y="1690688"/>
            <a:ext cx="6245524" cy="496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98574" y="1977887"/>
            <a:ext cx="1341782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12764" y="1662779"/>
            <a:ext cx="2271403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964688" y="2861778"/>
            <a:ext cx="1341782" cy="14120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88420" y="2058733"/>
            <a:ext cx="351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某个工人用胶带固定吊钩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79828" y="3849808"/>
            <a:ext cx="325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难以置信！！</a:t>
            </a:r>
            <a:endParaRPr kumimoji="1" lang="zh-CN" altLang="en-US" dirty="0" smtClean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5641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lang="zh-CN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勿碰撞挡块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4" y="1690687"/>
            <a:ext cx="4779034" cy="4727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1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禁止操作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1" y="1552755"/>
            <a:ext cx="5693434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162261" y="2067339"/>
            <a:ext cx="1858617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19216" y="1828799"/>
            <a:ext cx="855827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66138" y="3412434"/>
            <a:ext cx="951905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25634" y="4856921"/>
            <a:ext cx="1157314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303135" y="5337312"/>
            <a:ext cx="1363785" cy="685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49642" y="4131983"/>
            <a:ext cx="1988888" cy="2909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93477" y="4422912"/>
            <a:ext cx="2513410" cy="283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8634" y="6321287"/>
            <a:ext cx="2591862" cy="3301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67747" y="2014475"/>
            <a:ext cx="1639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在以下情况下，停止操作。</a:t>
            </a: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129857"/>
              </p:ext>
            </p:extLst>
          </p:nvPr>
        </p:nvGraphicFramePr>
        <p:xfrm>
          <a:off x="8299142" y="2547181"/>
          <a:ext cx="3695883" cy="3209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17"/>
                <a:gridCol w="3230166"/>
              </a:tblGrid>
              <a:tr h="452497">
                <a:tc>
                  <a:txBody>
                    <a:bodyPr/>
                    <a:lstStyle/>
                    <a:p>
                      <a:r>
                        <a:rPr kumimoji="1" lang="zh-CN" altLang="ja-JP" sz="16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1.</a:t>
                      </a:r>
                      <a:endParaRPr kumimoji="1" lang="zh-CN" altLang="en-US" sz="16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信号不清楚</a:t>
                      </a:r>
                    </a:p>
                  </a:txBody>
                  <a:tcPr>
                    <a:noFill/>
                  </a:tcPr>
                </a:tc>
              </a:tr>
              <a:tr h="546410">
                <a:tc>
                  <a:txBody>
                    <a:bodyPr/>
                    <a:lstStyle/>
                    <a:p>
                      <a:r>
                        <a:rPr lang="zh-CN" sz="1600"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2.</a:t>
                      </a:r>
                      <a:endParaRPr kumimoji="1" lang="zh-CN" altLang="en-US" sz="16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ja-JP" sz="16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两名或多名信号员发出信号</a:t>
                      </a:r>
                    </a:p>
                  </a:txBody>
                  <a:tcPr>
                    <a:noFill/>
                  </a:tcPr>
                </a:tc>
              </a:tr>
              <a:tr h="346431">
                <a:tc>
                  <a:txBody>
                    <a:bodyPr/>
                    <a:lstStyle/>
                    <a:p>
                      <a:r>
                        <a:rPr kumimoji="1" lang="zh-CN" altLang="ja-JP" sz="16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3.</a:t>
                      </a:r>
                      <a:endParaRPr kumimoji="1" lang="zh-CN" altLang="en-US" sz="16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非合格工人进行吊索</a:t>
                      </a:r>
                      <a:endParaRPr kumimoji="1" lang="zh-CN" altLang="ja-JP" sz="1600" b="0" dirty="0" smtClean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noFill/>
                  </a:tcPr>
                </a:tc>
              </a:tr>
              <a:tr h="535923">
                <a:tc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非指定信号员发出信号</a:t>
                      </a:r>
                      <a:endParaRPr kumimoji="1" lang="zh-CN" altLang="en-US" sz="1600" b="0" dirty="0" smtClean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noFill/>
                  </a:tcPr>
                </a:tc>
              </a:tr>
              <a:tr h="368734">
                <a:tc>
                  <a:txBody>
                    <a:bodyPr/>
                    <a:lstStyle/>
                    <a:p>
                      <a:r>
                        <a:rPr kumimoji="1" lang="zh-CN" altLang="ja-JP" sz="16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4.</a:t>
                      </a:r>
                      <a:endParaRPr kumimoji="1" lang="zh-CN" altLang="en-US" sz="16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危险吊索</a:t>
                      </a:r>
                    </a:p>
                  </a:txBody>
                  <a:tcPr>
                    <a:noFill/>
                  </a:tcPr>
                </a:tc>
              </a:tr>
              <a:tr h="423746">
                <a:tc>
                  <a:txBody>
                    <a:bodyPr/>
                    <a:lstStyle/>
                    <a:p>
                      <a:r>
                        <a:rPr kumimoji="1" lang="zh-CN" altLang="ja-JP" sz="16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5.</a:t>
                      </a:r>
                      <a:endParaRPr kumimoji="1" lang="zh-CN" altLang="en-US" sz="16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超过额定载荷</a:t>
                      </a:r>
                    </a:p>
                  </a:txBody>
                  <a:tcPr>
                    <a:noFill/>
                  </a:tcPr>
                </a:tc>
              </a:tr>
              <a:tr h="535923">
                <a:tc>
                  <a:txBody>
                    <a:bodyPr/>
                    <a:lstStyle/>
                    <a:p>
                      <a:r>
                        <a:rPr kumimoji="1" lang="zh-CN" altLang="ja-JP" sz="16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6.</a:t>
                      </a:r>
                      <a:endParaRPr kumimoji="1" lang="zh-CN" altLang="en-US" sz="16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SimSu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0" dirty="0" smtClean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/>
                        </a:rPr>
                        <a:t>工人可能会被装载物夹住时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76277"/>
            <a:ext cx="11496907" cy="961870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禁止用起重机运输工人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1" y="1414732"/>
            <a:ext cx="5331124" cy="515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四角形吹き出し 4"/>
          <p:cNvSpPr/>
          <p:nvPr/>
        </p:nvSpPr>
        <p:spPr>
          <a:xfrm>
            <a:off x="5943601" y="2695575"/>
            <a:ext cx="3162300" cy="2552699"/>
          </a:xfrm>
          <a:prstGeom prst="wedgeRectCallout">
            <a:avLst>
              <a:gd name="adj1" fmla="val -7399"/>
              <a:gd name="adj2" fmla="val 647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019799" y="3238084"/>
            <a:ext cx="2905125" cy="14676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请勿使用起重机运输或提升工人。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7993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禁止在装载物提升时离开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1" y="1544127"/>
            <a:ext cx="6116129" cy="50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973418" y="3037062"/>
            <a:ext cx="2623930" cy="2206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5950225" y="3030401"/>
            <a:ext cx="2647123" cy="2117035"/>
          </a:xfrm>
          <a:prstGeom prst="wedgeRectCallout">
            <a:avLst>
              <a:gd name="adj1" fmla="val -34884"/>
              <a:gd name="adj2" fmla="val 639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217983"/>
            <a:ext cx="2378077" cy="1888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请勿在装载物提升时离开操作位置。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921276" y="3649317"/>
            <a:ext cx="1500809" cy="1460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333"/>
          </a:xfrm>
        </p:spPr>
        <p:txBody>
          <a:bodyPr>
            <a:no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发现异常时的措施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9" y="1492370"/>
            <a:ext cx="4261449" cy="4986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072809" y="5834270"/>
            <a:ext cx="1480930" cy="5367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09093" y="5870713"/>
            <a:ext cx="340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维护主管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770783" y="2266122"/>
            <a:ext cx="1779104" cy="14212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4870173" y="2276305"/>
            <a:ext cx="1441417" cy="611255"/>
          </a:xfrm>
          <a:prstGeom prst="wedgeRectCallout">
            <a:avLst>
              <a:gd name="adj1" fmla="val -15824"/>
              <a:gd name="adj2" fmla="val 19534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15019" y="2384479"/>
            <a:ext cx="129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失败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5754757" y="2993315"/>
            <a:ext cx="1798982" cy="512502"/>
          </a:xfrm>
          <a:prstGeom prst="wedgeRectCallout">
            <a:avLst>
              <a:gd name="adj1" fmla="val -58302"/>
              <a:gd name="adj2" fmla="val 1232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65783" y="3064900"/>
            <a:ext cx="136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故障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2527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悬挂在承力吊索上的悬吊开关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04" y="1690688"/>
            <a:ext cx="7020377" cy="43168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55892" y="3597786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悬吊开关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90722" y="3967118"/>
            <a:ext cx="114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承力吊索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28825" y="5257472"/>
            <a:ext cx="386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在行进过程中，操作员必须随提升的装载物一起移动。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6440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通过引导绳牵引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751161"/>
            <a:ext cx="5986732" cy="47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474844" y="2613990"/>
            <a:ext cx="1818860" cy="1779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85591" y="2613990"/>
            <a:ext cx="1321905" cy="6261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93704" y="3091070"/>
            <a:ext cx="556592" cy="7354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85591" y="3636686"/>
            <a:ext cx="536713" cy="5864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2730" y="3826564"/>
            <a:ext cx="208534" cy="2385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四角形吹き出し 10"/>
          <p:cNvSpPr/>
          <p:nvPr/>
        </p:nvSpPr>
        <p:spPr>
          <a:xfrm rot="16200000">
            <a:off x="1675122" y="2619101"/>
            <a:ext cx="1609104" cy="1679431"/>
          </a:xfrm>
          <a:prstGeom prst="wedgeRectCallout">
            <a:avLst>
              <a:gd name="adj1" fmla="val 36660"/>
              <a:gd name="adj2" fmla="val 1539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9167" y="2927073"/>
            <a:ext cx="127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不要拉引导绳！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836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双向同时操作的危险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18" y="1521316"/>
            <a:ext cx="5262113" cy="52362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3705013" y="2804160"/>
            <a:ext cx="1625601" cy="4605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10024" y="2850081"/>
            <a:ext cx="153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行进方向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753013" y="5615093"/>
            <a:ext cx="1083733" cy="535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53013" y="5615093"/>
            <a:ext cx="1552788" cy="487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50854" y="5674267"/>
            <a:ext cx="168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横动方向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705013" y="5493173"/>
            <a:ext cx="9685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352675" y="5445760"/>
            <a:ext cx="2185458" cy="4368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38400" y="5509921"/>
            <a:ext cx="207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装载物的移动方向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914988" y="3786293"/>
            <a:ext cx="1198879" cy="4267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33492" y="3844242"/>
            <a:ext cx="221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运行路线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3863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装载物提升时待命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 bwMode="auto">
          <a:xfrm>
            <a:off x="4140679" y="1545342"/>
            <a:ext cx="3786996" cy="4977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28533" y="5911747"/>
            <a:ext cx="1679788" cy="4221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32733" y="5858932"/>
            <a:ext cx="1425367" cy="47496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51458" y="5911747"/>
            <a:ext cx="130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工作现场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59459" y="5949743"/>
            <a:ext cx="129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安全走道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246880" y="2397759"/>
            <a:ext cx="751839" cy="1070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28532" y="3251200"/>
            <a:ext cx="982133" cy="4173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505" y="3854025"/>
            <a:ext cx="207309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等待信号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115619" y="2011678"/>
            <a:ext cx="1442720" cy="1842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34177" y="2106507"/>
            <a:ext cx="149876" cy="15620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6095998" y="2106507"/>
            <a:ext cx="2657709" cy="1562026"/>
          </a:xfrm>
          <a:prstGeom prst="wedgeRectCallout">
            <a:avLst>
              <a:gd name="adj1" fmla="val -31944"/>
              <a:gd name="adj2" fmla="val 6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32733" y="2230849"/>
            <a:ext cx="2425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不要将提升了装载物的起重机停在安全走道或工作现场上方。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4033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禁止反向操作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43" y="1690688"/>
            <a:ext cx="8082951" cy="48395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29599" y="1977813"/>
            <a:ext cx="535093" cy="1334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073813" y="2126827"/>
            <a:ext cx="1557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575040" y="2126827"/>
            <a:ext cx="189653" cy="284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656956" y="2629209"/>
            <a:ext cx="162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反向操作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7366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禁止在检查过程中启动。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7" y="1518249"/>
            <a:ext cx="5262113" cy="512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7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7" y="1242251"/>
            <a:ext cx="4740707" cy="45015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02027" y="5526855"/>
            <a:ext cx="206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反向缠绕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7227" y="5559121"/>
            <a:ext cx="96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正常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079"/>
          </a:xfrm>
        </p:spPr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提升用钢丝绳的反向缠绕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279" y="2657475"/>
            <a:ext cx="3168696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ja-JP" sz="16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对于没有下降限位开关的绞车，如果继续下降操作，则起吊钢丝绳反向缠绕。</a:t>
            </a:r>
            <a:endParaRPr kumimoji="1" lang="zh-CN" altLang="en-US" sz="1600" dirty="0" smtClean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099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获得吊索员资格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/>
          <a:stretch/>
        </p:blipFill>
        <p:spPr bwMode="auto">
          <a:xfrm>
            <a:off x="3250304" y="2013022"/>
            <a:ext cx="4459857" cy="43045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54133" y="2485813"/>
            <a:ext cx="765387" cy="5418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54133" y="2560320"/>
            <a:ext cx="76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安全！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16927" y="1984923"/>
            <a:ext cx="3317405" cy="10328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61531" y="2375654"/>
            <a:ext cx="316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完成吊索技能培训课程的人员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0768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626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吊索角度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77" y="1690687"/>
            <a:ext cx="6072997" cy="4805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0453" y="2479040"/>
            <a:ext cx="2499360" cy="4334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45280" y="2912533"/>
            <a:ext cx="1645920" cy="562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1280" y="2453901"/>
            <a:ext cx="281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最好在60度以内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47254" y="3083654"/>
            <a:ext cx="281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（最大90度）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2217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保持足够的撤离距离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r="50127" b="2490"/>
          <a:stretch/>
        </p:blipFill>
        <p:spPr bwMode="auto">
          <a:xfrm>
            <a:off x="2104846" y="1690688"/>
            <a:ext cx="6029864" cy="4649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91573" y="1747520"/>
            <a:ext cx="2221654" cy="12869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9626" y="1910080"/>
            <a:ext cx="254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与摆动的装载物保持足够距离。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2744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3" t="3802" b="2490"/>
          <a:stretch/>
        </p:blipFill>
        <p:spPr bwMode="auto">
          <a:xfrm>
            <a:off x="2794959" y="1457775"/>
            <a:ext cx="5745192" cy="496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禁止侧向拉动装载物和将其倾斜提升。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5500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58" y="1344692"/>
            <a:ext cx="7056848" cy="48439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634556" y="3518080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悬吊开关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38450" y="4998679"/>
            <a:ext cx="302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在行进过程中，操作员必须随提升的装载物一起移动。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悬挂在大梁固定位置上的悬吊开关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5272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禁止快速提升装载物。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5" y="1690687"/>
            <a:ext cx="7418717" cy="4899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314613" y="2878667"/>
            <a:ext cx="1415627" cy="12666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643707" y="2120053"/>
            <a:ext cx="2001520" cy="17915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450667" y="2221653"/>
            <a:ext cx="331893" cy="12462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8260815" y="2120053"/>
            <a:ext cx="2522414" cy="1695028"/>
          </a:xfrm>
          <a:prstGeom prst="wedgeRectCallout">
            <a:avLst>
              <a:gd name="adj1" fmla="val -31272"/>
              <a:gd name="adj2" fmla="val 630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82089" y="2588643"/>
            <a:ext cx="227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吊索钢丝绳拉紧时立即停止提升。</a:t>
            </a:r>
            <a:endParaRPr kumimoji="1" lang="zh-CN" altLang="ja-JP" dirty="0" smtClean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1266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检查绳索状况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7" y="1690688"/>
            <a:ext cx="8281358" cy="49171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201334" y="3034453"/>
            <a:ext cx="1165014" cy="1794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81866" y="3234860"/>
            <a:ext cx="474133" cy="10323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64479" y="2389005"/>
            <a:ext cx="1705394" cy="1184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293945" y="2810107"/>
            <a:ext cx="1473201" cy="7852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28438" y="4165491"/>
            <a:ext cx="189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装载物坍塌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75270" y="2949040"/>
            <a:ext cx="179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吊索钢丝绳套索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50380" y="3177024"/>
            <a:ext cx="136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引导绳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945183" y="2761092"/>
            <a:ext cx="213900" cy="3926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检查卸载处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475117"/>
            <a:ext cx="6400800" cy="514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6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禁止通过起重机拉出吊索钢丝绳。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4"/>
          <a:stretch/>
        </p:blipFill>
        <p:spPr bwMode="auto">
          <a:xfrm>
            <a:off x="2096220" y="1690688"/>
            <a:ext cx="7487728" cy="46238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26708" y="1742148"/>
            <a:ext cx="3504623" cy="16174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69411" y="1916941"/>
            <a:ext cx="266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切勿通过起重机的起吊运动从装载物下方拉出吊索钢丝绳。</a:t>
            </a:r>
            <a:endParaRPr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5809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0"/>
          <a:stretch/>
        </p:blipFill>
        <p:spPr bwMode="auto">
          <a:xfrm>
            <a:off x="2432649" y="1285336"/>
            <a:ext cx="6047117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845387" y="1557867"/>
            <a:ext cx="1896533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41599" y="3474720"/>
            <a:ext cx="2451947" cy="162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33440" y="169068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起吊滚筒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409439" y="3725333"/>
            <a:ext cx="1022773" cy="955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3136053" y="3637280"/>
            <a:ext cx="1815254" cy="1192107"/>
          </a:xfrm>
          <a:prstGeom prst="wedgeEllipseCallout">
            <a:avLst>
              <a:gd name="adj1" fmla="val 50536"/>
              <a:gd name="adj2" fmla="val 686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39065" y="3910167"/>
            <a:ext cx="138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随意缠绕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2742"/>
          </a:xfrm>
        </p:spPr>
        <p:txBody>
          <a:bodyPr>
            <a:norm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禁止提升摆动着的吊钩。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2799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处理悬吊开关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87" y="1690688"/>
            <a:ext cx="5719313" cy="4968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74853" y="1837426"/>
            <a:ext cx="4546121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67488" y="1610264"/>
            <a:ext cx="649569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0969" y="1743085"/>
            <a:ext cx="644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拉起悬吊开关时，不要将其松开。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6415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吊钩位置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54"/>
          <a:stretch/>
        </p:blipFill>
        <p:spPr bwMode="auto">
          <a:xfrm>
            <a:off x="2622430" y="1613140"/>
            <a:ext cx="6745856" cy="479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034896" y="2566313"/>
            <a:ext cx="2884098" cy="1565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57335" y="2938703"/>
            <a:ext cx="276045" cy="8540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933645"/>
            <a:ext cx="2401019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435306" y="4011283"/>
            <a:ext cx="1923690" cy="8108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6303751" y="2847520"/>
            <a:ext cx="2482029" cy="1595886"/>
          </a:xfrm>
          <a:prstGeom prst="wedgeRectCallout">
            <a:avLst>
              <a:gd name="adj1" fmla="val -33206"/>
              <a:gd name="adj2" fmla="val 7763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5305" y="3663290"/>
            <a:ext cx="27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装载物将摆动！</a:t>
            </a:r>
            <a:endParaRPr kumimoji="1" lang="zh-CN" altLang="en-US" sz="2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82750" y="3181044"/>
            <a:ext cx="210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COG偏离！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5132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2805" y="298219"/>
            <a:ext cx="10515600" cy="894962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防摆操作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5"/>
          <a:stretch/>
        </p:blipFill>
        <p:spPr bwMode="auto">
          <a:xfrm>
            <a:off x="2544793" y="1423358"/>
            <a:ext cx="6832120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29464" y="271732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113917" y="349801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401465" y="4813539"/>
            <a:ext cx="595222" cy="370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3316856" y="3027827"/>
            <a:ext cx="1759789" cy="1086928"/>
          </a:xfrm>
          <a:prstGeom prst="wedgeRectCallout">
            <a:avLst>
              <a:gd name="adj1" fmla="val -10539"/>
              <a:gd name="adj2" fmla="val 664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50565" y="3181216"/>
            <a:ext cx="149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防摆操作</a:t>
            </a:r>
          </a:p>
        </p:txBody>
      </p:sp>
    </p:spTree>
    <p:extLst>
      <p:ext uri="{BB962C8B-B14F-4D97-AF65-F5344CB8AC3E}">
        <p14:creationId xmlns:p14="http://schemas.microsoft.com/office/powerpoint/2010/main" val="14253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例行检查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74" y="1423447"/>
            <a:ext cx="7297058" cy="520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10893" y="2516957"/>
            <a:ext cx="1127473" cy="7439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25286" y="2836269"/>
            <a:ext cx="914924" cy="7936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942053" y="2596539"/>
            <a:ext cx="1201947" cy="8942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36921" y="2596539"/>
            <a:ext cx="152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问题！</a:t>
            </a:r>
            <a:endParaRPr kumimoji="1" lang="zh-CN" altLang="en-US" sz="2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48625" y="2605436"/>
            <a:ext cx="223837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失败症状</a:t>
            </a:r>
            <a:endParaRPr kumimoji="1" lang="zh-CN" altLang="en-US" dirty="0" smtClean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5143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异常时停止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2" y="1690687"/>
            <a:ext cx="8859328" cy="4986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01318" y="4530183"/>
            <a:ext cx="2593062" cy="10231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关闭电源开关。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6033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起重机定义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19526" y="1690599"/>
            <a:ext cx="387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通过动力提升装载物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98572" y="4050226"/>
            <a:ext cx="411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水平承载提升的装载物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494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预先安排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9" y="1442256"/>
            <a:ext cx="5201728" cy="49530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806176" y="4330460"/>
            <a:ext cx="207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预先安排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2763" y="1548565"/>
            <a:ext cx="521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检查的预先安排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8672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5799" y="261698"/>
            <a:ext cx="10515600" cy="1325563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查看天气信息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1"/>
          <a:stretch/>
        </p:blipFill>
        <p:spPr bwMode="auto">
          <a:xfrm>
            <a:off x="2863971" y="1492370"/>
            <a:ext cx="6055742" cy="4830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589917" y="1777042"/>
            <a:ext cx="3122762" cy="12853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37542" y="3043327"/>
            <a:ext cx="396815" cy="258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788325" y="1777042"/>
            <a:ext cx="2734574" cy="1121344"/>
          </a:xfrm>
          <a:prstGeom prst="wedgeRoundRectCallout">
            <a:avLst>
              <a:gd name="adj1" fmla="val -52163"/>
              <a:gd name="adj2" fmla="val 6797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08675" y="1877073"/>
            <a:ext cx="233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根据天气信息，预计会有强风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8859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因下雨停止操作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5"/>
          <a:stretch/>
        </p:blipFill>
        <p:spPr bwMode="auto">
          <a:xfrm>
            <a:off x="2872596" y="1406105"/>
            <a:ext cx="6038490" cy="493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779698" y="3519577"/>
            <a:ext cx="2941608" cy="11645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6167888" y="3562665"/>
            <a:ext cx="2553418" cy="905773"/>
          </a:xfrm>
          <a:prstGeom prst="wedgeRoundRectCallout">
            <a:avLst>
              <a:gd name="adj1" fmla="val -29955"/>
              <a:gd name="adj2" fmla="val 7488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开始下雨了，停止吧。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1331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92522" cy="761148"/>
          </a:xfrm>
        </p:spPr>
        <p:txBody>
          <a:bodyPr>
            <a:normAutofit/>
          </a:bodyPr>
          <a:lstStyle/>
          <a:p>
            <a:r>
              <a:rPr lang="zh-CN" altLang="ja-JP" sz="40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触电危险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1" y="1337094"/>
            <a:ext cx="6193766" cy="5520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105509" y="4813540"/>
            <a:ext cx="5805578" cy="1975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2840" y="4829049"/>
            <a:ext cx="10900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sz="105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AC-1:可能有感觉，但通常不会有“受惊”的反应。</a:t>
            </a:r>
          </a:p>
          <a:p>
            <a:r>
              <a:rPr kumimoji="1" lang="zh-CN" altLang="en-US" sz="105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AC-2:有感觉和无意识的肌肉收缩可能，但通常没有有害的电生理效应。</a:t>
            </a:r>
            <a:endParaRPr kumimoji="1" lang="zh-CN" altLang="ja-JP" sz="1050" dirty="0" smtClean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  <a:p>
            <a:r>
              <a:rPr lang="zh-CN" altLang="ja-JP" sz="105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AC-3:强烈的无意识肌肉收缩。呼吸困难。心脏功能的可逆障碍。通常不会发生有机损伤。</a:t>
            </a:r>
          </a:p>
          <a:p>
            <a:pPr indent="-360000"/>
            <a:r>
              <a:rPr lang="zh-CN" sz="105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AC-4:可能会发生病理生理效应，例如心脏骤停、呼吸停止、烧伤或其他细胞损伤。</a:t>
            </a:r>
          </a:p>
          <a:p>
            <a:pPr marL="360000"/>
            <a:r>
              <a:rPr lang="zh-CN" sz="105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心室纤颤的可能性随着电流强度和时间而增加。</a:t>
            </a:r>
            <a:endParaRPr kumimoji="1" lang="zh-CN" altLang="ja-JP" sz="1050" dirty="0" smtClean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  <a:p>
            <a:r>
              <a:rPr lang="zh-CN" altLang="en-US" sz="105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AC-4.1:心室纤颤的可能性高达约5 %</a:t>
            </a:r>
            <a:endParaRPr lang="zh-CN" altLang="ja-JP" sz="1050" dirty="0" smtClean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  <a:p>
            <a:r>
              <a:rPr lang="zh-CN" sz="105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AC-4.2:心室纤颤的可能性高达约50 %</a:t>
            </a:r>
            <a:endParaRPr kumimoji="1" lang="zh-CN" altLang="ja-JP" sz="1050" dirty="0" smtClean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  <a:p>
            <a:r>
              <a:rPr lang="zh-CN" altLang="en-US" sz="105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AC-4.3心室纤颤的可能性50 %以上</a:t>
            </a:r>
            <a:endParaRPr kumimoji="1" lang="zh-CN" altLang="en-US" sz="105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0525" y="4825508"/>
            <a:ext cx="787091" cy="2539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ja-JP" sz="105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注意事项</a:t>
            </a:r>
            <a:endParaRPr kumimoji="1" lang="zh-CN" altLang="en-US" sz="1050" dirty="0" smtClean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46059" y="4613267"/>
            <a:ext cx="989428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zh-CN" altLang="ja-JP" sz="1000" b="1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人体电流</a:t>
            </a:r>
            <a:endParaRPr kumimoji="1" lang="zh-CN" altLang="en-US" sz="1000" b="1" dirty="0" smtClean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7915" y="2781300"/>
            <a:ext cx="338554" cy="17580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zh-CN" altLang="ja-JP" sz="1000" b="1" dirty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电流持续时间</a:t>
            </a:r>
            <a:endParaRPr kumimoji="1" lang="zh-CN" altLang="en-US" sz="1000" b="1" dirty="0" smtClean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3018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2" y="1466491"/>
            <a:ext cx="6944264" cy="524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65125"/>
            <a:ext cx="11173522" cy="1325563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大小和力臂之间的关系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9904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杠杆力矩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93208" y="5239512"/>
            <a:ext cx="621792" cy="374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57216" y="5239512"/>
            <a:ext cx="121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支点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6229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惯性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29" y="1690688"/>
            <a:ext cx="7955139" cy="38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向心力和离心力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0" y="2016079"/>
            <a:ext cx="10150720" cy="3977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725738" y="2391085"/>
            <a:ext cx="1843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离心力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2315" y="3971618"/>
            <a:ext cx="1946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切线方向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6785" y="2812497"/>
            <a:ext cx="2093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向心力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00348" y="3705933"/>
            <a:ext cx="85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中心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94518" y="2560362"/>
            <a:ext cx="180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离心力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08132" y="3044057"/>
            <a:ext cx="215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向心力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86600" y="4283099"/>
            <a:ext cx="11049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切线方向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0366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4898" y="365125"/>
            <a:ext cx="11385395" cy="1325563"/>
          </a:xfrm>
        </p:spPr>
        <p:txBody>
          <a:bodyPr>
            <a:no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离心力引起的提升装载物的向外运动和工作半径的变化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"/>
          <a:stretch/>
        </p:blipFill>
        <p:spPr bwMode="auto">
          <a:xfrm>
            <a:off x="3295291" y="1475117"/>
            <a:ext cx="5091959" cy="4647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417389" y="5313872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17389" y="5718105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37815" y="5318466"/>
            <a:ext cx="328792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3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回转前的工作半径</a:t>
            </a:r>
            <a:endParaRPr kumimoji="1" lang="zh-CN" altLang="en-US" sz="13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72714" y="5726720"/>
            <a:ext cx="28084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3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回转时的工作半径</a:t>
            </a:r>
            <a:endParaRPr kumimoji="1" lang="zh-CN" altLang="en-US" sz="13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647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动滑轮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3476444" y="1345721"/>
            <a:ext cx="5538160" cy="5158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8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/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提升载荷、额定载荷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5" y="1690688"/>
            <a:ext cx="5541234" cy="472736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27118" y="2846455"/>
            <a:ext cx="160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起吊配件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53056" y="3526124"/>
            <a:ext cx="243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提升载荷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14490" y="5388635"/>
            <a:ext cx="15815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额定载荷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9091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吊索钢丝绳的张力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87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02657" y="3916392"/>
            <a:ext cx="241539" cy="8712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8621" y="4045303"/>
            <a:ext cx="1349508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吊索角度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75920" y="4293097"/>
            <a:ext cx="1889185" cy="278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75920" y="4278660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吊索钢丝绳</a:t>
            </a:r>
            <a:endParaRPr kumimoji="1" lang="zh-CN" altLang="en-US"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486400" y="1690688"/>
            <a:ext cx="4330460" cy="1854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6400" y="1582947"/>
            <a:ext cx="6099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M:装载物重量(t)</a:t>
            </a:r>
          </a:p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Fw:9.8 x m (kN)</a:t>
            </a:r>
          </a:p>
          <a:p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F</a:t>
            </a:r>
            <a:r>
              <a:rPr kumimoji="1" lang="zh-CN" altLang="ja-JP" baseline="-25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1</a:t>
            </a:r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, F</a:t>
            </a:r>
            <a:r>
              <a:rPr kumimoji="1" lang="zh-CN" altLang="ja-JP" baseline="-25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2</a:t>
            </a:r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:吊索钢丝绳的张力(kN) </a:t>
            </a:r>
          </a:p>
          <a:p>
            <a:r>
              <a:rPr lang="zh-CN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F:合力(kN)</a:t>
            </a:r>
            <a:r>
              <a:rPr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</a:p>
          <a:p>
            <a:pPr marL="288000"/>
            <a:r>
              <a:rPr kumimoji="1" lang="zh-CN" altLang="ja-JP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F = Fw</a:t>
            </a:r>
          </a:p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P:向内拉动吊索钢丝绳的力(kN) 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1983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额定载荷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344519" y="2022572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94823" y="213432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起吊配件的重量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2892287" y="1706564"/>
            <a:ext cx="6092445" cy="3368154"/>
            <a:chOff x="0" y="0"/>
            <a:chExt cx="3170190" cy="1662289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2310895" y="937908"/>
              <a:ext cx="0" cy="30146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80" name="グループ化 79"/>
            <p:cNvGrpSpPr/>
            <p:nvPr/>
          </p:nvGrpSpPr>
          <p:grpSpPr>
            <a:xfrm>
              <a:off x="0" y="0"/>
              <a:ext cx="3170190" cy="1662289"/>
              <a:chOff x="0" y="0"/>
              <a:chExt cx="3158163" cy="1673514"/>
            </a:xfrm>
          </p:grpSpPr>
          <p:cxnSp>
            <p:nvCxnSpPr>
              <p:cNvPr id="81" name="直線コネクタ 80"/>
              <p:cNvCxnSpPr/>
              <p:nvPr/>
            </p:nvCxnSpPr>
            <p:spPr>
              <a:xfrm>
                <a:off x="0" y="0"/>
                <a:ext cx="0" cy="16735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8356" y="1671927"/>
                <a:ext cx="31498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0" y="275648"/>
                <a:ext cx="839450" cy="721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853882" y="282864"/>
                <a:ext cx="1433561" cy="6350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2300765" y="1262008"/>
                <a:ext cx="0" cy="403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9621" y="624415"/>
                <a:ext cx="839450" cy="721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>
                <a:off x="851477" y="634035"/>
                <a:ext cx="1433561" cy="6350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矢印コネクタ 87"/>
              <p:cNvCxnSpPr/>
              <p:nvPr/>
            </p:nvCxnSpPr>
            <p:spPr>
              <a:xfrm>
                <a:off x="360796" y="273243"/>
                <a:ext cx="0" cy="1399886"/>
              </a:xfrm>
              <a:prstGeom prst="straightConnector1">
                <a:avLst/>
              </a:prstGeom>
              <a:ln>
                <a:prstDash val="dashDot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矢印コネクタ 88"/>
              <p:cNvCxnSpPr/>
              <p:nvPr/>
            </p:nvCxnSpPr>
            <p:spPr>
              <a:xfrm flipH="1">
                <a:off x="1245947" y="460856"/>
                <a:ext cx="9621" cy="33674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/>
              <p:cNvCxnSpPr/>
              <p:nvPr/>
            </p:nvCxnSpPr>
            <p:spPr>
              <a:xfrm>
                <a:off x="1241136" y="826462"/>
                <a:ext cx="0" cy="84185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flipV="1">
                <a:off x="1294053" y="350212"/>
                <a:ext cx="457008" cy="30306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テキスト ボックス 91"/>
          <p:cNvSpPr txBox="1"/>
          <p:nvPr/>
        </p:nvSpPr>
        <p:spPr>
          <a:xfrm>
            <a:off x="4530239" y="42380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额定载荷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921627" y="35271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提升载荷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509408" y="52035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工作半径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247654" y="1828230"/>
            <a:ext cx="461665" cy="32327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可提升的载荷</a:t>
            </a:r>
            <a:endParaRPr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0795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60" y="888758"/>
            <a:ext cx="4120280" cy="50804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09482" y="108881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安全帽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26616" y="201979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工作手套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7431" y="3627528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保持袖口纽扣扣紧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0800000" flipV="1">
            <a:off x="6817849" y="4830669"/>
            <a:ext cx="3197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收紧裤脚口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0800000" flipV="1">
            <a:off x="2901102" y="4975799"/>
            <a:ext cx="226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安全鞋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0800000" flipV="1">
            <a:off x="2676299" y="2019793"/>
            <a:ext cx="2382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穿着长袖外套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743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工作装备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9699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日常工作流程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9" y="1442369"/>
            <a:ext cx="7991498" cy="49783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32244" y="3757406"/>
            <a:ext cx="230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落地式起重机的日常工作流程</a:t>
            </a:r>
            <a:endParaRPr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3039" y="2442630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启动前会议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95199" y="1410046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启动前检查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24509" y="2860747"/>
            <a:ext cx="2542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（静态检查）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69711" y="1400208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打开电源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84923" y="2041857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启动前检查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58905" y="2321475"/>
            <a:ext cx="335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ja-JP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（确认起重机运动）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29307" y="3488433"/>
            <a:ext cx="1720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安全操作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2212" y="5912271"/>
            <a:ext cx="2054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作业完成后检查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31462" y="5920027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关闭电源</a:t>
            </a:r>
            <a:endParaRPr kumimoji="1" lang="zh-CN" altLang="en-US" sz="16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3092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启动前检查</a:t>
            </a:r>
            <a:endParaRPr kumimoji="1" lang="zh-CN" altLang="en-US" sz="4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8" y="1690687"/>
            <a:ext cx="7073660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5426765" y="1690687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432031" y="2171079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141781" y="4562385"/>
            <a:ext cx="1957134" cy="10836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75722" y="3522800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8825" y="5166069"/>
            <a:ext cx="1480931" cy="926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160002" y="5625548"/>
            <a:ext cx="1747694" cy="663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76438" y="1772788"/>
            <a:ext cx="1480931" cy="16363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27863" y="4187687"/>
            <a:ext cx="1224387" cy="7026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052250" y="3771528"/>
            <a:ext cx="799569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500683" y="2919329"/>
            <a:ext cx="1247987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61532" y="2459661"/>
            <a:ext cx="258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启动前检查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85428" y="1867472"/>
            <a:ext cx="248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制动器性能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32031" y="2202456"/>
            <a:ext cx="187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轨道状况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99290" y="2986286"/>
            <a:ext cx="354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防过卷装置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74118" y="3522405"/>
            <a:ext cx="131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横动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19449" y="3765833"/>
            <a:ext cx="1251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行进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72539" y="4289647"/>
            <a:ext cx="229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提升和下降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371278" y="4683725"/>
            <a:ext cx="2730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确认起吊钢丝绳和链条的路径</a:t>
            </a:r>
          </a:p>
          <a:p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47076" y="5647479"/>
            <a:ext cx="251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安全锁装置</a:t>
            </a: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24139" y="5457988"/>
            <a:ext cx="229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确认按钮开关</a:t>
            </a:r>
            <a:endParaRPr lang="zh-CN" altLang="en-US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975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eaVert" wrap="squar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569</Words>
  <PresentationFormat>ユーザー設定</PresentationFormat>
  <Paragraphs>210</Paragraphs>
  <Slides>50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テーマ</vt:lpstr>
      <vt:lpstr>起重机操作员的资格</vt:lpstr>
      <vt:lpstr>悬挂在承力吊索上的悬吊开关</vt:lpstr>
      <vt:lpstr>悬挂在大梁固定位置上的悬吊开关</vt:lpstr>
      <vt:lpstr>起重机定义</vt:lpstr>
      <vt:lpstr>提升载荷、额定载荷</vt:lpstr>
      <vt:lpstr>额定载荷</vt:lpstr>
      <vt:lpstr>工作装备</vt:lpstr>
      <vt:lpstr>日常工作流程</vt:lpstr>
      <vt:lpstr>启动前检查</vt:lpstr>
      <vt:lpstr>检查起重机的运作方式。</vt:lpstr>
      <vt:lpstr>滚筒的缠绕状态</vt:lpstr>
      <vt:lpstr>禁止超载</vt:lpstr>
      <vt:lpstr>保持安全装置有效（1）</vt:lpstr>
      <vt:lpstr>保持安全装置有效（2）</vt:lpstr>
      <vt:lpstr>勿碰撞挡块</vt:lpstr>
      <vt:lpstr>禁止操作</vt:lpstr>
      <vt:lpstr>禁止用起重机运输工人</vt:lpstr>
      <vt:lpstr>禁止在装载物提升时离开</vt:lpstr>
      <vt:lpstr>发现异常时的措施</vt:lpstr>
      <vt:lpstr>通过引导绳牵引</vt:lpstr>
      <vt:lpstr>双向同时操作的危险</vt:lpstr>
      <vt:lpstr>装载物提升时待命</vt:lpstr>
      <vt:lpstr>禁止反向操作</vt:lpstr>
      <vt:lpstr>禁止在检查过程中启动。</vt:lpstr>
      <vt:lpstr>提升用钢丝绳的反向缠绕</vt:lpstr>
      <vt:lpstr>获得吊索员资格</vt:lpstr>
      <vt:lpstr>吊索角度</vt:lpstr>
      <vt:lpstr>保持足够的撤离距离</vt:lpstr>
      <vt:lpstr>禁止侧向拉动装载物和将其倾斜提升。</vt:lpstr>
      <vt:lpstr>禁止快速提升装载物。</vt:lpstr>
      <vt:lpstr>检查绳索状况</vt:lpstr>
      <vt:lpstr>检查卸载处</vt:lpstr>
      <vt:lpstr>禁止通过起重机拉出吊索钢丝绳。</vt:lpstr>
      <vt:lpstr>禁止提升摆动着的吊钩。</vt:lpstr>
      <vt:lpstr>处理悬吊开关</vt:lpstr>
      <vt:lpstr>吊钩位置</vt:lpstr>
      <vt:lpstr>防摆操作</vt:lpstr>
      <vt:lpstr>例行检查</vt:lpstr>
      <vt:lpstr>异常时停止</vt:lpstr>
      <vt:lpstr>预先安排</vt:lpstr>
      <vt:lpstr>查看天气信息</vt:lpstr>
      <vt:lpstr>因下雨停止操作</vt:lpstr>
      <vt:lpstr>触电危险</vt:lpstr>
      <vt:lpstr>大小和力臂之间的关系</vt:lpstr>
      <vt:lpstr>杠杆力矩</vt:lpstr>
      <vt:lpstr>惯性</vt:lpstr>
      <vt:lpstr>向心力和离心力</vt:lpstr>
      <vt:lpstr>离心力引起的提升装载物的向外运动和工作半径的变化</vt:lpstr>
      <vt:lpstr>动滑轮</vt:lpstr>
      <vt:lpstr>吊索钢丝绳的张力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2020-02-12T05:53:01Z</cp:lastPrinted>
  <dcterms:created xsi:type="dcterms:W3CDTF">2020-02-12T02:45:45Z</dcterms:created>
  <dcterms:modified xsi:type="dcterms:W3CDTF">2020-03-12T15:18:58Z</dcterms:modified>
</cp:coreProperties>
</file>