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クレーン運転に必要な資格</a:t>
            </a:r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93426"/>
              </p:ext>
            </p:extLst>
          </p:nvPr>
        </p:nvGraphicFramePr>
        <p:xfrm>
          <a:off x="2716902" y="1404303"/>
          <a:ext cx="6228690" cy="485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ワークシート" r:id="rId3" imgW="5861070" imgH="4565885" progId="Excel.Sheet.12">
                  <p:embed/>
                </p:oleObj>
              </mc:Choice>
              <mc:Fallback>
                <p:oleObj name="ワークシート" r:id="rId3" imgW="5861070" imgH="4565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6902" y="1404303"/>
                        <a:ext cx="6228690" cy="485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作動確認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6" y="2156792"/>
            <a:ext cx="1918253" cy="859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395330"/>
            <a:ext cx="168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表示のとおりに作動するか</a:t>
            </a:r>
            <a:endParaRPr kumimoji="1"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40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確認</a:t>
            </a:r>
            <a:r>
              <a:rPr kumimoji="1" lang="en-US" altLang="ja-JP" sz="3600" dirty="0" smtClean="0"/>
              <a:t>!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ドラムへの巻取り状態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1550878" y="5559118"/>
            <a:ext cx="7470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0" algn="just">
              <a:spcAft>
                <a:spcPts val="0"/>
              </a:spcAft>
            </a:pPr>
            <a:r>
              <a:rPr lang="ja-JP" altLang="en-US" sz="2400" kern="0" dirty="0" smtClean="0">
                <a:latin typeface="游明朝" panose="02020400000000000000" pitchFamily="18" charset="-128"/>
                <a:ea typeface="T1-FONT1550797459-428"/>
                <a:cs typeface="T1-FONT1550797459-428"/>
              </a:rPr>
              <a:t>　</a:t>
            </a:r>
            <a:r>
              <a:rPr lang="ja-JP" altLang="ja-JP" sz="2400" kern="0" dirty="0" smtClean="0">
                <a:latin typeface="游明朝" panose="02020400000000000000" pitchFamily="18" charset="-128"/>
                <a:ea typeface="T1-FONT1550797459-428"/>
                <a:cs typeface="T1-FONT1550797459-428"/>
              </a:rPr>
              <a:t>ａ </a:t>
            </a:r>
            <a:r>
              <a:rPr lang="ja-JP" altLang="ja-JP" sz="2400" kern="0" dirty="0">
                <a:latin typeface="游明朝" panose="02020400000000000000" pitchFamily="18" charset="-128"/>
                <a:ea typeface="T1-FONT1550797459-428"/>
                <a:cs typeface="T1-FONT1550797459-428"/>
              </a:rPr>
              <a:t>適正状態　　　　　　</a:t>
            </a:r>
            <a:r>
              <a:rPr lang="ja-JP" altLang="en-US" sz="2400" kern="0" dirty="0" smtClean="0">
                <a:latin typeface="游明朝" panose="02020400000000000000" pitchFamily="18" charset="-128"/>
                <a:ea typeface="T1-FONT1550797459-428"/>
                <a:cs typeface="T1-FONT1550797459-428"/>
              </a:rPr>
              <a:t>　　</a:t>
            </a:r>
            <a:r>
              <a:rPr lang="ja-JP" altLang="ja-JP" sz="2400" kern="0" dirty="0" smtClean="0">
                <a:latin typeface="游明朝" panose="02020400000000000000" pitchFamily="18" charset="-128"/>
                <a:ea typeface="T1-FONT1550797459-428"/>
                <a:cs typeface="T1-FONT1550797459-428"/>
              </a:rPr>
              <a:t>ｂ </a:t>
            </a:r>
            <a:r>
              <a:rPr lang="ja-JP" altLang="ja-JP" sz="2400" kern="0" dirty="0">
                <a:latin typeface="游明朝" panose="02020400000000000000" pitchFamily="18" charset="-128"/>
                <a:ea typeface="T1-FONT1550797459-428"/>
                <a:cs typeface="T1-FONT1550797459-428"/>
              </a:rPr>
              <a:t>適正でない状態（乱巻）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21693" y="5313872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86116" y="5527667"/>
            <a:ext cx="442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b</a:t>
            </a:r>
            <a:r>
              <a:rPr lang="ja-JP" altLang="en-US" sz="3200" dirty="0" smtClean="0"/>
              <a:t>適正でない状態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乱巻</a:t>
            </a:r>
            <a:r>
              <a:rPr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26026" y="5537483"/>
            <a:ext cx="214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</a:t>
            </a:r>
            <a:r>
              <a:rPr lang="ja-JP" altLang="en-US" sz="3200" dirty="0" smtClean="0"/>
              <a:t>適正状態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過荷重の禁止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安全装置の有効保持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663163" y="3868947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30103" y="3312009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渦巻リミットスイッチが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43261" y="3626893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作動しない！！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安全装置の有効保持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828987" y="1613452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48251" y="2476572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安全のための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3470" y="2818681"/>
            <a:ext cx="285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外れ止めを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0533" y="2299843"/>
            <a:ext cx="347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テープで固定する人</a:t>
            </a:r>
            <a:r>
              <a:rPr kumimoji="1" lang="ja-JP" altLang="en-US" smtClean="0"/>
              <a:t>がいる・・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理解に苦しむ・・！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ストッパーへの衝突禁止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運転禁止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71591" y="2067339"/>
            <a:ext cx="163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こんなときは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67747" y="2356956"/>
            <a:ext cx="163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運転禁止です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66920" y="2366895"/>
            <a:ext cx="21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不明確な合図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66920" y="2753139"/>
            <a:ext cx="21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.2</a:t>
            </a:r>
            <a:r>
              <a:rPr kumimoji="1" lang="ja-JP" altLang="en-US" dirty="0" smtClean="0"/>
              <a:t>人以上の合図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66919" y="3122471"/>
            <a:ext cx="30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無資格者の玉掛け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指名された者以外の合図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82393" y="3704408"/>
            <a:ext cx="255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危険なつり方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97866" y="4022035"/>
            <a:ext cx="255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5.</a:t>
            </a:r>
            <a:r>
              <a:rPr kumimoji="1" lang="ja-JP" altLang="en-US" dirty="0" smtClean="0"/>
              <a:t>定格荷重オーバー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97866" y="4344588"/>
            <a:ext cx="278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</a:t>
            </a:r>
            <a:r>
              <a:rPr kumimoji="1" lang="ja-JP" altLang="en-US" dirty="0" smtClean="0"/>
              <a:t>作業者が挟まると危険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クレーンによる作業者の運搬等の禁止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893905" y="2623930"/>
            <a:ext cx="2932044" cy="2730591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960853" y="2932045"/>
            <a:ext cx="2775643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クレーンを使用して作業者を運搬してはならない！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荷をつったままの離脱禁止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 smtClean="0"/>
              <a:t>荷をつったままで運転位置を離れてはならない！！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1808922" y="3052295"/>
            <a:ext cx="2825714" cy="1864244"/>
          </a:xfrm>
          <a:prstGeom prst="cloudCallout">
            <a:avLst>
              <a:gd name="adj1" fmla="val 14232"/>
              <a:gd name="adj2" fmla="val 59301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305878" y="3319670"/>
            <a:ext cx="1590262" cy="10436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めし</a:t>
            </a:r>
            <a:endParaRPr kumimoji="1" lang="en-US" altLang="ja-JP" dirty="0" smtClean="0"/>
          </a:p>
          <a:p>
            <a:r>
              <a:rPr kumimoji="1" lang="ja-JP" altLang="en-US" dirty="0" smtClean="0"/>
              <a:t>食って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こよ・・っと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異常発見時の措置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クレーン管理者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4870174" y="2365513"/>
            <a:ext cx="795130" cy="1157490"/>
          </a:xfrm>
          <a:prstGeom prst="wedge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9748" y="2633870"/>
            <a:ext cx="65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故障</a:t>
            </a:r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348328"/>
            <a:ext cx="1073426" cy="1157490"/>
          </a:xfrm>
          <a:prstGeom prst="wedgeRectCallout">
            <a:avLst>
              <a:gd name="adj1" fmla="val -54583"/>
              <a:gd name="adj2" fmla="val 6421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24330" y="26166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不具合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床上運転式クレーン（メッセンジャー方式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27342" y="36644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ペンダントスイッチ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19222" y="4215442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メッセンジャーワイヤー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64610" y="5257472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走行のみ荷とともに移動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ケーブルによる牽引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ケーブルを引っ張らないで！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２方向同時操作の危険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3914988" y="2804160"/>
            <a:ext cx="1415626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23361" y="2850081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走行方向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08373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753013" y="5615093"/>
            <a:ext cx="1137920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5" y="5674267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横行方向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562773" y="5445760"/>
            <a:ext cx="975360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74720" y="5509921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つり荷の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74720" y="5799388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進行方向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37095" y="3844242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運転通路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荷をつったままでの待機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721013" y="5858933"/>
            <a:ext cx="887307" cy="3386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324344" y="5858932"/>
            <a:ext cx="1233995" cy="3386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8058" y="5843599"/>
            <a:ext cx="98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作業場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8045" y="5858932"/>
            <a:ext cx="119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安全通路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43476" y="3059168"/>
            <a:ext cx="461665" cy="10644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待機中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吹き出し 12"/>
          <p:cNvSpPr/>
          <p:nvPr/>
        </p:nvSpPr>
        <p:spPr>
          <a:xfrm>
            <a:off x="6095999" y="1837043"/>
            <a:ext cx="1928272" cy="1831490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4505" y="1837043"/>
            <a:ext cx="16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つり荷をつった状態で待機するときは、安全通路や作業場の上を避ける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逆転操作の禁止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7013" y="2181013"/>
            <a:ext cx="487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逆転操作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点検時等の起動禁止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巻上げ用ワイヤロープの逆巻き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逆巻き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2567" y="2531553"/>
            <a:ext cx="1801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巻き下げス</a:t>
            </a:r>
            <a:r>
              <a:rPr lang="ja-JP" altLang="en-US" sz="1600" dirty="0"/>
              <a:t>イ</a:t>
            </a:r>
            <a:r>
              <a:rPr kumimoji="1" lang="ja-JP" altLang="en-US" sz="1600" dirty="0" smtClean="0"/>
              <a:t>ッチボタンを押し続ける</a:t>
            </a:r>
            <a:r>
              <a:rPr lang="ja-JP" altLang="en-US" sz="1600" dirty="0"/>
              <a:t>と逆方向に巻き</a:t>
            </a:r>
            <a:r>
              <a:rPr lang="ja-JP" altLang="en-US" sz="1600" dirty="0" smtClean="0"/>
              <a:t>とられる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8134" y="5526855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正常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50933" y="1209262"/>
            <a:ext cx="198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下限リミットスイッチのついてないホイストで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玉掛け資格の取得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4133" y="2560320"/>
            <a:ext cx="76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安全</a:t>
            </a:r>
            <a:r>
              <a:rPr kumimoji="1"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96640" y="2194560"/>
            <a:ext cx="1361440" cy="833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74533" y="2194560"/>
            <a:ext cx="120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玉掛け</a:t>
            </a:r>
            <a:endParaRPr lang="en-US" altLang="ja-JP" dirty="0" smtClean="0"/>
          </a:p>
          <a:p>
            <a:r>
              <a:rPr lang="ja-JP" altLang="en-US" dirty="0" smtClean="0"/>
              <a:t>技能講習</a:t>
            </a:r>
            <a:endParaRPr lang="en-US" altLang="ja-JP" dirty="0" smtClean="0"/>
          </a:p>
          <a:p>
            <a:r>
              <a:rPr lang="ja-JP" altLang="en-US" dirty="0" smtClean="0"/>
              <a:t>修了者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つり角度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47254" y="2777067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dirty="0" smtClean="0"/>
              <a:t>Θ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60°</a:t>
            </a:r>
            <a:r>
              <a:rPr kumimoji="1" lang="ja-JP" altLang="en-US" dirty="0" smtClean="0"/>
              <a:t>未満が望ましい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最大</a:t>
            </a:r>
            <a:r>
              <a:rPr kumimoji="1" lang="en-US" altLang="ja-JP" dirty="0" smtClean="0"/>
              <a:t>90°</a:t>
            </a:r>
            <a:r>
              <a:rPr kumimoji="1" lang="ja-JP" altLang="en-US" dirty="0" smtClean="0"/>
              <a:t>以内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十分な退避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7" y="1910080"/>
            <a:ext cx="22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万一つり荷が振れても安全な位置へ退避しておく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横引き・斜めつりの禁止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床上運転式クレーン</a:t>
            </a:r>
            <a:r>
              <a:rPr lang="en-US" altLang="ja-JP" dirty="0" smtClean="0"/>
              <a:t>(</a:t>
            </a:r>
            <a:r>
              <a:rPr lang="ja-JP" altLang="en-US" dirty="0" smtClean="0"/>
              <a:t>定位置方式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34469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815531" y="339734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ペンダントスイッチ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4998679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走行のみ荷とともに移動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急激な巻上げの禁止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4522606" y="3217332"/>
            <a:ext cx="1065394" cy="694267"/>
          </a:xfrm>
          <a:prstGeom prst="wedge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2418" y="3315547"/>
            <a:ext cx="75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一気</a:t>
            </a:r>
            <a:r>
              <a:rPr kumimoji="1" lang="en-US" altLang="ja-JP" dirty="0" smtClean="0"/>
              <a:t>!</a:t>
            </a:r>
          </a:p>
          <a:p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8260815" y="2526453"/>
            <a:ext cx="1946598" cy="12886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14154" y="2648854"/>
            <a:ext cx="1968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巻上げはワイヤーロープが張ったところでいったん停止！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ロープの状況の確認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50932" y="2411307"/>
            <a:ext cx="1605281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834293" y="2411307"/>
            <a:ext cx="270934" cy="10498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293945" y="2680971"/>
            <a:ext cx="1473201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31626" y="3897867"/>
            <a:ext cx="112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荷くずれ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5574" y="2827699"/>
            <a:ext cx="153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玉掛け用ワイヤロープの絞り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介添ロープ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荷下し場所の確認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クレーンによるロープの引抜き禁止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94773" y="1998133"/>
            <a:ext cx="2946400" cy="13072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09920" y="2174240"/>
            <a:ext cx="26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クレーンの巻上げで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9920" y="2502747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玉掛け用ワイヤロープを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9602" y="2829654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引き抜いてはならない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振れているフックの巻上げ禁止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189653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巻上げドラム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66347" y="4043680"/>
            <a:ext cx="138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乱巻きだ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ペンダントスイッチの取扱い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斜めに引張った位置でペンダントスイッチから手を放さない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フックの位置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663290"/>
            <a:ext cx="275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荷</a:t>
            </a:r>
            <a:r>
              <a:rPr lang="ja-JP" altLang="en-US" sz="2400" dirty="0" smtClean="0"/>
              <a:t>振れするぞ</a:t>
            </a:r>
            <a:r>
              <a:rPr lang="en-US" altLang="ja-JP" sz="2400" dirty="0" smtClean="0"/>
              <a:t>!</a:t>
            </a:r>
            <a:r>
              <a:rPr lang="ja-JP" altLang="en-US" sz="2400" dirty="0" smtClean="0"/>
              <a:t>！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181044"/>
            <a:ext cx="210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中心ずれだ！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振れ止め操作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201959"/>
            <a:ext cx="1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振れ止</a:t>
            </a:r>
            <a:r>
              <a:rPr lang="ja-JP" altLang="en-US" sz="2400" dirty="0" smtClean="0"/>
              <a:t>め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0565" y="3611758"/>
            <a:ext cx="1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運転操作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62490" y="4690060"/>
            <a:ext cx="1492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安心だ！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日常的な点検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524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異常！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2053" y="2676123"/>
            <a:ext cx="100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兆候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異常時の停止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20" y="3407388"/>
            <a:ext cx="1414020" cy="7875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電源スイッチを切らなきゃ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クレーンの定義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617572" y="1690599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荷を動力でつり上げ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17571" y="405022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これを水平に運搬する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作業開始前の打ち合わせ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20574" y="4330460"/>
            <a:ext cx="186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打ち合わせ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点検作業を始める前に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気象情報の確認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0810" y="1959604"/>
            <a:ext cx="2372265" cy="12422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881887" y="3321170"/>
            <a:ext cx="263105" cy="1897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804249" y="3165894"/>
            <a:ext cx="1431985" cy="1552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045789" y="3321171"/>
            <a:ext cx="681486" cy="1207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6732" y="2010885"/>
            <a:ext cx="25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気象情報によると強風が予想されます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74569" y="2010886"/>
            <a:ext cx="461665" cy="1310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本日の作業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12184" y="2019933"/>
            <a:ext cx="461665" cy="1491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強風に備えて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45789" y="2019933"/>
            <a:ext cx="461665" cy="1491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/>
              <a:t>クレーンの各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81396" y="2019933"/>
            <a:ext cx="461665" cy="1491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部の点検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20735" y="2019933"/>
            <a:ext cx="461665" cy="14910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対策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降雨による中止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雨だ、中止しよう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感電電流の安全限界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24866" y="4813540"/>
            <a:ext cx="580441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/>
              <a:t>(</a:t>
            </a:r>
            <a:r>
              <a:rPr kumimoji="1" lang="ja-JP" altLang="en-US" sz="1050" dirty="0" smtClean="0"/>
              <a:t>注</a:t>
            </a:r>
            <a:r>
              <a:rPr kumimoji="1" lang="en-US" altLang="ja-JP" sz="1050" dirty="0" smtClean="0"/>
              <a:t>) AC-1:</a:t>
            </a:r>
            <a:r>
              <a:rPr kumimoji="1" lang="ja-JP" altLang="en-US" sz="1050" dirty="0" smtClean="0"/>
              <a:t>感知するが、通常驚くような反応なし。</a:t>
            </a:r>
            <a:endParaRPr kumimoji="1" lang="en-US" altLang="ja-JP" sz="1050" dirty="0" smtClean="0"/>
          </a:p>
          <a:p>
            <a:r>
              <a:rPr kumimoji="1" lang="ja-JP" altLang="en-US" sz="1050" dirty="0" smtClean="0"/>
              <a:t>　　</a:t>
            </a:r>
            <a:r>
              <a:rPr kumimoji="1" lang="en-US" altLang="ja-JP" sz="1050" dirty="0" smtClean="0"/>
              <a:t>AC-2:</a:t>
            </a:r>
            <a:r>
              <a:rPr kumimoji="1" lang="ja-JP" altLang="en-US" sz="1050" dirty="0" smtClean="0"/>
              <a:t>無意識の筋収縮があるが、通常有害な生理学的影響なし。</a:t>
            </a:r>
            <a:endParaRPr kumimoji="1" lang="en-US" altLang="ja-JP" sz="1050" dirty="0" smtClean="0"/>
          </a:p>
          <a:p>
            <a:r>
              <a:rPr lang="en-US" altLang="ja-JP" sz="1050" dirty="0"/>
              <a:t> </a:t>
            </a:r>
            <a:r>
              <a:rPr lang="en-US" altLang="ja-JP" sz="1050" dirty="0" smtClean="0"/>
              <a:t>      AC-3:</a:t>
            </a:r>
            <a:r>
              <a:rPr lang="ja-JP" altLang="en-US" sz="1050" dirty="0" smtClean="0"/>
              <a:t>無意識の激しい筋収縮、呼吸困難、回復性のある心機能の興奮などがあるが、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　　　  通常器官に損傷なし。</a:t>
            </a:r>
            <a:endParaRPr kumimoji="1" lang="en-US" altLang="ja-JP" sz="1050" dirty="0" smtClean="0"/>
          </a:p>
          <a:p>
            <a:r>
              <a:rPr lang="en-US" altLang="ja-JP" sz="1050" dirty="0"/>
              <a:t> </a:t>
            </a:r>
            <a:r>
              <a:rPr lang="en-US" altLang="ja-JP" sz="1050" dirty="0" smtClean="0"/>
              <a:t>      AC-4:</a:t>
            </a:r>
            <a:r>
              <a:rPr lang="ja-JP" altLang="en-US" sz="1050" dirty="0" smtClean="0"/>
              <a:t>心拍停止・呼吸停止・火傷などの病生理学的影響があり、心室細動の確率が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　　　  電流と時間の増加で増す。</a:t>
            </a:r>
            <a:endParaRPr kumimoji="1"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　</a:t>
            </a:r>
            <a:r>
              <a:rPr lang="en-US" altLang="ja-JP" sz="1050" dirty="0" smtClean="0"/>
              <a:t>AC-4.1:</a:t>
            </a:r>
            <a:r>
              <a:rPr lang="ja-JP" altLang="en-US" sz="1050" dirty="0" smtClean="0"/>
              <a:t>心室細動の確率は約</a:t>
            </a:r>
            <a:r>
              <a:rPr lang="en-US" altLang="ja-JP" sz="1050" dirty="0" smtClean="0"/>
              <a:t>5%</a:t>
            </a:r>
            <a:r>
              <a:rPr lang="ja-JP" altLang="en-US" sz="1050" dirty="0" smtClean="0"/>
              <a:t>以下</a:t>
            </a:r>
            <a:endParaRPr lang="en-US" altLang="ja-JP" sz="105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　</a:t>
            </a:r>
            <a:r>
              <a:rPr kumimoji="1" lang="en-US" altLang="ja-JP" sz="1050" dirty="0" smtClean="0"/>
              <a:t>AC-4.2:</a:t>
            </a:r>
            <a:r>
              <a:rPr kumimoji="1" lang="ja-JP" altLang="en-US" sz="1050" dirty="0" smtClean="0"/>
              <a:t>心室細動の確率は約</a:t>
            </a:r>
            <a:r>
              <a:rPr kumimoji="1" lang="en-US" altLang="ja-JP" sz="1050" dirty="0" smtClean="0"/>
              <a:t>50%</a:t>
            </a:r>
            <a:r>
              <a:rPr kumimoji="1" lang="ja-JP" altLang="en-US" sz="1050" dirty="0" smtClean="0"/>
              <a:t>以下</a:t>
            </a:r>
            <a:endParaRPr kumimoji="1" lang="en-US" altLang="ja-JP" sz="1050" dirty="0" smtClean="0"/>
          </a:p>
          <a:p>
            <a:r>
              <a:rPr lang="ja-JP" altLang="en-US" sz="1050" dirty="0"/>
              <a:t>　</a:t>
            </a:r>
            <a:r>
              <a:rPr lang="ja-JP" altLang="en-US" sz="1050" dirty="0" smtClean="0"/>
              <a:t>　</a:t>
            </a:r>
            <a:r>
              <a:rPr lang="en-US" altLang="ja-JP" sz="1050" dirty="0" smtClean="0"/>
              <a:t>AC-4.3:</a:t>
            </a:r>
            <a:r>
              <a:rPr lang="ja-JP" altLang="en-US" sz="1050" dirty="0" smtClean="0"/>
              <a:t>心室細動の確率は約</a:t>
            </a:r>
            <a:r>
              <a:rPr lang="en-US" altLang="ja-JP" sz="1050" dirty="0" smtClean="0"/>
              <a:t>50%</a:t>
            </a:r>
            <a:r>
              <a:rPr lang="ja-JP" altLang="en-US" sz="1050" dirty="0"/>
              <a:t>超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力の大きさと腕の長さ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err="1" smtClean="0"/>
              <a:t>てこに</a:t>
            </a:r>
            <a:r>
              <a:rPr kumimoji="1" lang="ja-JP" altLang="en-US" dirty="0" smtClean="0"/>
              <a:t>よるモーメント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支点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慣性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542032" y="2441448"/>
            <a:ext cx="1216152" cy="8778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急停止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遠心力と向心力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49781" y="2289278"/>
            <a:ext cx="121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遠心力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53607" y="4005071"/>
            <a:ext cx="151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接線方向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777155"/>
            <a:ext cx="121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向心力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中心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6605" y="2520110"/>
            <a:ext cx="121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遠心力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19283" y="2966000"/>
            <a:ext cx="121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向心力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151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接線方向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遠心力によるつり荷の飛び出しと作業半径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98211" y="5280366"/>
            <a:ext cx="207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旋回前の作業半径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8211" y="5766446"/>
            <a:ext cx="207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旋回中の作業半径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動滑車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つり上げ荷重、定格荷重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58860" y="3295292"/>
            <a:ext cx="131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つり具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つり上げ荷重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14490" y="5388635"/>
            <a:ext cx="158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定格荷重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ワイヤロープの張力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42916" y="3916392"/>
            <a:ext cx="461665" cy="1130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つり角度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48377" y="4183811"/>
            <a:ext cx="1889185" cy="3450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4860" y="4221091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玉掛け用ワイヤロープ</a:t>
            </a:r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2969" y="1582947"/>
            <a:ext cx="4697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</a:t>
            </a:r>
            <a:r>
              <a:rPr kumimoji="1" lang="ja-JP" altLang="en-US" dirty="0" smtClean="0"/>
              <a:t>：つり荷の質量</a:t>
            </a:r>
            <a:r>
              <a:rPr kumimoji="1" lang="en-US" altLang="ja-JP" dirty="0" smtClean="0"/>
              <a:t>(t)</a:t>
            </a:r>
          </a:p>
          <a:p>
            <a:r>
              <a:rPr kumimoji="1" lang="en-US" altLang="ja-JP" dirty="0" err="1" smtClean="0"/>
              <a:t>Fw</a:t>
            </a:r>
            <a:r>
              <a:rPr lang="ja-JP" altLang="en-US" dirty="0" smtClean="0"/>
              <a:t>：</a:t>
            </a:r>
            <a:r>
              <a:rPr lang="en-US" altLang="ja-JP" dirty="0" smtClean="0"/>
              <a:t>9.8×m(</a:t>
            </a:r>
            <a:r>
              <a:rPr lang="en-US" altLang="ja-JP" dirty="0" err="1" smtClean="0"/>
              <a:t>kN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F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,F</a:t>
            </a:r>
            <a:r>
              <a:rPr kumimoji="1" lang="en-US" altLang="ja-JP" baseline="-25000" dirty="0" smtClean="0"/>
              <a:t>2</a:t>
            </a:r>
            <a:r>
              <a:rPr kumimoji="1" lang="ja-JP" altLang="en-US" dirty="0" smtClean="0"/>
              <a:t>：玉掛け用ワイヤロープの張力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kN</a:t>
            </a:r>
            <a:r>
              <a:rPr kumimoji="1" lang="en-US" altLang="ja-JP" dirty="0" smtClean="0"/>
              <a:t>) </a:t>
            </a:r>
          </a:p>
          <a:p>
            <a:r>
              <a:rPr lang="en-US" altLang="ja-JP" dirty="0" smtClean="0"/>
              <a:t>F</a:t>
            </a:r>
            <a:r>
              <a:rPr lang="ja-JP" altLang="en-US" dirty="0" smtClean="0"/>
              <a:t>：合力</a:t>
            </a:r>
            <a:r>
              <a:rPr kumimoji="1" lang="en-US" altLang="ja-JP" dirty="0" smtClean="0"/>
              <a:t> </a:t>
            </a:r>
            <a:r>
              <a:rPr lang="en-US" altLang="ja-JP" dirty="0"/>
              <a:t>(</a:t>
            </a:r>
            <a:r>
              <a:rPr lang="en-US" altLang="ja-JP" dirty="0" err="1"/>
              <a:t>kN</a:t>
            </a:r>
            <a:r>
              <a:rPr lang="en-US" altLang="ja-JP" dirty="0"/>
              <a:t>) </a:t>
            </a:r>
          </a:p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F=</a:t>
            </a:r>
            <a:r>
              <a:rPr kumimoji="1" lang="en-US" altLang="ja-JP" dirty="0" err="1" smtClean="0"/>
              <a:t>Fw</a:t>
            </a:r>
            <a:endParaRPr kumimoji="1" lang="en-US" altLang="ja-JP" dirty="0" smtClean="0"/>
          </a:p>
          <a:p>
            <a:r>
              <a:rPr lang="en-US" altLang="ja-JP" dirty="0" smtClean="0"/>
              <a:t>P</a:t>
            </a:r>
            <a:r>
              <a:rPr lang="ja-JP" altLang="en-US" dirty="0" smtClean="0"/>
              <a:t>：玉掛け用ワイヤロープを内側に引き寄せ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  </a:t>
            </a:r>
            <a:r>
              <a:rPr lang="ja-JP" altLang="en-US" dirty="0" err="1" smtClean="0"/>
              <a:t>る</a:t>
            </a:r>
            <a:r>
              <a:rPr lang="ja-JP" altLang="en-US" dirty="0" smtClean="0"/>
              <a:t>力</a:t>
            </a:r>
            <a:r>
              <a:rPr lang="en-US" altLang="ja-JP" dirty="0"/>
              <a:t>(</a:t>
            </a:r>
            <a:r>
              <a:rPr lang="en-US" altLang="ja-JP" dirty="0" err="1"/>
              <a:t>kN</a:t>
            </a:r>
            <a:r>
              <a:rPr lang="en-US" altLang="ja-JP" dirty="0"/>
              <a:t>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定格荷重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53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つり具の質量</a:t>
            </a:r>
            <a:endParaRPr kumimoji="1" lang="ja-JP" altLang="en-US" sz="2400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定格荷重</a:t>
            </a:r>
            <a:endParaRPr kumimoji="1" lang="ja-JP" altLang="en-US" sz="24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864477" y="35271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つり上げ質量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271283" y="525112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作業半径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084427" y="2436780"/>
            <a:ext cx="553998" cy="26470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負荷させることが</a:t>
            </a:r>
            <a:endParaRPr kumimoji="1" lang="ja-JP" altLang="en-US" sz="2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699331" y="2436780"/>
            <a:ext cx="553998" cy="26470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 smtClean="0"/>
              <a:t>できる荷重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質量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2084" name="直線コネクタ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76200"/>
            <a:ext cx="6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服装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0" y="727476"/>
            <a:ext cx="4381880" cy="54030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732145" y="88875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保護帽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86829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手袋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8693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袖口を止める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957431" y="4999947"/>
            <a:ext cx="3197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脚縛等で裾を止める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4100969" y="5092198"/>
            <a:ext cx="124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安全靴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4125038" y="1893766"/>
            <a:ext cx="124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長袖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１日の作業の流れ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663087"/>
            <a:ext cx="270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床上操作式クレーンの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2242" y="4123600"/>
            <a:ext cx="270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一日の作業の流れ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4912" y="2206487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作業前打合わせ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30097" y="2855843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作業開始前点検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20378" y="3131690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静止点検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94074" y="2781184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電源投入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作業開始前点検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37322" y="2421834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作動確認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7" y="3488433"/>
            <a:ext cx="109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安全作業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作業終了時点検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電源を切る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作業開始前の点検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3638" y="2459661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作業開始前点検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ブレーキの作動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レールの状態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61220" y="298628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巻過防止装置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60740" y="3600462"/>
            <a:ext cx="75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横行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20167" y="3743531"/>
            <a:ext cx="75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走行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巻き上げ・巻下げ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73714" y="4556144"/>
            <a:ext cx="2730729" cy="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巻上用ワイヤロープや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73714" y="4925476"/>
            <a:ext cx="2730729" cy="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チェーンが通っている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971370" y="5256216"/>
            <a:ext cx="2730729" cy="37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箇所に異常はないか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52077" y="5783792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フック外れ止め装置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96371" y="5440882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押しボタンスイッチ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96370" y="5842582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の作動確認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922</Words>
  <PresentationFormat>ワイド画面</PresentationFormat>
  <Paragraphs>203</Paragraphs>
  <Slides>50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8" baseType="lpstr">
      <vt:lpstr>T1-FONT1550797459-428</vt:lpstr>
      <vt:lpstr>游ゴシック</vt:lpstr>
      <vt:lpstr>游ゴシック Light</vt:lpstr>
      <vt:lpstr>游明朝</vt:lpstr>
      <vt:lpstr>Arial</vt:lpstr>
      <vt:lpstr>Times New Roman</vt:lpstr>
      <vt:lpstr>Office テーマ</vt:lpstr>
      <vt:lpstr>ワークシート</vt:lpstr>
      <vt:lpstr>クレーン運転に必要な資格</vt:lpstr>
      <vt:lpstr>床上運転式クレーン（メッセンジャー方式)</vt:lpstr>
      <vt:lpstr>床上運転式クレーン(定位置方式)</vt:lpstr>
      <vt:lpstr>クレーンの定義</vt:lpstr>
      <vt:lpstr>つり上げ荷重、定格荷重</vt:lpstr>
      <vt:lpstr>定格荷重</vt:lpstr>
      <vt:lpstr>服装</vt:lpstr>
      <vt:lpstr>１日の作業の流れ</vt:lpstr>
      <vt:lpstr>作業開始前の点検</vt:lpstr>
      <vt:lpstr>作動確認</vt:lpstr>
      <vt:lpstr>ドラムへの巻取り状態</vt:lpstr>
      <vt:lpstr>過荷重の禁止</vt:lpstr>
      <vt:lpstr>安全装置の有効保持(1)</vt:lpstr>
      <vt:lpstr>安全装置の有効保持(2)</vt:lpstr>
      <vt:lpstr>ストッパーへの衝突禁止</vt:lpstr>
      <vt:lpstr>運転禁止</vt:lpstr>
      <vt:lpstr>クレーンによる作業者の運搬等の禁止</vt:lpstr>
      <vt:lpstr>荷をつったままの離脱禁止</vt:lpstr>
      <vt:lpstr>異常発見時の措置</vt:lpstr>
      <vt:lpstr>ケーブルによる牽引</vt:lpstr>
      <vt:lpstr>２方向同時操作の危険</vt:lpstr>
      <vt:lpstr>荷をつったままでの待機</vt:lpstr>
      <vt:lpstr>逆転操作の禁止</vt:lpstr>
      <vt:lpstr>点検時等の起動禁止</vt:lpstr>
      <vt:lpstr>巻上げ用ワイヤロープの逆巻き</vt:lpstr>
      <vt:lpstr>玉掛け資格の取得</vt:lpstr>
      <vt:lpstr>つり角度</vt:lpstr>
      <vt:lpstr>十分な退避</vt:lpstr>
      <vt:lpstr>横引き・斜めつりの禁止</vt:lpstr>
      <vt:lpstr>急激な巻上げの禁止</vt:lpstr>
      <vt:lpstr>ロープの状況の確認</vt:lpstr>
      <vt:lpstr>荷下し場所の確認</vt:lpstr>
      <vt:lpstr>クレーンによるロープの引抜き禁止</vt:lpstr>
      <vt:lpstr>振れているフックの巻上げ禁止</vt:lpstr>
      <vt:lpstr>ペンダントスイッチの取扱い</vt:lpstr>
      <vt:lpstr>フックの位置</vt:lpstr>
      <vt:lpstr>振れ止め操作</vt:lpstr>
      <vt:lpstr>日常的な点検</vt:lpstr>
      <vt:lpstr>異常時の停止</vt:lpstr>
      <vt:lpstr>作業開始前の打ち合わせ</vt:lpstr>
      <vt:lpstr>気象情報の確認</vt:lpstr>
      <vt:lpstr>降雨による中止</vt:lpstr>
      <vt:lpstr>感電電流の安全限界</vt:lpstr>
      <vt:lpstr>力の大きさと腕の長さ</vt:lpstr>
      <vt:lpstr>てこによるモーメント</vt:lpstr>
      <vt:lpstr>慣性</vt:lpstr>
      <vt:lpstr>遠心力と向心力</vt:lpstr>
      <vt:lpstr>遠心力によるつり荷の飛び出しと作業半径</vt:lpstr>
      <vt:lpstr>動滑車</vt:lpstr>
      <vt:lpstr>ワイヤロープの張力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2020-03-12T02:17:00Z</dcterms:modified>
</cp:coreProperties>
</file>