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1" d="100"/>
          <a:sy n="101" d="100"/>
        </p:scale>
        <p:origin x="-118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3"/>
            <a:ext cx="11041264" cy="593510"/>
          </a:xfrm>
        </p:spPr>
        <p:txBody>
          <a:bodyPr>
            <a:normAutofit fontScale="90000"/>
          </a:bodyPr>
          <a:lstStyle/>
          <a:p>
            <a:r>
              <a:rPr lang="x-none" altLang="ja-JP" sz="4000" dirty="0">
                <a:latin typeface="Arial" panose="020B0604020202020204" pitchFamily="34" charset="0"/>
              </a:rPr>
              <a:t>Mga </a:t>
            </a:r>
            <a:r>
              <a:rPr lang="en-US" altLang="ja-JP" sz="4000" dirty="0" smtClean="0">
                <a:latin typeface="Arial" panose="020B0604020202020204" pitchFamily="34" charset="0"/>
              </a:rPr>
              <a:t>k</a:t>
            </a:r>
            <a:r>
              <a:rPr lang="x-none" altLang="ja-JP" sz="4000" dirty="0" smtClean="0">
                <a:latin typeface="Arial" panose="020B0604020202020204" pitchFamily="34" charset="0"/>
              </a:rPr>
              <a:t>walipikasyon </a:t>
            </a:r>
            <a:r>
              <a:rPr lang="x-none" altLang="ja-JP" sz="4000" dirty="0">
                <a:latin typeface="Arial" panose="020B0604020202020204" pitchFamily="34" charset="0"/>
              </a:rPr>
              <a:t>para sa </a:t>
            </a:r>
            <a:r>
              <a:rPr lang="en-US" altLang="ja-JP" sz="4000" dirty="0" smtClean="0">
                <a:latin typeface="Arial" panose="020B0604020202020204" pitchFamily="34" charset="0"/>
              </a:rPr>
              <a:t>p</a:t>
            </a:r>
            <a:r>
              <a:rPr lang="x-none" altLang="ja-JP" sz="4000" dirty="0" smtClean="0">
                <a:latin typeface="Arial" panose="020B0604020202020204" pitchFamily="34" charset="0"/>
              </a:rPr>
              <a:t>agpapagana </a:t>
            </a:r>
            <a:r>
              <a:rPr lang="x-none" altLang="ja-JP" sz="4000" dirty="0">
                <a:latin typeface="Arial" panose="020B0604020202020204" pitchFamily="34" charset="0"/>
              </a:rPr>
              <a:t>ng </a:t>
            </a:r>
            <a:r>
              <a:rPr lang="en-US" altLang="ja-JP" sz="4000" dirty="0" smtClean="0">
                <a:latin typeface="Arial" panose="020B0604020202020204" pitchFamily="34" charset="0"/>
              </a:rPr>
              <a:t>f</a:t>
            </a:r>
            <a:r>
              <a:rPr lang="x-none" altLang="ja-JP" sz="4000" dirty="0" smtClean="0">
                <a:latin typeface="Arial" panose="020B0604020202020204" pitchFamily="34" charset="0"/>
              </a:rPr>
              <a:t>orklift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31976"/>
              </p:ext>
            </p:extLst>
          </p:nvPr>
        </p:nvGraphicFramePr>
        <p:xfrm>
          <a:off x="846388" y="2199735"/>
          <a:ext cx="10322896" cy="3651090"/>
        </p:xfrm>
        <a:graphic>
          <a:graphicData uri="http://schemas.openxmlformats.org/drawingml/2006/table">
            <a:tbl>
              <a:tblPr/>
              <a:tblGrid>
                <a:gridCol w="290189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4160187664"/>
                    </a:ext>
                  </a:extLst>
                </a:gridCol>
                <a:gridCol w="1957270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565469973"/>
                    </a:ext>
                  </a:extLst>
                </a:gridCol>
                <a:gridCol w="2236879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Mga kwalipikasyon/klasipikasyon</a:t>
                      </a:r>
                      <a:endParaRPr lang="x-none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Mga nagtapos sa kurso ng pagsasanay ng kasanayan 3</a:t>
                      </a:r>
                      <a:endParaRPr lang="x-none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Mga nagtapos sa espesyal na pagsasanay</a:t>
                      </a:r>
                      <a:endParaRPr lang="x-none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Mga tala</a:t>
                      </a:r>
                      <a:endParaRPr lang="x-none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Maksimum na kargang 1 tonelada o higit pa</a:t>
                      </a:r>
                      <a:endParaRPr kumimoji="1" lang="x-none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x-none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x-none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x-none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Hindi kasama ang mga forklift sa mga pampublikong kalsada</a:t>
                      </a:r>
                      <a:endParaRPr lang="x-none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x-none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Maksimum na kargang mas mababa sa 1 tonelada</a:t>
                      </a:r>
                      <a:endParaRPr lang="x-none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x-none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x-none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x-none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x-none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88504" y="2897335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Power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45150" y="5848799"/>
            <a:ext cx="339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dirty="0" smtClean="0">
                <a:latin typeface="Arial" panose="020B0604020202020204" pitchFamily="34" charset="0"/>
              </a:rPr>
              <a:t>Stationary charger ng baterya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dirty="0" smtClean="0">
                <a:latin typeface="Arial" panose="020B0604020202020204" pitchFamily="34" charset="0"/>
              </a:rPr>
              <a:t>Kable ng charger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Plug ng baterya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Plug ng output cord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Output cord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 fontScale="90000"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Pagcha-charge gamit ang </a:t>
            </a:r>
            <a:r>
              <a:rPr lang="en-US" sz="4000" dirty="0" smtClean="0">
                <a:latin typeface="Arial" panose="020B0604020202020204" pitchFamily="34" charset="0"/>
              </a:rPr>
              <a:t>s</a:t>
            </a:r>
            <a:r>
              <a:rPr lang="x-none" sz="4000" dirty="0" smtClean="0">
                <a:latin typeface="Arial" panose="020B0604020202020204" pitchFamily="34" charset="0"/>
              </a:rPr>
              <a:t>tationary </a:t>
            </a:r>
            <a:r>
              <a:rPr lang="en-US" sz="4000" dirty="0" smtClean="0">
                <a:latin typeface="Arial" panose="020B0604020202020204" pitchFamily="34" charset="0"/>
              </a:rPr>
              <a:t>c</a:t>
            </a:r>
            <a:r>
              <a:rPr lang="x-none" sz="4000" dirty="0" smtClean="0">
                <a:latin typeface="Arial" panose="020B0604020202020204" pitchFamily="34" charset="0"/>
              </a:rPr>
              <a:t>harger </a:t>
            </a:r>
            <a:r>
              <a:rPr lang="x-none" sz="4000" dirty="0" smtClean="0">
                <a:latin typeface="Arial" panose="020B0604020202020204" pitchFamily="34" charset="0"/>
              </a:rPr>
              <a:t>ng 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x-none" sz="4000" dirty="0" smtClean="0">
                <a:latin typeface="Arial" panose="020B0604020202020204" pitchFamily="34" charset="0"/>
              </a:rPr>
              <a:t>aterya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De-clutch na sasakyan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18699"/>
              </p:ext>
            </p:extLst>
          </p:nvPr>
        </p:nvGraphicFramePr>
        <p:xfrm>
          <a:off x="233428" y="1981685"/>
          <a:ext cx="2940522" cy="358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95"/>
                <a:gridCol w="2662427"/>
              </a:tblGrid>
              <a:tr h="38884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parking brake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884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Manibela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141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Combination meter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884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Switch ng busina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2694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Direction indicator/switch ng ilaw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884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pag-angat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884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pagkiling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884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Clutch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884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preno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9956"/>
              </p:ext>
            </p:extLst>
          </p:nvPr>
        </p:nvGraphicFramePr>
        <p:xfrm>
          <a:off x="9227547" y="2005615"/>
          <a:ext cx="2645798" cy="162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Starting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accelarator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para sa High speed/low speed 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abante/atras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Sasakyang torque converter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72002"/>
              </p:ext>
            </p:extLst>
          </p:nvPr>
        </p:nvGraphicFramePr>
        <p:xfrm>
          <a:off x="240984" y="2281000"/>
          <a:ext cx="3091663" cy="356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50"/>
                <a:gridCol w="2781613"/>
              </a:tblGrid>
              <a:tr h="38752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parking brake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752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abante/atras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29952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Manibela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752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Combination meter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752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Switch ng busina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2549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Direction indicator/switch ng ilaw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752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pag-angat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752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pagkiling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8752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Inching pedal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6872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preno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Starting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accelarator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 fontScale="90000"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Mga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x-none" sz="4000" dirty="0" smtClean="0">
                <a:latin typeface="Arial" panose="020B0604020202020204" pitchFamily="34" charset="0"/>
              </a:rPr>
              <a:t>agpapagana </a:t>
            </a:r>
            <a:r>
              <a:rPr lang="x-none" sz="4000" dirty="0" smtClean="0">
                <a:latin typeface="Arial" panose="020B0604020202020204" pitchFamily="34" charset="0"/>
              </a:rPr>
              <a:t>upang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x-none" sz="4000" dirty="0" smtClean="0">
                <a:latin typeface="Arial" panose="020B0604020202020204" pitchFamily="34" charset="0"/>
              </a:rPr>
              <a:t>apabilis/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x-none" sz="4000" dirty="0" smtClean="0">
                <a:latin typeface="Arial" panose="020B0604020202020204" pitchFamily="34" charset="0"/>
              </a:rPr>
              <a:t>apabagal </a:t>
            </a:r>
            <a:r>
              <a:rPr lang="x-none" sz="4000" dirty="0" smtClean="0">
                <a:latin typeface="Arial" panose="020B0604020202020204" pitchFamily="34" charset="0"/>
              </a:rPr>
              <a:t>ang </a:t>
            </a:r>
            <a:r>
              <a:rPr lang="en-US" sz="4000" dirty="0" smtClean="0">
                <a:latin typeface="Arial" panose="020B0604020202020204" pitchFamily="34" charset="0"/>
              </a:rPr>
              <a:t>s</a:t>
            </a:r>
            <a:r>
              <a:rPr lang="x-none" sz="4000" dirty="0" smtClean="0">
                <a:latin typeface="Arial" panose="020B0604020202020204" pitchFamily="34" charset="0"/>
              </a:rPr>
              <a:t>asakyang </a:t>
            </a:r>
            <a:r>
              <a:rPr lang="en-US" sz="4000" dirty="0" smtClean="0">
                <a:latin typeface="Arial" panose="020B0604020202020204" pitchFamily="34" charset="0"/>
              </a:rPr>
              <a:t>t</a:t>
            </a:r>
            <a:r>
              <a:rPr lang="x-none" sz="4000" dirty="0" smtClean="0">
                <a:latin typeface="Arial" panose="020B0604020202020204" pitchFamily="34" charset="0"/>
              </a:rPr>
              <a:t>oque </a:t>
            </a:r>
            <a:r>
              <a:rPr lang="en-US" sz="4000" dirty="0" smtClean="0">
                <a:latin typeface="Arial" panose="020B0604020202020204" pitchFamily="34" charset="0"/>
              </a:rPr>
              <a:t>c</a:t>
            </a:r>
            <a:r>
              <a:rPr lang="x-none" sz="4000" dirty="0" smtClean="0">
                <a:latin typeface="Arial" panose="020B0604020202020204" pitchFamily="34" charset="0"/>
              </a:rPr>
              <a:t>onverter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dirty="0" smtClean="0">
                <a:latin typeface="Arial" panose="020B0604020202020204" pitchFamily="34" charset="0"/>
              </a:rPr>
              <a:t>[1-speed na sasakyang torque converter]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dirty="0" smtClean="0">
                <a:latin typeface="Arial" panose="020B0604020202020204" pitchFamily="34" charset="0"/>
              </a:rPr>
              <a:t>[2-speed na sasakyang torque converter]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Mga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x-none" sz="4000" dirty="0" smtClean="0">
                <a:latin typeface="Arial" panose="020B0604020202020204" pitchFamily="34" charset="0"/>
              </a:rPr>
              <a:t>agkakaiba </a:t>
            </a:r>
            <a:r>
              <a:rPr lang="x-none" sz="4000" dirty="0" smtClean="0">
                <a:latin typeface="Arial" panose="020B0604020202020204" pitchFamily="34" charset="0"/>
              </a:rPr>
              <a:t>sa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x-none" sz="4000" dirty="0" smtClean="0">
                <a:latin typeface="Arial" panose="020B0604020202020204" pitchFamily="34" charset="0"/>
              </a:rPr>
              <a:t>agliko </a:t>
            </a:r>
            <a:r>
              <a:rPr lang="x-none" sz="4000" dirty="0" smtClean="0">
                <a:latin typeface="Arial" panose="020B0604020202020204" pitchFamily="34" charset="0"/>
              </a:rPr>
              <a:t>sa </a:t>
            </a:r>
            <a:r>
              <a:rPr lang="en-US" sz="4000" dirty="0" smtClean="0">
                <a:latin typeface="Arial" panose="020B0604020202020204" pitchFamily="34" charset="0"/>
              </a:rPr>
              <a:t>k</a:t>
            </a:r>
            <a:r>
              <a:rPr lang="x-none" sz="4000" dirty="0" smtClean="0">
                <a:latin typeface="Arial" panose="020B0604020202020204" pitchFamily="34" charset="0"/>
              </a:rPr>
              <a:t>anto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Forklift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Karaniwang sasakyan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Pagkiling ng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x-none" sz="4000" dirty="0" smtClean="0">
                <a:latin typeface="Arial" panose="020B0604020202020204" pitchFamily="34" charset="0"/>
              </a:rPr>
              <a:t>ast </a:t>
            </a:r>
            <a:r>
              <a:rPr lang="x-none" sz="4000" dirty="0" smtClean="0">
                <a:latin typeface="Arial" panose="020B0604020202020204" pitchFamily="34" charset="0"/>
              </a:rPr>
              <a:t>nang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x-none" sz="4000" dirty="0" smtClean="0">
                <a:latin typeface="Arial" panose="020B0604020202020204" pitchFamily="34" charset="0"/>
              </a:rPr>
              <a:t>aabante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330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Ikiling nang paabante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Upuan ng </a:t>
            </a:r>
            <a:r>
              <a:rPr lang="en-US" dirty="0" smtClean="0">
                <a:latin typeface="Arial" panose="020B0604020202020204" pitchFamily="34" charset="0"/>
              </a:rPr>
              <a:t>o</a:t>
            </a:r>
            <a:r>
              <a:rPr lang="x-none" dirty="0" smtClean="0">
                <a:latin typeface="Arial" panose="020B0604020202020204" pitchFamily="34" charset="0"/>
              </a:rPr>
              <a:t>perator </a:t>
            </a:r>
            <a:r>
              <a:rPr lang="x-none" dirty="0" smtClean="0">
                <a:latin typeface="Arial" panose="020B0604020202020204" pitchFamily="34" charset="0"/>
              </a:rPr>
              <a:t>sa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inaaandar-ng-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x-none" dirty="0" smtClean="0">
                <a:latin typeface="Arial" panose="020B0604020202020204" pitchFamily="34" charset="0"/>
              </a:rPr>
              <a:t>aterya </a:t>
            </a:r>
            <a:r>
              <a:rPr lang="x-none" dirty="0" smtClean="0">
                <a:latin typeface="Arial" panose="020B0604020202020204" pitchFamily="34" charset="0"/>
              </a:rPr>
              <a:t>na </a:t>
            </a:r>
            <a:r>
              <a:rPr lang="en-US" dirty="0" smtClean="0">
                <a:latin typeface="Arial" panose="020B0604020202020204" pitchFamily="34" charset="0"/>
              </a:rPr>
              <a:t>c</a:t>
            </a:r>
            <a:r>
              <a:rPr lang="x-none" dirty="0" smtClean="0">
                <a:latin typeface="Arial" panose="020B0604020202020204" pitchFamily="34" charset="0"/>
              </a:rPr>
              <a:t>ounterbalance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orklift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12249"/>
              </p:ext>
            </p:extLst>
          </p:nvPr>
        </p:nvGraphicFramePr>
        <p:xfrm>
          <a:off x="414797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/>
                <a:gridCol w="2425805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parking brake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Manibela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ng switch ng busina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abante/atras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pag-angat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pagkiling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Switch ng ilaw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preno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accelarator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rmAutofit fontScale="90000"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Upuan ng </a:t>
            </a:r>
            <a:r>
              <a:rPr lang="en-US" dirty="0" smtClean="0">
                <a:latin typeface="Arial" panose="020B0604020202020204" pitchFamily="34" charset="0"/>
              </a:rPr>
              <a:t>o</a:t>
            </a:r>
            <a:r>
              <a:rPr lang="x-none" dirty="0" smtClean="0">
                <a:latin typeface="Arial" panose="020B0604020202020204" pitchFamily="34" charset="0"/>
              </a:rPr>
              <a:t>perator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x-none" dirty="0" smtClean="0">
                <a:latin typeface="Arial" panose="020B0604020202020204" pitchFamily="34" charset="0"/>
              </a:rPr>
              <a:t>tand-</a:t>
            </a:r>
            <a:r>
              <a:rPr lang="en-US" dirty="0" smtClean="0">
                <a:latin typeface="Arial" panose="020B0604020202020204" pitchFamily="34" charset="0"/>
              </a:rPr>
              <a:t>u</a:t>
            </a:r>
            <a:r>
              <a:rPr lang="x-none" dirty="0" smtClean="0">
                <a:latin typeface="Arial" panose="020B0604020202020204" pitchFamily="34" charset="0"/>
              </a:rPr>
              <a:t>p </a:t>
            </a:r>
            <a:r>
              <a:rPr lang="en-US" dirty="0" smtClean="0">
                <a:latin typeface="Arial" panose="020B0604020202020204" pitchFamily="34" charset="0"/>
              </a:rPr>
              <a:t>r</a:t>
            </a:r>
            <a:r>
              <a:rPr lang="x-none" dirty="0" smtClean="0">
                <a:latin typeface="Arial" panose="020B0604020202020204" pitchFamily="34" charset="0"/>
              </a:rPr>
              <a:t>each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orklift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2982"/>
              </p:ext>
            </p:extLst>
          </p:nvPr>
        </p:nvGraphicFramePr>
        <p:xfrm>
          <a:off x="142743" y="1653125"/>
          <a:ext cx="2479544" cy="450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Starting switch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Switch ng ilaw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89065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Panel ng metro (Display ng kapasidad ng baterya, metro ng oras, display ng code ng pagkasira, display ng adjustment mode)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Button ng pagpuputol ng kuryente kapag may emerhensiya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pag-angat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pagkiling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pag-abot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Busina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048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Lever ng silinyador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Manibela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preno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4189"/>
              </p:ext>
            </p:extLst>
          </p:nvPr>
        </p:nvGraphicFramePr>
        <p:xfrm>
          <a:off x="9250217" y="2299527"/>
          <a:ext cx="2479544" cy="310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Switch ng signal light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1920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ng lock ng baterya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449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Hawakang pantulong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Sukatan ng lebel ng hydraulic fluid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Pinto sa likod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 folder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Suporta sa likod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Charging panel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4349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Floor plate (Interlock plate)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Plug ng baterya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68643"/>
            <a:ext cx="10515600" cy="1325563"/>
          </a:xfrm>
        </p:spPr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Mga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angalan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ga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x-none" dirty="0" smtClean="0">
                <a:latin typeface="Arial" panose="020B0604020202020204" pitchFamily="34" charset="0"/>
              </a:rPr>
              <a:t>ahagi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d</a:t>
            </a:r>
            <a:r>
              <a:rPr lang="x-none" dirty="0" smtClean="0">
                <a:latin typeface="Arial" panose="020B0604020202020204" pitchFamily="34" charset="0"/>
              </a:rPr>
              <a:t>evice </a:t>
            </a:r>
            <a:r>
              <a:rPr lang="x-none" dirty="0" smtClean="0">
                <a:latin typeface="Arial" panose="020B0604020202020204" pitchFamily="34" charset="0"/>
              </a:rPr>
              <a:t>na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angkarga/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angdiskarga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1400" dirty="0" smtClean="0">
                <a:latin typeface="Arial" panose="020B0604020202020204" pitchFamily="34" charset="0"/>
              </a:rPr>
              <a:t>Mula sa ibabaw ng fork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44747"/>
              </p:ext>
            </p:extLst>
          </p:nvPr>
        </p:nvGraphicFramePr>
        <p:xfrm>
          <a:off x="165414" y="1615340"/>
          <a:ext cx="2479544" cy="427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Panloob na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Panlabas na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0228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chain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5313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7218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 stopper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55280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Side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6609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Chain wheel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Crossbeam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cylinder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426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Backrest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19153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Tilt cylinder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519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Finger bar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Suporta ng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24681"/>
              </p:ext>
            </p:extLst>
          </p:nvPr>
        </p:nvGraphicFramePr>
        <p:xfrm>
          <a:off x="10051263" y="2138637"/>
          <a:ext cx="2039977" cy="1671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1734657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Bracket ng pang-angat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Panloob na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Panlabas na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 roller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Finger bar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Mga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angalan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x-none" dirty="0" smtClean="0">
                <a:latin typeface="Arial" panose="020B0604020202020204" pitchFamily="34" charset="0"/>
              </a:rPr>
              <a:t>ahagi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lat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allet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21479"/>
              </p:ext>
            </p:extLst>
          </p:nvPr>
        </p:nvGraphicFramePr>
        <p:xfrm>
          <a:off x="165414" y="1766481"/>
          <a:ext cx="2479544" cy="399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39482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Lapad ng paleta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Taas ng paleta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9449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Haba ng paleta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Edge board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Deck board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Stringer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Lapad ng stringer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Chamfer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2635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Butas para sa pagsisingit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8822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Lapad ng butas para sa pagsisingit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Taas ng butas para sa pagsisingit (lapad ng stringer)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Load </a:t>
            </a:r>
            <a:r>
              <a:rPr lang="en-US" sz="4000" dirty="0" smtClean="0">
                <a:latin typeface="Arial" panose="020B0604020202020204" pitchFamily="34" charset="0"/>
              </a:rPr>
              <a:t>c</a:t>
            </a:r>
            <a:r>
              <a:rPr lang="x-none" sz="4000" dirty="0" smtClean="0">
                <a:latin typeface="Arial" panose="020B0604020202020204" pitchFamily="34" charset="0"/>
              </a:rPr>
              <a:t>enter </a:t>
            </a:r>
            <a:r>
              <a:rPr lang="x-none" sz="4000" dirty="0" smtClean="0">
                <a:latin typeface="Arial" panose="020B0604020202020204" pitchFamily="34" charset="0"/>
              </a:rPr>
              <a:t>at </a:t>
            </a:r>
            <a:r>
              <a:rPr lang="en-US" sz="4000" dirty="0" smtClean="0">
                <a:latin typeface="Arial" panose="020B0604020202020204" pitchFamily="34" charset="0"/>
              </a:rPr>
              <a:t>f</a:t>
            </a:r>
            <a:r>
              <a:rPr lang="x-none" sz="4000" dirty="0" smtClean="0">
                <a:latin typeface="Arial" panose="020B0604020202020204" pitchFamily="34" charset="0"/>
              </a:rPr>
              <a:t>ork </a:t>
            </a:r>
            <a:r>
              <a:rPr lang="en-US" sz="4000" dirty="0" smtClean="0">
                <a:latin typeface="Arial" panose="020B0604020202020204" pitchFamily="34" charset="0"/>
              </a:rPr>
              <a:t>l</a:t>
            </a:r>
            <a:r>
              <a:rPr lang="x-none" sz="4000" dirty="0" smtClean="0">
                <a:latin typeface="Arial" panose="020B0604020202020204" pitchFamily="34" charset="0"/>
              </a:rPr>
              <a:t>ength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Haba ng fork</a:t>
            </a:r>
            <a:endParaRPr kumimoji="1" lang="x-none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33118" y="4217434"/>
            <a:ext cx="172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Maximum na kapal ng fork</a:t>
            </a:r>
            <a:endParaRPr kumimoji="1" lang="x-none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99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Sentro ng karga</a:t>
            </a:r>
            <a:endParaRPr kumimoji="1" lang="x-none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885"/>
          </a:xfrm>
        </p:spPr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Pagpapagana ng </a:t>
            </a:r>
            <a:r>
              <a:rPr lang="en-US" dirty="0" smtClean="0">
                <a:latin typeface="Arial" panose="020B0604020202020204" pitchFamily="34" charset="0"/>
              </a:rPr>
              <a:t>l</a:t>
            </a:r>
            <a:r>
              <a:rPr lang="x-none" dirty="0" smtClean="0">
                <a:latin typeface="Arial" panose="020B0604020202020204" pitchFamily="34" charset="0"/>
              </a:rPr>
              <a:t>ever </a:t>
            </a:r>
            <a:r>
              <a:rPr lang="x-none" dirty="0" smtClean="0">
                <a:latin typeface="Arial" panose="020B0604020202020204" pitchFamily="34" charset="0"/>
              </a:rPr>
              <a:t>(Hal.)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400" dirty="0" smtClean="0">
                <a:latin typeface="Arial" panose="020B0604020202020204" pitchFamily="34" charset="0"/>
              </a:rPr>
              <a:t>Switch ng signal light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50235" y="1454900"/>
            <a:ext cx="18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400" dirty="0" smtClean="0">
                <a:latin typeface="Arial" panose="020B0604020202020204" pitchFamily="34" charset="0"/>
              </a:rPr>
              <a:t>Lever ng pag-angat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09" y="1460469"/>
            <a:ext cx="2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1400" dirty="0">
                <a:latin typeface="Arial" panose="020B0604020202020204" pitchFamily="34" charset="0"/>
              </a:rPr>
              <a:t>Lever ng pagkiling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Kambiyo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1400" dirty="0" smtClean="0">
                <a:latin typeface="Arial" panose="020B0604020202020204" pitchFamily="34" charset="0"/>
              </a:rPr>
              <a:t>Lever ng abante/atras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400" dirty="0" smtClean="0">
                <a:latin typeface="Arial" panose="020B0604020202020204" pitchFamily="34" charset="0"/>
              </a:rPr>
              <a:t>Button ng busina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400" dirty="0" smtClean="0">
                <a:latin typeface="Arial" panose="020B0604020202020204" pitchFamily="34" charset="0"/>
              </a:rPr>
              <a:t>Lever ng parking brake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Bawal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x-none" dirty="0" smtClean="0">
                <a:latin typeface="Arial" panose="020B0604020202020204" pitchFamily="34" charset="0"/>
              </a:rPr>
              <a:t>umakay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5188" cy="934683"/>
          </a:xfrm>
        </p:spPr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Bawal </a:t>
            </a:r>
            <a:r>
              <a:rPr lang="en-US" dirty="0" err="1" smtClean="0">
                <a:latin typeface="Arial" panose="020B0604020202020204" pitchFamily="34" charset="0"/>
              </a:rPr>
              <a:t>i</a:t>
            </a:r>
            <a:r>
              <a:rPr lang="x-none" dirty="0" smtClean="0">
                <a:latin typeface="Arial" panose="020B0604020202020204" pitchFamily="34" charset="0"/>
              </a:rPr>
              <a:t>maneho </a:t>
            </a:r>
            <a:r>
              <a:rPr lang="x-none" dirty="0" smtClean="0">
                <a:latin typeface="Arial" panose="020B0604020202020204" pitchFamily="34" charset="0"/>
              </a:rPr>
              <a:t>nang 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x-none" dirty="0" smtClean="0">
                <a:latin typeface="Arial" panose="020B0604020202020204" pitchFamily="34" charset="0"/>
              </a:rPr>
              <a:t>akaangat </a:t>
            </a:r>
            <a:r>
              <a:rPr lang="x-none" dirty="0" smtClean="0">
                <a:latin typeface="Arial" panose="020B0604020202020204" pitchFamily="34" charset="0"/>
              </a:rPr>
              <a:t>ang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arga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696"/>
          </a:xfrm>
        </p:spPr>
        <p:txBody>
          <a:bodyPr/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Pana-panahong </a:t>
            </a:r>
            <a:r>
              <a:rPr kumimoji="1" lang="en-US" altLang="en-US" dirty="0" smtClean="0">
                <a:latin typeface="Arial" panose="020B0604020202020204" pitchFamily="34" charset="0"/>
              </a:rPr>
              <a:t>s</a:t>
            </a:r>
            <a:r>
              <a:rPr kumimoji="1" lang="x-none" altLang="en-US" dirty="0" smtClean="0">
                <a:latin typeface="Arial" panose="020B0604020202020204" pitchFamily="34" charset="0"/>
              </a:rPr>
              <a:t>ariling </a:t>
            </a:r>
            <a:r>
              <a:rPr kumimoji="1" lang="en-US" altLang="en-US" dirty="0" err="1" smtClean="0">
                <a:latin typeface="Arial" panose="020B0604020202020204" pitchFamily="34" charset="0"/>
              </a:rPr>
              <a:t>i</a:t>
            </a:r>
            <a:r>
              <a:rPr kumimoji="1" lang="x-none" altLang="en-US" dirty="0" smtClean="0">
                <a:latin typeface="Arial" panose="020B0604020202020204" pitchFamily="34" charset="0"/>
              </a:rPr>
              <a:t>nspeksyon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Pagpapatakbo nang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x-none" dirty="0" smtClean="0">
                <a:latin typeface="Arial" panose="020B0604020202020204" pitchFamily="34" charset="0"/>
              </a:rPr>
              <a:t>obrang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agod </a:t>
            </a:r>
            <a:r>
              <a:rPr lang="x-none" dirty="0" smtClean="0">
                <a:latin typeface="Arial" panose="020B0604020202020204" pitchFamily="34" charset="0"/>
              </a:rPr>
              <a:t>sa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x-none" dirty="0" smtClean="0">
                <a:latin typeface="Arial" panose="020B0604020202020204" pitchFamily="34" charset="0"/>
              </a:rPr>
              <a:t>rabaho </a:t>
            </a:r>
            <a:r>
              <a:rPr lang="x-none" dirty="0" smtClean="0">
                <a:latin typeface="Arial" panose="020B0604020202020204" pitchFamily="34" charset="0"/>
              </a:rPr>
              <a:t>at 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x-none" dirty="0" smtClean="0">
                <a:latin typeface="Arial" panose="020B0604020202020204" pitchFamily="34" charset="0"/>
              </a:rPr>
              <a:t>akainom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6549" y="365125"/>
            <a:ext cx="11441335" cy="1325563"/>
          </a:xfrm>
        </p:spPr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Trabaho sa </a:t>
            </a:r>
            <a:r>
              <a:rPr lang="en-US" dirty="0" smtClean="0">
                <a:latin typeface="Arial" panose="020B0604020202020204" pitchFamily="34" charset="0"/>
              </a:rPr>
              <a:t>w</a:t>
            </a:r>
            <a:r>
              <a:rPr lang="x-none" dirty="0" smtClean="0">
                <a:latin typeface="Arial" panose="020B0604020202020204" pitchFamily="34" charset="0"/>
              </a:rPr>
              <a:t>astong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asuotang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angkaligtasan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Helmet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2997" y="2776136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Strap sa baba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42997" y="5421131"/>
            <a:ext cx="300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Pamprotektang sapatos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Paunang </a:t>
            </a:r>
            <a:r>
              <a:rPr lang="en-US" dirty="0" err="1" smtClean="0">
                <a:latin typeface="Arial" panose="020B0604020202020204" pitchFamily="34" charset="0"/>
              </a:rPr>
              <a:t>i</a:t>
            </a:r>
            <a:r>
              <a:rPr lang="x-none" dirty="0" smtClean="0">
                <a:latin typeface="Arial" panose="020B0604020202020204" pitchFamily="34" charset="0"/>
              </a:rPr>
              <a:t>nspeksyon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989970" y="1973507"/>
            <a:ext cx="278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Maghintay hanggang sa ang inisyal na inspeksyon ay makumpleto!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811"/>
          </a:xfrm>
        </p:spPr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Pagsakay/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agbaba </a:t>
            </a:r>
            <a:r>
              <a:rPr lang="x-none" dirty="0" smtClean="0">
                <a:latin typeface="Arial" panose="020B0604020202020204" pitchFamily="34" charset="0"/>
              </a:rPr>
              <a:t>sa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x-none" dirty="0" smtClean="0">
                <a:latin typeface="Arial" panose="020B0604020202020204" pitchFamily="34" charset="0"/>
              </a:rPr>
              <a:t>asakyan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254"/>
          </a:xfrm>
        </p:spPr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Ibaba ang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ork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apag 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x-none" dirty="0" smtClean="0">
                <a:latin typeface="Arial" panose="020B0604020202020204" pitchFamily="34" charset="0"/>
              </a:rPr>
              <a:t>agmamaneho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Magmaneho nang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aabante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apag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aakyat </a:t>
            </a:r>
            <a:r>
              <a:rPr lang="x-none" dirty="0" smtClean="0">
                <a:latin typeface="Arial" panose="020B0604020202020204" pitchFamily="34" charset="0"/>
              </a:rPr>
              <a:t>at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aatras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apag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ababa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Istandard na </a:t>
            </a:r>
            <a:r>
              <a:rPr lang="en-US" sz="4000" dirty="0" smtClean="0">
                <a:latin typeface="Arial" panose="020B0604020202020204" pitchFamily="34" charset="0"/>
              </a:rPr>
              <a:t>s</a:t>
            </a:r>
            <a:r>
              <a:rPr lang="x-none" sz="4000" dirty="0" smtClean="0">
                <a:latin typeface="Arial" panose="020B0604020202020204" pitchFamily="34" charset="0"/>
              </a:rPr>
              <a:t>entro </a:t>
            </a:r>
            <a:r>
              <a:rPr lang="x-none" sz="4000" dirty="0" smtClean="0">
                <a:latin typeface="Arial" panose="020B0604020202020204" pitchFamily="34" charset="0"/>
              </a:rPr>
              <a:t>ng </a:t>
            </a:r>
            <a:r>
              <a:rPr lang="en-US" sz="4000" dirty="0" smtClean="0">
                <a:latin typeface="Arial" panose="020B0604020202020204" pitchFamily="34" charset="0"/>
              </a:rPr>
              <a:t>k</a:t>
            </a:r>
            <a:r>
              <a:rPr lang="x-none" sz="4000" dirty="0" smtClean="0">
                <a:latin typeface="Arial" panose="020B0604020202020204" pitchFamily="34" charset="0"/>
              </a:rPr>
              <a:t>arga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944" y="1660209"/>
            <a:ext cx="1874141" cy="323165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500" dirty="0" smtClean="0">
                <a:latin typeface="Arial" panose="020B0604020202020204" pitchFamily="34" charset="0"/>
              </a:rPr>
              <a:t>Markadong karga Q</a:t>
            </a:r>
            <a:endParaRPr kumimoji="1" lang="x-none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14042"/>
            <a:ext cx="29866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x-none" altLang="en-US" sz="1600" dirty="0" smtClean="0">
                <a:latin typeface="Arial" panose="020B0604020202020204" pitchFamily="34" charset="0"/>
              </a:rPr>
              <a:t>Istandard na sentro ng karga D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688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altLang="ja-JP" sz="1600" baseline="30000" dirty="0">
                <a:latin typeface="Arial" panose="020B0604020202020204" pitchFamily="34" charset="0"/>
              </a:rPr>
              <a:t>a)</a:t>
            </a:r>
            <a:r>
              <a:rPr lang="x-none" sz="1600" dirty="0" smtClean="0">
                <a:latin typeface="Arial" panose="020B0604020202020204" pitchFamily="34" charset="0"/>
              </a:rPr>
              <a:t>: Kabilang ang layo na 1220 at 1250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Ayusin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aagad </a:t>
            </a:r>
            <a:r>
              <a:rPr lang="x-none" dirty="0" smtClean="0">
                <a:latin typeface="Arial" panose="020B0604020202020204" pitchFamily="34" charset="0"/>
              </a:rPr>
              <a:t>ang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ga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roblema</a:t>
            </a:r>
            <a:endParaRPr lang="x-none" dirty="0" smtClean="0">
              <a:latin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Huwag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agkakarga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ga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argang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x-none" dirty="0" smtClean="0">
                <a:latin typeface="Arial" panose="020B0604020202020204" pitchFamily="34" charset="0"/>
              </a:rPr>
              <a:t>obra </a:t>
            </a:r>
            <a:r>
              <a:rPr lang="x-none" dirty="0" smtClean="0">
                <a:latin typeface="Arial" panose="020B0604020202020204" pitchFamily="34" charset="0"/>
              </a:rPr>
              <a:t>ang </a:t>
            </a:r>
            <a:r>
              <a:rPr lang="en-US" dirty="0" smtClean="0">
                <a:latin typeface="Arial" panose="020B0604020202020204" pitchFamily="34" charset="0"/>
              </a:rPr>
              <a:t>l</a:t>
            </a:r>
            <a:r>
              <a:rPr lang="x-none" dirty="0" smtClean="0">
                <a:latin typeface="Arial" panose="020B0604020202020204" pitchFamily="34" charset="0"/>
              </a:rPr>
              <a:t>aki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Huwag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ailanman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x-none" dirty="0" smtClean="0">
                <a:latin typeface="Arial" panose="020B0604020202020204" pitchFamily="34" charset="0"/>
              </a:rPr>
              <a:t>umayo </a:t>
            </a:r>
            <a:r>
              <a:rPr lang="x-none" dirty="0" smtClean="0">
                <a:latin typeface="Arial" panose="020B0604020202020204" pitchFamily="34" charset="0"/>
              </a:rPr>
              <a:t>sa ilalim ng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ork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Huwag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ailanman </a:t>
            </a:r>
            <a:r>
              <a:rPr lang="en-US" dirty="0" err="1" smtClean="0">
                <a:latin typeface="Arial" panose="020B0604020202020204" pitchFamily="34" charset="0"/>
              </a:rPr>
              <a:t>i</a:t>
            </a:r>
            <a:r>
              <a:rPr lang="x-none" dirty="0" smtClean="0">
                <a:latin typeface="Arial" panose="020B0604020202020204" pitchFamily="34" charset="0"/>
              </a:rPr>
              <a:t>-angat </a:t>
            </a:r>
            <a:r>
              <a:rPr lang="x-none" dirty="0" smtClean="0">
                <a:latin typeface="Arial" panose="020B0604020202020204" pitchFamily="34" charset="0"/>
              </a:rPr>
              <a:t>ang isang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x-none" dirty="0" smtClean="0">
                <a:latin typeface="Arial" panose="020B0604020202020204" pitchFamily="34" charset="0"/>
              </a:rPr>
              <a:t>ao </a:t>
            </a:r>
            <a:r>
              <a:rPr lang="x-none" dirty="0" smtClean="0">
                <a:latin typeface="Arial" panose="020B0604020202020204" pitchFamily="34" charset="0"/>
              </a:rPr>
              <a:t>gamit ang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ork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Huwag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x-none" dirty="0" smtClean="0">
                <a:latin typeface="Arial" panose="020B0604020202020204" pitchFamily="34" charset="0"/>
              </a:rPr>
              <a:t>ailanman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agbitin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ga </a:t>
            </a:r>
            <a:r>
              <a:rPr lang="en-US" dirty="0" err="1" smtClean="0">
                <a:latin typeface="Arial" panose="020B0604020202020204" pitchFamily="34" charset="0"/>
              </a:rPr>
              <a:t>i</a:t>
            </a:r>
            <a:r>
              <a:rPr lang="x-none" dirty="0" smtClean="0">
                <a:latin typeface="Arial" panose="020B0604020202020204" pitchFamily="34" charset="0"/>
              </a:rPr>
              <a:t>tem </a:t>
            </a:r>
            <a:r>
              <a:rPr lang="x-none" dirty="0" smtClean="0">
                <a:latin typeface="Arial" panose="020B0604020202020204" pitchFamily="34" charset="0"/>
              </a:rPr>
              <a:t>sa isang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ork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Mag-charge sa </a:t>
            </a:r>
            <a:r>
              <a:rPr lang="en-US" dirty="0" smtClean="0">
                <a:latin typeface="Arial" panose="020B0604020202020204" pitchFamily="34" charset="0"/>
              </a:rPr>
              <a:t>l</a:t>
            </a:r>
            <a:r>
              <a:rPr lang="x-none" dirty="0" smtClean="0">
                <a:latin typeface="Arial" panose="020B0604020202020204" pitchFamily="34" charset="0"/>
              </a:rPr>
              <a:t>ugar </a:t>
            </a:r>
            <a:r>
              <a:rPr lang="x-none" dirty="0" smtClean="0">
                <a:latin typeface="Arial" panose="020B0604020202020204" pitchFamily="34" charset="0"/>
              </a:rPr>
              <a:t>na may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aayos </a:t>
            </a:r>
            <a:r>
              <a:rPr lang="x-none" dirty="0" smtClean="0">
                <a:latin typeface="Arial" panose="020B0604020202020204" pitchFamily="34" charset="0"/>
              </a:rPr>
              <a:t>na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x-none" dirty="0" smtClean="0">
                <a:latin typeface="Arial" panose="020B0604020202020204" pitchFamily="34" charset="0"/>
              </a:rPr>
              <a:t>entilasyon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Buksan ang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x-none" dirty="0" smtClean="0">
                <a:latin typeface="Arial" panose="020B0604020202020204" pitchFamily="34" charset="0"/>
              </a:rPr>
              <a:t>akip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x-none" dirty="0" smtClean="0">
                <a:latin typeface="Arial" panose="020B0604020202020204" pitchFamily="34" charset="0"/>
              </a:rPr>
              <a:t>aterya </a:t>
            </a:r>
            <a:r>
              <a:rPr lang="x-none" dirty="0" smtClean="0">
                <a:latin typeface="Arial" panose="020B0604020202020204" pitchFamily="34" charset="0"/>
              </a:rPr>
              <a:t>habang 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x-none" dirty="0" smtClean="0">
                <a:latin typeface="Arial" panose="020B0604020202020204" pitchFamily="34" charset="0"/>
              </a:rPr>
              <a:t>agcha-charge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Tatlong </a:t>
            </a:r>
            <a:r>
              <a:rPr lang="en-US" dirty="0" smtClean="0">
                <a:latin typeface="Arial" panose="020B0604020202020204" pitchFamily="34" charset="0"/>
              </a:rPr>
              <a:t>e</a:t>
            </a:r>
            <a:r>
              <a:rPr lang="x-none" dirty="0" smtClean="0">
                <a:latin typeface="Arial" panose="020B0604020202020204" pitchFamily="34" charset="0"/>
              </a:rPr>
              <a:t>lemento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uwersa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31409" y="3615227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dirty="0" smtClean="0">
                <a:latin typeface="Arial" panose="020B0604020202020204" pitchFamily="34" charset="0"/>
              </a:rPr>
              <a:t>Acting point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6521" y="2579293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dirty="0" smtClean="0">
                <a:latin typeface="Arial" panose="020B0604020202020204" pitchFamily="34" charset="0"/>
              </a:rPr>
              <a:t>Lakas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43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dirty="0" smtClean="0">
                <a:latin typeface="Arial" panose="020B0604020202020204" pitchFamily="34" charset="0"/>
              </a:rPr>
              <a:t>Direksyon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Mga </a:t>
            </a:r>
            <a:r>
              <a:rPr lang="en-US" dirty="0">
                <a:latin typeface="Arial" panose="020B0604020202020204" pitchFamily="34" charset="0"/>
              </a:rPr>
              <a:t>v</a:t>
            </a:r>
            <a:r>
              <a:rPr lang="x-none" dirty="0" smtClean="0">
                <a:latin typeface="Arial" panose="020B0604020202020204" pitchFamily="34" charset="0"/>
              </a:rPr>
              <a:t>ector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91729" y="3528310"/>
            <a:ext cx="148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400" dirty="0" smtClean="0">
                <a:latin typeface="Arial" panose="020B0604020202020204" pitchFamily="34" charset="0"/>
              </a:rPr>
              <a:t>Puwersa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65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400" dirty="0" smtClean="0">
                <a:latin typeface="Arial" panose="020B0604020202020204" pitchFamily="34" charset="0"/>
              </a:rPr>
              <a:t>Direksyon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dirty="0" smtClean="0">
                <a:latin typeface="Arial" panose="020B0604020202020204" pitchFamily="34" charset="0"/>
              </a:rPr>
              <a:t>Lakas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dirty="0" smtClean="0">
                <a:latin typeface="Arial" panose="020B0604020202020204" pitchFamily="34" charset="0"/>
              </a:rPr>
              <a:t>Acting point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588727"/>
            <a:ext cx="195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200" dirty="0" smtClean="0">
                <a:latin typeface="Arial" panose="020B0604020202020204" pitchFamily="34" charset="0"/>
              </a:rPr>
              <a:t>Direksyon ng arrow</a:t>
            </a:r>
            <a:endParaRPr kumimoji="1" lang="x-none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433253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200" dirty="0" smtClean="0">
                <a:latin typeface="Arial" panose="020B0604020202020204" pitchFamily="34" charset="0"/>
              </a:rPr>
              <a:t>Haba ng arrow</a:t>
            </a:r>
            <a:endParaRPr kumimoji="1" lang="x-none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286672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200" dirty="0" smtClean="0">
                <a:latin typeface="Arial" panose="020B0604020202020204" pitchFamily="34" charset="0"/>
              </a:rPr>
              <a:t>Base ng arrow</a:t>
            </a:r>
            <a:endParaRPr kumimoji="1" lang="x-none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98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dirty="0" smtClean="0">
                <a:latin typeface="Arial" panose="020B0604020202020204" pitchFamily="34" charset="0"/>
              </a:rPr>
              <a:t>Linya ng akyon ng puwersa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52707" y="5471732"/>
            <a:ext cx="458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dirty="0" smtClean="0">
                <a:latin typeface="Arial" panose="020B0604020202020204" pitchFamily="34" charset="0"/>
              </a:rPr>
              <a:t>Tatlong elemento ng puwersa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dirty="0" smtClean="0">
                <a:latin typeface="Arial" panose="020B0604020202020204" pitchFamily="34" charset="0"/>
              </a:rPr>
              <a:t>Mga </a:t>
            </a:r>
            <a:r>
              <a:rPr lang="en-US" altLang="en-US" sz="2400" dirty="0" smtClean="0">
                <a:latin typeface="Arial" panose="020B0604020202020204" pitchFamily="34" charset="0"/>
              </a:rPr>
              <a:t>v</a:t>
            </a:r>
            <a:r>
              <a:rPr lang="x-none" altLang="en-US" sz="2400" dirty="0" smtClean="0">
                <a:latin typeface="Arial" panose="020B0604020202020204" pitchFamily="34" charset="0"/>
              </a:rPr>
              <a:t>ector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2400" dirty="0" smtClean="0">
                <a:latin typeface="Arial" panose="020B0604020202020204" pitchFamily="34" charset="0"/>
              </a:rPr>
              <a:t>(Hal. 1 N = 1 cm)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Komposisyon ng </a:t>
            </a:r>
            <a:r>
              <a:rPr lang="en-US" dirty="0" smtClean="0">
                <a:latin typeface="Arial" panose="020B0604020202020204" pitchFamily="34" charset="0"/>
              </a:rPr>
              <a:t>d</a:t>
            </a:r>
            <a:r>
              <a:rPr lang="x-none" dirty="0" smtClean="0">
                <a:latin typeface="Arial" panose="020B0604020202020204" pitchFamily="34" charset="0"/>
              </a:rPr>
              <a:t>alawang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uwersa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Mast tilt angle at maximum na taas ng lift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2" y="3142233"/>
            <a:ext cx="323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Anggulo ng pagkiling ng mast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20857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Maksimum na taas ng pag-angat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Parallelogram na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x-none" dirty="0" smtClean="0">
                <a:latin typeface="Arial" panose="020B0604020202020204" pitchFamily="34" charset="0"/>
              </a:rPr>
              <a:t>atas </a:t>
            </a:r>
            <a:r>
              <a:rPr lang="x-none" dirty="0" smtClean="0">
                <a:latin typeface="Arial" panose="020B0604020202020204" pitchFamily="34" charset="0"/>
              </a:rPr>
              <a:t>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ga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x-none" dirty="0" smtClean="0">
                <a:latin typeface="Arial" panose="020B0604020202020204" pitchFamily="34" charset="0"/>
              </a:rPr>
              <a:t>uwersa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anose="020B0604020202020204" pitchFamily="34" charset="0"/>
              </a:rPr>
              <a:t>Dekompisisyon ng puwersa (1)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1" y="3700732"/>
            <a:ext cx="134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Resultang puwersa (R)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36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400" dirty="0" smtClean="0">
                <a:latin typeface="Arial" panose="020B0604020202020204" pitchFamily="34" charset="0"/>
              </a:rPr>
              <a:t>(Reaction force ng F)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2024"/>
            <a:ext cx="199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latin typeface="Arial" panose="020B0604020202020204" pitchFamily="34" charset="0"/>
              </a:rPr>
              <a:t>Pwersang sangkap Fa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Pwersang sangkap Fb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anose="020B0604020202020204" pitchFamily="34" charset="0"/>
              </a:rPr>
              <a:t>Dekompisisyon ng puwersa (2)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Puwersang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x-none" dirty="0" smtClean="0">
                <a:latin typeface="Arial" panose="020B0604020202020204" pitchFamily="34" charset="0"/>
              </a:rPr>
              <a:t>umisikip </a:t>
            </a:r>
            <a:r>
              <a:rPr lang="x-none" dirty="0" smtClean="0">
                <a:latin typeface="Arial" panose="020B0604020202020204" pitchFamily="34" charset="0"/>
              </a:rPr>
              <a:t>at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x-none" dirty="0" smtClean="0">
                <a:latin typeface="Arial" panose="020B0604020202020204" pitchFamily="34" charset="0"/>
              </a:rPr>
              <a:t>oment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2000" dirty="0" smtClean="0">
                <a:latin typeface="Arial" panose="020B0604020202020204" pitchFamily="34" charset="0"/>
              </a:rPr>
              <a:t>Axis ng rotation O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259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000" dirty="0" smtClean="0">
                <a:latin typeface="Arial" panose="020B0604020202020204" pitchFamily="34" charset="0"/>
              </a:rPr>
              <a:t>Punto ng puwersa</a:t>
            </a:r>
            <a:endParaRPr kumimoji="1"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Balanse ng mga puwersa ay nasa single point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7307" y="3773906"/>
            <a:ext cx="204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2400" dirty="0" smtClean="0">
                <a:latin typeface="Arial" panose="020B0604020202020204" pitchFamily="34" charset="0"/>
              </a:rPr>
              <a:t>Acting point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7031" y="3658482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2400" dirty="0" smtClean="0">
                <a:latin typeface="Arial" panose="020B0604020202020204" pitchFamily="34" charset="0"/>
              </a:rPr>
              <a:t>Mass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anose="020B0604020202020204" pitchFamily="34" charset="0"/>
              </a:rPr>
              <a:t>Balanse ng mga puwersa ay nasa single point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8579" y="536651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2400" dirty="0" smtClean="0">
                <a:latin typeface="Arial" panose="020B0604020202020204" pitchFamily="34" charset="0"/>
              </a:rPr>
              <a:t>Mass</a:t>
            </a:r>
            <a:endParaRPr kumimoji="1" lang="x-non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anose="020B0604020202020204" pitchFamily="34" charset="0"/>
              </a:rPr>
              <a:t>Balanse ng kahanay na puwersa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x-none" sz="3200" dirty="0" smtClean="0">
                <a:latin typeface="Arial" panose="020B0604020202020204" pitchFamily="34" charset="0"/>
              </a:rPr>
              <a:t>Paggalaw ng </a:t>
            </a:r>
            <a:r>
              <a:rPr lang="en-US" sz="3200" dirty="0" smtClean="0">
                <a:latin typeface="Arial" panose="020B0604020202020204" pitchFamily="34" charset="0"/>
              </a:rPr>
              <a:t>k</a:t>
            </a:r>
            <a:r>
              <a:rPr lang="x-none" sz="3200" dirty="0" smtClean="0">
                <a:latin typeface="Arial" panose="020B0604020202020204" pitchFamily="34" charset="0"/>
              </a:rPr>
              <a:t>abuuang </a:t>
            </a:r>
            <a:r>
              <a:rPr lang="en-US" sz="3200" dirty="0" smtClean="0">
                <a:latin typeface="Arial" panose="020B0604020202020204" pitchFamily="34" charset="0"/>
              </a:rPr>
              <a:t>s</a:t>
            </a:r>
            <a:r>
              <a:rPr lang="x-none" sz="3200" dirty="0" smtClean="0">
                <a:latin typeface="Arial" panose="020B0604020202020204" pitchFamily="34" charset="0"/>
              </a:rPr>
              <a:t>entro </a:t>
            </a:r>
            <a:r>
              <a:rPr lang="x-none" sz="3200" dirty="0" smtClean="0">
                <a:latin typeface="Arial" panose="020B0604020202020204" pitchFamily="34" charset="0"/>
              </a:rPr>
              <a:t>de </a:t>
            </a:r>
            <a:r>
              <a:rPr lang="en-US" sz="3200" dirty="0" smtClean="0">
                <a:latin typeface="Arial" panose="020B0604020202020204" pitchFamily="34" charset="0"/>
              </a:rPr>
              <a:t>g</a:t>
            </a:r>
            <a:r>
              <a:rPr lang="x-none" sz="3200" dirty="0" smtClean="0">
                <a:latin typeface="Arial" panose="020B0604020202020204" pitchFamily="34" charset="0"/>
              </a:rPr>
              <a:t>rabidad</a:t>
            </a:r>
            <a:r>
              <a:rPr lang="x-none" sz="3200" dirty="0" smtClean="0">
                <a:latin typeface="Arial" panose="020B0604020202020204" pitchFamily="34" charset="0"/>
              </a:rPr>
              <a:t>　　　</a:t>
            </a:r>
            <a:endParaRPr kumimoji="1"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8751" y="5986732"/>
            <a:ext cx="19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Sentro de grabidad ng karga (G1)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5482" y="5956284"/>
            <a:ext cx="92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Fulcrum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9837" y="5986731"/>
            <a:ext cx="268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Sentro de grabidad ng katawan (G2)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14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Kabuuang sentro de grabidad (G)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Kabuuang sentro de grabidad (G)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Fulcrum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2518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Mga harapang gulong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380252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x-none" altLang="ja-JP" sz="3200" dirty="0" smtClean="0">
                <a:latin typeface="Arial" panose="020B0604020202020204" pitchFamily="34" charset="0"/>
              </a:rPr>
              <a:t>Ang </a:t>
            </a:r>
            <a:r>
              <a:rPr lang="en-US" altLang="ja-JP" sz="3200" dirty="0" smtClean="0">
                <a:latin typeface="Arial" panose="020B0604020202020204" pitchFamily="34" charset="0"/>
              </a:rPr>
              <a:t>p</a:t>
            </a:r>
            <a:r>
              <a:rPr lang="x-none" altLang="ja-JP" sz="3200" dirty="0" smtClean="0">
                <a:latin typeface="Arial" panose="020B0604020202020204" pitchFamily="34" charset="0"/>
              </a:rPr>
              <a:t>anganib </a:t>
            </a:r>
            <a:r>
              <a:rPr lang="x-none" altLang="ja-JP" sz="3200" dirty="0" smtClean="0">
                <a:latin typeface="Arial" panose="020B0604020202020204" pitchFamily="34" charset="0"/>
              </a:rPr>
              <a:t>ng </a:t>
            </a:r>
            <a:r>
              <a:rPr lang="en-US" altLang="ja-JP" sz="3200" dirty="0" smtClean="0">
                <a:latin typeface="Arial" panose="020B0604020202020204" pitchFamily="34" charset="0"/>
              </a:rPr>
              <a:t>p</a:t>
            </a:r>
            <a:r>
              <a:rPr lang="x-none" altLang="ja-JP" sz="3200" dirty="0" smtClean="0">
                <a:latin typeface="Arial" panose="020B0604020202020204" pitchFamily="34" charset="0"/>
              </a:rPr>
              <a:t>agtumba </a:t>
            </a:r>
            <a:r>
              <a:rPr lang="x-none" altLang="ja-JP" sz="3200" dirty="0" smtClean="0">
                <a:latin typeface="Arial" panose="020B0604020202020204" pitchFamily="34" charset="0"/>
              </a:rPr>
              <a:t>sa </a:t>
            </a:r>
            <a:r>
              <a:rPr lang="en-US" altLang="ja-JP" sz="3200" dirty="0" smtClean="0">
                <a:latin typeface="Arial" panose="020B0604020202020204" pitchFamily="34" charset="0"/>
              </a:rPr>
              <a:t>m</a:t>
            </a:r>
            <a:r>
              <a:rPr lang="x-none" altLang="ja-JP" sz="3200" dirty="0" smtClean="0">
                <a:latin typeface="Arial" panose="020B0604020202020204" pitchFamily="34" charset="0"/>
              </a:rPr>
              <a:t>ga </a:t>
            </a:r>
            <a:r>
              <a:rPr lang="en-US" altLang="ja-JP" sz="3200" dirty="0" smtClean="0">
                <a:latin typeface="Arial" panose="020B0604020202020204" pitchFamily="34" charset="0"/>
              </a:rPr>
              <a:t>h</a:t>
            </a:r>
            <a:r>
              <a:rPr lang="x-none" altLang="ja-JP" sz="3200" dirty="0" smtClean="0">
                <a:latin typeface="Arial" panose="020B0604020202020204" pitchFamily="34" charset="0"/>
              </a:rPr>
              <a:t>indi </a:t>
            </a:r>
            <a:r>
              <a:rPr lang="en-US" altLang="ja-JP" sz="3200" dirty="0" smtClean="0">
                <a:latin typeface="Arial" panose="020B0604020202020204" pitchFamily="34" charset="0"/>
              </a:rPr>
              <a:t>p</a:t>
            </a:r>
            <a:r>
              <a:rPr lang="x-none" altLang="ja-JP" sz="3200" dirty="0" smtClean="0">
                <a:latin typeface="Arial" panose="020B0604020202020204" pitchFamily="34" charset="0"/>
              </a:rPr>
              <a:t>atag </a:t>
            </a:r>
            <a:r>
              <a:rPr lang="x-none" altLang="ja-JP" sz="3200" dirty="0" smtClean="0">
                <a:latin typeface="Arial" panose="020B0604020202020204" pitchFamily="34" charset="0"/>
              </a:rPr>
              <a:t>na </a:t>
            </a:r>
            <a:r>
              <a:rPr lang="en-US" altLang="ja-JP" sz="3200" dirty="0" smtClean="0">
                <a:latin typeface="Arial" panose="020B0604020202020204" pitchFamily="34" charset="0"/>
              </a:rPr>
              <a:t>s</a:t>
            </a:r>
            <a:r>
              <a:rPr lang="x-none" altLang="ja-JP" sz="3200" dirty="0" smtClean="0">
                <a:latin typeface="Arial" panose="020B0604020202020204" pitchFamily="34" charset="0"/>
              </a:rPr>
              <a:t>urface </a:t>
            </a:r>
            <a:r>
              <a:rPr lang="x-none" altLang="ja-JP" sz="3200" dirty="0" smtClean="0">
                <a:latin typeface="Arial" panose="020B0604020202020204" pitchFamily="34" charset="0"/>
              </a:rPr>
              <a:t>　　　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dirty="0" smtClean="0">
                <a:latin typeface="Arial" panose="020B0604020202020204" pitchFamily="34" charset="0"/>
              </a:rPr>
              <a:t>COG na posisyon ng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x-none" dirty="0" smtClean="0">
                <a:latin typeface="Arial" panose="020B0604020202020204" pitchFamily="34" charset="0"/>
              </a:rPr>
              <a:t>orklift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497080"/>
            <a:ext cx="1084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Mga harapang gulong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2514" y="4579379"/>
            <a:ext cx="78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Rear wheel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Pagpapabilis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5" y="2304691"/>
            <a:ext cx="256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Lumiliko nang husto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Frame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Rear axle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Sentrong pin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52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Matatag ang sasayan kapag ang COG ay nasa G2, gayunman, maaari itong tumaob kapag ang COG ay nasa G1 o G3.</a:t>
            </a:r>
            <a:endParaRPr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000" dirty="0" smtClean="0">
                <a:latin typeface="Arial" panose="020B0604020202020204" pitchFamily="34" charset="0"/>
              </a:rPr>
              <a:t>Kapag hindi balanse ang COG</a:t>
            </a:r>
            <a:endParaRPr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x-none" altLang="en-US" dirty="0" smtClean="0">
                <a:latin typeface="Arial" panose="020B0604020202020204" pitchFamily="34" charset="0"/>
              </a:rPr>
              <a:t>Puwersa ng </a:t>
            </a:r>
            <a:r>
              <a:rPr lang="en-US" altLang="en-US" dirty="0" err="1" smtClean="0">
                <a:latin typeface="Arial" panose="020B0604020202020204" pitchFamily="34" charset="0"/>
              </a:rPr>
              <a:t>i</a:t>
            </a:r>
            <a:r>
              <a:rPr lang="x-none" altLang="en-US" dirty="0" smtClean="0">
                <a:latin typeface="Arial" panose="020B0604020202020204" pitchFamily="34" charset="0"/>
              </a:rPr>
              <a:t>nertia </a:t>
            </a:r>
            <a:r>
              <a:rPr lang="x-none" altLang="en-US" dirty="0" smtClean="0">
                <a:latin typeface="Arial" panose="020B0604020202020204" pitchFamily="34" charset="0"/>
              </a:rPr>
              <a:t>ng </a:t>
            </a:r>
            <a:r>
              <a:rPr lang="en-US" altLang="en-US" dirty="0" smtClean="0">
                <a:latin typeface="Arial" panose="020B0604020202020204" pitchFamily="34" charset="0"/>
              </a:rPr>
              <a:t>f</a:t>
            </a:r>
            <a:r>
              <a:rPr lang="x-none" altLang="en-US" dirty="0" smtClean="0">
                <a:latin typeface="Arial" panose="020B0604020202020204" pitchFamily="34" charset="0"/>
              </a:rPr>
              <a:t>orklift</a:t>
            </a:r>
            <a:endParaRPr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Maximum na </a:t>
            </a:r>
            <a:r>
              <a:rPr lang="en-US" sz="4000" dirty="0" smtClean="0">
                <a:latin typeface="Arial" panose="020B0604020202020204" pitchFamily="34" charset="0"/>
              </a:rPr>
              <a:t>l</a:t>
            </a:r>
            <a:r>
              <a:rPr lang="x-none" sz="4000" dirty="0" smtClean="0">
                <a:latin typeface="Arial" panose="020B0604020202020204" pitchFamily="34" charset="0"/>
              </a:rPr>
              <a:t>oad </a:t>
            </a:r>
            <a:r>
              <a:rPr lang="x-none" sz="4000" dirty="0" smtClean="0">
                <a:latin typeface="Arial" panose="020B0604020202020204" pitchFamily="34" charset="0"/>
              </a:rPr>
              <a:t>at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x-none" sz="4000" dirty="0" smtClean="0">
                <a:latin typeface="Arial" panose="020B0604020202020204" pitchFamily="34" charset="0"/>
              </a:rPr>
              <a:t>inapayagang </a:t>
            </a:r>
            <a:r>
              <a:rPr lang="en-US" sz="4000" dirty="0" smtClean="0">
                <a:latin typeface="Arial" panose="020B0604020202020204" pitchFamily="34" charset="0"/>
              </a:rPr>
              <a:t>k</a:t>
            </a:r>
            <a:r>
              <a:rPr lang="x-none" sz="4000" dirty="0" smtClean="0">
                <a:latin typeface="Arial" panose="020B0604020202020204" pitchFamily="34" charset="0"/>
              </a:rPr>
              <a:t>arga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Ang pinapayagang karga na pwedeng ikarga sa pamantayang load center ay tinatawag na "Maximum na karga".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477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Ang karga na nasa load curve ay tinatawag na "Pinapayagang karga".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30868" y="3470672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Karga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5373" y="234851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(partikular na karga)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ja-JP" sz="1600" dirty="0" smtClean="0">
                <a:latin typeface="Arial" panose="020B0604020202020204" pitchFamily="34" charset="0"/>
              </a:rPr>
              <a:t>(isang load center)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67960" y="4211546"/>
            <a:ext cx="172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Istandard na sentro ng karga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anose="020B0604020202020204" pitchFamily="34" charset="0"/>
              </a:rPr>
              <a:t>Pagkatumba dahil sa centrifugal force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14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Fulcrum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600" dirty="0" smtClean="0">
                <a:latin typeface="Arial" panose="020B0604020202020204" pitchFamily="34" charset="0"/>
              </a:rPr>
              <a:t>Linya ng aksyon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1600" dirty="0" smtClean="0">
                <a:latin typeface="Arial" panose="020B0604020202020204" pitchFamily="34" charset="0"/>
              </a:rPr>
              <a:t>Centrifugal force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47240" y="4187411"/>
            <a:ext cx="204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x-none" altLang="en-US" sz="1600" dirty="0" smtClean="0">
                <a:latin typeface="Arial" panose="020B0604020202020204" pitchFamily="34" charset="0"/>
              </a:rPr>
              <a:t>Resultang puwersa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7" y="3157645"/>
            <a:ext cx="213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Pangkabuuang sentro de grabidad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0" y="4187411"/>
            <a:ext cx="3475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Arial" panose="020B0604020202020204" pitchFamily="34" charset="0"/>
              </a:rPr>
              <a:t>Matutumba ang sasakyan kapag ang linya ng aksyon ng resultang puwersa ng kabuuang mass at centrifugal force ay nasa labas ng gulong (fulcrum).</a:t>
            </a:r>
            <a:endParaRPr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Mga salitang may kaugnayan sa karga, pagganap, at kalagayan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6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Maximum na taas ng pag-angat para sa 3,000 at 4,000 mm mast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Maximum na taas ng pag-angat para sa 4,500 mm mast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sz="1600" dirty="0" smtClean="0">
                <a:latin typeface="Arial" panose="020B0604020202020204" pitchFamily="34" charset="0"/>
              </a:rPr>
              <a:t>Maximum na taas ng pag-angat para sa 5,000 mm mast</a:t>
            </a:r>
            <a:endParaRPr kumimoji="1" lang="x-non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8" y="5885794"/>
            <a:ext cx="269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Sentro ng karga (mm)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992583"/>
            <a:ext cx="461665" cy="21688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x-none" dirty="0" smtClean="0">
                <a:latin typeface="Arial" panose="020B0604020202020204" pitchFamily="34" charset="0"/>
              </a:rPr>
              <a:t>Mapahihintulutang karga (kg)</a:t>
            </a:r>
            <a:endParaRPr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Isang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x-none" sz="4000" dirty="0" smtClean="0">
                <a:latin typeface="Arial" panose="020B0604020202020204" pitchFamily="34" charset="0"/>
              </a:rPr>
              <a:t>agkukumpara </a:t>
            </a:r>
            <a:r>
              <a:rPr lang="x-none" sz="4000" dirty="0" smtClean="0">
                <a:latin typeface="Arial" panose="020B0604020202020204" pitchFamily="34" charset="0"/>
              </a:rPr>
              <a:t>ng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x-none" sz="4000" dirty="0" smtClean="0">
                <a:latin typeface="Arial" panose="020B0604020202020204" pitchFamily="34" charset="0"/>
              </a:rPr>
              <a:t>ga </a:t>
            </a:r>
            <a:r>
              <a:rPr lang="en-US" sz="4000" dirty="0" smtClean="0">
                <a:latin typeface="Arial" panose="020B0604020202020204" pitchFamily="34" charset="0"/>
              </a:rPr>
              <a:t>d</a:t>
            </a:r>
            <a:r>
              <a:rPr lang="x-none" sz="4000" dirty="0" smtClean="0">
                <a:latin typeface="Arial" panose="020B0604020202020204" pitchFamily="34" charset="0"/>
              </a:rPr>
              <a:t>iesel </a:t>
            </a:r>
            <a:r>
              <a:rPr lang="x-none" sz="4000" dirty="0" smtClean="0">
                <a:latin typeface="Arial" panose="020B0604020202020204" pitchFamily="34" charset="0"/>
              </a:rPr>
              <a:t>na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x-none" sz="4000" dirty="0" smtClean="0">
                <a:latin typeface="Arial" panose="020B0604020202020204" pitchFamily="34" charset="0"/>
              </a:rPr>
              <a:t>akina </a:t>
            </a:r>
            <a:r>
              <a:rPr lang="x-none" sz="4000" dirty="0" smtClean="0">
                <a:latin typeface="Arial" panose="020B0604020202020204" pitchFamily="34" charset="0"/>
              </a:rPr>
              <a:t>at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x-none" sz="4000" dirty="0" smtClean="0">
                <a:latin typeface="Arial" panose="020B0604020202020204" pitchFamily="34" charset="0"/>
              </a:rPr>
              <a:t>ga </a:t>
            </a:r>
            <a:r>
              <a:rPr lang="en-US" sz="4000" dirty="0" smtClean="0">
                <a:latin typeface="Arial" panose="020B0604020202020204" pitchFamily="34" charset="0"/>
              </a:rPr>
              <a:t>g</a:t>
            </a:r>
            <a:r>
              <a:rPr lang="x-none" sz="4000" dirty="0" smtClean="0">
                <a:latin typeface="Arial" panose="020B0604020202020204" pitchFamily="34" charset="0"/>
              </a:rPr>
              <a:t>asolinang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x-none" sz="4000" dirty="0" smtClean="0">
                <a:latin typeface="Arial" panose="020B0604020202020204" pitchFamily="34" charset="0"/>
              </a:rPr>
              <a:t>akina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94450"/>
              </p:ext>
            </p:extLst>
          </p:nvPr>
        </p:nvGraphicFramePr>
        <p:xfrm>
          <a:off x="1027754" y="2316464"/>
          <a:ext cx="9695663" cy="3997624"/>
        </p:xfrm>
        <a:graphic>
          <a:graphicData uri="http://schemas.openxmlformats.org/drawingml/2006/table">
            <a:tbl>
              <a:tblPr lastCol="1"/>
              <a:tblGrid>
                <a:gridCol w="2689424"/>
                <a:gridCol w="3590465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　Diesel na makina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Gasolinang makina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Mga uri ng fuel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Diesel fuel (fuel oil)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Gasolina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Ignisyon o pagsisindi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Nai-ignite sa pamamagitan ng init ng siniksik na hangin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Sinisindihan ng electric spark</a:t>
                      </a:r>
                      <a:endParaRPr kumimoji="1" lang="x-none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  <a:tr h="33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Mass kada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Mabigat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Magaan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3"/>
                  </a:ext>
                </a:extLst>
              </a:tr>
              <a:tr h="33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Halaga kada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Mataas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Mababa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4"/>
                  </a:ext>
                </a:extLst>
              </a:tr>
              <a:tr h="34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Pagiging episyente ng init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Mahusay (30-40%)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Masama (20-26%)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Mga halaga ng pagpapatakbo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Mababa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Mataas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6"/>
                  </a:ext>
                </a:extLst>
              </a:tr>
              <a:tr h="33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Kaligtasan sa sunog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Mataas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Mababa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Ingay/panginginig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Mataas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Mababa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8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Pagpapaandar sa panahon ng taglamig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Medyo masama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x-non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Mahusay</a:t>
                      </a:r>
                      <a:endParaRPr kumimoji="1" lang="x-none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Mga component ng isang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x-none" sz="4000" dirty="0" smtClean="0">
                <a:latin typeface="Arial" panose="020B0604020202020204" pitchFamily="34" charset="0"/>
              </a:rPr>
              <a:t>inaaandar-ng-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x-none" sz="4000" dirty="0" smtClean="0">
                <a:latin typeface="Arial" panose="020B0604020202020204" pitchFamily="34" charset="0"/>
              </a:rPr>
              <a:t>aterya </a:t>
            </a:r>
            <a:r>
              <a:rPr lang="x-none" sz="4000" dirty="0" smtClean="0">
                <a:latin typeface="Arial" panose="020B0604020202020204" pitchFamily="34" charset="0"/>
              </a:rPr>
              <a:t>na </a:t>
            </a:r>
            <a:r>
              <a:rPr lang="en-US" sz="4000" dirty="0" smtClean="0">
                <a:latin typeface="Arial" panose="020B0604020202020204" pitchFamily="34" charset="0"/>
              </a:rPr>
              <a:t>c</a:t>
            </a:r>
            <a:r>
              <a:rPr lang="x-none" sz="4000" dirty="0" smtClean="0">
                <a:latin typeface="Arial" panose="020B0604020202020204" pitchFamily="34" charset="0"/>
              </a:rPr>
              <a:t>ounterbalance </a:t>
            </a:r>
            <a:r>
              <a:rPr lang="en-US" sz="4000" dirty="0" smtClean="0">
                <a:latin typeface="Arial" panose="020B0604020202020204" pitchFamily="34" charset="0"/>
              </a:rPr>
              <a:t>f</a:t>
            </a:r>
            <a:r>
              <a:rPr lang="x-none" sz="4000" dirty="0" smtClean="0">
                <a:latin typeface="Arial" panose="020B0604020202020204" pitchFamily="34" charset="0"/>
              </a:rPr>
              <a:t>orklift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Motor na pang-drive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1400" dirty="0" smtClean="0">
                <a:latin typeface="Arial" panose="020B0604020202020204" pitchFamily="34" charset="0"/>
              </a:rPr>
              <a:t>Motor na power steering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x-none" altLang="en-US" sz="1400" dirty="0" smtClean="0">
                <a:latin typeface="Arial" panose="020B0604020202020204" pitchFamily="34" charset="0"/>
              </a:rPr>
              <a:t>Motor na pambomba</a:t>
            </a:r>
            <a:endParaRPr kumimoji="1" lang="x-non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40359"/>
              </p:ext>
            </p:extLst>
          </p:nvPr>
        </p:nvGraphicFramePr>
        <p:xfrm>
          <a:off x="6372251" y="4262163"/>
          <a:ext cx="5688760" cy="249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03"/>
                <a:gridCol w="2029883"/>
                <a:gridCol w="273206"/>
                <a:gridCol w="3137968"/>
              </a:tblGrid>
              <a:tr h="452724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Mast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De-kuryenteng motor para sa pag-load/pag-unload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16333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Lift cylinder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Hydraulic pump para sa pag-load/pag-unload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50776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Tilt cylinder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De-kuryenteng motor para sa steering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2917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Hydraulic pump para sa steering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333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Differential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Hydraulic cylinder para sa steering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333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Reduction gear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Counter weight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52724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De-kuryenteng motor para sa pag-travel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Baterya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333">
                <a:tc>
                  <a:txBody>
                    <a:bodyPr/>
                    <a:lstStyle/>
                    <a:p>
                      <a:pPr algn="l" fontAlgn="ctr"/>
                      <a:r>
                        <a:rPr lang="x-none" altLang="ja-JP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x-non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Rear axle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 fontScale="90000"/>
          </a:bodyPr>
          <a:lstStyle/>
          <a:p>
            <a:r>
              <a:rPr lang="x-none" sz="4000" dirty="0" smtClean="0">
                <a:latin typeface="Arial" panose="020B0604020202020204" pitchFamily="34" charset="0"/>
              </a:rPr>
              <a:t>Pagcha-charge gamit ang </a:t>
            </a:r>
            <a:r>
              <a:rPr lang="en-US" sz="4000" dirty="0" smtClean="0">
                <a:latin typeface="Arial" panose="020B0604020202020204" pitchFamily="34" charset="0"/>
              </a:rPr>
              <a:t>o</a:t>
            </a:r>
            <a:r>
              <a:rPr lang="x-none" sz="4000" dirty="0" smtClean="0">
                <a:latin typeface="Arial" panose="020B0604020202020204" pitchFamily="34" charset="0"/>
              </a:rPr>
              <a:t>n-board </a:t>
            </a:r>
            <a:r>
              <a:rPr lang="x-none" sz="4000" dirty="0" smtClean="0">
                <a:latin typeface="Arial" panose="020B0604020202020204" pitchFamily="34" charset="0"/>
              </a:rPr>
              <a:t>na </a:t>
            </a:r>
            <a:r>
              <a:rPr lang="en-US" sz="4000" dirty="0" smtClean="0">
                <a:latin typeface="Arial" panose="020B0604020202020204" pitchFamily="34" charset="0"/>
              </a:rPr>
              <a:t>c</a:t>
            </a:r>
            <a:r>
              <a:rPr lang="x-none" sz="4000" dirty="0" smtClean="0">
                <a:latin typeface="Arial" panose="020B0604020202020204" pitchFamily="34" charset="0"/>
              </a:rPr>
              <a:t>harger </a:t>
            </a:r>
            <a:r>
              <a:rPr lang="x-none" sz="4000" dirty="0" smtClean="0">
                <a:latin typeface="Arial" panose="020B0604020202020204" pitchFamily="34" charset="0"/>
              </a:rPr>
              <a:t>ng 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x-none" sz="4000" dirty="0" smtClean="0">
                <a:latin typeface="Arial" panose="020B0604020202020204" pitchFamily="34" charset="0"/>
              </a:rPr>
              <a:t>aterya</a:t>
            </a:r>
            <a:endParaRPr kumimoji="1" lang="x-none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91619" y="3474226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x-none" altLang="en-US" dirty="0" smtClean="0">
                <a:latin typeface="Arial" panose="020B0604020202020204" pitchFamily="34" charset="0"/>
              </a:rPr>
              <a:t>Power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altLang="en-US" dirty="0" smtClean="0">
                <a:latin typeface="Arial" panose="020B0604020202020204" pitchFamily="34" charset="0"/>
              </a:rPr>
              <a:t>Kable ng charger</a:t>
            </a:r>
            <a:endParaRPr kumimoji="1" lang="x-non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1404</Words>
  <PresentationFormat>ユーザー設定</PresentationFormat>
  <Paragraphs>387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Mga kwalipikasyon para sa pagpapagana ng forklift</vt:lpstr>
      <vt:lpstr>Load center at fork length</vt:lpstr>
      <vt:lpstr>Istandard na sentro ng karga</vt:lpstr>
      <vt:lpstr>Mast tilt angle at maximum na taas ng lift</vt:lpstr>
      <vt:lpstr>Maximum na load at pinapayagang karga</vt:lpstr>
      <vt:lpstr>Mga salitang may kaugnayan sa karga, pagganap, at kalagayan</vt:lpstr>
      <vt:lpstr>Isang pagkukumpara ng mga diesel na makina at mga gasolinang makina</vt:lpstr>
      <vt:lpstr>Mga component ng isang pinaaandar-ng-baterya na counterbalance forklift</vt:lpstr>
      <vt:lpstr>Pagcha-charge gamit ang on-board na charger ng baterya</vt:lpstr>
      <vt:lpstr>Pagcha-charge gamit ang stationary charger ng baterya</vt:lpstr>
      <vt:lpstr>De-clutch na sasakyan</vt:lpstr>
      <vt:lpstr>Sasakyang torque converter</vt:lpstr>
      <vt:lpstr>Mga pagpapagana upang mapabilis/mapabagal ang sasakyang toque converter</vt:lpstr>
      <vt:lpstr>Mga pagkakaiba sa pagliko sa kanto</vt:lpstr>
      <vt:lpstr>Pagkiling ng mast nang paabante</vt:lpstr>
      <vt:lpstr>Upuan ng operator sa pinaaandar-ng-baterya na counterbalance forklift</vt:lpstr>
      <vt:lpstr>Upuan ng operator ng stand-up reach forklift</vt:lpstr>
      <vt:lpstr>Mga pangalan ng mga bahagi ng device na pangkarga/pangdiskarga</vt:lpstr>
      <vt:lpstr>Mga pangalan ng bahagi ng flat pallet</vt:lpstr>
      <vt:lpstr>Pagpapagana ng lever (Hal.)</vt:lpstr>
      <vt:lpstr>Bawal sumakay</vt:lpstr>
      <vt:lpstr>Bawal imaneho nang nakaangat ang karga</vt:lpstr>
      <vt:lpstr>Pana-panahong sariling inspeksyon</vt:lpstr>
      <vt:lpstr>Pagpapatakbo nang sobrang pagod sa trabaho at nakainom</vt:lpstr>
      <vt:lpstr>Trabaho sa wastong kasuotang pangkaligtasan</vt:lpstr>
      <vt:lpstr>Paunang inspeksyon</vt:lpstr>
      <vt:lpstr>Pagsakay/pagbaba sa sasakyan</vt:lpstr>
      <vt:lpstr>Ibaba ang fork kapag nagmamaneho</vt:lpstr>
      <vt:lpstr>Magmaneho nang paabante kapag paakyat at paatras kapag pababa</vt:lpstr>
      <vt:lpstr>Ayusin kaagad ang mga problema</vt:lpstr>
      <vt:lpstr>Huwag magkakarga ng mga kargang sobra ang laki</vt:lpstr>
      <vt:lpstr>Huwag kailanman tumayo sa ilalim ng fork</vt:lpstr>
      <vt:lpstr>Huwag kailanman i-angat ang isang tao gamit ang fork</vt:lpstr>
      <vt:lpstr>Huwag kailanman magbitin ng mga item sa isang fork</vt:lpstr>
      <vt:lpstr>Mag-charge sa lugar na may maayos na bentilasyon</vt:lpstr>
      <vt:lpstr>Buksan ang takip ng baterya habang nagcha-charge</vt:lpstr>
      <vt:lpstr>Tatlong elemento ng puwersa</vt:lpstr>
      <vt:lpstr>Mga vector</vt:lpstr>
      <vt:lpstr>Komposisyon ng dalawang puwersa</vt:lpstr>
      <vt:lpstr>Parallelogram na batas ng mga puwersa</vt:lpstr>
      <vt:lpstr>Dekompisisyon ng puwersa (1)</vt:lpstr>
      <vt:lpstr>Dekompisisyon ng puwersa (2)</vt:lpstr>
      <vt:lpstr>Puwersang sumisikip at moment</vt:lpstr>
      <vt:lpstr>Balanse ng mga puwersa ay nasa single point</vt:lpstr>
      <vt:lpstr>Balanse ng mga puwersa ay nasa single point</vt:lpstr>
      <vt:lpstr>Balanse ng kahanay na puwersa</vt:lpstr>
      <vt:lpstr>Paggalaw ng kabuuang sentro de grabidad　　　</vt:lpstr>
      <vt:lpstr>COG na posisyon ng forklift</vt:lpstr>
      <vt:lpstr>Puwersa ng inertia ng forklift</vt:lpstr>
      <vt:lpstr>Pagkatumba dahil sa centrifugal force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2020-03-12T19:40:32Z</dcterms:modified>
</cp:coreProperties>
</file>