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08" r:id="rId23"/>
    <p:sldId id="30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1" d="100"/>
          <a:sy n="101" d="100"/>
        </p:scale>
        <p:origin x="-1186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3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3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63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73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2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7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2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29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0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19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4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6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7238" y="570272"/>
            <a:ext cx="9144000" cy="991109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叉车操作资质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274689"/>
              </p:ext>
            </p:extLst>
          </p:nvPr>
        </p:nvGraphicFramePr>
        <p:xfrm>
          <a:off x="846388" y="2199735"/>
          <a:ext cx="10322896" cy="3422692"/>
        </p:xfrm>
        <a:graphic>
          <a:graphicData uri="http://schemas.openxmlformats.org/drawingml/2006/table">
            <a:tbl>
              <a:tblPr/>
              <a:tblGrid>
                <a:gridCol w="2728085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4160187664"/>
                    </a:ext>
                  </a:extLst>
                </a:gridCol>
                <a:gridCol w="2083783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565469973"/>
                    </a:ext>
                  </a:extLst>
                </a:gridCol>
                <a:gridCol w="2284177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926092634"/>
                    </a:ext>
                  </a:extLst>
                </a:gridCol>
                <a:gridCol w="3226851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143026826"/>
                    </a:ext>
                  </a:extLst>
                </a:gridCol>
              </a:tblGrid>
              <a:tr h="818962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zh-CN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资质/等级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zh-CN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技能培训课结业生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zh-CN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特殊培训结业生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注意事项</a:t>
                      </a:r>
                      <a:endParaRPr lang="zh-CN" alt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627389402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r>
                        <a:rPr kumimoji="1" lang="zh-CN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最大负载1吨及以上</a:t>
                      </a:r>
                      <a:endParaRPr kumimoji="1" lang="zh-CN" altLang="en-US" sz="1600" dirty="0"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zh-CN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-</a:t>
                      </a:r>
                      <a:endParaRPr lang="zh-CN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kumimoji="1" lang="zh-CN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不包括在公共道路上驾驶叉车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366463080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zh-CN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最大负载1吨以下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zh-CN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zh-CN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49886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1337094"/>
            <a:ext cx="7875950" cy="50033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945708" y="2852956"/>
            <a:ext cx="69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功率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7206" y="5848799"/>
            <a:ext cx="270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固定式充电器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6929" y="3922203"/>
            <a:ext cx="270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充电线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89342" y="2483624"/>
            <a:ext cx="317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蓄电池插头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49797" y="5242270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输出线插头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56909" y="5721247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输出线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4388" y="244214"/>
            <a:ext cx="10515600" cy="798656"/>
          </a:xfrm>
        </p:spPr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用固定式充电器充电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6181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69" y="1338287"/>
            <a:ext cx="7632852" cy="49447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415"/>
          </a:xfrm>
        </p:spPr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离合器车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36349"/>
              </p:ext>
            </p:extLst>
          </p:nvPr>
        </p:nvGraphicFramePr>
        <p:xfrm>
          <a:off x="233428" y="1981684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22"/>
                <a:gridCol w="2395576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驻车制动杆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方向盘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组合仪表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喇叭开关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方向指示灯/照明开关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提升杆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倾斜杆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离合器踏板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制动踏板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883017"/>
              </p:ext>
            </p:extLst>
          </p:nvPr>
        </p:nvGraphicFramePr>
        <p:xfrm>
          <a:off x="9227547" y="2005615"/>
          <a:ext cx="2645798" cy="1625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/>
                <a:gridCol w="2359051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启动开关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油门踏板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高速/低速杆 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前进/后退杆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187"/>
          </a:xfrm>
        </p:spPr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变矩式叉车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43" y="1588439"/>
            <a:ext cx="7572359" cy="4988657"/>
          </a:xfrm>
          <a:prstGeom prst="rect">
            <a:avLst/>
          </a:prstGeom>
        </p:spPr>
      </p:pic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91315"/>
              </p:ext>
            </p:extLst>
          </p:nvPr>
        </p:nvGraphicFramePr>
        <p:xfrm>
          <a:off x="240985" y="2280999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36"/>
                <a:gridCol w="2380462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驻车制动杆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前进/后退杆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方向盘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组合仪表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喇叭开关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方向指示灯/照明开关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提升杆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倾斜杆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微动踏板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13392"/>
              </p:ext>
            </p:extLst>
          </p:nvPr>
        </p:nvGraphicFramePr>
        <p:xfrm>
          <a:off x="9023507" y="2262555"/>
          <a:ext cx="2645798" cy="123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/>
                <a:gridCol w="2359051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制动踏板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启动开关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油门踏板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9407"/>
          </a:xfrm>
        </p:spPr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变矩式叉车</a:t>
            </a:r>
            <a:r>
              <a:rPr dirty="0"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加速/减速操作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9" y="2188358"/>
            <a:ext cx="7144964" cy="35050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03253" y="5253487"/>
            <a:ext cx="29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[1档变矩式叉车]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86" y="5253487"/>
            <a:ext cx="29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[2档变矩式叉车]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7930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758"/>
          </a:xfrm>
        </p:spPr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转弯差异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17" y="1474970"/>
            <a:ext cx="6218993" cy="44999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09878" y="5721388"/>
            <a:ext cx="276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叉车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1712" y="5695456"/>
            <a:ext cx="287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普通汽车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42945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113"/>
          </a:xfrm>
        </p:spPr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将门架前倾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49" y="1765446"/>
            <a:ext cx="4789569" cy="42557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93412" y="1908975"/>
            <a:ext cx="236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前倾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9955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电池驱动反平衡叉车的操作员座椅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68" y="1690688"/>
            <a:ext cx="7764264" cy="4636555"/>
          </a:xfrm>
          <a:prstGeom prst="rect">
            <a:avLst/>
          </a:prstGeom>
        </p:spPr>
      </p:pic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717226"/>
              </p:ext>
            </p:extLst>
          </p:nvPr>
        </p:nvGraphicFramePr>
        <p:xfrm>
          <a:off x="414797" y="2280999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93"/>
                <a:gridCol w="2425805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驻车制动杆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方向盘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喇叭开关显示屏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前进/后退杆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提升杆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倾斜杆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照明开关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制动踏板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油门踏板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630"/>
          </a:xfrm>
        </p:spPr>
        <p:txBody>
          <a:bodyPr>
            <a:normAutofit fontScale="90000"/>
          </a:bodyPr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前移式叉车驾驶员位置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3" y="1621108"/>
            <a:ext cx="7081269" cy="3661338"/>
          </a:xfrm>
          <a:prstGeom prst="rect">
            <a:avLst/>
          </a:prstGeom>
        </p:spPr>
      </p:pic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30729"/>
              </p:ext>
            </p:extLst>
          </p:nvPr>
        </p:nvGraphicFramePr>
        <p:xfrm>
          <a:off x="142743" y="1653125"/>
          <a:ext cx="2479544" cy="4014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启动开关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照明开关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89065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仪表面板（电池容量显示器、小时表、故障代码显示器、调节模式显示器）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紧急停电按钮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提升杆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倾斜杆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前移杆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喇叭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048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加速杆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方向盘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制动踏板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390294"/>
              </p:ext>
            </p:extLst>
          </p:nvPr>
        </p:nvGraphicFramePr>
        <p:xfrm>
          <a:off x="9250217" y="2299527"/>
          <a:ext cx="2479544" cy="300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转向灯开关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192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电池锁踏板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449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扶手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液压液位计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后门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记事夹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后档板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充电面板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443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20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底板（联锁板）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21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蓄电池插头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装卸设备部件名称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8" y="1828799"/>
            <a:ext cx="4495903" cy="43209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3" y="2001329"/>
            <a:ext cx="5018536" cy="31993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214546" y="2078966"/>
            <a:ext cx="236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从叉车上方</a:t>
            </a: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61795"/>
              </p:ext>
            </p:extLst>
          </p:nvPr>
        </p:nvGraphicFramePr>
        <p:xfrm>
          <a:off x="263655" y="1622897"/>
          <a:ext cx="2479544" cy="445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内门架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起升辊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365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外门架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起升链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起升辊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叉挡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侧辊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起升辊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660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货叉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链轮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276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横梁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起升缸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426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挡板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1915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倾斜缸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03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指挡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门架支撑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909068"/>
              </p:ext>
            </p:extLst>
          </p:nvPr>
        </p:nvGraphicFramePr>
        <p:xfrm>
          <a:off x="10051263" y="2138637"/>
          <a:ext cx="2039977" cy="1535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1734657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升降支架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内门架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365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外门架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起升辊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指挡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平板托盘部件名称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90" y="1947757"/>
            <a:ext cx="7847619" cy="4066667"/>
          </a:xfrm>
          <a:prstGeom prst="rect">
            <a:avLst/>
          </a:prstGeom>
        </p:spPr>
      </p:pic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605190"/>
              </p:ext>
            </p:extLst>
          </p:nvPr>
        </p:nvGraphicFramePr>
        <p:xfrm>
          <a:off x="240985" y="1774038"/>
          <a:ext cx="2479544" cy="3546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39482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托盘宽度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托盘高度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494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托盘长度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护角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面板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纵梁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纵梁宽度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倒棱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4263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插入开口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882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插入开口宽度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276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插入开口高度（纵梁宽度）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64" y="2342539"/>
            <a:ext cx="8695495" cy="31675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408" y="434137"/>
            <a:ext cx="10515600" cy="926128"/>
          </a:xfrm>
        </p:spPr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载荷中心和货叉长度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53651" y="3255277"/>
            <a:ext cx="180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货叉长度</a:t>
            </a:r>
            <a:endParaRPr kumimoji="1" lang="zh-CN" altLang="en-US" sz="160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33118" y="4217434"/>
            <a:ext cx="1723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最大货叉厚度</a:t>
            </a:r>
            <a:endParaRPr kumimoji="1" lang="zh-CN" altLang="en-US" sz="160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29961" y="4997675"/>
            <a:ext cx="1756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载荷中心距</a:t>
            </a:r>
            <a:endParaRPr kumimoji="1" lang="zh-CN" altLang="en-US" sz="160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86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杆操作（Ex.）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1" y="1328661"/>
            <a:ext cx="6593694" cy="50431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1706" y="2794960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转向灯开关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69309" y="1454900"/>
            <a:ext cx="131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提升杆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4910" y="1460469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倾斜杆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40903" y="3241012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变速杆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40903" y="4484398"/>
            <a:ext cx="239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前进/后退杆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0086" y="5155274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喇叭按钮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7907" y="3938691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驻车制动杆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8761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禁止乘人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6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630" r="542" b="630"/>
          <a:stretch>
            <a:fillRect/>
          </a:stretch>
        </p:blipFill>
        <p:spPr bwMode="auto">
          <a:xfrm>
            <a:off x="3148642" y="1472461"/>
            <a:ext cx="5483104" cy="47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禁止负载升高后行驶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8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862" r="1637" b="1726"/>
          <a:stretch>
            <a:fillRect/>
          </a:stretch>
        </p:blipFill>
        <p:spPr bwMode="auto">
          <a:xfrm>
            <a:off x="3674853" y="1713868"/>
            <a:ext cx="4696135" cy="443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定期自检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Picture 17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26228" r="3452" b="5969"/>
          <a:stretch/>
        </p:blipFill>
        <p:spPr bwMode="auto">
          <a:xfrm>
            <a:off x="2915728" y="1718049"/>
            <a:ext cx="5598544" cy="47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疲劳和饮酒后操作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690687"/>
            <a:ext cx="6866626" cy="4615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4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工作时穿着适当的安全服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0" y="1578634"/>
            <a:ext cx="5417389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288657" y="1777042"/>
            <a:ext cx="2320505" cy="4485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8657" y="1816662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安全帽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288657" y="2648309"/>
            <a:ext cx="1854679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07424" y="2782820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帽带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228272" y="5244860"/>
            <a:ext cx="1552754" cy="5607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18567" y="5436245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防护鞋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4364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初始检查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5" y="1431985"/>
            <a:ext cx="7461849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908446" y="1973507"/>
            <a:ext cx="2006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等到初始检查完成！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7051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上车/下车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6443932" cy="481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2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行驶时放低货叉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530798"/>
            <a:ext cx="5688991" cy="46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前进上坡和倒退下坡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57" y="2329131"/>
            <a:ext cx="7609488" cy="33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419" y="149465"/>
            <a:ext cx="10515600" cy="1044546"/>
          </a:xfrm>
          <a:ln>
            <a:noFill/>
          </a:ln>
        </p:spPr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标准载荷中心距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/>
          <a:stretch/>
        </p:blipFill>
        <p:spPr bwMode="auto">
          <a:xfrm>
            <a:off x="594078" y="1475027"/>
            <a:ext cx="10577593" cy="42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268083" y="1733909"/>
            <a:ext cx="1112808" cy="2989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3630" y="5244860"/>
            <a:ext cx="267419" cy="2932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55672" y="1558636"/>
            <a:ext cx="1768520" cy="236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97479" y="5244860"/>
            <a:ext cx="4278702" cy="224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04179" y="1660209"/>
            <a:ext cx="1563449" cy="338554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额定载荷Q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26062" y="1514042"/>
            <a:ext cx="298666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标准载荷中心距D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944" y="5168826"/>
            <a:ext cx="51069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ja-JP" sz="1600" baseline="30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a)</a:t>
            </a:r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:包括1220和1250的距离。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1926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立即修复问题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3" y="1595887"/>
            <a:ext cx="5926347" cy="471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0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请勿承载过大载荷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6098875" cy="487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切勿站在货叉下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31" y="1690687"/>
            <a:ext cx="5788325" cy="4649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9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切勿用货叉举起人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257" y="1678380"/>
            <a:ext cx="5244859" cy="4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切勿在货叉上悬挂物品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2" y="1587260"/>
            <a:ext cx="6167886" cy="493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9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请在通风良好的地方充电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7" y="1846053"/>
            <a:ext cx="6538823" cy="427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充电时打开蓄电池盖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8" y="1578633"/>
            <a:ext cx="5520906" cy="4252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1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力的三要素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18" y="1828712"/>
            <a:ext cx="6458764" cy="39423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14536" y="3615227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作用点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14535" y="2487916"/>
            <a:ext cx="143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大小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51809" y="2540815"/>
            <a:ext cx="112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方向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6307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矢量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0" y="2274996"/>
            <a:ext cx="11057626" cy="37819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53207" y="3528310"/>
            <a:ext cx="113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力</a:t>
            </a:r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3185" y="2709639"/>
            <a:ext cx="150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方向</a:t>
            </a:r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3185" y="3506144"/>
            <a:ext cx="184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大小</a:t>
            </a:r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3185" y="4302649"/>
            <a:ext cx="184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作用点</a:t>
            </a:r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6041" y="2739867"/>
            <a:ext cx="1955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2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箭头的方向</a:t>
            </a:r>
            <a:endParaRPr kumimoji="1" lang="zh-CN" altLang="en-US" sz="22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3826" y="3584393"/>
            <a:ext cx="1870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2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箭头的长度</a:t>
            </a:r>
            <a:endParaRPr kumimoji="1" lang="zh-CN" altLang="en-US" sz="22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11809" y="4437812"/>
            <a:ext cx="1870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2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箭头的底部</a:t>
            </a:r>
            <a:endParaRPr kumimoji="1" lang="zh-CN" altLang="en-US" sz="22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92264" y="4115260"/>
            <a:ext cx="184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力的作用线</a:t>
            </a:r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56033" y="5471732"/>
            <a:ext cx="348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力的三要素</a:t>
            </a:r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76050" y="5502893"/>
            <a:ext cx="506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矢量</a:t>
            </a:r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6050" y="5993572"/>
            <a:ext cx="506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sz="2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（Ex.1N=1cm）</a:t>
            </a:r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4272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两种力的合成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5" y="2398716"/>
            <a:ext cx="3093069" cy="310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61" y="2674237"/>
            <a:ext cx="3673386" cy="27237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6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48" y="1986224"/>
            <a:ext cx="8789705" cy="39133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门架倾角和最大提升高度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80293" y="3142233"/>
            <a:ext cx="1867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门架倾角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83544" y="4345618"/>
            <a:ext cx="1088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最大起升高度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295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平行四边形定则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153661"/>
            <a:ext cx="7324946" cy="39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力的分解（1）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45" y="1492369"/>
            <a:ext cx="9187132" cy="48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616460" y="3700732"/>
            <a:ext cx="1362974" cy="10524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85472" y="3700732"/>
            <a:ext cx="113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合力（R）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14155" y="4226943"/>
            <a:ext cx="160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（F的反作用力）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正方形/長方形 7"/>
          <p:cNvSpPr/>
          <p:nvPr/>
        </p:nvSpPr>
        <p:spPr>
          <a:xfrm rot="19674927">
            <a:off x="8059946" y="3085750"/>
            <a:ext cx="1147313" cy="483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rot="2390161">
            <a:off x="8021590" y="4485735"/>
            <a:ext cx="1112808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9598505">
            <a:off x="7922808" y="3112024"/>
            <a:ext cx="1995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分力Fa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477390">
            <a:off x="7862187" y="4710081"/>
            <a:ext cx="217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分力Fb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6584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力的分解（2）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1690687"/>
            <a:ext cx="9195758" cy="4589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拧紧力和力矩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46" y="2177023"/>
            <a:ext cx="8266667" cy="32285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8992" y="2381889"/>
            <a:ext cx="248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旋转轴O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45438" y="2343510"/>
            <a:ext cx="175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着力点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7388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单点力平衡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4" y="2139261"/>
            <a:ext cx="5258800" cy="383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85404" y="3692106"/>
            <a:ext cx="1130060" cy="534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96022" y="3601493"/>
            <a:ext cx="759125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85403" y="3773906"/>
            <a:ext cx="1342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作用点</a:t>
            </a:r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7031" y="3658482"/>
            <a:ext cx="1285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质量</a:t>
            </a:r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3841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单点力平衡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96" y="1587259"/>
            <a:ext cx="5943600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4415" y="5357004"/>
            <a:ext cx="1147313" cy="5089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18579" y="5366512"/>
            <a:ext cx="118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质量</a:t>
            </a:r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7842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平行力平衡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4" y="1509623"/>
            <a:ext cx="5141344" cy="49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934309" y="6047117"/>
            <a:ext cx="1492370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021" y="123302"/>
            <a:ext cx="11049000" cy="760870"/>
          </a:xfrm>
        </p:spPr>
        <p:txBody>
          <a:bodyPr>
            <a:norm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zh-CN" sz="3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整体重心的运动　　　</a:t>
            </a:r>
            <a:endParaRPr kumimoji="1"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1" y="1863693"/>
            <a:ext cx="4639574" cy="44182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26" y="1696612"/>
            <a:ext cx="3542857" cy="47523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48751" y="5986732"/>
            <a:ext cx="1982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载荷重心(G1)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45482" y="5956284"/>
            <a:ext cx="923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支点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9837" y="5986731"/>
            <a:ext cx="268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车身重心(G2)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05687" y="3007742"/>
            <a:ext cx="2149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整体重心(G)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61554" y="3377075"/>
            <a:ext cx="223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整体重心(G)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95022" y="5979047"/>
            <a:ext cx="1580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支点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4554" y="5165288"/>
            <a:ext cx="157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前轮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84277" y="827365"/>
            <a:ext cx="11049000" cy="69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 indent="-571500">
              <a:buFont typeface="Arial" panose="020B0604020202020204" pitchFamily="34" charset="0"/>
              <a:buChar char="•"/>
            </a:pPr>
            <a:r>
              <a:rPr lang="zh-CN" altLang="ja-JP" sz="3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在不平坦路面倾翻的危险 　　　</a:t>
            </a:r>
            <a:endParaRPr lang="zh-CN" altLang="en-US" sz="3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3760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516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叉车的COG位置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25" y="1846053"/>
            <a:ext cx="7858664" cy="45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1621766" y="5693434"/>
            <a:ext cx="4071668" cy="698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36698" y="4528868"/>
            <a:ext cx="914400" cy="3019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519" y="2389517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15002" y="2136476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691115" y="230469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698303" y="4662576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698303" y="358632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698303" y="5275052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93898" y="2497080"/>
            <a:ext cx="78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前轮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12514" y="4579379"/>
            <a:ext cx="78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后轮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25555" y="2129281"/>
            <a:ext cx="153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加速度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0736" y="2304691"/>
            <a:ext cx="1601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急转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04772" y="3553419"/>
            <a:ext cx="127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车架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801102" y="4716956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后轴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01102" y="5236323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中心销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45005" y="5858138"/>
            <a:ext cx="452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当COG位于G2时，车辆是稳定的，但是当COG位于G1或G3时，车辆可能会翻倒。</a:t>
            </a:r>
            <a:endParaRPr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843325" y="959818"/>
            <a:ext cx="10515600" cy="801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当COG不平衡时</a:t>
            </a:r>
            <a:endParaRPr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40992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叉车惯性力</a:t>
            </a:r>
            <a:endParaRPr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3" y="1932317"/>
            <a:ext cx="5581290" cy="404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0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最大载荷和容许载荷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6"/>
          <a:stretch/>
        </p:blipFill>
        <p:spPr>
          <a:xfrm>
            <a:off x="1164566" y="1690688"/>
            <a:ext cx="10802533" cy="35957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05165" y="1662179"/>
            <a:ext cx="6365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标准载荷中心上可承载的容许载荷称为“最大载荷”。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14335" y="2707479"/>
            <a:ext cx="477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载荷曲线上的载荷称为“容许载荷”。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7695" y="3195961"/>
            <a:ext cx="854091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载荷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62311" y="2348514"/>
            <a:ext cx="2250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（特定载荷）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74746" y="4217708"/>
            <a:ext cx="2028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（载荷中心）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37285" y="4211546"/>
            <a:ext cx="169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标准载荷中心距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5331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由于离心力而倾翻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10" y="1606405"/>
            <a:ext cx="4121674" cy="47695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24896" y="5967548"/>
            <a:ext cx="1463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支点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3038" y="4847847"/>
            <a:ext cx="193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作用线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1965" y="3564761"/>
            <a:ext cx="200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离心力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26851" y="4187411"/>
            <a:ext cx="1763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合力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4408" y="3157645"/>
            <a:ext cx="1746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整体重心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91601" y="4187411"/>
            <a:ext cx="2878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若总质量和离心力的合力作用线位于轮胎（支点）之外，则车辆会倾翻。</a:t>
            </a:r>
            <a:endParaRPr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798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负载、性能和状态相关术语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34" y="1825625"/>
            <a:ext cx="6651331" cy="4351338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5495277" y="1749641"/>
            <a:ext cx="6286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3000和4000mm门架的最大提升高度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5277" y="2069244"/>
            <a:ext cx="524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4500mm门架的最大提升高度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5277" y="2356149"/>
            <a:ext cx="524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5000mm门架的最大提升高度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5119" y="5885794"/>
            <a:ext cx="207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载荷中心距（mm）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8584" y="2992583"/>
            <a:ext cx="461665" cy="21688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容许载荷（kg）</a:t>
            </a:r>
            <a:endParaRPr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9886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柴油机和汽油机的比较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474660"/>
              </p:ext>
            </p:extLst>
          </p:nvPr>
        </p:nvGraphicFramePr>
        <p:xfrm>
          <a:off x="1027754" y="2316464"/>
          <a:ext cx="9695663" cy="3970978"/>
        </p:xfrm>
        <a:graphic>
          <a:graphicData uri="http://schemas.openxmlformats.org/drawingml/2006/table">
            <a:tbl>
              <a:tblPr lastCol="1"/>
              <a:tblGrid>
                <a:gridCol w="2689424"/>
                <a:gridCol w="3590465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0"/>
                    </a:ext>
                  </a:extLst>
                </a:gridCol>
                <a:gridCol w="3415774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　柴油发动机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汽油发动机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4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燃料类型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柴油（燃油）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汽油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50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点火或照明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由压缩空气的热量点燃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由电火花点燃</a:t>
                      </a:r>
                      <a:endParaRPr kumimoji="1" lang="zh-CN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33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单位输出质量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重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轻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337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单位输出成本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高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低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  <a:tr h="344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热效率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好(30-40%)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差(20-26%)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5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运行成本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低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高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6"/>
                  </a:ext>
                </a:extLst>
              </a:tr>
              <a:tr h="33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防火性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高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低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7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噪音/振动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高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低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8"/>
                  </a:ext>
                </a:extLst>
              </a:tr>
              <a:tr h="50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冬季启动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略差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好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8934" cy="1150249"/>
          </a:xfrm>
        </p:spPr>
        <p:txBody>
          <a:bodyPr>
            <a:no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电池驱动反平衡叉车的部件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49" y="1515374"/>
            <a:ext cx="6877372" cy="480552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855712" y="3838161"/>
            <a:ext cx="182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驱动电动机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27253" y="3815502"/>
            <a:ext cx="264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动力转向电动机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86252" y="2963378"/>
            <a:ext cx="2300489" cy="30777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泵电动机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43613"/>
              </p:ext>
            </p:extLst>
          </p:nvPr>
        </p:nvGraphicFramePr>
        <p:xfrm>
          <a:off x="6372251" y="4372661"/>
          <a:ext cx="5174883" cy="1805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26"/>
                <a:gridCol w="2165843"/>
                <a:gridCol w="347623"/>
                <a:gridCol w="2410691"/>
              </a:tblGrid>
              <a:tr h="20689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门架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装卸用电动机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26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起升缸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装卸用液压泵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80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倾斜缸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转向用电动机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039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货叉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转向用液压泵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2677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差速器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转向用液压缸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735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减速齿轮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配重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828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行进用电动机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电池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820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后轴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973"/>
          </a:xfrm>
        </p:spPr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用车载充电器充电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25" y="1690688"/>
            <a:ext cx="5823437" cy="41321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762616" y="3421327"/>
            <a:ext cx="71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功率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6328" y="5089674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充电线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8702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683</Words>
  <PresentationFormat>ユーザー設定</PresentationFormat>
  <Paragraphs>387</Paragraphs>
  <Slides>50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テーマ</vt:lpstr>
      <vt:lpstr>叉车操作资质</vt:lpstr>
      <vt:lpstr>载荷中心和货叉长度</vt:lpstr>
      <vt:lpstr>标准载荷中心距</vt:lpstr>
      <vt:lpstr>门架倾角和最大提升高度</vt:lpstr>
      <vt:lpstr>最大载荷和容许载荷</vt:lpstr>
      <vt:lpstr>负载、性能和状态相关术语</vt:lpstr>
      <vt:lpstr>柴油机和汽油机的比较</vt:lpstr>
      <vt:lpstr>电池驱动反平衡叉车的部件</vt:lpstr>
      <vt:lpstr>用车载充电器充电</vt:lpstr>
      <vt:lpstr>用固定式充电器充电</vt:lpstr>
      <vt:lpstr>离合器车</vt:lpstr>
      <vt:lpstr>变矩式叉车</vt:lpstr>
      <vt:lpstr>变矩式叉车 加速/减速操作</vt:lpstr>
      <vt:lpstr>转弯差异</vt:lpstr>
      <vt:lpstr>将门架前倾</vt:lpstr>
      <vt:lpstr>电池驱动反平衡叉车的操作员座椅</vt:lpstr>
      <vt:lpstr>前移式叉车驾驶员位置</vt:lpstr>
      <vt:lpstr>装卸设备部件名称</vt:lpstr>
      <vt:lpstr>平板托盘部件名称</vt:lpstr>
      <vt:lpstr>杆操作（Ex.）</vt:lpstr>
      <vt:lpstr>禁止乘人</vt:lpstr>
      <vt:lpstr>禁止负载升高后行驶</vt:lpstr>
      <vt:lpstr>定期自检</vt:lpstr>
      <vt:lpstr>疲劳和饮酒后操作</vt:lpstr>
      <vt:lpstr>工作时穿着适当的安全服</vt:lpstr>
      <vt:lpstr>初始检查</vt:lpstr>
      <vt:lpstr>上车/下车</vt:lpstr>
      <vt:lpstr>行驶时放低货叉</vt:lpstr>
      <vt:lpstr>前进上坡和倒退下坡</vt:lpstr>
      <vt:lpstr>立即修复问题</vt:lpstr>
      <vt:lpstr>请勿承载过大载荷</vt:lpstr>
      <vt:lpstr>切勿站在货叉下</vt:lpstr>
      <vt:lpstr>切勿用货叉举起人</vt:lpstr>
      <vt:lpstr>切勿在货叉上悬挂物品</vt:lpstr>
      <vt:lpstr>请在通风良好的地方充电</vt:lpstr>
      <vt:lpstr>充电时打开蓄电池盖</vt:lpstr>
      <vt:lpstr>力的三要素</vt:lpstr>
      <vt:lpstr>矢量</vt:lpstr>
      <vt:lpstr>两种力的合成</vt:lpstr>
      <vt:lpstr>平行四边形定则</vt:lpstr>
      <vt:lpstr>力的分解（1）</vt:lpstr>
      <vt:lpstr>力的分解（2）</vt:lpstr>
      <vt:lpstr>拧紧力和力矩</vt:lpstr>
      <vt:lpstr>单点力平衡</vt:lpstr>
      <vt:lpstr>单点力平衡</vt:lpstr>
      <vt:lpstr>平行力平衡</vt:lpstr>
      <vt:lpstr>整体重心的运动　　　</vt:lpstr>
      <vt:lpstr>叉车的COG位置</vt:lpstr>
      <vt:lpstr>叉车惯性力</vt:lpstr>
      <vt:lpstr>由于离心力而倾翻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2020-02-25T08:22:19Z</cp:lastPrinted>
  <dcterms:created xsi:type="dcterms:W3CDTF">2019-12-13T09:51:21Z</dcterms:created>
  <dcterms:modified xsi:type="dcterms:W3CDTF">2020-03-12T19:03:51Z</dcterms:modified>
</cp:coreProperties>
</file>