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notesMasterIdLst>
    <p:notesMasterId r:id="rId6"/>
  </p:notesMasterIdLst>
  <p:sldIdLst>
    <p:sldId id="295" r:id="rId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BE5D6"/>
    <a:srgbClr val="C5E0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21B038-2E85-4DE3-B229-43FB7FA9E3C5}" v="2" dt="2021-05-15T19:01:36.056"/>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96727" autoAdjust="0"/>
  </p:normalViewPr>
  <p:slideViewPr>
    <p:cSldViewPr snapToGrid="0">
      <p:cViewPr varScale="1">
        <p:scale>
          <a:sx n="110" d="100"/>
          <a:sy n="110" d="100"/>
        </p:scale>
        <p:origin x="2160" y="96"/>
      </p:cViewPr>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8475"/>
          </a:xfrm>
          <a:prstGeom prst="rect">
            <a:avLst/>
          </a:prstGeom>
        </p:spPr>
        <p:txBody>
          <a:bodyPr vert="horz" lIns="91424" tIns="45712" rIns="91424" bIns="45712"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40" y="0"/>
            <a:ext cx="2949575" cy="498475"/>
          </a:xfrm>
          <a:prstGeom prst="rect">
            <a:avLst/>
          </a:prstGeom>
        </p:spPr>
        <p:txBody>
          <a:bodyPr vert="horz" lIns="91424" tIns="45712" rIns="91424" bIns="45712" rtlCol="0"/>
          <a:lstStyle>
            <a:lvl1pPr algn="r">
              <a:defRPr sz="1200"/>
            </a:lvl1pPr>
          </a:lstStyle>
          <a:p>
            <a:fld id="{BBAC93FD-A304-4FBB-B10A-B23744D36EE6}" type="datetimeFigureOut">
              <a:rPr kumimoji="1" lang="ja-JP" altLang="en-US" smtClean="0"/>
              <a:t>2021/5/26</a:t>
            </a:fld>
            <a:endParaRPr kumimoji="1" lang="ja-JP" altLang="en-US" dirty="0"/>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24" tIns="45712" rIns="91424" bIns="45712" rtlCol="0" anchor="ctr"/>
          <a:lstStyle/>
          <a:p>
            <a:endParaRPr lang="ja-JP" altLang="en-US" dirty="0"/>
          </a:p>
        </p:txBody>
      </p:sp>
      <p:sp>
        <p:nvSpPr>
          <p:cNvPr id="5" name="ノート プレースホルダー 4"/>
          <p:cNvSpPr>
            <a:spLocks noGrp="1"/>
          </p:cNvSpPr>
          <p:nvPr>
            <p:ph type="body" sz="quarter" idx="3"/>
          </p:nvPr>
        </p:nvSpPr>
        <p:spPr>
          <a:xfrm>
            <a:off x="681038" y="4783140"/>
            <a:ext cx="5445125" cy="3913187"/>
          </a:xfrm>
          <a:prstGeom prst="rect">
            <a:avLst/>
          </a:prstGeom>
        </p:spPr>
        <p:txBody>
          <a:bodyPr vert="horz" lIns="91424" tIns="45712" rIns="91424" bIns="457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865"/>
            <a:ext cx="2949575" cy="498475"/>
          </a:xfrm>
          <a:prstGeom prst="rect">
            <a:avLst/>
          </a:prstGeom>
        </p:spPr>
        <p:txBody>
          <a:bodyPr vert="horz" lIns="91424" tIns="45712" rIns="91424" bIns="45712"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40" y="9440865"/>
            <a:ext cx="2949575" cy="498475"/>
          </a:xfrm>
          <a:prstGeom prst="rect">
            <a:avLst/>
          </a:prstGeom>
        </p:spPr>
        <p:txBody>
          <a:bodyPr vert="horz" lIns="91424" tIns="45712" rIns="91424" bIns="45712" rtlCol="0" anchor="b"/>
          <a:lstStyle>
            <a:lvl1pPr algn="r">
              <a:defRPr sz="1200"/>
            </a:lvl1pPr>
          </a:lstStyle>
          <a:p>
            <a:fld id="{AF848332-2C61-402C-B49E-00E8DA80A7A1}" type="slidenum">
              <a:rPr kumimoji="1" lang="ja-JP" altLang="en-US" smtClean="0"/>
              <a:t>‹#›</a:t>
            </a:fld>
            <a:endParaRPr kumimoji="1" lang="ja-JP" altLang="en-US" dirty="0"/>
          </a:p>
        </p:txBody>
      </p:sp>
    </p:spTree>
    <p:extLst>
      <p:ext uri="{BB962C8B-B14F-4D97-AF65-F5344CB8AC3E}">
        <p14:creationId xmlns:p14="http://schemas.microsoft.com/office/powerpoint/2010/main" val="180177238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457121">
              <a:defRPr/>
            </a:pPr>
            <a:fld id="{AF848332-2C61-402C-B49E-00E8DA80A7A1}" type="slidenum">
              <a:rPr kumimoji="1" lang="ja-JP" altLang="en-US">
                <a:solidFill>
                  <a:prstClr val="black"/>
                </a:solidFill>
                <a:latin typeface="游ゴシック" panose="020F0502020204030204"/>
                <a:ea typeface="游ゴシック" panose="020B0400000000000000" pitchFamily="50" charset="-128"/>
              </a:rPr>
              <a:pPr defTabSz="457121">
                <a:defRPr/>
              </a:pPr>
              <a:t>1</a:t>
            </a:fld>
            <a:endParaRPr kumimoji="1" lang="ja-JP" altLang="en-US" dirty="0">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514008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BCBA1F9-C6D9-424C-BFF1-65787CD3FC2E}" type="datetimeFigureOut">
              <a:rPr kumimoji="1" lang="ja-JP" altLang="en-US" smtClean="0"/>
              <a:t>2021/5/26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0684445A-7C4C-4F2C-8953-53DB2A0B07AB}" type="slidenum">
              <a:rPr kumimoji="1" lang="ja-JP" altLang="en-US" smtClean="0"/>
              <a:t>‹#›</a:t>
            </a:fld>
            <a:endParaRPr kumimoji="1" lang="ja-JP" altLang="en-US" dirty="0"/>
          </a:p>
        </p:txBody>
      </p:sp>
    </p:spTree>
    <p:extLst>
      <p:ext uri="{BB962C8B-B14F-4D97-AF65-F5344CB8AC3E}">
        <p14:creationId xmlns:p14="http://schemas.microsoft.com/office/powerpoint/2010/main" val="3716913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BCBA1F9-C6D9-424C-BFF1-65787CD3FC2E}" type="datetimeFigureOut">
              <a:rPr kumimoji="1" lang="ja-JP" altLang="en-US" smtClean="0"/>
              <a:t>2021/5/26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0684445A-7C4C-4F2C-8953-53DB2A0B07AB}" type="slidenum">
              <a:rPr kumimoji="1" lang="ja-JP" altLang="en-US" smtClean="0"/>
              <a:t>‹#›</a:t>
            </a:fld>
            <a:endParaRPr kumimoji="1" lang="ja-JP" altLang="en-US" dirty="0"/>
          </a:p>
        </p:txBody>
      </p:sp>
    </p:spTree>
    <p:extLst>
      <p:ext uri="{BB962C8B-B14F-4D97-AF65-F5344CB8AC3E}">
        <p14:creationId xmlns:p14="http://schemas.microsoft.com/office/powerpoint/2010/main" val="4189946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BCBA1F9-C6D9-424C-BFF1-65787CD3FC2E}" type="datetimeFigureOut">
              <a:rPr kumimoji="1" lang="ja-JP" altLang="en-US" smtClean="0"/>
              <a:t>2021/5/26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0684445A-7C4C-4F2C-8953-53DB2A0B07AB}" type="slidenum">
              <a:rPr kumimoji="1" lang="ja-JP" altLang="en-US" smtClean="0"/>
              <a:t>‹#›</a:t>
            </a:fld>
            <a:endParaRPr kumimoji="1" lang="ja-JP" altLang="en-US" dirty="0"/>
          </a:p>
        </p:txBody>
      </p:sp>
    </p:spTree>
    <p:extLst>
      <p:ext uri="{BB962C8B-B14F-4D97-AF65-F5344CB8AC3E}">
        <p14:creationId xmlns:p14="http://schemas.microsoft.com/office/powerpoint/2010/main" val="4257697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BCBA1F9-C6D9-424C-BFF1-65787CD3FC2E}" type="datetimeFigureOut">
              <a:rPr kumimoji="1" lang="ja-JP" altLang="en-US" smtClean="0"/>
              <a:t>2021/5/26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0684445A-7C4C-4F2C-8953-53DB2A0B07AB}" type="slidenum">
              <a:rPr kumimoji="1" lang="ja-JP" altLang="en-US" smtClean="0"/>
              <a:t>‹#›</a:t>
            </a:fld>
            <a:endParaRPr kumimoji="1" lang="ja-JP" altLang="en-US" dirty="0"/>
          </a:p>
        </p:txBody>
      </p:sp>
    </p:spTree>
    <p:extLst>
      <p:ext uri="{BB962C8B-B14F-4D97-AF65-F5344CB8AC3E}">
        <p14:creationId xmlns:p14="http://schemas.microsoft.com/office/powerpoint/2010/main" val="2117805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BCBA1F9-C6D9-424C-BFF1-65787CD3FC2E}" type="datetimeFigureOut">
              <a:rPr kumimoji="1" lang="ja-JP" altLang="en-US" smtClean="0"/>
              <a:t>2021/5/26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0684445A-7C4C-4F2C-8953-53DB2A0B07AB}" type="slidenum">
              <a:rPr kumimoji="1" lang="ja-JP" altLang="en-US" smtClean="0"/>
              <a:t>‹#›</a:t>
            </a:fld>
            <a:endParaRPr kumimoji="1" lang="ja-JP" altLang="en-US" dirty="0"/>
          </a:p>
        </p:txBody>
      </p:sp>
    </p:spTree>
    <p:extLst>
      <p:ext uri="{BB962C8B-B14F-4D97-AF65-F5344CB8AC3E}">
        <p14:creationId xmlns:p14="http://schemas.microsoft.com/office/powerpoint/2010/main" val="2882761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BCBA1F9-C6D9-424C-BFF1-65787CD3FC2E}" type="datetimeFigureOut">
              <a:rPr kumimoji="1" lang="ja-JP" altLang="en-US" smtClean="0"/>
              <a:t>2021/5/26</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0684445A-7C4C-4F2C-8953-53DB2A0B07AB}" type="slidenum">
              <a:rPr kumimoji="1" lang="ja-JP" altLang="en-US" smtClean="0"/>
              <a:t>‹#›</a:t>
            </a:fld>
            <a:endParaRPr kumimoji="1" lang="ja-JP" altLang="en-US" dirty="0"/>
          </a:p>
        </p:txBody>
      </p:sp>
    </p:spTree>
    <p:extLst>
      <p:ext uri="{BB962C8B-B14F-4D97-AF65-F5344CB8AC3E}">
        <p14:creationId xmlns:p14="http://schemas.microsoft.com/office/powerpoint/2010/main" val="171775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BCBA1F9-C6D9-424C-BFF1-65787CD3FC2E}" type="datetimeFigureOut">
              <a:rPr kumimoji="1" lang="ja-JP" altLang="en-US" smtClean="0"/>
              <a:t>2021/5/26</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0684445A-7C4C-4F2C-8953-53DB2A0B07AB}" type="slidenum">
              <a:rPr kumimoji="1" lang="ja-JP" altLang="en-US" smtClean="0"/>
              <a:t>‹#›</a:t>
            </a:fld>
            <a:endParaRPr kumimoji="1" lang="ja-JP" altLang="en-US" dirty="0"/>
          </a:p>
        </p:txBody>
      </p:sp>
    </p:spTree>
    <p:extLst>
      <p:ext uri="{BB962C8B-B14F-4D97-AF65-F5344CB8AC3E}">
        <p14:creationId xmlns:p14="http://schemas.microsoft.com/office/powerpoint/2010/main" val="915693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BCBA1F9-C6D9-424C-BFF1-65787CD3FC2E}" type="datetimeFigureOut">
              <a:rPr kumimoji="1" lang="ja-JP" altLang="en-US" smtClean="0"/>
              <a:t>2021/5/26</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0684445A-7C4C-4F2C-8953-53DB2A0B07AB}" type="slidenum">
              <a:rPr kumimoji="1" lang="ja-JP" altLang="en-US" smtClean="0"/>
              <a:t>‹#›</a:t>
            </a:fld>
            <a:endParaRPr kumimoji="1" lang="ja-JP" altLang="en-US" dirty="0"/>
          </a:p>
        </p:txBody>
      </p:sp>
    </p:spTree>
    <p:extLst>
      <p:ext uri="{BB962C8B-B14F-4D97-AF65-F5344CB8AC3E}">
        <p14:creationId xmlns:p14="http://schemas.microsoft.com/office/powerpoint/2010/main" val="2167887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CBA1F9-C6D9-424C-BFF1-65787CD3FC2E}" type="datetimeFigureOut">
              <a:rPr kumimoji="1" lang="ja-JP" altLang="en-US" smtClean="0"/>
              <a:t>2021/5/26</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0684445A-7C4C-4F2C-8953-53DB2A0B07AB}" type="slidenum">
              <a:rPr kumimoji="1" lang="ja-JP" altLang="en-US" smtClean="0"/>
              <a:t>‹#›</a:t>
            </a:fld>
            <a:endParaRPr kumimoji="1" lang="ja-JP" altLang="en-US" dirty="0"/>
          </a:p>
        </p:txBody>
      </p:sp>
    </p:spTree>
    <p:extLst>
      <p:ext uri="{BB962C8B-B14F-4D97-AF65-F5344CB8AC3E}">
        <p14:creationId xmlns:p14="http://schemas.microsoft.com/office/powerpoint/2010/main" val="1751769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BCBA1F9-C6D9-424C-BFF1-65787CD3FC2E}" type="datetimeFigureOut">
              <a:rPr kumimoji="1" lang="ja-JP" altLang="en-US" smtClean="0"/>
              <a:t>2021/5/26</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0684445A-7C4C-4F2C-8953-53DB2A0B07AB}" type="slidenum">
              <a:rPr kumimoji="1" lang="ja-JP" altLang="en-US" smtClean="0"/>
              <a:t>‹#›</a:t>
            </a:fld>
            <a:endParaRPr kumimoji="1" lang="ja-JP" altLang="en-US" dirty="0"/>
          </a:p>
        </p:txBody>
      </p:sp>
    </p:spTree>
    <p:extLst>
      <p:ext uri="{BB962C8B-B14F-4D97-AF65-F5344CB8AC3E}">
        <p14:creationId xmlns:p14="http://schemas.microsoft.com/office/powerpoint/2010/main" val="2719668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BCBA1F9-C6D9-424C-BFF1-65787CD3FC2E}" type="datetimeFigureOut">
              <a:rPr kumimoji="1" lang="ja-JP" altLang="en-US" smtClean="0"/>
              <a:t>2021/5/26</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0684445A-7C4C-4F2C-8953-53DB2A0B07AB}" type="slidenum">
              <a:rPr kumimoji="1" lang="ja-JP" altLang="en-US" smtClean="0"/>
              <a:t>‹#›</a:t>
            </a:fld>
            <a:endParaRPr kumimoji="1" lang="ja-JP" altLang="en-US" dirty="0"/>
          </a:p>
        </p:txBody>
      </p:sp>
    </p:spTree>
    <p:extLst>
      <p:ext uri="{BB962C8B-B14F-4D97-AF65-F5344CB8AC3E}">
        <p14:creationId xmlns:p14="http://schemas.microsoft.com/office/powerpoint/2010/main" val="1874192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CBA1F9-C6D9-424C-BFF1-65787CD3FC2E}" type="datetimeFigureOut">
              <a:rPr kumimoji="1" lang="ja-JP" altLang="en-US" smtClean="0"/>
              <a:t>2021/5/26</a:t>
            </a:fld>
            <a:endParaRPr kumimoji="1" lang="ja-JP" altLang="en-US"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84445A-7C4C-4F2C-8953-53DB2A0B07AB}" type="slidenum">
              <a:rPr kumimoji="1" lang="ja-JP" altLang="en-US" smtClean="0"/>
              <a:t>‹#›</a:t>
            </a:fld>
            <a:endParaRPr kumimoji="1" lang="ja-JP" altLang="en-US" dirty="0"/>
          </a:p>
        </p:txBody>
      </p:sp>
    </p:spTree>
    <p:extLst>
      <p:ext uri="{BB962C8B-B14F-4D97-AF65-F5344CB8AC3E}">
        <p14:creationId xmlns:p14="http://schemas.microsoft.com/office/powerpoint/2010/main" val="29249649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表 22">
            <a:extLst>
              <a:ext uri="{FF2B5EF4-FFF2-40B4-BE49-F238E27FC236}">
                <a16:creationId xmlns:a16="http://schemas.microsoft.com/office/drawing/2014/main" id="{3D9794E0-7ECB-4A79-A934-990B028657EF}"/>
              </a:ext>
            </a:extLst>
          </p:cNvPr>
          <p:cNvGraphicFramePr>
            <a:graphicFrameLocks noGrp="1"/>
          </p:cNvGraphicFramePr>
          <p:nvPr>
            <p:extLst>
              <p:ext uri="{D42A27DB-BD31-4B8C-83A1-F6EECF244321}">
                <p14:modId xmlns:p14="http://schemas.microsoft.com/office/powerpoint/2010/main" val="1771087165"/>
              </p:ext>
            </p:extLst>
          </p:nvPr>
        </p:nvGraphicFramePr>
        <p:xfrm>
          <a:off x="-27604" y="3066663"/>
          <a:ext cx="9740954" cy="1639677"/>
        </p:xfrm>
        <a:graphic>
          <a:graphicData uri="http://schemas.openxmlformats.org/drawingml/2006/table">
            <a:tbl>
              <a:tblPr>
                <a:tableStyleId>{5C22544A-7EE6-4342-B048-85BDC9FD1C3A}</a:tableStyleId>
              </a:tblPr>
              <a:tblGrid>
                <a:gridCol w="835205">
                  <a:extLst>
                    <a:ext uri="{9D8B030D-6E8A-4147-A177-3AD203B41FA5}">
                      <a16:colId xmlns:a16="http://schemas.microsoft.com/office/drawing/2014/main" val="3412984584"/>
                    </a:ext>
                  </a:extLst>
                </a:gridCol>
                <a:gridCol w="8905749">
                  <a:extLst>
                    <a:ext uri="{9D8B030D-6E8A-4147-A177-3AD203B41FA5}">
                      <a16:colId xmlns:a16="http://schemas.microsoft.com/office/drawing/2014/main" val="3528608919"/>
                    </a:ext>
                  </a:extLst>
                </a:gridCol>
              </a:tblGrid>
              <a:tr h="1639677">
                <a:tc>
                  <a:txBody>
                    <a:bodyPr/>
                    <a:lstStyle/>
                    <a:p>
                      <a:pPr algn="ctr" fontAlgn="ctr"/>
                      <a:endParaRPr lang="en-US" altLang="ja-JP" sz="800" b="1" i="0" u="none" strike="noStrike" dirty="0">
                        <a:solidFill>
                          <a:schemeClr val="tx1"/>
                        </a:solidFill>
                        <a:effectLst/>
                        <a:latin typeface="+mn-ea"/>
                        <a:ea typeface="+mn-ea"/>
                      </a:endParaRPr>
                    </a:p>
                    <a:p>
                      <a:pPr algn="ctr" fontAlgn="ctr"/>
                      <a:r>
                        <a:rPr lang="en-US" altLang="ja-JP" sz="800" b="1" i="0" u="none" strike="noStrike" dirty="0">
                          <a:solidFill>
                            <a:schemeClr val="tx1"/>
                          </a:solidFill>
                          <a:effectLst/>
                          <a:latin typeface="+mn-ea"/>
                          <a:ea typeface="+mn-ea"/>
                        </a:rPr>
                        <a:t>※1</a:t>
                      </a:r>
                    </a:p>
                    <a:p>
                      <a:pPr algn="ctr" fontAlgn="ctr"/>
                      <a:endParaRPr lang="en-US" altLang="ja-JP" sz="800" b="1" i="0" u="none" strike="noStrike" dirty="0">
                        <a:solidFill>
                          <a:schemeClr val="tx1"/>
                        </a:solidFill>
                        <a:effectLst/>
                        <a:latin typeface="+mn-ea"/>
                        <a:ea typeface="+mn-ea"/>
                      </a:endParaRPr>
                    </a:p>
                    <a:p>
                      <a:pPr algn="ctr" fontAlgn="ctr"/>
                      <a:r>
                        <a:rPr lang="en-US" altLang="ja-JP" sz="800" b="1" i="0" u="none" strike="noStrike" dirty="0">
                          <a:solidFill>
                            <a:schemeClr val="tx1"/>
                          </a:solidFill>
                          <a:effectLst/>
                          <a:latin typeface="+mn-ea"/>
                          <a:ea typeface="+mn-ea"/>
                        </a:rPr>
                        <a:t>※2</a:t>
                      </a:r>
                    </a:p>
                    <a:p>
                      <a:pPr algn="ctr" fontAlgn="ctr"/>
                      <a:r>
                        <a:rPr lang="en-US" altLang="ja-JP" sz="800" b="1" i="0" u="none" strike="noStrike" dirty="0">
                          <a:solidFill>
                            <a:schemeClr val="tx1"/>
                          </a:solidFill>
                          <a:effectLst/>
                          <a:latin typeface="+mn-ea"/>
                          <a:ea typeface="+mn-ea"/>
                        </a:rPr>
                        <a:t>※3</a:t>
                      </a:r>
                    </a:p>
                    <a:p>
                      <a:pPr algn="ctr" fontAlgn="ctr"/>
                      <a:endParaRPr lang="en-US" altLang="ja-JP" sz="800" b="1" i="0" u="none" strike="noStrike" dirty="0">
                        <a:solidFill>
                          <a:schemeClr val="tx1"/>
                        </a:solidFill>
                        <a:effectLst/>
                        <a:latin typeface="+mn-ea"/>
                        <a:ea typeface="+mn-ea"/>
                      </a:endParaRPr>
                    </a:p>
                    <a:p>
                      <a:pPr algn="ctr" fontAlgn="ctr"/>
                      <a:r>
                        <a:rPr lang="en-US" altLang="ja-JP" sz="800" b="1" i="0" u="none" strike="noStrike" dirty="0">
                          <a:solidFill>
                            <a:schemeClr val="tx1"/>
                          </a:solidFill>
                          <a:effectLst/>
                          <a:latin typeface="+mn-ea"/>
                          <a:ea typeface="+mn-ea"/>
                        </a:rPr>
                        <a:t>※4</a:t>
                      </a:r>
                    </a:p>
                    <a:p>
                      <a:pPr algn="ctr" fontAlgn="ctr"/>
                      <a:endParaRPr lang="en-US" altLang="ja-JP" sz="800" b="1" i="0" u="none" strike="noStrike" dirty="0">
                        <a:solidFill>
                          <a:schemeClr val="tx1"/>
                        </a:solidFill>
                        <a:effectLst/>
                        <a:latin typeface="+mn-ea"/>
                        <a:ea typeface="+mn-ea"/>
                      </a:endParaRPr>
                    </a:p>
                    <a:p>
                      <a:pPr algn="ctr" fontAlgn="ctr"/>
                      <a:r>
                        <a:rPr lang="en-US" altLang="ja-JP" sz="800" b="1" i="0" u="none" strike="noStrike" dirty="0">
                          <a:solidFill>
                            <a:schemeClr val="tx1"/>
                          </a:solidFill>
                          <a:effectLst/>
                          <a:latin typeface="+mn-ea"/>
                          <a:ea typeface="+mn-ea"/>
                        </a:rPr>
                        <a:t>※5</a:t>
                      </a:r>
                    </a:p>
                    <a:p>
                      <a:pPr algn="ctr" fontAlgn="ctr"/>
                      <a:r>
                        <a:rPr lang="en-US" altLang="ja-JP" sz="800" b="1" i="0" u="none" strike="noStrike" dirty="0">
                          <a:solidFill>
                            <a:schemeClr val="tx1"/>
                          </a:solidFill>
                          <a:effectLst/>
                          <a:latin typeface="+mn-ea"/>
                          <a:ea typeface="+mn-ea"/>
                        </a:rPr>
                        <a:t>※6</a:t>
                      </a:r>
                    </a:p>
                    <a:p>
                      <a:pPr algn="ctr" fontAlgn="ctr"/>
                      <a:r>
                        <a:rPr lang="en-US" altLang="ja-JP" sz="800" b="1" i="0" u="none" strike="noStrike" dirty="0">
                          <a:solidFill>
                            <a:schemeClr val="tx1"/>
                          </a:solidFill>
                          <a:effectLst/>
                          <a:latin typeface="+mn-ea"/>
                          <a:ea typeface="+mn-ea"/>
                        </a:rPr>
                        <a:t>※7</a:t>
                      </a:r>
                    </a:p>
                  </a:txBody>
                  <a:tcPr marL="7007" marR="7007" marT="7007"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lnSpc>
                          <a:spcPct val="100000"/>
                        </a:lnSpc>
                      </a:pPr>
                      <a:endParaRPr lang="en-US" altLang="ja-JP" sz="800" u="none" strike="noStrike" dirty="0">
                        <a:solidFill>
                          <a:schemeClr val="tx1"/>
                        </a:solidFill>
                        <a:effectLst/>
                        <a:latin typeface="+mn-ea"/>
                        <a:ea typeface="+mn-ea"/>
                      </a:endParaRPr>
                    </a:p>
                    <a:p>
                      <a:pPr algn="l" fontAlgn="ctr">
                        <a:lnSpc>
                          <a:spcPct val="100000"/>
                        </a:lnSpc>
                      </a:pPr>
                      <a:endParaRPr lang="en-US" altLang="ja-JP" sz="800" u="none" strike="noStrike" dirty="0">
                        <a:solidFill>
                          <a:schemeClr val="tx1"/>
                        </a:solidFill>
                        <a:effectLst/>
                        <a:latin typeface="+mn-ea"/>
                        <a:ea typeface="+mn-ea"/>
                      </a:endParaRPr>
                    </a:p>
                    <a:p>
                      <a:pPr algn="l" fontAlgn="ctr">
                        <a:lnSpc>
                          <a:spcPct val="100000"/>
                        </a:lnSpc>
                      </a:pPr>
                      <a:r>
                        <a:rPr lang="ja-JP" altLang="en-US" sz="800" u="none" strike="noStrike" dirty="0">
                          <a:solidFill>
                            <a:schemeClr val="tx1"/>
                          </a:solidFill>
                          <a:effectLst/>
                          <a:latin typeface="+mn-ea"/>
                          <a:ea typeface="+mn-ea"/>
                        </a:rPr>
                        <a:t>チャーター便を除く国内事例については、令和</a:t>
                      </a:r>
                      <a:r>
                        <a:rPr lang="en-US" altLang="ja-JP" sz="800" u="none" strike="noStrike" dirty="0">
                          <a:solidFill>
                            <a:schemeClr val="tx1"/>
                          </a:solidFill>
                          <a:effectLst/>
                          <a:latin typeface="+mn-ea"/>
                          <a:ea typeface="+mn-ea"/>
                        </a:rPr>
                        <a:t>2</a:t>
                      </a:r>
                      <a:r>
                        <a:rPr lang="ja-JP" altLang="en-US" sz="800" u="none" strike="noStrike" dirty="0">
                          <a:solidFill>
                            <a:schemeClr val="tx1"/>
                          </a:solidFill>
                          <a:effectLst/>
                          <a:latin typeface="+mn-ea"/>
                          <a:ea typeface="+mn-ea"/>
                        </a:rPr>
                        <a:t>年</a:t>
                      </a:r>
                      <a:r>
                        <a:rPr lang="en-US" altLang="ja-JP" sz="800" u="none" strike="noStrike" dirty="0">
                          <a:solidFill>
                            <a:schemeClr val="tx1"/>
                          </a:solidFill>
                          <a:effectLst/>
                          <a:latin typeface="+mn-ea"/>
                          <a:ea typeface="+mn-ea"/>
                        </a:rPr>
                        <a:t>5</a:t>
                      </a:r>
                      <a:r>
                        <a:rPr lang="ja-JP" altLang="en-US" sz="800" u="none" strike="noStrike" dirty="0">
                          <a:solidFill>
                            <a:schemeClr val="tx1"/>
                          </a:solidFill>
                          <a:effectLst/>
                          <a:latin typeface="+mn-ea"/>
                          <a:ea typeface="+mn-ea"/>
                        </a:rPr>
                        <a:t>月</a:t>
                      </a:r>
                      <a:r>
                        <a:rPr lang="en-US" altLang="ja-JP" sz="800" u="none" strike="noStrike" dirty="0">
                          <a:solidFill>
                            <a:schemeClr val="tx1"/>
                          </a:solidFill>
                          <a:effectLst/>
                          <a:latin typeface="+mn-ea"/>
                          <a:ea typeface="+mn-ea"/>
                        </a:rPr>
                        <a:t>8</a:t>
                      </a:r>
                      <a:r>
                        <a:rPr lang="ja-JP" altLang="en-US" sz="800" u="none" strike="noStrike" dirty="0">
                          <a:solidFill>
                            <a:schemeClr val="tx1"/>
                          </a:solidFill>
                          <a:effectLst/>
                          <a:latin typeface="+mn-ea"/>
                          <a:ea typeface="+mn-ea"/>
                        </a:rPr>
                        <a:t>日公表分から（退院者及び死亡者については令和</a:t>
                      </a:r>
                      <a:r>
                        <a:rPr lang="en-US" altLang="ja-JP" sz="800" u="none" strike="noStrike" dirty="0">
                          <a:solidFill>
                            <a:schemeClr val="tx1"/>
                          </a:solidFill>
                          <a:effectLst/>
                          <a:latin typeface="+mn-ea"/>
                          <a:ea typeface="+mn-ea"/>
                        </a:rPr>
                        <a:t>2</a:t>
                      </a:r>
                      <a:r>
                        <a:rPr lang="ja-JP" altLang="en-US" sz="800" u="none" strike="noStrike" dirty="0">
                          <a:solidFill>
                            <a:schemeClr val="tx1"/>
                          </a:solidFill>
                          <a:effectLst/>
                          <a:latin typeface="+mn-ea"/>
                          <a:ea typeface="+mn-ea"/>
                        </a:rPr>
                        <a:t>年</a:t>
                      </a:r>
                      <a:r>
                        <a:rPr lang="en-US" altLang="ja-JP" sz="800" u="none" strike="noStrike" dirty="0">
                          <a:solidFill>
                            <a:schemeClr val="tx1"/>
                          </a:solidFill>
                          <a:effectLst/>
                          <a:latin typeface="+mn-ea"/>
                          <a:ea typeface="+mn-ea"/>
                        </a:rPr>
                        <a:t>4</a:t>
                      </a:r>
                      <a:r>
                        <a:rPr lang="ja-JP" altLang="en-US" sz="800" u="none" strike="noStrike" dirty="0">
                          <a:solidFill>
                            <a:schemeClr val="tx1"/>
                          </a:solidFill>
                          <a:effectLst/>
                          <a:latin typeface="+mn-ea"/>
                          <a:ea typeface="+mn-ea"/>
                        </a:rPr>
                        <a:t>月</a:t>
                      </a:r>
                      <a:r>
                        <a:rPr lang="en-US" altLang="ja-JP" sz="800" u="none" strike="noStrike" dirty="0">
                          <a:solidFill>
                            <a:schemeClr val="tx1"/>
                          </a:solidFill>
                          <a:effectLst/>
                          <a:latin typeface="+mn-ea"/>
                          <a:ea typeface="+mn-ea"/>
                        </a:rPr>
                        <a:t>21</a:t>
                      </a:r>
                      <a:r>
                        <a:rPr lang="ja-JP" altLang="en-US" sz="800" u="none" strike="noStrike" dirty="0">
                          <a:solidFill>
                            <a:schemeClr val="tx1"/>
                          </a:solidFill>
                          <a:effectLst/>
                          <a:latin typeface="+mn-ea"/>
                          <a:ea typeface="+mn-ea"/>
                        </a:rPr>
                        <a:t>日公表分から）、データソースを従来の厚生労働省が把握した個票を積み上げたものから、各自治体がウェブサイトで公表している数等を積み上げたものに変更した。</a:t>
                      </a:r>
                    </a:p>
                    <a:p>
                      <a:pPr algn="l" fontAlgn="ctr">
                        <a:lnSpc>
                          <a:spcPct val="100000"/>
                        </a:lnSpc>
                      </a:pPr>
                      <a:r>
                        <a:rPr lang="ja-JP" altLang="en-US" sz="800" u="none" strike="noStrike" dirty="0">
                          <a:solidFill>
                            <a:schemeClr val="tx1"/>
                          </a:solidFill>
                          <a:effectLst/>
                          <a:latin typeface="+mn-ea"/>
                          <a:ea typeface="+mn-ea"/>
                        </a:rPr>
                        <a:t>新規陽性者数は、各自治体がプレスリリースしている個別の事例数（再陽性例を含む）を積み上げて算出したものであり、前日の総数からの増減とは異なる場合がある。</a:t>
                      </a:r>
                      <a:endParaRPr lang="en-US" altLang="ja-JP" sz="800" b="0" i="0" u="none" strike="noStrike" dirty="0">
                        <a:solidFill>
                          <a:schemeClr val="tx1"/>
                        </a:solidFill>
                        <a:effectLst/>
                        <a:latin typeface="+mn-ea"/>
                        <a:ea typeface="+mn-ea"/>
                      </a:endParaRPr>
                    </a:p>
                    <a:p>
                      <a:pPr algn="l" fontAlgn="ctr">
                        <a:lnSpc>
                          <a:spcPct val="100000"/>
                        </a:lnSpc>
                      </a:pPr>
                      <a:r>
                        <a:rPr lang="ja-JP" altLang="en-US" sz="800" b="0" i="0" u="none" strike="noStrike" dirty="0">
                          <a:solidFill>
                            <a:schemeClr val="tx1"/>
                          </a:solidFill>
                          <a:effectLst/>
                          <a:latin typeface="+mn-ea"/>
                          <a:ea typeface="+mn-ea"/>
                        </a:rPr>
                        <a:t>一部自治体については件数を計上しているため、実際の人数より過大となっている。件数ベースでウェブ掲載している自治体については、前日比の算出にあたって件数ベースの差分としている。前日の検査実施人数が確認できない場合については最終公表時点の数値との差分を計上している。</a:t>
                      </a:r>
                      <a:endParaRPr lang="en-US" altLang="ja-JP" sz="800" b="0" i="0" u="none" strike="noStrike" dirty="0">
                        <a:solidFill>
                          <a:schemeClr val="tx1"/>
                        </a:solidFill>
                        <a:effectLst/>
                        <a:latin typeface="+mn-ea"/>
                        <a:ea typeface="+mn-ea"/>
                      </a:endParaRPr>
                    </a:p>
                    <a:p>
                      <a:pPr algn="l" fontAlgn="ctr">
                        <a:lnSpc>
                          <a:spcPct val="100000"/>
                        </a:lnSpc>
                      </a:pPr>
                      <a:r>
                        <a:rPr lang="en-US" altLang="ja-JP" sz="800" b="0" i="0" u="none" strike="noStrike" dirty="0">
                          <a:solidFill>
                            <a:schemeClr val="tx1"/>
                          </a:solidFill>
                          <a:effectLst/>
                          <a:latin typeface="+mn-ea"/>
                          <a:ea typeface="+mn-ea"/>
                        </a:rPr>
                        <a:t>PCR</a:t>
                      </a:r>
                      <a:r>
                        <a:rPr lang="ja-JP" altLang="en-US" sz="800" b="0" i="0" u="none" strike="noStrike" dirty="0">
                          <a:solidFill>
                            <a:schemeClr val="tx1"/>
                          </a:solidFill>
                          <a:effectLst/>
                          <a:latin typeface="+mn-ea"/>
                          <a:ea typeface="+mn-ea"/>
                        </a:rPr>
                        <a:t>検査陽性者数から入院治療等を要する者の数、退院又は療養解除となった者の数、死亡者の数を減じて厚生労働省において算出したもの。なお、療養解除後に再入院した者を陽性者数として改めて計上していない県があるため、合計は一致しない。</a:t>
                      </a:r>
                      <a:endParaRPr lang="en-US" altLang="ja-JP" sz="800" b="0" i="0" u="none" strike="noStrike" dirty="0">
                        <a:solidFill>
                          <a:schemeClr val="tx1"/>
                        </a:solidFill>
                        <a:effectLst/>
                        <a:latin typeface="+mn-ea"/>
                        <a:ea typeface="+mn-ea"/>
                      </a:endParaRPr>
                    </a:p>
                    <a:p>
                      <a:pPr algn="l" fontAlgn="ctr">
                        <a:lnSpc>
                          <a:spcPct val="100000"/>
                        </a:lnSpc>
                      </a:pPr>
                      <a:r>
                        <a:rPr lang="ja-JP" altLang="en-US" sz="800" b="0" i="0" u="none" strike="noStrike" dirty="0">
                          <a:solidFill>
                            <a:schemeClr val="tx1"/>
                          </a:solidFill>
                          <a:effectLst/>
                          <a:latin typeface="+mn-ea"/>
                          <a:ea typeface="+mn-ea"/>
                        </a:rPr>
                        <a:t>国内事例には、空港・海港検疫にて陽性が確認された事例を国内事例としても公表している自治体の当該事例数は含まれていない。</a:t>
                      </a:r>
                      <a:endParaRPr lang="en-US" altLang="ja-JP" sz="800" b="0" i="0" u="none" strike="noStrike" dirty="0">
                        <a:solidFill>
                          <a:schemeClr val="tx1"/>
                        </a:solidFill>
                        <a:effectLst/>
                        <a:latin typeface="+mn-ea"/>
                        <a:ea typeface="+mn-ea"/>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mn-ea"/>
                          <a:ea typeface="+mn-ea"/>
                        </a:rPr>
                        <a:t>一部の都道府県における重症者数については、都府県独自の基準に則って発表された数値を用いて計算しており、集中治療室（</a:t>
                      </a:r>
                      <a:r>
                        <a:rPr lang="en-US" altLang="ja-JP" sz="800" b="0" i="0" u="none" strike="noStrike" dirty="0">
                          <a:solidFill>
                            <a:schemeClr val="tx1"/>
                          </a:solidFill>
                          <a:effectLst/>
                          <a:latin typeface="+mn-ea"/>
                          <a:ea typeface="+mn-ea"/>
                        </a:rPr>
                        <a:t>ICU</a:t>
                      </a:r>
                      <a:r>
                        <a:rPr lang="ja-JP" altLang="en-US" sz="800" b="0" i="0" u="none" strike="noStrike" dirty="0">
                          <a:solidFill>
                            <a:schemeClr val="tx1"/>
                          </a:solidFill>
                          <a:effectLst/>
                          <a:latin typeface="+mn-ea"/>
                          <a:ea typeface="+mn-ea"/>
                        </a:rPr>
                        <a:t>）等での管理が必要な患者は含まれていない。　</a:t>
                      </a:r>
                      <a:endParaRPr lang="en-US" altLang="ja-JP" sz="800" b="0" i="0" u="none" strike="noStrike" dirty="0">
                        <a:solidFill>
                          <a:schemeClr val="tx1"/>
                        </a:solidFill>
                        <a:effectLst/>
                        <a:latin typeface="+mn-ea"/>
                        <a:ea typeface="+mn-ea"/>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u="none" strike="noStrike" dirty="0">
                          <a:solidFill>
                            <a:schemeClr val="tx1"/>
                          </a:solidFill>
                          <a:effectLst/>
                          <a:latin typeface="+mn-ea"/>
                          <a:ea typeface="+mn-ea"/>
                        </a:rPr>
                        <a:t>令和</a:t>
                      </a:r>
                      <a:r>
                        <a:rPr lang="en-US" altLang="ja-JP" sz="800" u="none" strike="noStrike" dirty="0">
                          <a:solidFill>
                            <a:schemeClr val="tx1"/>
                          </a:solidFill>
                          <a:effectLst/>
                          <a:latin typeface="+mn-ea"/>
                          <a:ea typeface="+mn-ea"/>
                        </a:rPr>
                        <a:t>2</a:t>
                      </a:r>
                      <a:r>
                        <a:rPr lang="ja-JP" altLang="en-US" sz="800" u="none" strike="noStrike" dirty="0">
                          <a:solidFill>
                            <a:schemeClr val="tx1"/>
                          </a:solidFill>
                          <a:effectLst/>
                          <a:latin typeface="+mn-ea"/>
                          <a:ea typeface="+mn-ea"/>
                        </a:rPr>
                        <a:t>年</a:t>
                      </a:r>
                      <a:r>
                        <a:rPr lang="en-US" altLang="ja-JP" sz="800" u="none" strike="noStrike" dirty="0">
                          <a:solidFill>
                            <a:schemeClr val="tx1"/>
                          </a:solidFill>
                          <a:effectLst/>
                          <a:latin typeface="+mn-ea"/>
                          <a:ea typeface="+mn-ea"/>
                        </a:rPr>
                        <a:t>7</a:t>
                      </a:r>
                      <a:r>
                        <a:rPr lang="ja-JP" altLang="en-US" sz="800" b="0" i="0" u="none" strike="noStrike" dirty="0">
                          <a:solidFill>
                            <a:schemeClr val="tx1"/>
                          </a:solidFill>
                          <a:effectLst/>
                          <a:latin typeface="+mn-ea"/>
                          <a:ea typeface="+mn-ea"/>
                        </a:rPr>
                        <a:t>月</a:t>
                      </a:r>
                      <a:r>
                        <a:rPr lang="en-US" altLang="ja-JP" sz="800" b="0" i="0" u="none" strike="noStrike" dirty="0">
                          <a:solidFill>
                            <a:schemeClr val="tx1"/>
                          </a:solidFill>
                          <a:effectLst/>
                          <a:latin typeface="+mn-ea"/>
                          <a:ea typeface="+mn-ea"/>
                        </a:rPr>
                        <a:t>29</a:t>
                      </a:r>
                      <a:r>
                        <a:rPr lang="ja-JP" altLang="en-US" sz="800" b="0" i="0" u="none" strike="noStrike" dirty="0">
                          <a:solidFill>
                            <a:schemeClr val="tx1"/>
                          </a:solidFill>
                          <a:effectLst/>
                          <a:latin typeface="+mn-ea"/>
                          <a:ea typeface="+mn-ea"/>
                        </a:rPr>
                        <a:t>日から順次、抗原定量検査を実施しているため、同検査の件数を含む。なお、空港・海港検疫の検査実施人数等については、公表日の前日の</a:t>
                      </a:r>
                      <a:r>
                        <a:rPr lang="en-US" altLang="ja-JP" sz="800" b="0" i="0" u="none" strike="noStrike" dirty="0">
                          <a:solidFill>
                            <a:schemeClr val="tx1"/>
                          </a:solidFill>
                          <a:effectLst/>
                          <a:latin typeface="+mn-ea"/>
                          <a:ea typeface="+mn-ea"/>
                        </a:rPr>
                        <a:t>0</a:t>
                      </a:r>
                      <a:r>
                        <a:rPr lang="ja-JP" altLang="en-US" sz="800" b="0" i="0" u="none" strike="noStrike" dirty="0">
                          <a:solidFill>
                            <a:schemeClr val="tx1"/>
                          </a:solidFill>
                          <a:effectLst/>
                          <a:latin typeface="+mn-ea"/>
                          <a:ea typeface="+mn-ea"/>
                        </a:rPr>
                        <a:t>時時点で計上している。</a:t>
                      </a:r>
                      <a:endParaRPr lang="en-US" altLang="ja-JP" sz="800" b="0" i="0" u="none" strike="noStrike" dirty="0">
                        <a:solidFill>
                          <a:srgbClr val="FF0000"/>
                        </a:solidFill>
                        <a:effectLst/>
                        <a:latin typeface="+mn-ea"/>
                        <a:ea typeface="+mn-ea"/>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800" b="0" i="0" u="none" strike="noStrike" dirty="0">
                        <a:solidFill>
                          <a:schemeClr val="tx1"/>
                        </a:solidFill>
                        <a:effectLst/>
                        <a:latin typeface="+mn-ea"/>
                        <a:ea typeface="+mn-ea"/>
                      </a:endParaRPr>
                    </a:p>
                  </a:txBody>
                  <a:tcPr marL="7007" marR="7007" marT="7007"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958822731"/>
                  </a:ext>
                </a:extLst>
              </a:tr>
            </a:tbl>
          </a:graphicData>
        </a:graphic>
      </p:graphicFrame>
      <p:graphicFrame>
        <p:nvGraphicFramePr>
          <p:cNvPr id="18" name="表 17"/>
          <p:cNvGraphicFramePr>
            <a:graphicFrameLocks noGrp="1"/>
          </p:cNvGraphicFramePr>
          <p:nvPr>
            <p:extLst>
              <p:ext uri="{D42A27DB-BD31-4B8C-83A1-F6EECF244321}">
                <p14:modId xmlns:p14="http://schemas.microsoft.com/office/powerpoint/2010/main" val="2975684295"/>
              </p:ext>
            </p:extLst>
          </p:nvPr>
        </p:nvGraphicFramePr>
        <p:xfrm>
          <a:off x="372011" y="895914"/>
          <a:ext cx="9202801" cy="2344915"/>
        </p:xfrm>
        <a:graphic>
          <a:graphicData uri="http://schemas.openxmlformats.org/drawingml/2006/table">
            <a:tbl>
              <a:tblPr/>
              <a:tblGrid>
                <a:gridCol w="951933">
                  <a:extLst>
                    <a:ext uri="{9D8B030D-6E8A-4147-A177-3AD203B41FA5}">
                      <a16:colId xmlns:a16="http://schemas.microsoft.com/office/drawing/2014/main" val="893976489"/>
                    </a:ext>
                  </a:extLst>
                </a:gridCol>
                <a:gridCol w="1250015">
                  <a:extLst>
                    <a:ext uri="{9D8B030D-6E8A-4147-A177-3AD203B41FA5}">
                      <a16:colId xmlns:a16="http://schemas.microsoft.com/office/drawing/2014/main" val="2725194360"/>
                    </a:ext>
                  </a:extLst>
                </a:gridCol>
                <a:gridCol w="1195569">
                  <a:extLst>
                    <a:ext uri="{9D8B030D-6E8A-4147-A177-3AD203B41FA5}">
                      <a16:colId xmlns:a16="http://schemas.microsoft.com/office/drawing/2014/main" val="3847309745"/>
                    </a:ext>
                  </a:extLst>
                </a:gridCol>
                <a:gridCol w="1011097">
                  <a:extLst>
                    <a:ext uri="{9D8B030D-6E8A-4147-A177-3AD203B41FA5}">
                      <a16:colId xmlns:a16="http://schemas.microsoft.com/office/drawing/2014/main" val="3313289798"/>
                    </a:ext>
                  </a:extLst>
                </a:gridCol>
                <a:gridCol w="1158784">
                  <a:extLst>
                    <a:ext uri="{9D8B030D-6E8A-4147-A177-3AD203B41FA5}">
                      <a16:colId xmlns:a16="http://schemas.microsoft.com/office/drawing/2014/main" val="3243168191"/>
                    </a:ext>
                  </a:extLst>
                </a:gridCol>
                <a:gridCol w="1488244">
                  <a:extLst>
                    <a:ext uri="{9D8B030D-6E8A-4147-A177-3AD203B41FA5}">
                      <a16:colId xmlns:a16="http://schemas.microsoft.com/office/drawing/2014/main" val="2536237956"/>
                    </a:ext>
                  </a:extLst>
                </a:gridCol>
                <a:gridCol w="1012962">
                  <a:extLst>
                    <a:ext uri="{9D8B030D-6E8A-4147-A177-3AD203B41FA5}">
                      <a16:colId xmlns:a16="http://schemas.microsoft.com/office/drawing/2014/main" val="3387168708"/>
                    </a:ext>
                  </a:extLst>
                </a:gridCol>
                <a:gridCol w="1134197">
                  <a:extLst>
                    <a:ext uri="{9D8B030D-6E8A-4147-A177-3AD203B41FA5}">
                      <a16:colId xmlns:a16="http://schemas.microsoft.com/office/drawing/2014/main" val="2313363908"/>
                    </a:ext>
                  </a:extLst>
                </a:gridCol>
              </a:tblGrid>
              <a:tr h="427579">
                <a:tc rowSpan="2">
                  <a:txBody>
                    <a:bodyPr/>
                    <a:lstStyle/>
                    <a:p>
                      <a:pPr algn="ctr"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BF7"/>
                    </a:solidFill>
                  </a:tcPr>
                </a:tc>
                <a:tc rowSpan="2">
                  <a:txBody>
                    <a:bodyPr/>
                    <a:lstStyle/>
                    <a:p>
                      <a:pPr algn="ctr" fontAlgn="ctr"/>
                      <a:r>
                        <a:rPr lang="en-US" altLang="zh-CN" sz="1200" b="1" i="0" u="none" strike="noStrike" dirty="0">
                          <a:solidFill>
                            <a:srgbClr val="000000"/>
                          </a:solidFill>
                          <a:effectLst/>
                          <a:latin typeface="Meiryo UI" panose="020B0604030504040204" pitchFamily="50" charset="-128"/>
                          <a:ea typeface="Meiryo UI" panose="020B0604030504040204" pitchFamily="50" charset="-128"/>
                        </a:rPr>
                        <a:t>PCR</a:t>
                      </a:r>
                      <a:r>
                        <a:rPr lang="zh-CN" altLang="en-US" sz="1200" b="1" i="0" u="none" strike="noStrike" dirty="0">
                          <a:solidFill>
                            <a:srgbClr val="000000"/>
                          </a:solidFill>
                          <a:effectLst/>
                          <a:latin typeface="Meiryo UI" panose="020B0604030504040204" pitchFamily="50" charset="-128"/>
                          <a:ea typeface="Meiryo UI" panose="020B0604030504040204" pitchFamily="50" charset="-128"/>
                        </a:rPr>
                        <a:t>検査</a:t>
                      </a:r>
                      <a:endParaRPr lang="en-US" altLang="zh-CN" sz="1200" b="1"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zh-CN" altLang="en-US" sz="1200" b="1" i="0" u="none" strike="noStrike" dirty="0">
                          <a:solidFill>
                            <a:srgbClr val="000000"/>
                          </a:solidFill>
                          <a:effectLst/>
                          <a:latin typeface="Meiryo UI" panose="020B0604030504040204" pitchFamily="50" charset="-128"/>
                          <a:ea typeface="Meiryo UI" panose="020B0604030504040204" pitchFamily="50" charset="-128"/>
                        </a:rPr>
                        <a:t>実施人数</a:t>
                      </a:r>
                      <a:r>
                        <a:rPr lang="en-US" altLang="zh-CN" sz="900" b="1" i="0" u="none" strike="noStrike" dirty="0">
                          <a:solidFill>
                            <a:srgbClr val="000000"/>
                          </a:solidFill>
                          <a:effectLst/>
                          <a:latin typeface="Meiryo UI" panose="020B0604030504040204" pitchFamily="50" charset="-128"/>
                          <a:ea typeface="Meiryo UI" panose="020B0604030504040204" pitchFamily="50" charset="-128"/>
                        </a:rPr>
                        <a:t>(</a:t>
                      </a:r>
                      <a:r>
                        <a:rPr lang="en-US" altLang="ja-JP" sz="900" b="1" i="0" u="none" strike="noStrike" dirty="0">
                          <a:solidFill>
                            <a:srgbClr val="000000"/>
                          </a:solidFill>
                          <a:effectLst/>
                          <a:latin typeface="Meiryo UI" panose="020B0604030504040204" pitchFamily="50" charset="-128"/>
                          <a:ea typeface="Meiryo UI" panose="020B0604030504040204" pitchFamily="50" charset="-128"/>
                        </a:rPr>
                        <a:t>※3)</a:t>
                      </a:r>
                      <a:endParaRPr lang="zh-CN"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BF7"/>
                    </a:solidFill>
                  </a:tcPr>
                </a:tc>
                <a:tc rowSpan="2">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陽性者数</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BF7"/>
                    </a:solidFill>
                  </a:tcPr>
                </a:tc>
                <a:tc gridSpan="2">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入院治療等を要する者</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rgbClr val="DDEBF7"/>
                    </a:solidFill>
                  </a:tcPr>
                </a:tc>
                <a:tc hMerge="1">
                  <a:txBody>
                    <a:bodyPr/>
                    <a:lstStyle/>
                    <a:p>
                      <a:pPr algn="ctr" fontAlgn="ctr"/>
                      <a:endParaRPr lang="ja-JP" altLang="en-US" sz="11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rowSpan="2">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退院又は療養解除となった者の数</a:t>
                      </a: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BF7"/>
                    </a:solidFill>
                  </a:tcPr>
                </a:tc>
                <a:tc rowSpan="2">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死亡者数</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BF7"/>
                    </a:solidFill>
                  </a:tcPr>
                </a:tc>
                <a:tc rowSpan="2">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確認中</a:t>
                      </a: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(※4)</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BF7"/>
                    </a:solidFill>
                  </a:tcPr>
                </a:tc>
                <a:extLst>
                  <a:ext uri="{0D108BD9-81ED-4DB2-BD59-A6C34878D82A}">
                    <a16:rowId xmlns:a16="http://schemas.microsoft.com/office/drawing/2014/main" val="3738477193"/>
                  </a:ext>
                </a:extLst>
              </a:tr>
              <a:tr h="270242">
                <a:tc vMerge="1">
                  <a:txBody>
                    <a:bodyPr/>
                    <a:lstStyle/>
                    <a:p>
                      <a:endParaRPr kumimoji="1" lang="ja-JP" altLang="en-US"/>
                    </a:p>
                  </a:txBody>
                  <a:tcPr/>
                </a:tc>
                <a:tc vMerge="1">
                  <a:txBody>
                    <a:bodyPr/>
                    <a:lstStyle/>
                    <a:p>
                      <a:endParaRPr kumimoji="1" lang="ja-JP" altLang="en-US" dirty="0"/>
                    </a:p>
                  </a:txBody>
                  <a:tcPr/>
                </a:tc>
                <a:tc vMerge="1">
                  <a:txBody>
                    <a:bodyPr/>
                    <a:lstStyle/>
                    <a:p>
                      <a:endParaRPr kumimoji="1" lang="ja-JP" altLang="en-US" dirty="0"/>
                    </a:p>
                  </a:txBody>
                  <a:tcPr/>
                </a:tc>
                <a:tc>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　</a:t>
                      </a: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DDEBF7"/>
                    </a:solidFill>
                  </a:tcPr>
                </a:tc>
                <a:tc>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うち重症者</a:t>
                      </a:r>
                      <a:endParaRPr lang="ja-JP" altLang="en-US" sz="10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BF7"/>
                    </a:solidFill>
                  </a:tcPr>
                </a:tc>
                <a:tc vMerge="1">
                  <a:txBody>
                    <a:bodyPr/>
                    <a:lstStyle/>
                    <a:p>
                      <a:pPr algn="l" fontAlgn="ctr"/>
                      <a:endParaRPr lang="ja-JP" altLang="en-US" sz="11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EBF7"/>
                    </a:solidFill>
                  </a:tcPr>
                </a:tc>
                <a:tc vMerge="1">
                  <a:txBody>
                    <a:bodyPr/>
                    <a:lstStyle/>
                    <a:p>
                      <a:pPr algn="l" fontAlgn="ctr"/>
                      <a:endParaRPr lang="ja-JP" altLang="en-US" sz="11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EBF7"/>
                    </a:solidFill>
                  </a:tcPr>
                </a:tc>
                <a:tc vMerge="1">
                  <a:txBody>
                    <a:bodyPr/>
                    <a:lstStyle/>
                    <a:p>
                      <a:pPr algn="ctr" fontAlgn="ctr"/>
                      <a:endParaRPr lang="ja-JP" altLang="en-US" sz="11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1127195838"/>
                  </a:ext>
                </a:extLst>
              </a:tr>
              <a:tr h="233195">
                <a:tc rowSpan="2">
                  <a:txBody>
                    <a:bodyPr/>
                    <a:lstStyle/>
                    <a:p>
                      <a:pPr algn="ctr" fontAlgn="ctr"/>
                      <a:r>
                        <a:rPr lang="ja-JP" altLang="en-US" sz="900" b="1" i="0" u="none" strike="noStrike" dirty="0">
                          <a:solidFill>
                            <a:srgbClr val="000000"/>
                          </a:solidFill>
                          <a:effectLst/>
                          <a:latin typeface="Meiryo UI" panose="020B0604030504040204" pitchFamily="50" charset="-128"/>
                          <a:ea typeface="Meiryo UI" panose="020B0604030504040204" pitchFamily="50" charset="-128"/>
                        </a:rPr>
                        <a:t>国内事例</a:t>
                      </a:r>
                      <a:r>
                        <a:rPr lang="en-US" altLang="ja-JP" sz="800" b="1" i="0" u="none" strike="noStrike" dirty="0">
                          <a:solidFill>
                            <a:srgbClr val="000000"/>
                          </a:solidFill>
                          <a:effectLst/>
                          <a:latin typeface="Meiryo UI" panose="020B0604030504040204" pitchFamily="50" charset="-128"/>
                          <a:ea typeface="Meiryo UI" panose="020B0604030504040204" pitchFamily="50" charset="-128"/>
                        </a:rPr>
                        <a:t>(※1,※5)</a:t>
                      </a:r>
                      <a:br>
                        <a:rPr lang="ja-JP" altLang="en-US" sz="900" b="1" i="0" u="none" strike="noStrike" dirty="0">
                          <a:solidFill>
                            <a:srgbClr val="000000"/>
                          </a:solidFill>
                          <a:effectLst/>
                          <a:latin typeface="Meiryo UI" panose="020B0604030504040204" pitchFamily="50" charset="-128"/>
                          <a:ea typeface="Meiryo UI" panose="020B0604030504040204" pitchFamily="50" charset="-128"/>
                        </a:rPr>
                      </a:br>
                      <a:r>
                        <a:rPr lang="ja-JP" altLang="en-US" sz="900" b="1" i="0" u="none" strike="noStrike" dirty="0">
                          <a:solidFill>
                            <a:srgbClr val="000000"/>
                          </a:solidFill>
                          <a:effectLst/>
                          <a:latin typeface="Meiryo UI" panose="020B0604030504040204" pitchFamily="50" charset="-128"/>
                          <a:ea typeface="Meiryo UI" panose="020B0604030504040204" pitchFamily="50" charset="-128"/>
                        </a:rPr>
                        <a:t>（チャーター便帰国者を除く）</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13,259,092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722,605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60,260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1,413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647,273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12,493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3,195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77912207"/>
                  </a:ext>
                </a:extLst>
              </a:tr>
              <a:tr h="233195">
                <a:tc vMerge="1">
                  <a:txBody>
                    <a:bodyPr/>
                    <a:lstStyle/>
                    <a:p>
                      <a:endParaRPr kumimoji="1" lang="ja-JP" altLang="en-US"/>
                    </a:p>
                  </a:txBody>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(+70,045)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(+3,898)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(-1,281)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(+119)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(+4,954)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(+99)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(-147)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95443964"/>
                  </a:ext>
                </a:extLst>
              </a:tr>
              <a:tr h="219318">
                <a:tc rowSpan="2">
                  <a:txBody>
                    <a:bodyPr/>
                    <a:lstStyle/>
                    <a:p>
                      <a:pPr algn="ctr"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空港</a:t>
                      </a:r>
                      <a:r>
                        <a:rPr lang="ja-JP" altLang="en-US" sz="1100" b="1" i="0" u="none" strike="noStrike" dirty="0">
                          <a:solidFill>
                            <a:schemeClr val="tx1"/>
                          </a:solidFill>
                          <a:effectLst/>
                          <a:latin typeface="Meiryo UI" panose="020B0604030504040204" pitchFamily="50" charset="-128"/>
                          <a:ea typeface="Meiryo UI" panose="020B0604030504040204" pitchFamily="50" charset="-128"/>
                        </a:rPr>
                        <a:t>・海港</a:t>
                      </a: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検疫</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rtl="0"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686,826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2,916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89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ctr" rtl="0"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rtl="0"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2,823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marL="0" algn="ctr" defTabSz="914400" rtl="0" eaLnBrk="1" fontAlgn="ctr" latinLnBrk="0" hangingPunct="1"/>
                      <a:r>
                        <a:rPr kumimoji="1" lang="en-US" altLang="ja-JP" sz="1200" b="0" i="0" u="none" strike="noStrike" kern="1200" dirty="0">
                          <a:solidFill>
                            <a:srgbClr val="000000"/>
                          </a:solidFill>
                          <a:effectLst/>
                          <a:latin typeface="Meiryo UI" panose="020B0604030504040204" pitchFamily="50" charset="-128"/>
                          <a:ea typeface="Meiryo UI" panose="020B0604030504040204" pitchFamily="50" charset="-128"/>
                          <a:cs typeface="+mn-cs"/>
                        </a:rPr>
                        <a:t>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rtl="0"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6162289"/>
                  </a:ext>
                </a:extLst>
              </a:tr>
              <a:tr h="219318">
                <a:tc vMerge="1">
                  <a:txBody>
                    <a:bodyPr/>
                    <a:lstStyle/>
                    <a:p>
                      <a:endParaRPr kumimoji="1" lang="ja-JP" altLang="en-US"/>
                    </a:p>
                  </a:txBody>
                  <a:tcPr>
                    <a:lnT w="12700" cap="flat" cmpd="sng" algn="ctr">
                      <a:solidFill>
                        <a:srgbClr val="000000"/>
                      </a:solidFill>
                      <a:prstDash val="solid"/>
                      <a:round/>
                      <a:headEnd type="none" w="med" len="med"/>
                      <a:tailEnd type="none" w="med" len="med"/>
                    </a:lnT>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(+1,099)</a:t>
                      </a: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FF0000"/>
                          </a:solidFill>
                          <a:effectLst/>
                          <a:latin typeface="Meiryo UI" panose="020B0604030504040204" pitchFamily="50" charset="-128"/>
                          <a:ea typeface="Meiryo UI" panose="020B0604030504040204" pitchFamily="50" charset="-128"/>
                        </a:rPr>
                        <a:t>（</a:t>
                      </a: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+3</a:t>
                      </a:r>
                      <a:r>
                        <a:rPr lang="ja-JP" altLang="en-US" sz="1200" b="0" i="0" u="none" strike="noStrike" dirty="0">
                          <a:solidFill>
                            <a:srgbClr val="FF0000"/>
                          </a:solidFill>
                          <a:effectLst/>
                          <a:latin typeface="Meiryo UI" panose="020B0604030504040204" pitchFamily="50" charset="-128"/>
                          <a:ea typeface="Meiryo UI" panose="020B0604030504040204" pitchFamily="50" charset="-128"/>
                        </a:rPr>
                        <a:t>）</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ja-JP" altLang="en-US" sz="1200" b="0" i="0" u="none" strike="noStrike" dirty="0">
                          <a:solidFill>
                            <a:srgbClr val="FF0000"/>
                          </a:solidFill>
                          <a:effectLst/>
                          <a:latin typeface="Meiryo UI" panose="020B0604030504040204" pitchFamily="50" charset="-128"/>
                          <a:ea typeface="Meiryo UI" panose="020B0604030504040204" pitchFamily="50" charset="-128"/>
                        </a:rPr>
                        <a:t>（</a:t>
                      </a: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+3</a:t>
                      </a:r>
                      <a:r>
                        <a:rPr lang="ja-JP" altLang="en-US" sz="1200" b="0" i="0" u="none" strike="noStrike" dirty="0">
                          <a:solidFill>
                            <a:srgbClr val="FF0000"/>
                          </a:solidFill>
                          <a:effectLst/>
                          <a:latin typeface="Meiryo UI" panose="020B0604030504040204" pitchFamily="50" charset="-128"/>
                          <a:ea typeface="Meiryo UI" panose="020B0604030504040204" pitchFamily="50" charset="-128"/>
                        </a:rPr>
                        <a:t>）</a:t>
                      </a:r>
                      <a:endParaRPr lang="en-US" altLang="ja-JP" sz="12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v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602726270"/>
                  </a:ext>
                </a:extLst>
              </a:tr>
              <a:tr h="335280">
                <a:tc>
                  <a:txBody>
                    <a:bodyPr/>
                    <a:lstStyle/>
                    <a:p>
                      <a:pPr algn="ctr"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チャーター便</a:t>
                      </a:r>
                      <a:endParaRPr lang="en-US" altLang="ja-JP" sz="1100" b="1"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帰国者事例</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829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01074169"/>
                  </a:ext>
                </a:extLst>
              </a:tr>
              <a:tr h="223908">
                <a:tc rowSpan="2">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合計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BF7"/>
                    </a:solidFill>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13,946,747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725,536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60,349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1,413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650,111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12,497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3,195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54824092"/>
                  </a:ext>
                </a:extLst>
              </a:tr>
              <a:tr h="180888">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(+71,144)</a:t>
                      </a: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(+3,901)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(-1,278)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(+119)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(+4,954)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(+99)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(-147)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34296713"/>
                  </a:ext>
                </a:extLst>
              </a:tr>
            </a:tbl>
          </a:graphicData>
        </a:graphic>
      </p:graphicFrame>
      <p:sp>
        <p:nvSpPr>
          <p:cNvPr id="7" name="正方形/長方形 6"/>
          <p:cNvSpPr/>
          <p:nvPr/>
        </p:nvSpPr>
        <p:spPr>
          <a:xfrm>
            <a:off x="0" y="3843"/>
            <a:ext cx="9906000" cy="6099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新型コロナウイルス感染症の発生状況</a:t>
            </a:r>
          </a:p>
        </p:txBody>
      </p:sp>
      <p:sp>
        <p:nvSpPr>
          <p:cNvPr id="10" name="テキスト ボックス 9"/>
          <p:cNvSpPr txBox="1"/>
          <p:nvPr/>
        </p:nvSpPr>
        <p:spPr>
          <a:xfrm>
            <a:off x="0" y="4670206"/>
            <a:ext cx="1452415"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上陸前事例</a:t>
            </a:r>
            <a:r>
              <a:rPr kumimoji="1" lang="en-US" altLang="ja-JP"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endPar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1" name="テキスト ボックス 10"/>
          <p:cNvSpPr txBox="1"/>
          <p:nvPr/>
        </p:nvSpPr>
        <p:spPr>
          <a:xfrm>
            <a:off x="1184201" y="4696858"/>
            <a:ext cx="1937932" cy="261610"/>
          </a:xfrm>
          <a:prstGeom prst="rect">
            <a:avLst/>
          </a:prstGeom>
          <a:noFill/>
          <a:ln>
            <a:noFill/>
          </a:ln>
        </p:spPr>
        <p:style>
          <a:lnRef idx="2">
            <a:schemeClr val="accent4"/>
          </a:lnRef>
          <a:fillRef idx="1">
            <a:schemeClr val="lt1"/>
          </a:fillRef>
          <a:effectRef idx="0">
            <a:schemeClr val="accent4"/>
          </a:effectRef>
          <a:fontRef idx="minor">
            <a:schemeClr val="dk1"/>
          </a:fontRef>
        </p:style>
        <p:txBody>
          <a:bodyPr wrap="square" rtlCol="0">
            <a:spAutoFit/>
          </a:bodyPr>
          <a:lstStyle/>
          <a:p>
            <a:pPr marL="266700" marR="0" lvl="0" indent="-26670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cs typeface="+mn-cs"/>
              </a:rPr>
              <a:t>括弧内は前日比</a:t>
            </a:r>
            <a:endParaRPr kumimoji="1" lang="en-US" altLang="ja-JP"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graphicFrame>
        <p:nvGraphicFramePr>
          <p:cNvPr id="12" name="表 11"/>
          <p:cNvGraphicFramePr>
            <a:graphicFrameLocks noGrp="1"/>
          </p:cNvGraphicFramePr>
          <p:nvPr>
            <p:extLst>
              <p:ext uri="{D42A27DB-BD31-4B8C-83A1-F6EECF244321}">
                <p14:modId xmlns:p14="http://schemas.microsoft.com/office/powerpoint/2010/main" val="1317250354"/>
              </p:ext>
            </p:extLst>
          </p:nvPr>
        </p:nvGraphicFramePr>
        <p:xfrm>
          <a:off x="372011" y="4923119"/>
          <a:ext cx="8920805" cy="1045848"/>
        </p:xfrm>
        <a:graphic>
          <a:graphicData uri="http://schemas.openxmlformats.org/drawingml/2006/table">
            <a:tbl>
              <a:tblPr firstRow="1" bandRow="1">
                <a:tableStyleId>{5940675A-B579-460E-94D1-54222C63F5DA}</a:tableStyleId>
              </a:tblPr>
              <a:tblGrid>
                <a:gridCol w="1318578">
                  <a:extLst>
                    <a:ext uri="{9D8B030D-6E8A-4147-A177-3AD203B41FA5}">
                      <a16:colId xmlns:a16="http://schemas.microsoft.com/office/drawing/2014/main" val="1672181259"/>
                    </a:ext>
                  </a:extLst>
                </a:gridCol>
                <a:gridCol w="2342024">
                  <a:extLst>
                    <a:ext uri="{9D8B030D-6E8A-4147-A177-3AD203B41FA5}">
                      <a16:colId xmlns:a16="http://schemas.microsoft.com/office/drawing/2014/main" val="1053225211"/>
                    </a:ext>
                  </a:extLst>
                </a:gridCol>
                <a:gridCol w="1401853">
                  <a:extLst>
                    <a:ext uri="{9D8B030D-6E8A-4147-A177-3AD203B41FA5}">
                      <a16:colId xmlns:a16="http://schemas.microsoft.com/office/drawing/2014/main" val="569935679"/>
                    </a:ext>
                  </a:extLst>
                </a:gridCol>
                <a:gridCol w="2180907">
                  <a:extLst>
                    <a:ext uri="{9D8B030D-6E8A-4147-A177-3AD203B41FA5}">
                      <a16:colId xmlns:a16="http://schemas.microsoft.com/office/drawing/2014/main" val="448581885"/>
                    </a:ext>
                  </a:extLst>
                </a:gridCol>
                <a:gridCol w="1677443">
                  <a:extLst>
                    <a:ext uri="{9D8B030D-6E8A-4147-A177-3AD203B41FA5}">
                      <a16:colId xmlns:a16="http://schemas.microsoft.com/office/drawing/2014/main" val="308262058"/>
                    </a:ext>
                  </a:extLst>
                </a:gridCol>
              </a:tblGrid>
              <a:tr h="111276">
                <a:tc rowSpan="2">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74295" marR="74295" marT="37148" marB="37148">
                    <a:solidFill>
                      <a:srgbClr val="C5E0B4"/>
                    </a:solidFill>
                  </a:tcPr>
                </a:tc>
                <a:tc rowSpan="2">
                  <a:txBody>
                    <a:bodyPr/>
                    <a:lstStyle/>
                    <a:p>
                      <a:pPr algn="ctr"/>
                      <a:r>
                        <a:rPr kumimoji="1" lang="en-US" altLang="ja-JP" sz="1050" b="1" dirty="0">
                          <a:solidFill>
                            <a:schemeClr val="tx1"/>
                          </a:solidFill>
                          <a:latin typeface="Meiryo UI" panose="020B0604030504040204" pitchFamily="50" charset="-128"/>
                          <a:ea typeface="Meiryo UI" panose="020B0604030504040204" pitchFamily="50" charset="-128"/>
                        </a:rPr>
                        <a:t>PCR</a:t>
                      </a:r>
                      <a:r>
                        <a:rPr kumimoji="1" lang="ja-JP" altLang="en-US" sz="1050" b="1" dirty="0">
                          <a:solidFill>
                            <a:schemeClr val="tx1"/>
                          </a:solidFill>
                          <a:latin typeface="Meiryo UI" panose="020B0604030504040204" pitchFamily="50" charset="-128"/>
                          <a:ea typeface="Meiryo UI" panose="020B0604030504040204" pitchFamily="50" charset="-128"/>
                        </a:rPr>
                        <a:t>検査陽性者</a:t>
                      </a:r>
                      <a:endParaRPr kumimoji="1" lang="en-US" altLang="ja-JP" sz="1050" b="1" dirty="0">
                        <a:solidFill>
                          <a:schemeClr val="tx1"/>
                        </a:solidFill>
                        <a:latin typeface="Meiryo UI" panose="020B0604030504040204" pitchFamily="50" charset="-128"/>
                        <a:ea typeface="Meiryo UI" panose="020B0604030504040204" pitchFamily="50" charset="-128"/>
                      </a:endParaRPr>
                    </a:p>
                    <a:p>
                      <a:pPr algn="ctr"/>
                      <a:r>
                        <a:rPr kumimoji="1" lang="en-US" altLang="ja-JP" sz="1050" b="1" dirty="0">
                          <a:solidFill>
                            <a:schemeClr val="tx1"/>
                          </a:solidFill>
                          <a:latin typeface="Meiryo UI" panose="020B0604030504040204" pitchFamily="50" charset="-128"/>
                          <a:ea typeface="Meiryo UI" panose="020B0604030504040204" pitchFamily="50" charset="-128"/>
                        </a:rPr>
                        <a:t>※【</a:t>
                      </a:r>
                      <a:r>
                        <a:rPr kumimoji="1" lang="ja-JP" altLang="en-US" sz="1050" b="1" dirty="0">
                          <a:solidFill>
                            <a:schemeClr val="tx1"/>
                          </a:solidFill>
                          <a:latin typeface="Meiryo UI" panose="020B0604030504040204" pitchFamily="50" charset="-128"/>
                          <a:ea typeface="Meiryo UI" panose="020B0604030504040204" pitchFamily="50" charset="-128"/>
                        </a:rPr>
                        <a:t>　　</a:t>
                      </a:r>
                      <a:r>
                        <a:rPr kumimoji="1" lang="en-US" altLang="ja-JP" sz="1050" b="1" dirty="0">
                          <a:solidFill>
                            <a:schemeClr val="tx1"/>
                          </a:solidFill>
                          <a:latin typeface="Meiryo UI" panose="020B0604030504040204" pitchFamily="50" charset="-128"/>
                          <a:ea typeface="Meiryo UI" panose="020B0604030504040204" pitchFamily="50" charset="-128"/>
                        </a:rPr>
                        <a:t>】</a:t>
                      </a:r>
                      <a:r>
                        <a:rPr kumimoji="1" lang="ja-JP" altLang="en-US" sz="1050" b="1" dirty="0">
                          <a:solidFill>
                            <a:schemeClr val="tx1"/>
                          </a:solidFill>
                          <a:latin typeface="Meiryo UI" panose="020B0604030504040204" pitchFamily="50" charset="-128"/>
                          <a:ea typeface="Meiryo UI" panose="020B0604030504040204" pitchFamily="50" charset="-128"/>
                        </a:rPr>
                        <a:t>は無症状病原体保有者数</a:t>
                      </a:r>
                      <a:endParaRPr kumimoji="1" lang="en-US" altLang="ja-JP" sz="1050" b="1"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2700" cap="flat" cmpd="sng" algn="ctr">
                      <a:noFill/>
                      <a:prstDash val="solid"/>
                      <a:round/>
                      <a:headEnd type="none" w="med" len="med"/>
                      <a:tailEnd type="none" w="med" len="med"/>
                    </a:lnR>
                    <a:solidFill>
                      <a:srgbClr val="C5E0B4"/>
                    </a:solidFill>
                  </a:tcPr>
                </a:tc>
                <a:tc>
                  <a:txBody>
                    <a:bodyPr/>
                    <a:lstStyle/>
                    <a:p>
                      <a:endParaRPr kumimoji="1" lang="ja-JP" altLang="en-US" sz="100" dirty="0">
                        <a:solidFill>
                          <a:schemeClr val="tx1"/>
                        </a:solidFill>
                        <a:latin typeface="Meiryo UI" panose="020B0604030504040204" pitchFamily="50" charset="-128"/>
                        <a:ea typeface="Meiryo UI" panose="020B0604030504040204" pitchFamily="50" charset="-128"/>
                      </a:endParaRPr>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solidFill>
                      <a:srgbClr val="C5E0B4"/>
                    </a:solidFill>
                  </a:tcPr>
                </a:tc>
                <a:tc>
                  <a:txBody>
                    <a:bodyPr/>
                    <a:lstStyle/>
                    <a:p>
                      <a:endParaRPr kumimoji="1" lang="ja-JP" altLang="en-US" sz="100" dirty="0">
                        <a:solidFill>
                          <a:schemeClr val="tx1"/>
                        </a:solidFill>
                        <a:latin typeface="Meiryo UI" panose="020B0604030504040204" pitchFamily="50" charset="-128"/>
                        <a:ea typeface="Meiryo UI" panose="020B0604030504040204" pitchFamily="50" charset="-128"/>
                      </a:endParaRPr>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5E0B4"/>
                    </a:solidFill>
                  </a:tcPr>
                </a:tc>
                <a:tc>
                  <a:txBody>
                    <a:bodyPr/>
                    <a:lstStyle/>
                    <a:p>
                      <a:endParaRPr kumimoji="1" lang="ja-JP" altLang="en-US" sz="300" dirty="0"/>
                    </a:p>
                  </a:txBody>
                  <a:tcPr marL="74295" marR="74295" marT="37148" marB="37148">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5E0B4"/>
                    </a:solidFill>
                  </a:tcPr>
                </a:tc>
                <a:extLst>
                  <a:ext uri="{0D108BD9-81ED-4DB2-BD59-A6C34878D82A}">
                    <a16:rowId xmlns:a16="http://schemas.microsoft.com/office/drawing/2014/main" val="4282704564"/>
                  </a:ext>
                </a:extLst>
              </a:tr>
              <a:tr h="365620">
                <a:tc vMerge="1">
                  <a:txBody>
                    <a:bodyPr/>
                    <a:lstStyle/>
                    <a:p>
                      <a:endParaRPr kumimoji="1" lang="ja-JP" altLang="en-US" sz="1500" dirty="0">
                        <a:solidFill>
                          <a:schemeClr val="tx1"/>
                        </a:solidFill>
                      </a:endParaRPr>
                    </a:p>
                  </a:txBody>
                  <a:tcPr marL="74295" marR="74295" marT="37148" marB="37148">
                    <a:lnT w="12700" cap="flat" cmpd="sng" algn="ctr">
                      <a:solidFill>
                        <a:schemeClr val="tx1"/>
                      </a:solidFill>
                      <a:prstDash val="solid"/>
                      <a:round/>
                      <a:headEnd type="none" w="med" len="med"/>
                      <a:tailEnd type="none" w="med" len="med"/>
                    </a:lnT>
                  </a:tcPr>
                </a:tc>
                <a:tc vMerge="1">
                  <a:txBody>
                    <a:bodyPr/>
                    <a:lstStyle/>
                    <a:p>
                      <a:endParaRPr kumimoji="1" lang="ja-JP" altLang="en-US" sz="1500">
                        <a:solidFill>
                          <a:schemeClr val="tx1"/>
                        </a:solidFill>
                      </a:endParaRPr>
                    </a:p>
                  </a:txBody>
                  <a:tcPr marL="74295" marR="74295" marT="37148" marB="37148"/>
                </a:tc>
                <a:tc>
                  <a:txBody>
                    <a:bodyPr/>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退院等している者</a:t>
                      </a:r>
                    </a:p>
                  </a:txBody>
                  <a:tcPr marL="74295" marR="74295" marT="37148" marB="37148">
                    <a:solidFill>
                      <a:srgbClr val="C5E0B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chemeClr val="tx1"/>
                          </a:solidFill>
                          <a:latin typeface="Meiryo UI" panose="020B0604030504040204" pitchFamily="50" charset="-128"/>
                          <a:ea typeface="Meiryo UI" panose="020B0604030504040204" pitchFamily="50" charset="-128"/>
                        </a:rPr>
                        <a:t>人工呼吸器又は集中治療室</a:t>
                      </a:r>
                      <a:endParaRPr kumimoji="1" lang="en-US" altLang="ja-JP" sz="1050" b="1"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chemeClr val="tx1"/>
                          </a:solidFill>
                          <a:latin typeface="Meiryo UI" panose="020B0604030504040204" pitchFamily="50" charset="-128"/>
                          <a:ea typeface="Meiryo UI" panose="020B0604030504040204" pitchFamily="50" charset="-128"/>
                        </a:rPr>
                        <a:t>に入院している者　</a:t>
                      </a:r>
                      <a:r>
                        <a:rPr kumimoji="1" lang="en-US" altLang="ja-JP" sz="1000" baseline="0" dirty="0"/>
                        <a:t>※</a:t>
                      </a:r>
                      <a:r>
                        <a:rPr kumimoji="1" lang="ja-JP" altLang="en-US" sz="1000" baseline="0" dirty="0"/>
                        <a:t>４</a:t>
                      </a:r>
                      <a:endParaRPr kumimoji="1" lang="en-US" altLang="ja-JP" sz="1000" b="1" baseline="0" dirty="0">
                        <a:solidFill>
                          <a:schemeClr val="tx1"/>
                        </a:solidFill>
                        <a:latin typeface="Meiryo UI" panose="020B0604030504040204" pitchFamily="50" charset="-128"/>
                        <a:ea typeface="Meiryo UI" panose="020B0604030504040204" pitchFamily="50" charset="-128"/>
                      </a:endParaRPr>
                    </a:p>
                  </a:txBody>
                  <a:tcPr marL="74295" marR="74295" marT="37148" marB="37148">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C5E0B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chemeClr val="tx1"/>
                          </a:solidFill>
                          <a:latin typeface="Meiryo UI" panose="020B0604030504040204" pitchFamily="50" charset="-128"/>
                          <a:ea typeface="Meiryo UI" panose="020B0604030504040204" pitchFamily="50" charset="-128"/>
                        </a:rPr>
                        <a:t>死亡者</a:t>
                      </a: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5E0B4"/>
                    </a:solidFill>
                  </a:tcPr>
                </a:tc>
                <a:extLst>
                  <a:ext uri="{0D108BD9-81ED-4DB2-BD59-A6C34878D82A}">
                    <a16:rowId xmlns:a16="http://schemas.microsoft.com/office/drawing/2014/main" val="153858550"/>
                  </a:ext>
                </a:extLst>
              </a:tr>
              <a:tr h="492791">
                <a:tc>
                  <a:txBody>
                    <a:bodyPr/>
                    <a:lstStyle/>
                    <a:p>
                      <a:pPr algn="ctr"/>
                      <a:r>
                        <a:rPr kumimoji="1" lang="ja-JP" altLang="en-US" sz="1000" b="1" dirty="0">
                          <a:solidFill>
                            <a:schemeClr val="tx1"/>
                          </a:solidFill>
                          <a:latin typeface="Meiryo UI" panose="020B0604030504040204" pitchFamily="50" charset="-128"/>
                          <a:ea typeface="Meiryo UI" panose="020B0604030504040204" pitchFamily="50" charset="-128"/>
                        </a:rPr>
                        <a:t>クルーズ船事例</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algn="ctr"/>
                      <a:r>
                        <a:rPr kumimoji="1" lang="ja-JP" altLang="en-US" sz="1000" b="1" dirty="0">
                          <a:solidFill>
                            <a:schemeClr val="tx1"/>
                          </a:solidFill>
                          <a:latin typeface="Meiryo UI" panose="020B0604030504040204" pitchFamily="50" charset="-128"/>
                          <a:ea typeface="Meiryo UI" panose="020B0604030504040204" pitchFamily="50" charset="-128"/>
                        </a:rPr>
                        <a:t>（水際対策で確認）</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solidFill>
                          <a:latin typeface="Meiryo UI" panose="020B0604030504040204" pitchFamily="50" charset="-128"/>
                          <a:ea typeface="Meiryo UI" panose="020B0604030504040204" pitchFamily="50" charset="-128"/>
                        </a:rPr>
                        <a:t>（</a:t>
                      </a:r>
                      <a:r>
                        <a:rPr kumimoji="1" lang="en-US" altLang="ja-JP" sz="1000" b="1" dirty="0">
                          <a:solidFill>
                            <a:schemeClr val="tx1"/>
                          </a:solidFill>
                          <a:latin typeface="Meiryo UI" panose="020B0604030504040204" pitchFamily="50" charset="-128"/>
                          <a:ea typeface="Meiryo UI" panose="020B0604030504040204" pitchFamily="50" charset="-128"/>
                        </a:rPr>
                        <a:t>3,711</a:t>
                      </a:r>
                      <a:r>
                        <a:rPr kumimoji="1" lang="ja-JP" altLang="en-US" sz="1000" b="1" dirty="0">
                          <a:solidFill>
                            <a:schemeClr val="tx1"/>
                          </a:solidFill>
                          <a:latin typeface="Meiryo UI" panose="020B0604030504040204" pitchFamily="50" charset="-128"/>
                          <a:ea typeface="Meiryo UI" panose="020B0604030504040204" pitchFamily="50" charset="-128"/>
                        </a:rPr>
                        <a:t>人）</a:t>
                      </a:r>
                      <a:r>
                        <a:rPr kumimoji="1" lang="en-US" altLang="ja-JP" sz="1000" baseline="30000" dirty="0"/>
                        <a:t>※</a:t>
                      </a:r>
                      <a:r>
                        <a:rPr kumimoji="1" lang="ja-JP" altLang="en-US" sz="1000" baseline="30000" dirty="0"/>
                        <a:t>１</a:t>
                      </a:r>
                      <a:endParaRPr kumimoji="1" lang="en-US" altLang="ja-JP" sz="1000" b="1" baseline="30000" dirty="0">
                        <a:solidFill>
                          <a:schemeClr val="tx1"/>
                        </a:solidFill>
                        <a:latin typeface="Meiryo UI" panose="020B0604030504040204" pitchFamily="50" charset="-128"/>
                        <a:ea typeface="Meiryo UI" panose="020B0604030504040204" pitchFamily="50" charset="-128"/>
                      </a:endParaRPr>
                    </a:p>
                  </a:txBody>
                  <a:tcPr marL="74295" marR="74295" marT="37148" marB="37148">
                    <a:solidFill>
                      <a:srgbClr val="C5E0B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712</a:t>
                      </a:r>
                      <a:r>
                        <a:rPr kumimoji="1" lang="en-US" altLang="ja-JP" sz="1100" b="0" i="0" u="none" strike="noStrike" kern="1200" cap="none" spc="0" normalizeH="0" baseline="-2500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25000" noProof="0" dirty="0">
                          <a:ln>
                            <a:noFill/>
                          </a:ln>
                          <a:solidFill>
                            <a:prstClr val="black"/>
                          </a:solidFill>
                          <a:effectLst/>
                          <a:uLnTx/>
                          <a:uFillTx/>
                          <a:latin typeface="Meiryo UI" panose="020B0604030504040204" pitchFamily="50" charset="-128"/>
                          <a:ea typeface="Meiryo UI" panose="020B0604030504040204" pitchFamily="50" charset="-128"/>
                          <a:cs typeface="+mn-cs"/>
                        </a:rPr>
                        <a:t>２　</a:t>
                      </a:r>
                      <a:endParaRPr kumimoji="1" lang="en-US" altLang="ja-JP" sz="1100" b="0" i="0" u="none" strike="noStrike" kern="1200" cap="none" spc="0" normalizeH="0" baseline="-2500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331</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marL="74295" marR="74295" marT="37148" marB="37148" anchor="ctr"/>
                </a:tc>
                <a:tc>
                  <a:txBody>
                    <a:bodyPr/>
                    <a:lstStyle/>
                    <a:p>
                      <a:pPr marL="0" algn="ctr" defTabSz="914400" rtl="0" eaLnBrk="1" latinLnBrk="0" hangingPunct="1"/>
                      <a:r>
                        <a:rPr kumimoji="1" lang="en-US" altLang="ja-JP" sz="1400" kern="1200" dirty="0">
                          <a:solidFill>
                            <a:schemeClr val="tx1"/>
                          </a:solidFill>
                          <a:latin typeface="Meiryo UI" panose="020B0604030504040204" pitchFamily="50" charset="-128"/>
                          <a:ea typeface="Meiryo UI" panose="020B0604030504040204" pitchFamily="50" charset="-128"/>
                          <a:cs typeface="+mn-cs"/>
                        </a:rPr>
                        <a:t>659</a:t>
                      </a:r>
                      <a:r>
                        <a:rPr kumimoji="1" lang="en-US" altLang="ja-JP" sz="1050" kern="1200" baseline="-25000" dirty="0">
                          <a:solidFill>
                            <a:schemeClr val="tx1"/>
                          </a:solidFill>
                          <a:latin typeface="Meiryo UI" panose="020B0604030504040204" pitchFamily="50" charset="-128"/>
                          <a:ea typeface="Meiryo UI" panose="020B0604030504040204" pitchFamily="50" charset="-128"/>
                          <a:cs typeface="+mn-cs"/>
                        </a:rPr>
                        <a:t>※</a:t>
                      </a:r>
                      <a:r>
                        <a:rPr kumimoji="1" lang="ja-JP" altLang="en-US" sz="1050" kern="1200" baseline="-25000" dirty="0">
                          <a:solidFill>
                            <a:schemeClr val="tx1"/>
                          </a:solidFill>
                          <a:latin typeface="Meiryo UI" panose="020B0604030504040204" pitchFamily="50" charset="-128"/>
                          <a:ea typeface="Meiryo UI" panose="020B0604030504040204" pitchFamily="50" charset="-128"/>
                          <a:cs typeface="+mn-cs"/>
                        </a:rPr>
                        <a:t>３</a:t>
                      </a:r>
                    </a:p>
                  </a:txBody>
                  <a:tcPr marL="74295" marR="74295" marT="37148" marB="37148"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０</a:t>
                      </a:r>
                      <a:r>
                        <a:rPr kumimoji="1" lang="en-US" altLang="ja-JP" sz="1100" kern="1200" baseline="-25000" dirty="0">
                          <a:solidFill>
                            <a:schemeClr val="tx1"/>
                          </a:solidFill>
                          <a:latin typeface="+mn-ea"/>
                          <a:ea typeface="+mn-ea"/>
                          <a:cs typeface="+mn-cs"/>
                        </a:rPr>
                        <a:t>※</a:t>
                      </a:r>
                      <a:r>
                        <a:rPr kumimoji="1" lang="ja-JP" altLang="en-US" sz="1100" kern="1200" baseline="-25000" dirty="0">
                          <a:solidFill>
                            <a:schemeClr val="tx1"/>
                          </a:solidFill>
                          <a:latin typeface="+mn-ea"/>
                          <a:ea typeface="+mn-ea"/>
                          <a:cs typeface="+mn-cs"/>
                        </a:rPr>
                        <a:t>６</a:t>
                      </a:r>
                      <a:endParaRPr kumimoji="1" lang="en-US" altLang="ja-JP" sz="1100" kern="1200" dirty="0">
                        <a:solidFill>
                          <a:schemeClr val="tx1"/>
                        </a:solidFill>
                        <a:latin typeface="Meiryo UI" panose="020B0604030504040204" pitchFamily="50" charset="-128"/>
                        <a:ea typeface="Meiryo UI" panose="020B0604030504040204" pitchFamily="50" charset="-128"/>
                        <a:cs typeface="+mn-cs"/>
                      </a:endParaRPr>
                    </a:p>
                  </a:txBody>
                  <a:tcPr marL="74295" marR="74295" marT="37148" marB="37148" anchor="ctr"/>
                </a:tc>
                <a:tc>
                  <a:txBody>
                    <a:bodyPr/>
                    <a:lstStyle/>
                    <a:p>
                      <a:pPr marL="0" algn="ctr" defTabSz="914400" rtl="0" eaLnBrk="1" latinLnBrk="0" hangingPunct="1"/>
                      <a:r>
                        <a:rPr kumimoji="1" lang="en-US" altLang="ja-JP" sz="1400" u="none" kern="1200" dirty="0">
                          <a:solidFill>
                            <a:schemeClr val="tx1"/>
                          </a:solidFill>
                          <a:latin typeface="Meiryo UI" panose="020B0604030504040204" pitchFamily="50" charset="-128"/>
                          <a:ea typeface="Meiryo UI" panose="020B0604030504040204" pitchFamily="50" charset="-128"/>
                          <a:cs typeface="Calibri" panose="020F0502020204030204" pitchFamily="34" charset="0"/>
                        </a:rPr>
                        <a:t>13</a:t>
                      </a:r>
                      <a:r>
                        <a:rPr kumimoji="1" lang="en-US" altLang="ja-JP" sz="1100" kern="1200" baseline="-25000" dirty="0">
                          <a:solidFill>
                            <a:schemeClr val="tx1"/>
                          </a:solidFill>
                          <a:latin typeface="+mn-ea"/>
                          <a:ea typeface="+mn-ea"/>
                          <a:cs typeface="+mn-cs"/>
                        </a:rPr>
                        <a:t>※</a:t>
                      </a:r>
                      <a:r>
                        <a:rPr kumimoji="1" lang="ja-JP" altLang="en-US" sz="1100" kern="1200" baseline="-25000" dirty="0">
                          <a:solidFill>
                            <a:schemeClr val="tx1"/>
                          </a:solidFill>
                          <a:latin typeface="+mn-ea"/>
                          <a:ea typeface="+mn-ea"/>
                          <a:cs typeface="+mn-cs"/>
                        </a:rPr>
                        <a:t>５</a:t>
                      </a:r>
                      <a:endParaRPr kumimoji="1" lang="en-US" altLang="ja-JP" sz="1100" kern="1200" baseline="-25000" dirty="0">
                        <a:solidFill>
                          <a:schemeClr val="tx1"/>
                        </a:solidFill>
                        <a:latin typeface="+mn-ea"/>
                        <a:ea typeface="+mn-ea"/>
                        <a:cs typeface="+mn-cs"/>
                      </a:endParaRPr>
                    </a:p>
                  </a:txBody>
                  <a:tcPr marL="74295" marR="74295" marT="37148" marB="37148"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250845459"/>
                  </a:ext>
                </a:extLst>
              </a:tr>
            </a:tbl>
          </a:graphicData>
        </a:graphic>
      </p:graphicFrame>
      <p:sp>
        <p:nvSpPr>
          <p:cNvPr id="32" name="テキスト ボックス 31"/>
          <p:cNvSpPr txBox="1"/>
          <p:nvPr/>
        </p:nvSpPr>
        <p:spPr>
          <a:xfrm>
            <a:off x="6510712" y="628045"/>
            <a:ext cx="3296374" cy="307777"/>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zh-TW"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令和</a:t>
            </a:r>
            <a:r>
              <a:rPr kumimoji="0" lang="en-US" altLang="zh-TW"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0" lang="zh-TW"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年</a:t>
            </a:r>
            <a:r>
              <a:rPr kumimoji="0" lang="en-US" altLang="zh-TW"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0" lang="zh-TW"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月</a:t>
            </a:r>
            <a:r>
              <a:rPr kumimoji="0" lang="en-US" altLang="zh-TW"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25</a:t>
            </a:r>
            <a:r>
              <a:rPr kumimoji="0" lang="zh-TW"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日</a:t>
            </a:r>
            <a:r>
              <a:rPr kumimoji="0" lang="en-US" altLang="zh-TW"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24</a:t>
            </a:r>
            <a:r>
              <a:rPr kumimoji="0" lang="zh-TW"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時時点</a:t>
            </a:r>
            <a:endPar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3" name="テキスト ボックス 32"/>
          <p:cNvSpPr txBox="1"/>
          <p:nvPr/>
        </p:nvSpPr>
        <p:spPr>
          <a:xfrm>
            <a:off x="78778" y="623077"/>
            <a:ext cx="1082348" cy="307777"/>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国内事例</a:t>
            </a:r>
            <a:r>
              <a:rPr kumimoji="1" lang="en-US" altLang="ja-JP" sz="14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4" name="テキスト ボックス 33"/>
          <p:cNvSpPr txBox="1"/>
          <p:nvPr/>
        </p:nvSpPr>
        <p:spPr>
          <a:xfrm>
            <a:off x="928297" y="683182"/>
            <a:ext cx="1307731" cy="26161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括弧内は前日比</a:t>
            </a:r>
            <a:endParaRPr kumimoji="1" lang="ja-JP" altLang="en-US"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0" name="テキスト ボックス 19"/>
          <p:cNvSpPr txBox="1"/>
          <p:nvPr/>
        </p:nvSpPr>
        <p:spPr>
          <a:xfrm>
            <a:off x="3431339" y="1825670"/>
            <a:ext cx="763579" cy="276999"/>
          </a:xfrm>
          <a:prstGeom prst="rect">
            <a:avLst/>
          </a:prstGeom>
          <a:noFill/>
        </p:spPr>
        <p:txBody>
          <a:bodyPr wrap="square" rtlCol="0">
            <a:spAutoFit/>
          </a:bodyPr>
          <a:lstStyle/>
          <a:p>
            <a:r>
              <a:rPr kumimoji="1" lang="en-US" altLang="ja-JP" sz="1200" dirty="0">
                <a:solidFill>
                  <a:srgbClr val="FF0000"/>
                </a:solidFill>
              </a:rPr>
              <a:t>※2</a:t>
            </a:r>
            <a:endParaRPr kumimoji="1" lang="ja-JP" altLang="en-US" sz="1200" dirty="0">
              <a:solidFill>
                <a:srgbClr val="FF0000"/>
              </a:solidFill>
            </a:endParaRPr>
          </a:p>
        </p:txBody>
      </p:sp>
      <p:sp>
        <p:nvSpPr>
          <p:cNvPr id="16" name="テキスト ボックス 15">
            <a:extLst>
              <a:ext uri="{FF2B5EF4-FFF2-40B4-BE49-F238E27FC236}">
                <a16:creationId xmlns:a16="http://schemas.microsoft.com/office/drawing/2014/main" id="{5B7BCE76-BDDF-4A44-BA5E-154D24FA655C}"/>
              </a:ext>
            </a:extLst>
          </p:cNvPr>
          <p:cNvSpPr txBox="1"/>
          <p:nvPr/>
        </p:nvSpPr>
        <p:spPr>
          <a:xfrm>
            <a:off x="5469209" y="1827374"/>
            <a:ext cx="609682" cy="279687"/>
          </a:xfrm>
          <a:prstGeom prst="rect">
            <a:avLst/>
          </a:prstGeom>
          <a:noFill/>
        </p:spPr>
        <p:txBody>
          <a:bodyPr wrap="square" rtlCol="0">
            <a:spAutoFit/>
          </a:bodyPr>
          <a:lstStyle/>
          <a:p>
            <a:r>
              <a:rPr kumimoji="1" lang="ja-JP" altLang="en-US" sz="1200" dirty="0">
                <a:solidFill>
                  <a:srgbClr val="FF0000"/>
                </a:solidFill>
              </a:rPr>
              <a:t>  </a:t>
            </a:r>
            <a:r>
              <a:rPr kumimoji="1" lang="en-US" altLang="ja-JP" sz="1200" dirty="0">
                <a:solidFill>
                  <a:srgbClr val="FF0000"/>
                </a:solidFill>
              </a:rPr>
              <a:t>※6</a:t>
            </a:r>
            <a:endParaRPr kumimoji="1" lang="ja-JP" altLang="en-US" sz="1200" dirty="0">
              <a:solidFill>
                <a:srgbClr val="FF0000"/>
              </a:solidFill>
            </a:endParaRPr>
          </a:p>
        </p:txBody>
      </p:sp>
      <p:sp>
        <p:nvSpPr>
          <p:cNvPr id="22" name="テキスト ボックス 21"/>
          <p:cNvSpPr txBox="1"/>
          <p:nvPr/>
        </p:nvSpPr>
        <p:spPr>
          <a:xfrm>
            <a:off x="2225080" y="2273782"/>
            <a:ext cx="763579" cy="276999"/>
          </a:xfrm>
          <a:prstGeom prst="rect">
            <a:avLst/>
          </a:prstGeom>
          <a:noFill/>
          <a:ln>
            <a:noFill/>
          </a:ln>
        </p:spPr>
        <p:txBody>
          <a:bodyPr wrap="square" rtlCol="0">
            <a:spAutoFit/>
          </a:bodyPr>
          <a:lstStyle/>
          <a:p>
            <a:r>
              <a:rPr kumimoji="1" lang="en-US" altLang="ja-JP" sz="1200" dirty="0">
                <a:solidFill>
                  <a:srgbClr val="FF0000"/>
                </a:solidFill>
              </a:rPr>
              <a:t>※7</a:t>
            </a:r>
            <a:endParaRPr kumimoji="1" lang="ja-JP" altLang="en-US" sz="1200" dirty="0">
              <a:solidFill>
                <a:srgbClr val="FF0000"/>
              </a:solidFill>
            </a:endParaRPr>
          </a:p>
        </p:txBody>
      </p:sp>
      <p:sp>
        <p:nvSpPr>
          <p:cNvPr id="21" name="テキスト ボックス 20">
            <a:extLst>
              <a:ext uri="{FF2B5EF4-FFF2-40B4-BE49-F238E27FC236}">
                <a16:creationId xmlns:a16="http://schemas.microsoft.com/office/drawing/2014/main" id="{99255B6C-6D63-46E1-92B7-95CE3B9632EA}"/>
              </a:ext>
            </a:extLst>
          </p:cNvPr>
          <p:cNvSpPr txBox="1"/>
          <p:nvPr/>
        </p:nvSpPr>
        <p:spPr>
          <a:xfrm>
            <a:off x="-142876" y="5965543"/>
            <a:ext cx="9921875" cy="830997"/>
          </a:xfrm>
          <a:prstGeom prst="rect">
            <a:avLst/>
          </a:prstGeom>
          <a:noFill/>
        </p:spPr>
        <p:txBody>
          <a:bodyPr wrap="square" rtlCol="0">
            <a:spAutoFit/>
          </a:bodyPr>
          <a:lstStyle/>
          <a:p>
            <a:pPr lvl="0">
              <a:defRPr/>
            </a:pPr>
            <a:r>
              <a:rPr kumimoji="1" lang="ja-JP" altLang="en-US" sz="800" dirty="0">
                <a:latin typeface="游ゴシック" panose="020B0400000000000000" pitchFamily="50" charset="-128"/>
              </a:rPr>
              <a:t>　　　　</a:t>
            </a:r>
            <a:r>
              <a:rPr kumimoji="1" lang="en-US" altLang="ja-JP" sz="800" dirty="0">
                <a:latin typeface="游ゴシック" panose="020B0400000000000000" pitchFamily="50" charset="-128"/>
              </a:rPr>
              <a:t>※</a:t>
            </a:r>
            <a:r>
              <a:rPr kumimoji="1" lang="ja-JP" altLang="en-US" sz="800" dirty="0">
                <a:latin typeface="游ゴシック" panose="020B0400000000000000" pitchFamily="50" charset="-128"/>
              </a:rPr>
              <a:t>１　　　那覇港出港時点の人数。うち日本国籍の者</a:t>
            </a:r>
            <a:r>
              <a:rPr kumimoji="1" lang="en-US" altLang="ja-JP" sz="800" dirty="0">
                <a:latin typeface="游ゴシック" panose="020B0400000000000000" pitchFamily="50" charset="-128"/>
              </a:rPr>
              <a:t>1,341</a:t>
            </a:r>
            <a:r>
              <a:rPr kumimoji="1" lang="ja-JP" altLang="en-US" sz="800" dirty="0">
                <a:latin typeface="游ゴシック" panose="020B0400000000000000" pitchFamily="50" charset="-128"/>
              </a:rPr>
              <a:t>人</a:t>
            </a:r>
            <a:endParaRPr kumimoji="1" lang="en-US" altLang="ja-JP" sz="800" dirty="0">
              <a:latin typeface="游ゴシック" panose="020B0400000000000000" pitchFamily="50" charset="-128"/>
            </a:endParaRPr>
          </a:p>
          <a:p>
            <a:pPr marL="180975" lvl="0" indent="-180975">
              <a:defRPr/>
            </a:pPr>
            <a:r>
              <a:rPr kumimoji="1" lang="ja-JP" altLang="en-US" sz="800" dirty="0">
                <a:latin typeface="游ゴシック" panose="020B0400000000000000" pitchFamily="50" charset="-128"/>
              </a:rPr>
              <a:t>　　　　</a:t>
            </a:r>
            <a:r>
              <a:rPr kumimoji="1" lang="en-US" altLang="ja-JP" sz="800" dirty="0">
                <a:latin typeface="游ゴシック" panose="020B0400000000000000" pitchFamily="50" charset="-128"/>
              </a:rPr>
              <a:t>※</a:t>
            </a:r>
            <a:r>
              <a:rPr kumimoji="1" lang="ja-JP" altLang="en-US" sz="800" dirty="0">
                <a:latin typeface="游ゴシック" panose="020B0400000000000000" pitchFamily="50" charset="-128"/>
              </a:rPr>
              <a:t>２　　　船会社の医療スタッフとして途中乗船し、</a:t>
            </a:r>
            <a:r>
              <a:rPr kumimoji="1" lang="en-US" altLang="ja-JP" sz="800" dirty="0">
                <a:latin typeface="游ゴシック" panose="020B0400000000000000" pitchFamily="50" charset="-128"/>
              </a:rPr>
              <a:t>PCR</a:t>
            </a:r>
            <a:r>
              <a:rPr kumimoji="1" lang="ja-JP" altLang="en-US" sz="800" dirty="0">
                <a:latin typeface="游ゴシック" panose="020B0400000000000000" pitchFamily="50" charset="-128"/>
              </a:rPr>
              <a:t>陽性となった</a:t>
            </a:r>
            <a:r>
              <a:rPr kumimoji="1" lang="en-US" altLang="ja-JP" sz="800" dirty="0">
                <a:latin typeface="游ゴシック" panose="020B0400000000000000" pitchFamily="50" charset="-128"/>
              </a:rPr>
              <a:t>1</a:t>
            </a:r>
            <a:r>
              <a:rPr kumimoji="1" lang="ja-JP" altLang="en-US" sz="800" dirty="0">
                <a:latin typeface="游ゴシック" panose="020B0400000000000000" pitchFamily="50" charset="-128"/>
              </a:rPr>
              <a:t>名は含めず、チャーター便で帰国した</a:t>
            </a:r>
            <a:r>
              <a:rPr kumimoji="1" lang="en-US" altLang="ja-JP" sz="800" dirty="0">
                <a:latin typeface="游ゴシック" panose="020B0400000000000000" pitchFamily="50" charset="-128"/>
              </a:rPr>
              <a:t>40</a:t>
            </a:r>
            <a:r>
              <a:rPr kumimoji="1" lang="ja-JP" altLang="en-US" sz="800" dirty="0">
                <a:latin typeface="游ゴシック" panose="020B0400000000000000" pitchFamily="50" charset="-128"/>
              </a:rPr>
              <a:t>名を含む。国内事例同様入院後に有症状となった者は無症状病原体保有者数から除いている。</a:t>
            </a:r>
            <a:endParaRPr kumimoji="1" lang="en-US" altLang="ja-JP" sz="800" dirty="0">
              <a:latin typeface="游ゴシック" panose="020B0400000000000000" pitchFamily="50" charset="-128"/>
            </a:endParaRPr>
          </a:p>
          <a:p>
            <a:pPr lvl="0">
              <a:defRPr/>
            </a:pPr>
            <a:r>
              <a:rPr kumimoji="1" lang="ja-JP" altLang="en-US" sz="800" dirty="0">
                <a:latin typeface="游ゴシック" panose="020B0400000000000000" pitchFamily="50" charset="-128"/>
              </a:rPr>
              <a:t>　　　　</a:t>
            </a:r>
            <a:r>
              <a:rPr kumimoji="1" lang="en-US" altLang="ja-JP" sz="800" dirty="0">
                <a:latin typeface="游ゴシック" panose="020B0400000000000000" pitchFamily="50" charset="-128"/>
              </a:rPr>
              <a:t>※</a:t>
            </a:r>
            <a:r>
              <a:rPr kumimoji="1" lang="ja-JP" altLang="en-US" sz="800" dirty="0">
                <a:latin typeface="游ゴシック" panose="020B0400000000000000" pitchFamily="50" charset="-128"/>
              </a:rPr>
              <a:t>３　　　退院等している者</a:t>
            </a:r>
            <a:r>
              <a:rPr kumimoji="1" lang="en-US" altLang="ja-JP" sz="800" dirty="0">
                <a:latin typeface="游ゴシック" panose="020B0400000000000000" pitchFamily="50" charset="-128"/>
              </a:rPr>
              <a:t>659</a:t>
            </a:r>
            <a:r>
              <a:rPr kumimoji="1" lang="ja-JP" altLang="en-US" sz="800" dirty="0">
                <a:latin typeface="游ゴシック" panose="020B0400000000000000" pitchFamily="50" charset="-128"/>
              </a:rPr>
              <a:t>名のうち有症状</a:t>
            </a:r>
            <a:r>
              <a:rPr kumimoji="1" lang="en-US" altLang="ja-JP" sz="800" dirty="0">
                <a:latin typeface="游ゴシック" panose="020B0400000000000000" pitchFamily="50" charset="-128"/>
              </a:rPr>
              <a:t>364</a:t>
            </a:r>
            <a:r>
              <a:rPr kumimoji="1" lang="ja-JP" altLang="en-US" sz="800" dirty="0">
                <a:latin typeface="游ゴシック" panose="020B0400000000000000" pitchFamily="50" charset="-128"/>
              </a:rPr>
              <a:t>名、無症状</a:t>
            </a:r>
            <a:r>
              <a:rPr kumimoji="1" lang="en-US" altLang="ja-JP" sz="800" dirty="0">
                <a:latin typeface="游ゴシック" panose="020B0400000000000000" pitchFamily="50" charset="-128"/>
              </a:rPr>
              <a:t>295</a:t>
            </a:r>
            <a:r>
              <a:rPr kumimoji="1" lang="ja-JP" altLang="en-US" sz="800" dirty="0">
                <a:latin typeface="游ゴシック" panose="020B0400000000000000" pitchFamily="50" charset="-128"/>
              </a:rPr>
              <a:t>名。チャーター便で帰国した者を除く。</a:t>
            </a:r>
            <a:endParaRPr kumimoji="1" lang="en-US" altLang="ja-JP" sz="800" dirty="0">
              <a:latin typeface="游ゴシック" panose="020B0400000000000000" pitchFamily="50" charset="-128"/>
            </a:endParaRPr>
          </a:p>
          <a:p>
            <a:pPr lvl="0">
              <a:defRPr/>
            </a:pPr>
            <a:r>
              <a:rPr kumimoji="1" lang="ja-JP" altLang="en-US" sz="800" dirty="0">
                <a:latin typeface="游ゴシック" panose="020B0400000000000000" pitchFamily="50" charset="-128"/>
              </a:rPr>
              <a:t>　　　　</a:t>
            </a:r>
            <a:r>
              <a:rPr kumimoji="1" lang="en-US" altLang="ja-JP" sz="800" dirty="0">
                <a:latin typeface="游ゴシック" panose="020B0400000000000000" pitchFamily="50" charset="-128"/>
              </a:rPr>
              <a:t>※</a:t>
            </a:r>
            <a:r>
              <a:rPr kumimoji="1" lang="ja-JP" altLang="en-US" sz="800" dirty="0">
                <a:latin typeface="游ゴシック" panose="020B0400000000000000" pitchFamily="50" charset="-128"/>
              </a:rPr>
              <a:t>４　　　</a:t>
            </a:r>
            <a:r>
              <a:rPr kumimoji="1" lang="en-US" altLang="ja-JP" sz="800" dirty="0">
                <a:latin typeface="游ゴシック" panose="020B0400000000000000" pitchFamily="50" charset="-128"/>
              </a:rPr>
              <a:t>37</a:t>
            </a:r>
            <a:r>
              <a:rPr kumimoji="1" lang="ja-JP" altLang="en-US" sz="800" dirty="0">
                <a:latin typeface="游ゴシック" panose="020B0400000000000000" pitchFamily="50" charset="-128"/>
              </a:rPr>
              <a:t>名が重症から軽～中等症へ改善</a:t>
            </a:r>
            <a:r>
              <a:rPr kumimoji="1" lang="en-US" altLang="ja-JP" sz="800" dirty="0">
                <a:latin typeface="游ゴシック" panose="020B0400000000000000" pitchFamily="50" charset="-128"/>
              </a:rPr>
              <a:t>(</a:t>
            </a:r>
            <a:r>
              <a:rPr kumimoji="1" lang="ja-JP" altLang="en-US" sz="800" dirty="0">
                <a:latin typeface="游ゴシック" panose="020B0400000000000000" pitchFamily="50" charset="-128"/>
              </a:rPr>
              <a:t>うち</a:t>
            </a:r>
            <a:r>
              <a:rPr kumimoji="1" lang="en-US" altLang="ja-JP" sz="800" dirty="0">
                <a:latin typeface="游ゴシック" panose="020B0400000000000000" pitchFamily="50" charset="-128"/>
              </a:rPr>
              <a:t>37</a:t>
            </a:r>
            <a:r>
              <a:rPr kumimoji="1" lang="ja-JP" altLang="en-US" sz="800" dirty="0">
                <a:latin typeface="游ゴシック" panose="020B0400000000000000" pitchFamily="50" charset="-128"/>
              </a:rPr>
              <a:t>名は退院</a:t>
            </a:r>
            <a:r>
              <a:rPr kumimoji="1" lang="en-US" altLang="ja-JP" sz="800" dirty="0">
                <a:latin typeface="游ゴシック" panose="020B0400000000000000" pitchFamily="50" charset="-128"/>
              </a:rPr>
              <a:t>) </a:t>
            </a:r>
            <a:r>
              <a:rPr kumimoji="1" lang="ja-JP" altLang="en-US" sz="800" dirty="0">
                <a:latin typeface="游ゴシック" panose="020B0400000000000000" pitchFamily="50" charset="-128"/>
              </a:rPr>
              <a:t>　</a:t>
            </a:r>
            <a:endParaRPr kumimoji="1" lang="en-US" altLang="ja-JP" sz="800" dirty="0">
              <a:latin typeface="游ゴシック" panose="020B0400000000000000" pitchFamily="50" charset="-128"/>
            </a:endParaRPr>
          </a:p>
          <a:p>
            <a:pPr lvl="0">
              <a:defRPr/>
            </a:pPr>
            <a:r>
              <a:rPr kumimoji="1" lang="ja-JP" altLang="en-US" sz="800" dirty="0">
                <a:latin typeface="游ゴシック" panose="020B0400000000000000" pitchFamily="50" charset="-128"/>
              </a:rPr>
              <a:t>　　　　</a:t>
            </a:r>
            <a:r>
              <a:rPr kumimoji="1" lang="en-US" altLang="ja-JP" sz="800" dirty="0">
                <a:latin typeface="游ゴシック" panose="020B0400000000000000" pitchFamily="50" charset="-128"/>
              </a:rPr>
              <a:t>※</a:t>
            </a:r>
            <a:r>
              <a:rPr kumimoji="1" lang="ja-JP" altLang="en-US" sz="800" dirty="0">
                <a:latin typeface="游ゴシック" panose="020B0400000000000000" pitchFamily="50" charset="-128"/>
              </a:rPr>
              <a:t>５　　　この他にチャーター便で帰国後、令和</a:t>
            </a:r>
            <a:r>
              <a:rPr kumimoji="1" lang="en-US" altLang="ja-JP" sz="800" dirty="0">
                <a:latin typeface="游ゴシック" panose="020B0400000000000000" pitchFamily="50" charset="-128"/>
              </a:rPr>
              <a:t>2</a:t>
            </a:r>
            <a:r>
              <a:rPr kumimoji="1" lang="ja-JP" altLang="en-US" sz="800" dirty="0">
                <a:latin typeface="游ゴシック" panose="020B0400000000000000" pitchFamily="50" charset="-128"/>
              </a:rPr>
              <a:t>年</a:t>
            </a:r>
            <a:r>
              <a:rPr kumimoji="1" lang="en-US" altLang="ja-JP" sz="800" dirty="0">
                <a:latin typeface="游ゴシック" panose="020B0400000000000000" pitchFamily="50" charset="-128"/>
              </a:rPr>
              <a:t>3</a:t>
            </a:r>
            <a:r>
              <a:rPr kumimoji="1" lang="ja-JP" altLang="en-US" sz="800" dirty="0">
                <a:latin typeface="游ゴシック" panose="020B0400000000000000" pitchFamily="50" charset="-128"/>
              </a:rPr>
              <a:t>月</a:t>
            </a:r>
            <a:r>
              <a:rPr kumimoji="1" lang="en-US" altLang="ja-JP" sz="800" dirty="0">
                <a:latin typeface="游ゴシック" panose="020B0400000000000000" pitchFamily="50" charset="-128"/>
              </a:rPr>
              <a:t>1</a:t>
            </a:r>
            <a:r>
              <a:rPr kumimoji="1" lang="ja-JP" altLang="en-US" sz="800" dirty="0">
                <a:latin typeface="游ゴシック" panose="020B0400000000000000" pitchFamily="50" charset="-128"/>
              </a:rPr>
              <a:t>日に死亡したとオーストラリア政府が発表した</a:t>
            </a:r>
            <a:r>
              <a:rPr kumimoji="1" lang="en-US" altLang="ja-JP" sz="800" dirty="0">
                <a:latin typeface="游ゴシック" panose="020B0400000000000000" pitchFamily="50" charset="-128"/>
              </a:rPr>
              <a:t>1</a:t>
            </a:r>
            <a:r>
              <a:rPr kumimoji="1" lang="ja-JP" altLang="en-US" sz="800" dirty="0">
                <a:latin typeface="游ゴシック" panose="020B0400000000000000" pitchFamily="50" charset="-128"/>
              </a:rPr>
              <a:t>名がいる。</a:t>
            </a:r>
            <a:endParaRPr kumimoji="1" lang="en-US" altLang="ja-JP" sz="800" dirty="0">
              <a:latin typeface="游ゴシック" panose="020B0400000000000000" pitchFamily="50" charset="-128"/>
            </a:endParaRPr>
          </a:p>
          <a:p>
            <a:pPr lvl="0">
              <a:defRPr/>
            </a:pPr>
            <a:r>
              <a:rPr kumimoji="1" lang="ja-JP" altLang="en-US" sz="800" dirty="0">
                <a:latin typeface="游ゴシック" panose="020B0400000000000000" pitchFamily="50" charset="-128"/>
              </a:rPr>
              <a:t>　　　　</a:t>
            </a:r>
            <a:r>
              <a:rPr kumimoji="1" lang="en-US" altLang="ja-JP" sz="800" dirty="0">
                <a:latin typeface="游ゴシック" panose="020B0400000000000000" pitchFamily="50" charset="-128"/>
              </a:rPr>
              <a:t>※</a:t>
            </a:r>
            <a:r>
              <a:rPr kumimoji="1" lang="ja-JP" altLang="en-US" sz="800" dirty="0">
                <a:latin typeface="游ゴシック" panose="020B0400000000000000" pitchFamily="50" charset="-128"/>
              </a:rPr>
              <a:t>６　　　新型コロナウイルス関連疾患が軽快後、他疾患により重症の者が</a:t>
            </a:r>
            <a:r>
              <a:rPr kumimoji="1" lang="en-US" altLang="ja-JP" sz="800" dirty="0">
                <a:latin typeface="游ゴシック" panose="020B0400000000000000" pitchFamily="50" charset="-128"/>
              </a:rPr>
              <a:t>1</a:t>
            </a:r>
            <a:r>
              <a:rPr kumimoji="1" lang="ja-JP" altLang="en-US" sz="800" dirty="0">
                <a:latin typeface="游ゴシック" panose="020B0400000000000000" pitchFamily="50" charset="-128"/>
              </a:rPr>
              <a:t>名いる。</a:t>
            </a:r>
          </a:p>
        </p:txBody>
      </p:sp>
      <p:graphicFrame>
        <p:nvGraphicFramePr>
          <p:cNvPr id="2" name="表 1"/>
          <p:cNvGraphicFramePr>
            <a:graphicFrameLocks noGrp="1"/>
          </p:cNvGraphicFramePr>
          <p:nvPr>
            <p:extLst>
              <p:ext uri="{D42A27DB-BD31-4B8C-83A1-F6EECF244321}">
                <p14:modId xmlns:p14="http://schemas.microsoft.com/office/powerpoint/2010/main" val="2869515198"/>
              </p:ext>
            </p:extLst>
          </p:nvPr>
        </p:nvGraphicFramePr>
        <p:xfrm>
          <a:off x="2801389" y="4007947"/>
          <a:ext cx="208280" cy="365760"/>
        </p:xfrm>
        <a:graphic>
          <a:graphicData uri="http://schemas.openxmlformats.org/drawingml/2006/table">
            <a:tbl>
              <a:tblPr/>
              <a:tblGrid>
                <a:gridCol w="208280">
                  <a:extLst>
                    <a:ext uri="{9D8B030D-6E8A-4147-A177-3AD203B41FA5}">
                      <a16:colId xmlns:a16="http://schemas.microsoft.com/office/drawing/2014/main" val="2051138365"/>
                    </a:ext>
                  </a:extLst>
                </a:gridCol>
              </a:tblGrid>
              <a:tr h="0">
                <a:tc>
                  <a:txBody>
                    <a:bodyPr/>
                    <a:lstStyle/>
                    <a:p>
                      <a:endParaRPr kumimoji="1" lang="ja-JP" altLang="en-US" dirty="0"/>
                    </a:p>
                  </a:txBody>
                  <a:tcPr>
                    <a:lnL>
                      <a:noFill/>
                    </a:lnL>
                    <a:lnR>
                      <a:noFill/>
                    </a:lnR>
                    <a:lnT>
                      <a:noFill/>
                    </a:lnT>
                    <a:lnB>
                      <a:noFill/>
                    </a:lnB>
                  </a:tcPr>
                </a:tc>
                <a:extLst>
                  <a:ext uri="{0D108BD9-81ED-4DB2-BD59-A6C34878D82A}">
                    <a16:rowId xmlns:a16="http://schemas.microsoft.com/office/drawing/2014/main" val="308673379"/>
                  </a:ext>
                </a:extLst>
              </a:tr>
            </a:tbl>
          </a:graphicData>
        </a:graphic>
      </p:graphicFrame>
      <p:sp>
        <p:nvSpPr>
          <p:cNvPr id="25" name="テキスト ボックス 24">
            <a:extLst>
              <a:ext uri="{FF2B5EF4-FFF2-40B4-BE49-F238E27FC236}">
                <a16:creationId xmlns:a16="http://schemas.microsoft.com/office/drawing/2014/main" id="{96A1D088-5D95-466B-BBB3-50BB85651075}"/>
              </a:ext>
            </a:extLst>
          </p:cNvPr>
          <p:cNvSpPr txBox="1"/>
          <p:nvPr/>
        </p:nvSpPr>
        <p:spPr>
          <a:xfrm>
            <a:off x="3431339" y="3017965"/>
            <a:ext cx="763579" cy="276999"/>
          </a:xfrm>
          <a:prstGeom prst="rect">
            <a:avLst/>
          </a:prstGeom>
          <a:noFill/>
        </p:spPr>
        <p:txBody>
          <a:bodyPr wrap="square" rtlCol="0">
            <a:spAutoFit/>
          </a:bodyPr>
          <a:lstStyle/>
          <a:p>
            <a:r>
              <a:rPr kumimoji="1" lang="en-US" altLang="ja-JP" sz="1200" dirty="0">
                <a:solidFill>
                  <a:srgbClr val="FF0000"/>
                </a:solidFill>
              </a:rPr>
              <a:t>※2</a:t>
            </a:r>
            <a:endParaRPr kumimoji="1" lang="ja-JP" altLang="en-US" sz="1200" dirty="0">
              <a:solidFill>
                <a:srgbClr val="FF0000"/>
              </a:solidFill>
            </a:endParaRPr>
          </a:p>
        </p:txBody>
      </p:sp>
      <p:sp>
        <p:nvSpPr>
          <p:cNvPr id="26" name="テキスト ボックス 25">
            <a:extLst>
              <a:ext uri="{FF2B5EF4-FFF2-40B4-BE49-F238E27FC236}">
                <a16:creationId xmlns:a16="http://schemas.microsoft.com/office/drawing/2014/main" id="{757EFF1B-A6FB-4C7F-BF78-6DC849065ADC}"/>
              </a:ext>
            </a:extLst>
          </p:cNvPr>
          <p:cNvSpPr txBox="1"/>
          <p:nvPr/>
        </p:nvSpPr>
        <p:spPr>
          <a:xfrm>
            <a:off x="5469209" y="3017965"/>
            <a:ext cx="609682" cy="279687"/>
          </a:xfrm>
          <a:prstGeom prst="rect">
            <a:avLst/>
          </a:prstGeom>
          <a:noFill/>
        </p:spPr>
        <p:txBody>
          <a:bodyPr wrap="square" rtlCol="0">
            <a:spAutoFit/>
          </a:bodyPr>
          <a:lstStyle/>
          <a:p>
            <a:r>
              <a:rPr kumimoji="1" lang="en-US" altLang="ja-JP" sz="1200" dirty="0">
                <a:solidFill>
                  <a:srgbClr val="FF0000"/>
                </a:solidFill>
              </a:rPr>
              <a:t>  ※6</a:t>
            </a:r>
            <a:endParaRPr kumimoji="1" lang="ja-JP" altLang="en-US" sz="1200" dirty="0">
              <a:solidFill>
                <a:srgbClr val="FF0000"/>
              </a:solidFill>
            </a:endParaRPr>
          </a:p>
        </p:txBody>
      </p:sp>
    </p:spTree>
    <p:extLst>
      <p:ext uri="{BB962C8B-B14F-4D97-AF65-F5344CB8AC3E}">
        <p14:creationId xmlns:p14="http://schemas.microsoft.com/office/powerpoint/2010/main" val="380021229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7A5A9DDEB2D704FBD598C153D4AD4D7" ma:contentTypeVersion="8" ma:contentTypeDescription="Create a new document." ma:contentTypeScope="" ma:versionID="b5612fbbe8e8ebc14dec31c4056413f1">
  <xsd:schema xmlns:xsd="http://www.w3.org/2001/XMLSchema" xmlns:xs="http://www.w3.org/2001/XMLSchema" xmlns:p="http://schemas.microsoft.com/office/2006/metadata/properties" xmlns:ns2="2f144686-bf64-43b9-a8cb-2906a0d4460e" targetNamespace="http://schemas.microsoft.com/office/2006/metadata/properties" ma:root="true" ma:fieldsID="5d6b5bbd2a5ee23c88628c620fb6ae17" ns2:_="">
    <xsd:import namespace="2f144686-bf64-43b9-a8cb-2906a0d4460e"/>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144686-bf64-43b9-a8cb-2906a0d4460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2F00DEB-050D-45E9-A1FB-531288AB324B}"/>
</file>

<file path=customXml/itemProps2.xml><?xml version="1.0" encoding="utf-8"?>
<ds:datastoreItem xmlns:ds="http://schemas.openxmlformats.org/officeDocument/2006/customXml" ds:itemID="{767941BF-7083-4CFB-840D-3B011F4CC8A3}">
  <ds:schemaRefs>
    <ds:schemaRef ds:uri="http://schemas.microsoft.com/sharepoint/v3/contenttype/forms"/>
  </ds:schemaRefs>
</ds:datastoreItem>
</file>

<file path=customXml/itemProps3.xml><?xml version="1.0" encoding="utf-8"?>
<ds:datastoreItem xmlns:ds="http://schemas.openxmlformats.org/officeDocument/2006/customXml" ds:itemID="{7E412AEF-7FE8-47D3-B7E5-621A0A940F84}">
  <ds:schemaRefs>
    <ds:schemaRef ds:uri="http://www.w3.org/XML/1998/namespace"/>
    <ds:schemaRef ds:uri="http://purl.org/dc/dcmitype/"/>
    <ds:schemaRef ds:uri="http://schemas.microsoft.com/office/infopath/2007/PartnerControls"/>
    <ds:schemaRef ds:uri="http://schemas.microsoft.com/office/2006/documentManagement/types"/>
    <ds:schemaRef ds:uri="http://schemas.openxmlformats.org/package/2006/metadata/core-properties"/>
    <ds:schemaRef ds:uri="http://purl.org/dc/terms/"/>
    <ds:schemaRef ds:uri="2f144686-bf64-43b9-a8cb-2906a0d4460e"/>
    <ds:schemaRef ds:uri="http://schemas.microsoft.com/office/2006/metadata/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0</TotalTime>
  <Words>804</Words>
  <Application>Microsoft Office PowerPoint</Application>
  <PresentationFormat>A4 210 x 297 mm</PresentationFormat>
  <Paragraphs>112</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2021-05-25T18:03:17Z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0x01010047A5A9DDEB2D704FBD598C153D4AD4D7</vt:lpwstr>
  </property>
</Properties>
</file>