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9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BE5D6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7" autoAdjust="0"/>
    <p:restoredTop sz="95354" autoAdjust="0"/>
  </p:normalViewPr>
  <p:slideViewPr>
    <p:cSldViewPr snapToGrid="0">
      <p:cViewPr varScale="1">
        <p:scale>
          <a:sx n="115" d="100"/>
          <a:sy n="115" d="100"/>
        </p:scale>
        <p:origin x="163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C93FD-A304-4FBB-B10A-B23744D36EE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48332-2C61-402C-B49E-00E8DA80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77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848332-2C61-402C-B49E-00E8DA80A7A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29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91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4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69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80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76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7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9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88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76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66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192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BA1F9-C6D9-424C-BFF1-65787CD3FC2E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445A-7C4C-4F2C-8953-53DB2A0B07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96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3843"/>
            <a:ext cx="9906000" cy="6099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新型コロナウイルス感染症の発生状況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510712" y="616557"/>
            <a:ext cx="3296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２年５月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24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時時点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57494" y="634124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国内事例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64797" y="682098"/>
            <a:ext cx="1307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括弧内は前日比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57494" y="4693994"/>
            <a:ext cx="1452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上陸前事例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8163" y="4706578"/>
            <a:ext cx="193793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括弧内は前日比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110631"/>
              </p:ext>
            </p:extLst>
          </p:nvPr>
        </p:nvGraphicFramePr>
        <p:xfrm>
          <a:off x="173316" y="4956717"/>
          <a:ext cx="9536743" cy="1045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4516">
                  <a:extLst>
                    <a:ext uri="{9D8B030D-6E8A-4147-A177-3AD203B41FA5}">
                      <a16:colId xmlns:a16="http://schemas.microsoft.com/office/drawing/2014/main" val="1672181259"/>
                    </a:ext>
                  </a:extLst>
                </a:gridCol>
                <a:gridCol w="2342024">
                  <a:extLst>
                    <a:ext uri="{9D8B030D-6E8A-4147-A177-3AD203B41FA5}">
                      <a16:colId xmlns:a16="http://schemas.microsoft.com/office/drawing/2014/main" val="1053225211"/>
                    </a:ext>
                  </a:extLst>
                </a:gridCol>
                <a:gridCol w="1401853">
                  <a:extLst>
                    <a:ext uri="{9D8B030D-6E8A-4147-A177-3AD203B41FA5}">
                      <a16:colId xmlns:a16="http://schemas.microsoft.com/office/drawing/2014/main" val="569935679"/>
                    </a:ext>
                  </a:extLst>
                </a:gridCol>
                <a:gridCol w="2180907">
                  <a:extLst>
                    <a:ext uri="{9D8B030D-6E8A-4147-A177-3AD203B41FA5}">
                      <a16:colId xmlns:a16="http://schemas.microsoft.com/office/drawing/2014/main" val="448581885"/>
                    </a:ext>
                  </a:extLst>
                </a:gridCol>
                <a:gridCol w="1677443">
                  <a:extLst>
                    <a:ext uri="{9D8B030D-6E8A-4147-A177-3AD203B41FA5}">
                      <a16:colId xmlns:a16="http://schemas.microsoft.com/office/drawing/2014/main" val="308262058"/>
                    </a:ext>
                  </a:extLst>
                </a:gridCol>
              </a:tblGrid>
              <a:tr h="111276">
                <a:tc row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>
                    <a:solidFill>
                      <a:srgbClr val="C5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PCR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検査陽性者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※【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は無症状病原体保有者数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 marL="74295" marR="74295" marT="37148" marB="3714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704564"/>
                  </a:ext>
                </a:extLst>
              </a:tr>
              <a:tr h="365620">
                <a:tc vMerge="1">
                  <a:txBody>
                    <a:bodyPr/>
                    <a:lstStyle/>
                    <a:p>
                      <a:endParaRPr kumimoji="1" lang="ja-JP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50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退院等している者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人工呼吸器又は集中治療室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に入院している者　</a:t>
                      </a:r>
                      <a:r>
                        <a:rPr kumimoji="1" lang="en-US" altLang="ja-JP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</a:t>
                      </a:r>
                      <a:endParaRPr kumimoji="1" lang="en-US" altLang="ja-JP" sz="1000" b="1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死亡者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58550"/>
                  </a:ext>
                </a:extLst>
              </a:tr>
              <a:tr h="4927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クルーズ船事例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（水際対策で確認）</a:t>
                      </a:r>
                      <a:endParaRPr kumimoji="1" lang="en-US" altLang="ja-JP" sz="10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3,711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人）</a:t>
                      </a:r>
                      <a:r>
                        <a:rPr kumimoji="1" lang="en-US" altLang="ja-JP" sz="1000" baseline="30000" dirty="0" smtClean="0"/>
                        <a:t>※</a:t>
                      </a:r>
                      <a:r>
                        <a:rPr kumimoji="1" lang="ja-JP" altLang="en-US" sz="1000" baseline="30000" dirty="0" smtClean="0"/>
                        <a:t>５</a:t>
                      </a:r>
                      <a:endParaRPr kumimoji="1" lang="en-US" altLang="ja-JP" sz="10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 marT="37148" marB="37148"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712</a:t>
                      </a:r>
                      <a:r>
                        <a:rPr kumimoji="1" lang="en-US" altLang="ja-JP" sz="11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100" b="0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６　</a:t>
                      </a:r>
                      <a:endParaRPr kumimoji="1" lang="en-US" altLang="ja-JP" sz="11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331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653</a:t>
                      </a:r>
                      <a:r>
                        <a:rPr kumimoji="1" lang="en-US" altLang="ja-JP" sz="1050" kern="1200" baseline="-25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kern="1200" baseline="-25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７</a:t>
                      </a:r>
                      <a:endParaRPr kumimoji="1" lang="en-US" altLang="ja-JP" sz="1050" kern="1200" baseline="-25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4295" marR="74295" marT="37148" marB="37148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en-US" altLang="ja-JP" sz="1400" u="none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13</a:t>
                      </a:r>
                      <a:r>
                        <a:rPr kumimoji="1" lang="en-US" altLang="ja-JP" sz="1100" kern="1200" baseline="-25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100" kern="1200" baseline="-250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９</a:t>
                      </a:r>
                      <a:endParaRPr kumimoji="1" lang="en-US" altLang="ja-JP" sz="1100" kern="1200" baseline="-250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50845459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-209855" y="5985865"/>
            <a:ext cx="9919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５　　　　那覇港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出港時点の人数。うち日本国籍の者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1,341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人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180975" marR="0" lvl="0" indent="-180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６　　　　船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会社の医療スタッフとして途中乗船し、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PCR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陽性となった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名は含めず、チャーター便で帰国した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40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名を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含む。国内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事例同様入院後に有症状となった者は無症状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病原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180975" marR="0" lvl="0" indent="-1809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　　　　　　体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保有者数から除いている。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７　　　　退院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等している者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653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名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のうち有症状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358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名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、無症状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295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名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。チャーター便で帰国した者を除く。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８　　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33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名が重症から軽～中等症へ改善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(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うち</a:t>
            </a:r>
            <a:r>
              <a:rPr kumimoji="1" lang="en-US" altLang="ja-JP" sz="900" dirty="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kumimoji="1" lang="en-US" altLang="ja-JP" sz="9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900" b="0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名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退院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)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　　</a:t>
            </a: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９　　　</a:t>
            </a:r>
            <a:r>
              <a:rPr kumimoji="0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この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他にチャーター便で帰国後、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3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日に死亡したとオーストラリア政府が発表した１名がいる。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979414"/>
              </p:ext>
            </p:extLst>
          </p:nvPr>
        </p:nvGraphicFramePr>
        <p:xfrm>
          <a:off x="173317" y="977030"/>
          <a:ext cx="9536741" cy="2768253"/>
        </p:xfrm>
        <a:graphic>
          <a:graphicData uri="http://schemas.openxmlformats.org/drawingml/2006/table">
            <a:tbl>
              <a:tblPr/>
              <a:tblGrid>
                <a:gridCol w="929290">
                  <a:extLst>
                    <a:ext uri="{9D8B030D-6E8A-4147-A177-3AD203B41FA5}">
                      <a16:colId xmlns:a16="http://schemas.microsoft.com/office/drawing/2014/main" val="893976489"/>
                    </a:ext>
                  </a:extLst>
                </a:gridCol>
                <a:gridCol w="1052283">
                  <a:extLst>
                    <a:ext uri="{9D8B030D-6E8A-4147-A177-3AD203B41FA5}">
                      <a16:colId xmlns:a16="http://schemas.microsoft.com/office/drawing/2014/main" val="2725194360"/>
                    </a:ext>
                  </a:extLst>
                </a:gridCol>
                <a:gridCol w="1188944">
                  <a:extLst>
                    <a:ext uri="{9D8B030D-6E8A-4147-A177-3AD203B41FA5}">
                      <a16:colId xmlns:a16="http://schemas.microsoft.com/office/drawing/2014/main" val="3847309745"/>
                    </a:ext>
                  </a:extLst>
                </a:gridCol>
                <a:gridCol w="891707">
                  <a:extLst>
                    <a:ext uri="{9D8B030D-6E8A-4147-A177-3AD203B41FA5}">
                      <a16:colId xmlns:a16="http://schemas.microsoft.com/office/drawing/2014/main" val="3313289798"/>
                    </a:ext>
                  </a:extLst>
                </a:gridCol>
                <a:gridCol w="1216278">
                  <a:extLst>
                    <a:ext uri="{9D8B030D-6E8A-4147-A177-3AD203B41FA5}">
                      <a16:colId xmlns:a16="http://schemas.microsoft.com/office/drawing/2014/main" val="3243168191"/>
                    </a:ext>
                  </a:extLst>
                </a:gridCol>
                <a:gridCol w="1319018">
                  <a:extLst>
                    <a:ext uri="{9D8B030D-6E8A-4147-A177-3AD203B41FA5}">
                      <a16:colId xmlns:a16="http://schemas.microsoft.com/office/drawing/2014/main" val="2536237956"/>
                    </a:ext>
                  </a:extLst>
                </a:gridCol>
                <a:gridCol w="1422284">
                  <a:extLst>
                    <a:ext uri="{9D8B030D-6E8A-4147-A177-3AD203B41FA5}">
                      <a16:colId xmlns:a16="http://schemas.microsoft.com/office/drawing/2014/main" val="3387168708"/>
                    </a:ext>
                  </a:extLst>
                </a:gridCol>
                <a:gridCol w="1516937">
                  <a:extLst>
                    <a:ext uri="{9D8B030D-6E8A-4147-A177-3AD203B41FA5}">
                      <a16:colId xmlns:a16="http://schemas.microsoft.com/office/drawing/2014/main" val="2313363908"/>
                    </a:ext>
                  </a:extLst>
                </a:gridCol>
              </a:tblGrid>
              <a:tr h="5039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PCR</a:t>
                      </a:r>
                      <a:r>
                        <a:rPr lang="zh-CN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</a:t>
                      </a:r>
                      <a:endParaRPr lang="en-US" altLang="zh-CN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zh-CN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実施人数</a:t>
                      </a:r>
                      <a:r>
                        <a:rPr lang="en-US" altLang="zh-C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※3)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PCR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</a:t>
                      </a:r>
                      <a:endParaRPr lang="en-US" altLang="ja-JP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陽性者数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入院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治療等を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要する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退院又は療養解除となった者の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死</a:t>
                      </a:r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亡者数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確認中</a:t>
                      </a:r>
                      <a:r>
                        <a:rPr lang="en-US" altLang="ja-JP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(※4)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477193"/>
                  </a:ext>
                </a:extLst>
              </a:tr>
              <a:tr h="3058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うち重症者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195838"/>
                  </a:ext>
                </a:extLst>
              </a:tr>
              <a:tr h="2748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国内</a:t>
                      </a:r>
                      <a:r>
                        <a:rPr lang="ja-JP" alt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  <a:r>
                        <a:rPr lang="en-US" altLang="ja-JP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(※1)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（チャーター便帰国者を除く）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218,744 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16,212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12,269 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164 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12207"/>
                  </a:ext>
                </a:extLst>
              </a:tr>
              <a:tr h="2748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2,120)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(+31)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(-391)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(-3)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402)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(+1)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291814"/>
                  </a:ext>
                </a:extLst>
              </a:tr>
              <a:tr h="2592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空港検疫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38,704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158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162289"/>
                  </a:ext>
                </a:extLst>
              </a:tr>
              <a:tr h="2592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(+482)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4246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チャーター便</a:t>
                      </a:r>
                      <a:endParaRPr lang="en-US" altLang="ja-JP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帰国者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074169"/>
                  </a:ext>
                </a:extLst>
              </a:tr>
              <a:tr h="2774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258,277 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16,385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12,286 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824092"/>
                  </a:ext>
                </a:extLst>
              </a:tr>
              <a:tr h="27747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(+2,602)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(+31)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(-391)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(-3)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402)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(+8)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(+1)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113572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2957208" y="2088296"/>
            <a:ext cx="758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57208" y="3484515"/>
            <a:ext cx="758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※2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29520"/>
              </p:ext>
            </p:extLst>
          </p:nvPr>
        </p:nvGraphicFramePr>
        <p:xfrm>
          <a:off x="110650" y="3837780"/>
          <a:ext cx="9536742" cy="8299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208">
                  <a:extLst>
                    <a:ext uri="{9D8B030D-6E8A-4147-A177-3AD203B41FA5}">
                      <a16:colId xmlns:a16="http://schemas.microsoft.com/office/drawing/2014/main" val="3412984584"/>
                    </a:ext>
                  </a:extLst>
                </a:gridCol>
                <a:gridCol w="8845534">
                  <a:extLst>
                    <a:ext uri="{9D8B030D-6E8A-4147-A177-3AD203B41FA5}">
                      <a16:colId xmlns:a16="http://schemas.microsoft.com/office/drawing/2014/main" val="3528608919"/>
                    </a:ext>
                  </a:extLst>
                </a:gridCol>
              </a:tblGrid>
              <a:tr h="72920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※1</a:t>
                      </a:r>
                    </a:p>
                    <a:p>
                      <a:pPr algn="ctr" fontAlgn="ctr"/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※2</a:t>
                      </a:r>
                    </a:p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※3</a:t>
                      </a:r>
                    </a:p>
                    <a:p>
                      <a:pPr algn="ctr" fontAlgn="ctr"/>
                      <a:endParaRPr lang="en-US" altLang="ja-JP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en-US" altLang="ja-JP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※4</a:t>
                      </a:r>
                    </a:p>
                  </a:txBody>
                  <a:tcPr marL="7007" marR="7007" marT="7007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チャーター便を除く国内事例については、令和</a:t>
                      </a:r>
                      <a:r>
                        <a:rPr lang="en-US" altLang="ja-JP" sz="9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900" u="none" strike="noStrike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900" u="none" strike="noStrike" dirty="0" smtClean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日公表分から、データソースを従来の厚生労働省が把握した個票を積み上げたものから、各自治体がウェブサイトで公表している数</a:t>
                      </a:r>
                      <a:r>
                        <a:rPr lang="ja-JP" alt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等を</a:t>
                      </a:r>
                      <a:r>
                        <a:rPr lang="ja-JP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積み上げたものに変更した。</a:t>
                      </a:r>
                      <a:endParaRPr lang="en-US" altLang="ja-JP" sz="9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新規陽性者数は、各自治体がプレスリリースしている個別の事例数（再陽性例を含む）を積み上げて算出したものであり、前日の総数からの増減とは異なる場合がある。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一部自治体については件数を計上しているため、実際の人数より過大となっている。件数ベースでウェブ掲載している自治体については、前日比の算出にあたって件数ベースの差分としている。前日の検査実施人数が確認できない自治体については、最終公表日との差分を計上している。</a:t>
                      </a:r>
                      <a:endParaRPr lang="en-US" altLang="ja-JP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PCR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検査陽性者数から入院治療等を要する者の数、退院又は療養解除となった者の数、死亡者の数を減じて厚生労働省において算出したもの。</a:t>
                      </a:r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007" marR="7007" marT="7007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822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398</Words>
  <Application>Microsoft Office PowerPoint</Application>
  <PresentationFormat>A4 210 x 297 mm</PresentationFormat>
  <Paragraphs>98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2020-04-30T02:47:36Z</dcterms:created>
  <dcterms:modified xsi:type="dcterms:W3CDTF">2020-05-20T06:17:34Z</dcterms:modified>
</cp:coreProperties>
</file>