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9" r:id="rId3"/>
    <p:sldId id="290" r:id="rId4"/>
    <p:sldId id="292" r:id="rId5"/>
    <p:sldId id="293" r:id="rId6"/>
    <p:sldId id="308" r:id="rId7"/>
    <p:sldId id="309" r:id="rId8"/>
    <p:sldId id="311" r:id="rId9"/>
    <p:sldId id="312" r:id="rId10"/>
    <p:sldId id="313" r:id="rId11"/>
    <p:sldId id="314" r:id="rId12"/>
    <p:sldId id="315" r:id="rId13"/>
    <p:sldId id="317" r:id="rId14"/>
    <p:sldId id="316" r:id="rId15"/>
    <p:sldId id="318" r:id="rId16"/>
    <p:sldId id="319" r:id="rId17"/>
    <p:sldId id="321" r:id="rId18"/>
    <p:sldId id="322" r:id="rId19"/>
    <p:sldId id="323" r:id="rId20"/>
    <p:sldId id="324" r:id="rId21"/>
    <p:sldId id="325" r:id="rId22"/>
    <p:sldId id="326" r:id="rId23"/>
    <p:sldId id="327" r:id="rId24"/>
    <p:sldId id="32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5" r:id="rId40"/>
    <p:sldId id="344" r:id="rId41"/>
    <p:sldId id="346" r:id="rId42"/>
    <p:sldId id="347" r:id="rId43"/>
    <p:sldId id="348" r:id="rId44"/>
    <p:sldId id="349" r:id="rId45"/>
    <p:sldId id="350" r:id="rId46"/>
    <p:sldId id="351" r:id="rId47"/>
    <p:sldId id="352" r:id="rId4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4660"/>
  </p:normalViewPr>
  <p:slideViewPr>
    <p:cSldViewPr snapToGrid="0">
      <p:cViewPr varScale="1">
        <p:scale>
          <a:sx n="115" d="100"/>
          <a:sy n="115" d="100"/>
        </p:scale>
        <p:origin x="192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53FB27B-CDBC-4E37-86F4-B1544F3037F9}" type="datetimeFigureOut">
              <a:rPr kumimoji="1" lang="ja-JP" altLang="en-US" smtClean="0"/>
              <a:t>2020/4/3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B3E616C-E31B-4384-B0E6-10CFD861A38C}" type="slidenum">
              <a:rPr kumimoji="1" lang="ja-JP" altLang="en-US" smtClean="0"/>
              <a:t>‹#›</a:t>
            </a:fld>
            <a:endParaRPr kumimoji="1" lang="ja-JP" altLang="en-US"/>
          </a:p>
        </p:txBody>
      </p:sp>
    </p:spTree>
    <p:extLst>
      <p:ext uri="{BB962C8B-B14F-4D97-AF65-F5344CB8AC3E}">
        <p14:creationId xmlns:p14="http://schemas.microsoft.com/office/powerpoint/2010/main" val="35701543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F82A3A-8D30-453D-8AFB-C68204F8E64C}"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1619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61B61B-0764-4568-B85A-64C56CCB69DF}" type="datetime1">
              <a:rPr kumimoji="1" lang="ja-JP" altLang="en-US" smtClean="0"/>
              <a:t>2020/4/3</a:t>
            </a:fld>
            <a:endParaRPr kumimoji="1" lang="ja-JP" altLang="en-US"/>
          </a:p>
        </p:txBody>
      </p:sp>
      <p:sp>
        <p:nvSpPr>
          <p:cNvPr id="4" name="Footer Placeholder 3"/>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5" name="Slide Number Placeholder 4"/>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46386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2EE2-08FE-42D4-B103-9A45FB896B12}" type="datetime1">
              <a:rPr kumimoji="1" lang="ja-JP" altLang="en-US" smtClean="0"/>
              <a:t>2020/4/3</a:t>
            </a:fld>
            <a:endParaRPr kumimoji="1" lang="ja-JP" altLang="en-US"/>
          </a:p>
        </p:txBody>
      </p:sp>
      <p:sp>
        <p:nvSpPr>
          <p:cNvPr id="3" name="Footer Placeholder 2"/>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4" name="Slide Number Placeholder 3"/>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63840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F7436E-35AB-4B81-888C-F553CEFA137F}" type="datetime1">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4734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A7D13A-A333-4345-9BC7-044CC0D05D15}" type="datetime1">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42206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128C75-70C9-481C-890C-CF8704DC20A0}"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2939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BF7ECC-6569-44EF-944B-75D04155EBD0}"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0241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AEF2DB-1201-4274-9CF6-97DC68143164}"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7931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CB555-B76E-4427-B1A9-538850FA05AB}"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76524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2358"/>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430A10-5BC8-48EA-AC5E-410727F463C2}" type="datetime1">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09108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637613"/>
            <a:ext cx="7886700" cy="46541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BCD829-351E-499F-8367-5FAF3C118CCC}" type="datetime1">
              <a:rPr kumimoji="1" lang="ja-JP" altLang="en-US" smtClean="0"/>
              <a:t>2020/4/3</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dirty="0"/>
              <a:t>（平成</a:t>
            </a:r>
            <a:r>
              <a:rPr kumimoji="1" lang="en-US" altLang="ja-JP" dirty="0"/>
              <a:t>29</a:t>
            </a:r>
            <a:r>
              <a:rPr kumimoji="1" lang="ja-JP" altLang="en-US" dirty="0"/>
              <a:t>年国民健康・栄養調査結果の概要）</a:t>
            </a:r>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9" name="テキスト プレースホルダー 8">
            <a:extLst>
              <a:ext uri="{FF2B5EF4-FFF2-40B4-BE49-F238E27FC236}">
                <a16:creationId xmlns:a16="http://schemas.microsoft.com/office/drawing/2014/main" id="{786C2FC4-32E2-4C63-B3C9-64CA6A1BE648}"/>
              </a:ext>
            </a:extLst>
          </p:cNvPr>
          <p:cNvSpPr>
            <a:spLocks noGrp="1"/>
          </p:cNvSpPr>
          <p:nvPr>
            <p:ph type="body" sz="quarter" idx="15"/>
          </p:nvPr>
        </p:nvSpPr>
        <p:spPr>
          <a:xfrm>
            <a:off x="628649" y="1214438"/>
            <a:ext cx="7886700" cy="420227"/>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kumimoji="1" lang="ja-JP" altLang="en-US" dirty="0"/>
              <a:t>マスター テキストの書式設定</a:t>
            </a:r>
          </a:p>
        </p:txBody>
      </p:sp>
      <p:sp>
        <p:nvSpPr>
          <p:cNvPr id="4" name="テキスト ボックス 3">
            <a:extLst>
              <a:ext uri="{FF2B5EF4-FFF2-40B4-BE49-F238E27FC236}">
                <a16:creationId xmlns:a16="http://schemas.microsoft.com/office/drawing/2014/main" id="{6ED07243-9CC9-484E-80BB-26D3ACD71C24}"/>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211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51228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51228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E09BF1-B4FA-4C26-ABA4-C20BA6D8C152}" type="datetime1">
              <a:rPr kumimoji="1" lang="ja-JP" altLang="en-US" smtClean="0"/>
              <a:t>2020/4/3</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Tree>
    <p:extLst>
      <p:ext uri="{BB962C8B-B14F-4D97-AF65-F5344CB8AC3E}">
        <p14:creationId xmlns:p14="http://schemas.microsoft.com/office/powerpoint/2010/main" val="14061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34DDDB-8411-4DB4-9AFC-7BC153D1FE2C}" type="datetime1">
              <a:rPr kumimoji="1" lang="ja-JP" altLang="en-US" smtClean="0"/>
              <a:t>2020/4/3</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50" y="3855405"/>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a:extLst>
              <a:ext uri="{FF2B5EF4-FFF2-40B4-BE49-F238E27FC236}">
                <a16:creationId xmlns:a16="http://schemas.microsoft.com/office/drawing/2014/main" id="{9F8487AC-947F-464B-836C-E264EE2C228C}"/>
              </a:ext>
            </a:extLst>
          </p:cNvPr>
          <p:cNvSpPr>
            <a:spLocks noGrp="1"/>
          </p:cNvSpPr>
          <p:nvPr>
            <p:ph sz="half" idx="14"/>
          </p:nvPr>
        </p:nvSpPr>
        <p:spPr>
          <a:xfrm>
            <a:off x="4629150" y="385292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6">
            <a:extLst>
              <a:ext uri="{FF2B5EF4-FFF2-40B4-BE49-F238E27FC236}">
                <a16:creationId xmlns:a16="http://schemas.microsoft.com/office/drawing/2014/main" id="{26899F62-BB35-4719-ADA5-F7610B6E8D6D}"/>
              </a:ext>
            </a:extLst>
          </p:cNvPr>
          <p:cNvSpPr>
            <a:spLocks noGrp="1"/>
          </p:cNvSpPr>
          <p:nvPr>
            <p:ph type="body" sz="quarter" idx="15"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9" name="テキスト プレースホルダー 12">
            <a:extLst>
              <a:ext uri="{FF2B5EF4-FFF2-40B4-BE49-F238E27FC236}">
                <a16:creationId xmlns:a16="http://schemas.microsoft.com/office/drawing/2014/main" id="{DB19E5E3-8626-4305-B412-8C28CA4A8043}"/>
              </a:ext>
            </a:extLst>
          </p:cNvPr>
          <p:cNvSpPr>
            <a:spLocks noGrp="1"/>
          </p:cNvSpPr>
          <p:nvPr>
            <p:ph type="body" sz="quarter" idx="16"/>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4" name="テキスト ボックス 13">
            <a:extLst>
              <a:ext uri="{FF2B5EF4-FFF2-40B4-BE49-F238E27FC236}">
                <a16:creationId xmlns:a16="http://schemas.microsoft.com/office/drawing/2014/main" id="{64CD2E08-9E1C-47AB-A7D0-1239F25738D1}"/>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4504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8" y="1168919"/>
            <a:ext cx="7886699"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545318-4681-4526-8B48-A3A586A439C2}" type="datetime1">
              <a:rPr kumimoji="1" lang="ja-JP" altLang="en-US" smtClean="0"/>
              <a:t>2020/4/3</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49" y="3855405"/>
            <a:ext cx="7886697"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16">
            <a:extLst>
              <a:ext uri="{FF2B5EF4-FFF2-40B4-BE49-F238E27FC236}">
                <a16:creationId xmlns:a16="http://schemas.microsoft.com/office/drawing/2014/main" id="{92498077-51F6-4384-9913-5EAC9CF9852F}"/>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7" name="テキスト プレースホルダー 12">
            <a:extLst>
              <a:ext uri="{FF2B5EF4-FFF2-40B4-BE49-F238E27FC236}">
                <a16:creationId xmlns:a16="http://schemas.microsoft.com/office/drawing/2014/main" id="{2073C505-9C9E-4DC1-9B7B-F39816CBAAFD}"/>
              </a:ext>
            </a:extLst>
          </p:cNvPr>
          <p:cNvSpPr>
            <a:spLocks noGrp="1"/>
          </p:cNvSpPr>
          <p:nvPr>
            <p:ph type="body" sz="quarter" idx="15"/>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F919A9AA-E1EE-4740-A3AA-0C05B3670E7B}"/>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a:t>
            </a:r>
            <a:r>
              <a:rPr kumimoji="1" lang="ja-JP" altLang="en-US" sz="1000" dirty="0" smtClean="0"/>
              <a:t>平成</a:t>
            </a:r>
            <a:r>
              <a:rPr kumimoji="1" lang="en-US" altLang="ja-JP" sz="1000" dirty="0" smtClean="0"/>
              <a:t>30</a:t>
            </a:r>
            <a:r>
              <a:rPr kumimoji="1" lang="ja-JP" altLang="en-US" sz="1000" dirty="0" smtClean="0"/>
              <a:t>年</a:t>
            </a:r>
            <a:r>
              <a:rPr kumimoji="1" lang="ja-JP" altLang="en-US" sz="1000" dirty="0"/>
              <a:t>国民健康・栄養調査結果の概要）</a:t>
            </a:r>
          </a:p>
        </p:txBody>
      </p:sp>
    </p:spTree>
    <p:extLst>
      <p:ext uri="{BB962C8B-B14F-4D97-AF65-F5344CB8AC3E}">
        <p14:creationId xmlns:p14="http://schemas.microsoft.com/office/powerpoint/2010/main" val="56555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A4B089-B4A7-4E58-9535-267CE86E0A33}" type="datetime1">
              <a:rPr kumimoji="1" lang="ja-JP" altLang="en-US" smtClean="0"/>
              <a:t>2020/4/3</a:t>
            </a:fld>
            <a:endParaRPr kumimoji="1" lang="ja-JP" altLang="en-US"/>
          </a:p>
        </p:txBody>
      </p:sp>
      <p:sp>
        <p:nvSpPr>
          <p:cNvPr id="8" name="Footer Placeholder 7"/>
          <p:cNvSpPr>
            <a:spLocks noGrp="1"/>
          </p:cNvSpPr>
          <p:nvPr>
            <p:ph type="ftr" sz="quarter" idx="11"/>
          </p:nvPr>
        </p:nvSpPr>
        <p:spPr/>
        <p:txBody>
          <a:bodyPr/>
          <a:lstStyle>
            <a:lvl1pPr>
              <a:defRPr sz="1050"/>
            </a:lvl1pPr>
          </a:lstStyle>
          <a:p>
            <a:r>
              <a:rPr kumimoji="1" lang="ja-JP" altLang="en-US"/>
              <a:t>（平成</a:t>
            </a:r>
            <a:r>
              <a:rPr kumimoji="1" lang="en-US" altLang="ja-JP"/>
              <a:t>29</a:t>
            </a:r>
            <a:r>
              <a:rPr kumimoji="1" lang="ja-JP" altLang="en-US"/>
              <a:t>年国民健康・栄養調査結果の概要）</a:t>
            </a:r>
          </a:p>
        </p:txBody>
      </p:sp>
      <p:sp>
        <p:nvSpPr>
          <p:cNvPr id="9" name="Slide Number Placeholder 8"/>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96837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56B06-E54F-41E7-BE09-846613550670}" type="datetime1">
              <a:rPr kumimoji="1" lang="ja-JP" altLang="en-US" smtClean="0"/>
              <a:t>2020/4/3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877173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74" r:id="rId6"/>
    <p:sldLayoutId id="2147483672" r:id="rId7"/>
    <p:sldLayoutId id="2147483673" r:id="rId8"/>
    <p:sldLayoutId id="2147483665" r:id="rId9"/>
    <p:sldLayoutId id="2147483666" r:id="rId10"/>
    <p:sldLayoutId id="2147483667" r:id="rId11"/>
    <p:sldLayoutId id="2147483668" r:id="rId12"/>
    <p:sldLayoutId id="2147483669" r:id="rId13"/>
    <p:sldLayoutId id="2147483670" r:id="rId14"/>
    <p:sldLayoutId id="2147483671"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92F6D-FF16-4AD0-8A1D-AE839CB08E9E}"/>
              </a:ext>
            </a:extLst>
          </p:cNvPr>
          <p:cNvSpPr>
            <a:spLocks noGrp="1"/>
          </p:cNvSpPr>
          <p:nvPr>
            <p:ph type="ctrTitle"/>
          </p:nvPr>
        </p:nvSpPr>
        <p:spPr/>
        <p:txBody>
          <a:bodyPr>
            <a:normAutofit/>
          </a:bodyPr>
          <a:lstStyle/>
          <a:p>
            <a:r>
              <a:rPr kumimoji="1" lang="ja-JP" altLang="en-US" sz="4400" dirty="0" smtClean="0"/>
              <a:t>平成</a:t>
            </a:r>
            <a:r>
              <a:rPr lang="en-US" altLang="ja-JP" sz="4400" dirty="0"/>
              <a:t>30</a:t>
            </a:r>
            <a:r>
              <a:rPr kumimoji="1" lang="ja-JP" altLang="en-US" sz="4400" dirty="0" smtClean="0"/>
              <a:t>年</a:t>
            </a:r>
            <a:r>
              <a:rPr kumimoji="1" lang="ja-JP" altLang="en-US" sz="4400" dirty="0"/>
              <a:t>国民健康・栄養調査結果の概要</a:t>
            </a:r>
          </a:p>
        </p:txBody>
      </p:sp>
    </p:spTree>
    <p:extLst>
      <p:ext uri="{BB962C8B-B14F-4D97-AF65-F5344CB8AC3E}">
        <p14:creationId xmlns:p14="http://schemas.microsoft.com/office/powerpoint/2010/main" val="393167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３．就業時間と生活習慣等に関する状況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a:t>
            </a:r>
            <a:r>
              <a:rPr lang="ja-JP" altLang="en-US" dirty="0"/>
              <a:t>１</a:t>
            </a:r>
            <a:r>
              <a:rPr lang="ja-JP" altLang="en-US" dirty="0" smtClean="0"/>
              <a:t>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社会経済状況と生活習慣病等に</a:t>
            </a:r>
            <a:r>
              <a:rPr lang="ja-JP" altLang="en-US" dirty="0"/>
              <a:t>関</a:t>
            </a:r>
            <a:r>
              <a:rPr lang="ja-JP" altLang="en-US" dirty="0" smtClean="0"/>
              <a:t>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2940" y="845602"/>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表</a:t>
            </a:r>
            <a:r>
              <a:rPr lang="en-US" altLang="ja-JP" sz="1600" dirty="0" smtClean="0"/>
              <a:t>7</a:t>
            </a:r>
            <a:r>
              <a:rPr lang="ja-JP" altLang="en-US" sz="1600" dirty="0" smtClean="0"/>
              <a:t>　</a:t>
            </a:r>
            <a:r>
              <a:rPr lang="en-US" altLang="ja-JP" sz="1600" dirty="0" smtClean="0"/>
              <a:t>1</a:t>
            </a:r>
            <a:r>
              <a:rPr lang="ja-JP" altLang="en-US" sz="1600" dirty="0" smtClean="0"/>
              <a:t>週間の平均的な就業時間と生活習慣等に関する状況（</a:t>
            </a:r>
            <a:r>
              <a:rPr lang="en-US" altLang="ja-JP" sz="1600" dirty="0" smtClean="0"/>
              <a:t>20</a:t>
            </a:r>
            <a:r>
              <a:rPr lang="ja-JP" altLang="en-US" sz="1600" dirty="0" smtClean="0"/>
              <a:t>歳以上）</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1143592" y="1686275"/>
            <a:ext cx="6856816" cy="3656969"/>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270373" y="5343244"/>
            <a:ext cx="6902198" cy="1022466"/>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「運動習慣のない者」とは、「運動習慣のある者（</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回</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分以上の運動を週</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回以上実施し、</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年以上継続している者）」に該当しない者。</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「現在習慣的に喫煙している者」とは、喫煙の状況が「毎日吸う」又は「時々吸う」と回答した者。</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「生活習慣病のリスクを高める量を飲酒している者」とは、１日当たりの純アルコール摂取量が男性で</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40</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g</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以上、女性</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20g</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以上の者とし、以下</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の方法で算出した。</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①男性：「毎日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＋「週</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　②女性：</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「毎日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以上」＋「週</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以上」＋ 「月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合以上</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「睡眠で休養が十分にとれていない者」とは、睡眠で休養が「あまりとれていない」又は「まったくとれていない」と回答した者。</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「未受診者」とは、過去</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年間の健診等を「受診しなかった」と回答した者。</a:t>
            </a:r>
            <a:endPar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「肥満者」とは</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BMI 25.0 </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以上の者、「やせの者」とは、</a:t>
            </a:r>
            <a:r>
              <a:rPr lang="en-US" altLang="ja-JP" sz="800" dirty="0" smtClean="0">
                <a:latin typeface="ＭＳ Ｐゴシック" panose="020B0600070205080204" pitchFamily="50" charset="-128"/>
                <a:ea typeface="ＭＳ Ｐゴシック" panose="020B0600070205080204" pitchFamily="50" charset="-128"/>
                <a:cs typeface="Arial" panose="020B0604020202020204" pitchFamily="34" charset="0"/>
              </a:rPr>
              <a:t>BMI 18.5 </a:t>
            </a:r>
            <a:r>
              <a:rPr lang="ja-JP" altLang="en-US" sz="800" dirty="0" smtClean="0">
                <a:latin typeface="ＭＳ Ｐゴシック" panose="020B0600070205080204" pitchFamily="50" charset="-128"/>
                <a:ea typeface="ＭＳ Ｐゴシック" panose="020B0600070205080204" pitchFamily="50" charset="-128"/>
                <a:cs typeface="Arial" panose="020B0604020202020204" pitchFamily="34" charset="0"/>
              </a:rPr>
              <a:t>未満の者。</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220482" y="1421478"/>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網掛け部分は、各</a:t>
            </a:r>
            <a:r>
              <a:rPr lang="ja-JP" altLang="en-US" sz="1000" dirty="0" smtClean="0">
                <a:latin typeface="ＭＳ Ｐゴシック" panose="020B0600070205080204" pitchFamily="50" charset="-128"/>
                <a:ea typeface="ＭＳ Ｐゴシック" panose="020B0600070205080204" pitchFamily="50" charset="-128"/>
                <a:cs typeface="Arial" panose="020B0604020202020204" pitchFamily="34" charset="0"/>
              </a:rPr>
              <a:t>項目において最も値が大きい（野菜摂取量の平均値は最も小さい）カテゴリを示す。</a:t>
            </a:r>
            <a:endParaRPr 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12543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a:t>
            </a:r>
            <a:r>
              <a:rPr lang="en-US" altLang="ja-JP" sz="1600" dirty="0"/>
              <a:t>1</a:t>
            </a:r>
            <a:r>
              <a:rPr lang="ja-JP" altLang="en-US" sz="1600" dirty="0" smtClean="0"/>
              <a:t> 肥満者</a:t>
            </a:r>
            <a:r>
              <a:rPr lang="en-US" altLang="ja-JP" sz="1600" dirty="0"/>
              <a:t>(</a:t>
            </a:r>
            <a:r>
              <a:rPr lang="en-US" altLang="ja-JP" sz="1600" dirty="0" smtClean="0"/>
              <a:t>BMI</a:t>
            </a:r>
            <a:r>
              <a:rPr lang="ja-JP" altLang="en-US" sz="1600" dirty="0" smtClean="0"/>
              <a:t>≧</a:t>
            </a:r>
            <a:r>
              <a:rPr lang="en-US" altLang="ja-JP" sz="1600" dirty="0" smtClean="0"/>
              <a:t>25</a:t>
            </a:r>
            <a:r>
              <a:rPr lang="ja-JP" altLang="en-US" sz="1600" dirty="0" smtClean="0"/>
              <a:t>㎏</a:t>
            </a:r>
            <a:r>
              <a:rPr lang="en-US" altLang="ja-JP" sz="1600" dirty="0" smtClean="0"/>
              <a:t>/m</a:t>
            </a:r>
            <a:r>
              <a:rPr lang="en-US" altLang="ja-JP" sz="1600" baseline="30000" dirty="0" smtClean="0"/>
              <a:t>2</a:t>
            </a:r>
            <a:r>
              <a:rPr lang="en-US" altLang="ja-JP" sz="1600" dirty="0"/>
              <a:t>)</a:t>
            </a:r>
            <a:r>
              <a:rPr lang="ja-JP" altLang="en-US" sz="1600" dirty="0" smtClean="0"/>
              <a:t>の割合の　</a:t>
            </a:r>
            <a:endParaRPr lang="en-US" altLang="ja-JP" sz="1600" dirty="0" smtClean="0"/>
          </a:p>
          <a:p>
            <a:pPr>
              <a:lnSpc>
                <a:spcPct val="100000"/>
              </a:lnSpc>
              <a:spcBef>
                <a:spcPts val="0"/>
              </a:spcBef>
            </a:pPr>
            <a:r>
              <a:rPr lang="ja-JP" altLang="en-US" sz="1600" dirty="0"/>
              <a:t>　</a:t>
            </a:r>
            <a:r>
              <a:rPr lang="ja-JP" altLang="en-US" sz="1600" dirty="0" smtClean="0"/>
              <a:t>　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a:blip r:embed="rId2"/>
          <a:stretch>
            <a:fillRect/>
          </a:stretch>
        </p:blipFill>
        <p:spPr>
          <a:xfrm>
            <a:off x="229496" y="2451628"/>
            <a:ext cx="8639514" cy="3043085"/>
          </a:xfrm>
          <a:prstGeom prst="rect">
            <a:avLst/>
          </a:prstGeom>
        </p:spPr>
      </p:pic>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a:t>
            </a:r>
            <a:r>
              <a:rPr lang="en-US" altLang="ja-JP" sz="1600" dirty="0"/>
              <a:t>2</a:t>
            </a:r>
            <a:r>
              <a:rPr lang="ja-JP" altLang="en-US" sz="1600" dirty="0" smtClean="0"/>
              <a:t> 年齢調整した、肥満者</a:t>
            </a:r>
            <a:r>
              <a:rPr lang="en-US" altLang="ja-JP" sz="1600" dirty="0"/>
              <a:t>(</a:t>
            </a:r>
            <a:r>
              <a:rPr lang="en-US" altLang="ja-JP" sz="1600" dirty="0" smtClean="0"/>
              <a:t>BMI</a:t>
            </a:r>
            <a:r>
              <a:rPr lang="ja-JP" altLang="en-US" sz="1600" dirty="0" smtClean="0"/>
              <a:t>≧</a:t>
            </a:r>
            <a:r>
              <a:rPr lang="en-US" altLang="ja-JP" sz="1600" dirty="0" smtClean="0"/>
              <a:t>25</a:t>
            </a:r>
            <a:r>
              <a:rPr lang="ja-JP" altLang="en-US" sz="1600" dirty="0" smtClean="0"/>
              <a:t>㎏</a:t>
            </a:r>
            <a:r>
              <a:rPr lang="en-US" altLang="ja-JP" sz="1600" dirty="0" smtClean="0"/>
              <a:t>/m</a:t>
            </a:r>
            <a:r>
              <a:rPr lang="en-US" altLang="ja-JP" sz="1600" baseline="30000" dirty="0" smtClean="0"/>
              <a:t>2</a:t>
            </a:r>
            <a:r>
              <a:rPr lang="en-US" altLang="ja-JP" sz="1600" dirty="0" smtClean="0"/>
              <a:t>) </a:t>
            </a:r>
          </a:p>
          <a:p>
            <a:pPr>
              <a:lnSpc>
                <a:spcPct val="100000"/>
              </a:lnSpc>
              <a:spcBef>
                <a:spcPts val="0"/>
              </a:spcBef>
            </a:pPr>
            <a:r>
              <a:rPr lang="en-US" altLang="ja-JP" sz="1600" dirty="0"/>
              <a:t> </a:t>
            </a:r>
            <a:r>
              <a:rPr lang="en-US" altLang="ja-JP" sz="1600" dirty="0" smtClean="0"/>
              <a:t>   </a:t>
            </a:r>
            <a:r>
              <a:rPr lang="ja-JP" altLang="en-US" sz="1600" dirty="0" smtClean="0"/>
              <a:t>の割合の年次推移</a:t>
            </a:r>
            <a:r>
              <a:rPr lang="en-US" altLang="ja-JP" sz="1600" dirty="0" smtClean="0"/>
              <a:t>(20</a:t>
            </a:r>
            <a:r>
              <a:rPr lang="ja-JP" altLang="en-US" sz="1600" dirty="0" smtClean="0"/>
              <a:t>歳以上</a:t>
            </a:r>
            <a:r>
              <a:rPr lang="en-US" altLang="ja-JP" sz="1600" dirty="0" smtClean="0"/>
              <a:t>)</a:t>
            </a:r>
          </a:p>
          <a:p>
            <a:pPr>
              <a:lnSpc>
                <a:spcPct val="100000"/>
              </a:lnSpc>
              <a:spcBef>
                <a:spcPts val="0"/>
              </a:spcBef>
            </a:pPr>
            <a:r>
              <a:rPr lang="en-US" altLang="ja-JP" sz="1600" dirty="0"/>
              <a:t> </a:t>
            </a:r>
            <a:r>
              <a:rPr lang="en-US" altLang="ja-JP" sz="1600" dirty="0" smtClean="0"/>
              <a:t>   (</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Tree>
    <p:extLst>
      <p:ext uri="{BB962C8B-B14F-4D97-AF65-F5344CB8AC3E}">
        <p14:creationId xmlns:p14="http://schemas.microsoft.com/office/powerpoint/2010/main" val="23802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4</a:t>
            </a:r>
            <a:r>
              <a:rPr lang="ja-JP" altLang="en-US" sz="1600" dirty="0" smtClean="0"/>
              <a:t> 肥満者</a:t>
            </a:r>
            <a:r>
              <a:rPr lang="en-US" altLang="ja-JP" sz="1600" dirty="0"/>
              <a:t>(</a:t>
            </a:r>
            <a:r>
              <a:rPr lang="en-US" altLang="ja-JP" sz="1600" dirty="0" smtClean="0"/>
              <a:t>BMI</a:t>
            </a:r>
            <a:r>
              <a:rPr lang="ja-JP" altLang="en-US" sz="1600" dirty="0" smtClean="0"/>
              <a:t>≧</a:t>
            </a:r>
            <a:r>
              <a:rPr lang="en-US" altLang="ja-JP" sz="1600" dirty="0" smtClean="0"/>
              <a:t>25</a:t>
            </a:r>
            <a:r>
              <a:rPr lang="ja-JP" altLang="en-US" sz="1600" dirty="0" smtClean="0"/>
              <a:t>㎏</a:t>
            </a:r>
            <a:r>
              <a:rPr lang="en-US" altLang="ja-JP" sz="1600" dirty="0" smtClean="0"/>
              <a:t>/m</a:t>
            </a:r>
            <a:r>
              <a:rPr lang="en-US" altLang="ja-JP" sz="1600" baseline="30000" dirty="0" smtClean="0"/>
              <a:t>2</a:t>
            </a:r>
            <a:r>
              <a:rPr lang="en-US" altLang="ja-JP" sz="1600" dirty="0"/>
              <a:t>)</a:t>
            </a:r>
            <a:r>
              <a:rPr lang="ja-JP" altLang="en-US" sz="1600" dirty="0" smtClean="0"/>
              <a:t>の割合</a:t>
            </a:r>
            <a:r>
              <a:rPr lang="en-US" altLang="ja-JP" sz="1600" dirty="0" smtClean="0"/>
              <a:t>(20</a:t>
            </a:r>
            <a:r>
              <a:rPr lang="ja-JP" altLang="en-US" sz="1600" dirty="0" smtClean="0"/>
              <a:t>歳以上、性･年齢階級別</a:t>
            </a:r>
            <a:r>
              <a:rPr lang="en-US" altLang="ja-JP" sz="1600" dirty="0" smtClean="0"/>
              <a:t>)</a:t>
            </a:r>
          </a:p>
        </p:txBody>
      </p:sp>
      <p:pic>
        <p:nvPicPr>
          <p:cNvPr id="4" name="コンテンツ プレースホルダー 3"/>
          <p:cNvPicPr>
            <a:picLocks noGrp="1" noChangeAspect="1"/>
          </p:cNvPicPr>
          <p:nvPr>
            <p:ph sz="half" idx="1"/>
          </p:nvPr>
        </p:nvPicPr>
        <p:blipFill rotWithShape="1">
          <a:blip r:embed="rId2"/>
          <a:srcRect b="24051"/>
          <a:stretch/>
        </p:blipFill>
        <p:spPr>
          <a:xfrm>
            <a:off x="177341" y="2099773"/>
            <a:ext cx="8846566" cy="2804736"/>
          </a:xfrm>
          <a:prstGeom prst="rect">
            <a:avLst/>
          </a:prstGeom>
        </p:spPr>
      </p:pic>
    </p:spTree>
    <p:extLst>
      <p:ext uri="{BB962C8B-B14F-4D97-AF65-F5344CB8AC3E}">
        <p14:creationId xmlns:p14="http://schemas.microsoft.com/office/powerpoint/2010/main" val="57632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5-1</a:t>
            </a:r>
            <a:r>
              <a:rPr lang="ja-JP" altLang="en-US" sz="1600" dirty="0" smtClean="0"/>
              <a:t> やせの者</a:t>
            </a:r>
            <a:r>
              <a:rPr lang="en-US" altLang="ja-JP" sz="1600" dirty="0"/>
              <a:t>(</a:t>
            </a:r>
            <a:r>
              <a:rPr lang="en-US" altLang="ja-JP" sz="1600" dirty="0" smtClean="0"/>
              <a:t>BMI</a:t>
            </a:r>
            <a:r>
              <a:rPr lang="ja-JP" altLang="en-US" sz="1600" dirty="0" smtClean="0"/>
              <a:t>＜</a:t>
            </a:r>
            <a:r>
              <a:rPr lang="en-US" altLang="ja-JP" sz="1600" dirty="0" smtClean="0"/>
              <a:t>18.5</a:t>
            </a:r>
            <a:r>
              <a:rPr lang="ja-JP" altLang="en-US" sz="1600" dirty="0" smtClean="0"/>
              <a:t>㎏</a:t>
            </a:r>
            <a:r>
              <a:rPr lang="en-US" altLang="ja-JP" sz="1600" dirty="0" smtClean="0"/>
              <a:t>/m</a:t>
            </a:r>
            <a:r>
              <a:rPr lang="en-US" altLang="ja-JP" sz="1600" baseline="30000" dirty="0" smtClean="0"/>
              <a:t>2</a:t>
            </a:r>
            <a:r>
              <a:rPr lang="en-US" altLang="ja-JP" sz="1600" dirty="0"/>
              <a:t>)</a:t>
            </a:r>
            <a:r>
              <a:rPr lang="ja-JP" altLang="en-US" sz="1600" dirty="0" smtClean="0"/>
              <a:t>の割合</a:t>
            </a:r>
            <a:endParaRPr lang="en-US" altLang="ja-JP" sz="1600" dirty="0" smtClean="0"/>
          </a:p>
          <a:p>
            <a:pPr>
              <a:lnSpc>
                <a:spcPct val="100000"/>
              </a:lnSpc>
              <a:spcBef>
                <a:spcPts val="0"/>
              </a:spcBef>
            </a:pPr>
            <a:r>
              <a:rPr lang="ja-JP" altLang="en-US" sz="1600" dirty="0" smtClean="0"/>
              <a:t>　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5-</a:t>
            </a:r>
            <a:r>
              <a:rPr lang="en-US" altLang="ja-JP" sz="1600" dirty="0"/>
              <a:t>2</a:t>
            </a:r>
            <a:r>
              <a:rPr lang="ja-JP" altLang="en-US" sz="1600" dirty="0" smtClean="0"/>
              <a:t> 年齢調整した，やせの者</a:t>
            </a:r>
            <a:r>
              <a:rPr lang="en-US" altLang="ja-JP" sz="1600" dirty="0"/>
              <a:t>(</a:t>
            </a:r>
            <a:r>
              <a:rPr lang="en-US" altLang="ja-JP" sz="1600" dirty="0" smtClean="0"/>
              <a:t>BMI</a:t>
            </a:r>
            <a:r>
              <a:rPr lang="ja-JP" altLang="en-US" sz="1600" dirty="0" smtClean="0"/>
              <a:t>＜</a:t>
            </a:r>
            <a:r>
              <a:rPr lang="en-US" altLang="ja-JP" sz="1600" dirty="0" smtClean="0"/>
              <a:t>18.5</a:t>
            </a:r>
          </a:p>
          <a:p>
            <a:pPr>
              <a:lnSpc>
                <a:spcPct val="100000"/>
              </a:lnSpc>
              <a:spcBef>
                <a:spcPts val="0"/>
              </a:spcBef>
            </a:pPr>
            <a:r>
              <a:rPr lang="ja-JP" altLang="en-US" sz="1600" dirty="0"/>
              <a:t>　</a:t>
            </a:r>
            <a:r>
              <a:rPr lang="ja-JP" altLang="en-US" sz="1600" dirty="0" smtClean="0"/>
              <a:t>　㎏</a:t>
            </a:r>
            <a:r>
              <a:rPr lang="en-US" altLang="ja-JP" sz="1600" dirty="0" smtClean="0"/>
              <a:t>/m</a:t>
            </a:r>
            <a:r>
              <a:rPr lang="en-US" altLang="ja-JP" sz="1600" baseline="30000" dirty="0" smtClean="0"/>
              <a:t>2</a:t>
            </a:r>
            <a:r>
              <a:rPr lang="en-US" altLang="ja-JP" sz="1600" dirty="0" smtClean="0"/>
              <a:t>)</a:t>
            </a:r>
            <a:r>
              <a:rPr lang="ja-JP" altLang="en-US" sz="1600" dirty="0" smtClean="0"/>
              <a:t>の割合の年次推移</a:t>
            </a:r>
            <a:r>
              <a:rPr lang="en-US" altLang="ja-JP" sz="1600" dirty="0" smtClean="0"/>
              <a:t>(20</a:t>
            </a:r>
            <a:r>
              <a:rPr lang="ja-JP" altLang="en-US" sz="1600" dirty="0" smtClean="0"/>
              <a:t>歳以上</a:t>
            </a:r>
            <a:r>
              <a:rPr lang="en-US" altLang="ja-JP" sz="1600" dirty="0" smtClean="0"/>
              <a:t>)</a:t>
            </a:r>
          </a:p>
          <a:p>
            <a:pPr>
              <a:lnSpc>
                <a:spcPct val="100000"/>
              </a:lnSpc>
              <a:spcBef>
                <a:spcPts val="0"/>
              </a:spcBef>
            </a:pPr>
            <a:r>
              <a:rPr lang="en-US" altLang="ja-JP" sz="1600" dirty="0"/>
              <a:t> </a:t>
            </a:r>
            <a:r>
              <a:rPr lang="en-US" altLang="ja-JP" sz="1600" dirty="0" smtClean="0"/>
              <a:t>   (</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l="3127" r="2663" b="27150"/>
          <a:stretch/>
        </p:blipFill>
        <p:spPr>
          <a:xfrm>
            <a:off x="77931" y="2334993"/>
            <a:ext cx="8819461" cy="2494702"/>
          </a:xfrm>
          <a:prstGeom prst="rect">
            <a:avLst/>
          </a:prstGeom>
        </p:spPr>
      </p:pic>
    </p:spTree>
    <p:extLst>
      <p:ext uri="{BB962C8B-B14F-4D97-AF65-F5344CB8AC3E}">
        <p14:creationId xmlns:p14="http://schemas.microsoft.com/office/powerpoint/2010/main" val="1780205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6-</a:t>
            </a:r>
            <a:r>
              <a:rPr lang="en-US" altLang="ja-JP" sz="1600" dirty="0"/>
              <a:t>1</a:t>
            </a:r>
            <a:r>
              <a:rPr lang="ja-JP" altLang="en-US" sz="1600" dirty="0" smtClean="0"/>
              <a:t> 低栄養傾向の者</a:t>
            </a:r>
            <a:r>
              <a:rPr lang="en-US" altLang="ja-JP" sz="1600" dirty="0"/>
              <a:t>(</a:t>
            </a:r>
            <a:r>
              <a:rPr lang="en-US" altLang="ja-JP" sz="1600" dirty="0" smtClean="0"/>
              <a:t>BMI</a:t>
            </a:r>
            <a:r>
              <a:rPr lang="ja-JP" altLang="en-US" sz="1600" dirty="0" smtClean="0"/>
              <a:t>≦</a:t>
            </a:r>
            <a:r>
              <a:rPr lang="en-US" altLang="ja-JP" sz="1600" dirty="0"/>
              <a:t>20</a:t>
            </a:r>
            <a:r>
              <a:rPr lang="ja-JP" altLang="en-US" sz="1600" dirty="0" smtClean="0"/>
              <a:t>㎏</a:t>
            </a:r>
            <a:r>
              <a:rPr lang="en-US" altLang="ja-JP" sz="1600" dirty="0" smtClean="0"/>
              <a:t>/m</a:t>
            </a:r>
            <a:r>
              <a:rPr lang="en-US" altLang="ja-JP" sz="1600" baseline="30000" dirty="0" smtClean="0"/>
              <a:t>2</a:t>
            </a:r>
            <a:r>
              <a:rPr lang="en-US" altLang="ja-JP" sz="1600" dirty="0"/>
              <a:t>)</a:t>
            </a:r>
            <a:r>
              <a:rPr lang="ja-JP" altLang="en-US" sz="1600" dirty="0" smtClean="0"/>
              <a:t>の</a:t>
            </a:r>
            <a:endParaRPr lang="en-US" altLang="ja-JP" sz="1600" dirty="0" smtClean="0"/>
          </a:p>
          <a:p>
            <a:pPr>
              <a:lnSpc>
                <a:spcPct val="100000"/>
              </a:lnSpc>
              <a:spcBef>
                <a:spcPts val="0"/>
              </a:spcBef>
            </a:pPr>
            <a:r>
              <a:rPr lang="ja-JP" altLang="en-US" sz="1600" dirty="0"/>
              <a:t>　</a:t>
            </a:r>
            <a:r>
              <a:rPr lang="ja-JP" altLang="en-US" sz="1600" dirty="0" smtClean="0"/>
              <a:t>　　　割合の年次推移</a:t>
            </a:r>
            <a:r>
              <a:rPr lang="en-US" altLang="ja-JP" sz="1600" dirty="0" smtClean="0"/>
              <a:t>(65</a:t>
            </a:r>
            <a:r>
              <a:rPr lang="ja-JP" altLang="en-US" sz="1600" dirty="0" smtClean="0"/>
              <a:t>歳以上</a:t>
            </a:r>
            <a:r>
              <a:rPr lang="en-US" altLang="ja-JP" sz="1600" dirty="0" smtClean="0"/>
              <a:t>)(</a:t>
            </a:r>
            <a:r>
              <a:rPr lang="ja-JP" altLang="en-US" sz="1600" dirty="0" smtClean="0"/>
              <a:t>平成　</a:t>
            </a:r>
            <a:endParaRPr lang="en-US" altLang="ja-JP" sz="1600" dirty="0" smtClean="0"/>
          </a:p>
          <a:p>
            <a:pPr>
              <a:lnSpc>
                <a:spcPct val="100000"/>
              </a:lnSpc>
              <a:spcBef>
                <a:spcPts val="0"/>
              </a:spcBef>
            </a:pPr>
            <a:r>
              <a:rPr lang="ja-JP" altLang="en-US" sz="1600" dirty="0"/>
              <a:t>　</a:t>
            </a:r>
            <a:r>
              <a:rPr lang="ja-JP" altLang="en-US" sz="1600" dirty="0" smtClean="0"/>
              <a:t>　　　</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80802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6-</a:t>
            </a:r>
            <a:r>
              <a:rPr lang="en-US" altLang="ja-JP" sz="1600" dirty="0"/>
              <a:t>2</a:t>
            </a:r>
            <a:r>
              <a:rPr lang="ja-JP" altLang="en-US" sz="1600" dirty="0" smtClean="0"/>
              <a:t> 年齢調整した，低栄養傾向の者</a:t>
            </a:r>
            <a:r>
              <a:rPr lang="en-US" altLang="ja-JP" sz="1600" dirty="0"/>
              <a:t>(</a:t>
            </a:r>
            <a:r>
              <a:rPr lang="en-US" altLang="ja-JP" sz="1600" dirty="0" smtClean="0"/>
              <a:t>BMI</a:t>
            </a:r>
          </a:p>
          <a:p>
            <a:pPr>
              <a:lnSpc>
                <a:spcPct val="100000"/>
              </a:lnSpc>
              <a:spcBef>
                <a:spcPts val="0"/>
              </a:spcBef>
            </a:pPr>
            <a:r>
              <a:rPr lang="ja-JP" altLang="en-US" sz="1600" dirty="0"/>
              <a:t>　</a:t>
            </a:r>
            <a:r>
              <a:rPr lang="ja-JP" altLang="en-US" sz="1600" dirty="0" smtClean="0"/>
              <a:t>　　　≦</a:t>
            </a:r>
            <a:r>
              <a:rPr lang="en-US" altLang="ja-JP" sz="1600" dirty="0" smtClean="0"/>
              <a:t>20</a:t>
            </a:r>
            <a:r>
              <a:rPr lang="ja-JP" altLang="en-US" sz="1600" dirty="0" smtClean="0"/>
              <a:t>㎏</a:t>
            </a:r>
            <a:r>
              <a:rPr lang="en-US" altLang="ja-JP" sz="1600" dirty="0" smtClean="0"/>
              <a:t>/m</a:t>
            </a:r>
            <a:r>
              <a:rPr lang="en-US" altLang="ja-JP" sz="1600" baseline="30000" dirty="0" smtClean="0"/>
              <a:t>2</a:t>
            </a:r>
            <a:r>
              <a:rPr lang="en-US" altLang="ja-JP" sz="1600" dirty="0" smtClean="0"/>
              <a:t>)</a:t>
            </a:r>
            <a:r>
              <a:rPr lang="ja-JP" altLang="en-US" sz="1600" dirty="0" smtClean="0"/>
              <a:t>の割合の年次推移</a:t>
            </a:r>
            <a:r>
              <a:rPr lang="en-US" altLang="ja-JP" sz="1600" dirty="0" smtClean="0"/>
              <a:t>(65</a:t>
            </a:r>
            <a:r>
              <a:rPr lang="ja-JP" altLang="en-US" sz="1600" dirty="0" smtClean="0"/>
              <a:t>歳</a:t>
            </a:r>
            <a:endParaRPr lang="en-US" altLang="ja-JP" sz="1600" dirty="0" smtClean="0"/>
          </a:p>
          <a:p>
            <a:pPr>
              <a:lnSpc>
                <a:spcPct val="100000"/>
              </a:lnSpc>
              <a:spcBef>
                <a:spcPts val="0"/>
              </a:spcBef>
            </a:pPr>
            <a:r>
              <a:rPr lang="ja-JP" altLang="en-US" sz="1600" dirty="0"/>
              <a:t>　</a:t>
            </a:r>
            <a:r>
              <a:rPr lang="ja-JP" altLang="en-US" sz="1600" dirty="0" smtClean="0"/>
              <a:t>　　　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a:blip r:embed="rId2"/>
          <a:stretch>
            <a:fillRect/>
          </a:stretch>
        </p:blipFill>
        <p:spPr>
          <a:xfrm>
            <a:off x="372765" y="2472049"/>
            <a:ext cx="8398469" cy="2317628"/>
          </a:xfrm>
          <a:prstGeom prst="rect">
            <a:avLst/>
          </a:prstGeom>
        </p:spPr>
      </p:pic>
    </p:spTree>
    <p:extLst>
      <p:ext uri="{BB962C8B-B14F-4D97-AF65-F5344CB8AC3E}">
        <p14:creationId xmlns:p14="http://schemas.microsoft.com/office/powerpoint/2010/main" val="378184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１．肥満及びやせの状況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7</a:t>
            </a:r>
            <a:r>
              <a:rPr lang="ja-JP" altLang="en-US" sz="1600" dirty="0" smtClean="0"/>
              <a:t> 低栄養傾向の者</a:t>
            </a:r>
            <a:r>
              <a:rPr lang="en-US" altLang="ja-JP" sz="1600" dirty="0"/>
              <a:t>(</a:t>
            </a:r>
            <a:r>
              <a:rPr lang="en-US" altLang="ja-JP" sz="1600" dirty="0" smtClean="0"/>
              <a:t>BMI</a:t>
            </a:r>
            <a:r>
              <a:rPr lang="ja-JP" altLang="en-US" sz="1600" dirty="0"/>
              <a:t>≦</a:t>
            </a:r>
            <a:r>
              <a:rPr lang="en-US" altLang="ja-JP" sz="1600" dirty="0" smtClean="0"/>
              <a:t>20</a:t>
            </a:r>
            <a:r>
              <a:rPr lang="ja-JP" altLang="en-US" sz="1600" dirty="0" smtClean="0"/>
              <a:t>㎏</a:t>
            </a:r>
            <a:r>
              <a:rPr lang="en-US" altLang="ja-JP" sz="1600" dirty="0" smtClean="0"/>
              <a:t>/m</a:t>
            </a:r>
            <a:r>
              <a:rPr lang="en-US" altLang="ja-JP" sz="1600" baseline="30000" dirty="0" smtClean="0"/>
              <a:t>2</a:t>
            </a:r>
            <a:r>
              <a:rPr lang="en-US" altLang="ja-JP" sz="1600" dirty="0"/>
              <a:t>)</a:t>
            </a:r>
            <a:r>
              <a:rPr lang="ja-JP" altLang="en-US" sz="1600" dirty="0" smtClean="0"/>
              <a:t>の割合</a:t>
            </a:r>
            <a:r>
              <a:rPr lang="en-US" altLang="ja-JP" sz="1600" dirty="0" smtClean="0"/>
              <a:t>(65</a:t>
            </a:r>
            <a:r>
              <a:rPr lang="ja-JP" altLang="en-US" sz="1600" dirty="0" smtClean="0"/>
              <a:t>歳以上、性･年齢階級別</a:t>
            </a:r>
            <a:r>
              <a:rPr lang="en-US" altLang="ja-JP" sz="1600" dirty="0" smtClean="0"/>
              <a:t>)</a:t>
            </a:r>
          </a:p>
        </p:txBody>
      </p:sp>
      <p:pic>
        <p:nvPicPr>
          <p:cNvPr id="3" name="コンテンツ プレースホルダー 2"/>
          <p:cNvPicPr>
            <a:picLocks noGrp="1" noChangeAspect="1"/>
          </p:cNvPicPr>
          <p:nvPr>
            <p:ph sz="half" idx="1"/>
          </p:nvPr>
        </p:nvPicPr>
        <p:blipFill rotWithShape="1">
          <a:blip r:embed="rId2"/>
          <a:srcRect l="3592" r="4589" b="33722"/>
          <a:stretch/>
        </p:blipFill>
        <p:spPr>
          <a:xfrm>
            <a:off x="344978" y="2151524"/>
            <a:ext cx="8679892" cy="2437101"/>
          </a:xfrm>
          <a:prstGeom prst="rect">
            <a:avLst/>
          </a:prstGeom>
        </p:spPr>
      </p:pic>
    </p:spTree>
    <p:extLst>
      <p:ext uri="{BB962C8B-B14F-4D97-AF65-F5344CB8AC3E}">
        <p14:creationId xmlns:p14="http://schemas.microsoft.com/office/powerpoint/2010/main" val="3042477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．糖尿病に</a:t>
            </a:r>
            <a:r>
              <a:rPr lang="ja-JP" altLang="en-US" dirty="0"/>
              <a:t>関</a:t>
            </a:r>
            <a:r>
              <a:rPr lang="ja-JP" altLang="en-US" dirty="0" smtClean="0"/>
              <a:t>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8-</a:t>
            </a:r>
            <a:r>
              <a:rPr lang="en-US" altLang="ja-JP" sz="1600" dirty="0"/>
              <a:t>1</a:t>
            </a:r>
            <a:r>
              <a:rPr lang="ja-JP" altLang="en-US" sz="1600" dirty="0" smtClean="0"/>
              <a:t> 「糖尿病が強く疑われる者」の割合の年次推移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8-</a:t>
            </a:r>
            <a:r>
              <a:rPr lang="en-US" altLang="ja-JP" sz="1600" dirty="0"/>
              <a:t>2</a:t>
            </a:r>
            <a:r>
              <a:rPr lang="ja-JP" altLang="en-US" sz="1600" dirty="0" smtClean="0"/>
              <a:t> 年齢調整した</a:t>
            </a:r>
            <a:r>
              <a:rPr lang="en-US" altLang="ja-JP" sz="1600" dirty="0" smtClean="0"/>
              <a:t>,</a:t>
            </a:r>
            <a:r>
              <a:rPr lang="ja-JP" altLang="en-US" sz="1600" dirty="0" smtClean="0"/>
              <a:t>「糖尿病が強く疑われる者」の割合の年次推移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a:blip r:embed="rId2"/>
          <a:stretch>
            <a:fillRect/>
          </a:stretch>
        </p:blipFill>
        <p:spPr>
          <a:xfrm>
            <a:off x="186149" y="2334993"/>
            <a:ext cx="8555571" cy="3184658"/>
          </a:xfrm>
          <a:prstGeom prst="rect">
            <a:avLst/>
          </a:prstGeom>
        </p:spPr>
      </p:pic>
    </p:spTree>
    <p:extLst>
      <p:ext uri="{BB962C8B-B14F-4D97-AF65-F5344CB8AC3E}">
        <p14:creationId xmlns:p14="http://schemas.microsoft.com/office/powerpoint/2010/main" val="168833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２．糖尿病に関する状況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9</a:t>
            </a:r>
            <a:r>
              <a:rPr lang="ja-JP" altLang="en-US" sz="1600" dirty="0" smtClean="0"/>
              <a:t>「糖尿病が強く疑われる者」の割合</a:t>
            </a:r>
            <a:r>
              <a:rPr lang="en-US" altLang="ja-JP" sz="1600" dirty="0" smtClean="0"/>
              <a:t>(</a:t>
            </a:r>
            <a:r>
              <a:rPr lang="en-US" altLang="ja-JP" sz="1600" dirty="0"/>
              <a:t>20</a:t>
            </a:r>
            <a:r>
              <a:rPr lang="ja-JP" altLang="en-US" sz="1600" dirty="0" smtClean="0"/>
              <a:t>歳以上、性･年齢階級別</a:t>
            </a:r>
            <a:r>
              <a:rPr lang="en-US" altLang="ja-JP" sz="1600" dirty="0" smtClean="0"/>
              <a:t>)</a:t>
            </a:r>
          </a:p>
        </p:txBody>
      </p:sp>
      <p:pic>
        <p:nvPicPr>
          <p:cNvPr id="4" name="コンテンツ プレースホルダー 3"/>
          <p:cNvPicPr>
            <a:picLocks noGrp="1" noChangeAspect="1"/>
          </p:cNvPicPr>
          <p:nvPr>
            <p:ph sz="half" idx="1"/>
          </p:nvPr>
        </p:nvPicPr>
        <p:blipFill>
          <a:blip r:embed="rId2"/>
          <a:stretch>
            <a:fillRect/>
          </a:stretch>
        </p:blipFill>
        <p:spPr>
          <a:xfrm>
            <a:off x="438939" y="1982948"/>
            <a:ext cx="8295418" cy="3453575"/>
          </a:xfrm>
          <a:prstGeom prst="rect">
            <a:avLst/>
          </a:prstGeom>
        </p:spPr>
      </p:pic>
    </p:spTree>
    <p:extLst>
      <p:ext uri="{BB962C8B-B14F-4D97-AF65-F5344CB8AC3E}">
        <p14:creationId xmlns:p14="http://schemas.microsoft.com/office/powerpoint/2010/main" val="232552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a:t>
            </a:r>
            <a:r>
              <a:rPr lang="ja-JP" altLang="en-US" dirty="0" smtClean="0"/>
              <a:t>．血圧に</a:t>
            </a:r>
            <a:r>
              <a:rPr lang="ja-JP" altLang="en-US" dirty="0"/>
              <a:t>関</a:t>
            </a:r>
            <a:r>
              <a:rPr lang="ja-JP" altLang="en-US" dirty="0" smtClean="0"/>
              <a:t>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562722"/>
            <a:ext cx="4118956" cy="58196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10-</a:t>
            </a:r>
            <a:r>
              <a:rPr lang="en-US" altLang="ja-JP" sz="1600" dirty="0"/>
              <a:t>1</a:t>
            </a:r>
            <a:r>
              <a:rPr lang="ja-JP" altLang="en-US" sz="1600" dirty="0" smtClean="0"/>
              <a:t> 収縮期</a:t>
            </a:r>
            <a:r>
              <a:rPr lang="en-US" altLang="ja-JP" sz="1600" dirty="0" smtClean="0"/>
              <a:t>(</a:t>
            </a:r>
            <a:r>
              <a:rPr lang="ja-JP" altLang="en-US" sz="1600" dirty="0" smtClean="0"/>
              <a:t>最高</a:t>
            </a:r>
            <a:r>
              <a:rPr lang="en-US" altLang="ja-JP" sz="1600" dirty="0" smtClean="0"/>
              <a:t>)</a:t>
            </a:r>
            <a:r>
              <a:rPr lang="ja-JP" altLang="en-US" sz="1600" dirty="0" smtClean="0"/>
              <a:t>血圧の平均値の年次推移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543558"/>
            <a:ext cx="4547062" cy="7091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10-</a:t>
            </a:r>
            <a:r>
              <a:rPr lang="en-US" altLang="ja-JP" sz="1600" dirty="0"/>
              <a:t>2</a:t>
            </a:r>
            <a:r>
              <a:rPr lang="ja-JP" altLang="en-US" sz="1600" dirty="0" smtClean="0"/>
              <a:t> 年齢調整した</a:t>
            </a:r>
            <a:r>
              <a:rPr lang="ja-JP" altLang="en-US" sz="1600" dirty="0"/>
              <a:t>，</a:t>
            </a:r>
            <a:r>
              <a:rPr lang="ja-JP" altLang="en-US" sz="1600" dirty="0" smtClean="0"/>
              <a:t>収縮期</a:t>
            </a:r>
            <a:r>
              <a:rPr lang="en-US" altLang="ja-JP" sz="1600" dirty="0"/>
              <a:t>(</a:t>
            </a:r>
            <a:r>
              <a:rPr lang="ja-JP" altLang="en-US" sz="1600" dirty="0"/>
              <a:t>最高</a:t>
            </a:r>
            <a:r>
              <a:rPr lang="en-US" altLang="ja-JP" sz="1600" dirty="0"/>
              <a:t>)</a:t>
            </a:r>
            <a:r>
              <a:rPr lang="ja-JP" altLang="en-US" sz="1600" dirty="0"/>
              <a:t>血圧の平均値の年次推移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l="2639" r="4454" b="23755"/>
          <a:stretch/>
        </p:blipFill>
        <p:spPr>
          <a:xfrm>
            <a:off x="274320" y="2252749"/>
            <a:ext cx="8572210" cy="3225338"/>
          </a:xfrm>
          <a:prstGeom prst="rect">
            <a:avLst/>
          </a:prstGeom>
        </p:spPr>
      </p:pic>
    </p:spTree>
    <p:extLst>
      <p:ext uri="{BB962C8B-B14F-4D97-AF65-F5344CB8AC3E}">
        <p14:creationId xmlns:p14="http://schemas.microsoft.com/office/powerpoint/2010/main" val="274791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a:t>
            </a:r>
            <a:r>
              <a:rPr lang="ja-JP" altLang="en-US" dirty="0" smtClean="0"/>
              <a:t>．血圧に</a:t>
            </a:r>
            <a:r>
              <a:rPr lang="ja-JP" altLang="en-US" dirty="0"/>
              <a:t>関</a:t>
            </a:r>
            <a:r>
              <a:rPr lang="ja-JP" altLang="en-US" dirty="0" smtClean="0"/>
              <a:t>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11-</a:t>
            </a:r>
            <a:r>
              <a:rPr lang="en-US" altLang="ja-JP" sz="1600" dirty="0"/>
              <a:t>1</a:t>
            </a:r>
            <a:r>
              <a:rPr lang="ja-JP" altLang="en-US" sz="1600" dirty="0" smtClean="0"/>
              <a:t> 収縮期</a:t>
            </a:r>
            <a:r>
              <a:rPr lang="en-US" altLang="ja-JP" sz="1600" dirty="0" smtClean="0"/>
              <a:t>(</a:t>
            </a:r>
            <a:r>
              <a:rPr lang="ja-JP" altLang="en-US" sz="1600" dirty="0" smtClean="0"/>
              <a:t>最高</a:t>
            </a:r>
            <a:r>
              <a:rPr lang="en-US" altLang="ja-JP" sz="1600" dirty="0" smtClean="0"/>
              <a:t>)</a:t>
            </a:r>
            <a:r>
              <a:rPr lang="ja-JP" altLang="en-US" sz="1600" dirty="0" smtClean="0"/>
              <a:t>血圧が</a:t>
            </a:r>
            <a:r>
              <a:rPr lang="en-US" altLang="ja-JP" sz="1600" dirty="0" smtClean="0"/>
              <a:t>140</a:t>
            </a:r>
            <a:r>
              <a:rPr lang="ja-JP" altLang="en-US" sz="1600" dirty="0" smtClean="0"/>
              <a:t>㎜</a:t>
            </a:r>
            <a:r>
              <a:rPr lang="en-US" altLang="ja-JP" sz="1600" dirty="0" smtClean="0"/>
              <a:t>Hg</a:t>
            </a:r>
            <a:r>
              <a:rPr lang="ja-JP" altLang="en-US" sz="1600" dirty="0" smtClean="0"/>
              <a:t>以上の者の割合の年次推移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7091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11-</a:t>
            </a:r>
            <a:r>
              <a:rPr lang="en-US" altLang="ja-JP" sz="1600" dirty="0"/>
              <a:t>2</a:t>
            </a:r>
            <a:r>
              <a:rPr lang="ja-JP" altLang="en-US" sz="1600" dirty="0" smtClean="0"/>
              <a:t> 年齢調整した</a:t>
            </a:r>
            <a:r>
              <a:rPr lang="en-US" altLang="ja-JP" sz="1600" dirty="0" smtClean="0"/>
              <a:t>,</a:t>
            </a:r>
            <a:r>
              <a:rPr lang="ja-JP" altLang="en-US" sz="1600" dirty="0"/>
              <a:t>収縮期</a:t>
            </a:r>
            <a:r>
              <a:rPr lang="en-US" altLang="ja-JP" sz="1600" dirty="0"/>
              <a:t>(</a:t>
            </a:r>
            <a:r>
              <a:rPr lang="ja-JP" altLang="en-US" sz="1600" dirty="0"/>
              <a:t>最高</a:t>
            </a:r>
            <a:r>
              <a:rPr lang="en-US" altLang="ja-JP" sz="1600" dirty="0"/>
              <a:t>)</a:t>
            </a:r>
            <a:r>
              <a:rPr lang="ja-JP" altLang="en-US" sz="1600" dirty="0" smtClean="0"/>
              <a:t>血圧が</a:t>
            </a:r>
            <a:r>
              <a:rPr lang="en-US" altLang="ja-JP" sz="1600" dirty="0" smtClean="0"/>
              <a:t>140mmHg</a:t>
            </a:r>
            <a:r>
              <a:rPr lang="ja-JP" altLang="en-US" sz="1600" dirty="0" smtClean="0"/>
              <a:t>以上の者の割合の年次</a:t>
            </a:r>
            <a:r>
              <a:rPr lang="ja-JP" altLang="en-US" sz="1600" dirty="0"/>
              <a:t>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r="4158"/>
          <a:stretch/>
        </p:blipFill>
        <p:spPr>
          <a:xfrm>
            <a:off x="266249" y="2358199"/>
            <a:ext cx="8395371" cy="3144826"/>
          </a:xfrm>
          <a:prstGeom prst="rect">
            <a:avLst/>
          </a:prstGeom>
        </p:spPr>
      </p:pic>
    </p:spTree>
    <p:extLst>
      <p:ext uri="{BB962C8B-B14F-4D97-AF65-F5344CB8AC3E}">
        <p14:creationId xmlns:p14="http://schemas.microsoft.com/office/powerpoint/2010/main" val="3013696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a:t>
            </a:r>
            <a:r>
              <a:rPr kumimoji="1" lang="ja-JP" altLang="en-US" dirty="0" smtClean="0"/>
              <a:t>．</a:t>
            </a:r>
            <a:r>
              <a:rPr lang="ja-JP" altLang="en-US" dirty="0" smtClean="0"/>
              <a:t>所得と生活習慣等に関する状況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社会経済状況と生活習慣等に</a:t>
            </a:r>
            <a:r>
              <a:rPr lang="ja-JP" altLang="en-US" dirty="0"/>
              <a:t>関</a:t>
            </a:r>
            <a:r>
              <a:rPr lang="ja-JP" altLang="en-US" dirty="0" smtClean="0"/>
              <a:t>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1063885" y="1388072"/>
            <a:ext cx="4721773"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表</a:t>
            </a:r>
            <a:r>
              <a:rPr lang="en-US" altLang="ja-JP" sz="1600" dirty="0"/>
              <a:t>1</a:t>
            </a:r>
            <a:r>
              <a:rPr lang="ja-JP" altLang="en-US" sz="1600" dirty="0"/>
              <a:t>　</a:t>
            </a:r>
            <a:r>
              <a:rPr lang="ja-JP" altLang="en-US" sz="1600" dirty="0" smtClean="0"/>
              <a:t>解析対象世帯における年間所得の状況</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1163638" y="2140655"/>
            <a:ext cx="7140777" cy="2114326"/>
          </a:xfrm>
          <a:prstGeom prst="rect">
            <a:avLst/>
          </a:prstGeom>
        </p:spPr>
      </p:pic>
    </p:spTree>
    <p:extLst>
      <p:ext uri="{BB962C8B-B14F-4D97-AF65-F5344CB8AC3E}">
        <p14:creationId xmlns:p14="http://schemas.microsoft.com/office/powerpoint/2010/main" val="678262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４．血中コレステロールに</a:t>
            </a:r>
            <a:r>
              <a:rPr lang="ja-JP" altLang="en-US" dirty="0"/>
              <a:t>関</a:t>
            </a:r>
            <a:r>
              <a:rPr lang="ja-JP" altLang="en-US" dirty="0" smtClean="0"/>
              <a:t>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12-</a:t>
            </a:r>
            <a:r>
              <a:rPr lang="en-US" altLang="ja-JP" sz="1600" dirty="0"/>
              <a:t>1</a:t>
            </a:r>
            <a:r>
              <a:rPr lang="ja-JP" altLang="en-US" sz="1600" dirty="0" smtClean="0"/>
              <a:t> 血清総コレステロールが</a:t>
            </a:r>
            <a:r>
              <a:rPr lang="en-US" altLang="ja-JP" sz="1600" dirty="0" smtClean="0"/>
              <a:t>240mg/</a:t>
            </a:r>
            <a:r>
              <a:rPr lang="en-US" altLang="ja-JP" sz="1600" dirty="0" err="1" smtClean="0"/>
              <a:t>dL</a:t>
            </a:r>
            <a:r>
              <a:rPr lang="ja-JP" altLang="en-US" sz="1600" dirty="0" smtClean="0"/>
              <a:t>以上の者の割合の年次推移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7091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12-</a:t>
            </a:r>
            <a:r>
              <a:rPr lang="en-US" altLang="ja-JP" sz="1600" dirty="0"/>
              <a:t>2</a:t>
            </a:r>
            <a:r>
              <a:rPr lang="ja-JP" altLang="en-US" sz="1600" dirty="0" smtClean="0"/>
              <a:t> 年齢調整した</a:t>
            </a:r>
            <a:r>
              <a:rPr lang="en-US" altLang="ja-JP" sz="1600" dirty="0" smtClean="0"/>
              <a:t>,</a:t>
            </a:r>
            <a:r>
              <a:rPr lang="ja-JP" altLang="en-US" sz="1600" dirty="0" smtClean="0"/>
              <a:t>血清総コレステロールが</a:t>
            </a:r>
            <a:r>
              <a:rPr lang="en-US" altLang="ja-JP" sz="1600" dirty="0" smtClean="0"/>
              <a:t>240</a:t>
            </a:r>
            <a:r>
              <a:rPr lang="ja-JP" altLang="en-US" sz="1600" dirty="0" smtClean="0"/>
              <a:t>㎎</a:t>
            </a:r>
            <a:r>
              <a:rPr lang="en-US" altLang="ja-JP" sz="1600" dirty="0" smtClean="0"/>
              <a:t>/</a:t>
            </a:r>
            <a:r>
              <a:rPr lang="en-US" altLang="ja-JP" sz="1600" dirty="0" err="1" smtClean="0"/>
              <a:t>dL</a:t>
            </a:r>
            <a:r>
              <a:rPr lang="ja-JP" altLang="en-US" sz="1600" dirty="0" smtClean="0"/>
              <a:t>以上の者の割合の年次</a:t>
            </a:r>
            <a:r>
              <a:rPr lang="ja-JP" altLang="en-US" sz="1600" dirty="0"/>
              <a:t>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b="31051"/>
          <a:stretch/>
        </p:blipFill>
        <p:spPr>
          <a:xfrm>
            <a:off x="84742" y="2465186"/>
            <a:ext cx="8926255" cy="2539076"/>
          </a:xfrm>
          <a:prstGeom prst="rect">
            <a:avLst/>
          </a:prstGeom>
        </p:spPr>
      </p:pic>
    </p:spTree>
    <p:extLst>
      <p:ext uri="{BB962C8B-B14F-4D97-AF65-F5344CB8AC3E}">
        <p14:creationId xmlns:p14="http://schemas.microsoft.com/office/powerpoint/2010/main" val="1963593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４．血中コレステロールに</a:t>
            </a:r>
            <a:r>
              <a:rPr lang="ja-JP" altLang="en-US" dirty="0"/>
              <a:t>関</a:t>
            </a:r>
            <a:r>
              <a:rPr lang="ja-JP" altLang="en-US" dirty="0" smtClean="0"/>
              <a:t>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第１章　身体状況及び糖尿病等に関する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13-</a:t>
            </a:r>
            <a:r>
              <a:rPr lang="en-US" altLang="ja-JP" sz="1600" dirty="0"/>
              <a:t>1</a:t>
            </a:r>
            <a:r>
              <a:rPr lang="ja-JP" altLang="en-US" sz="1600" dirty="0" smtClean="0"/>
              <a:t> 血清 </a:t>
            </a:r>
            <a:r>
              <a:rPr lang="en-US" altLang="ja-JP" sz="1600" dirty="0" smtClean="0"/>
              <a:t>non HDL</a:t>
            </a:r>
            <a:r>
              <a:rPr lang="ja-JP" altLang="en-US" sz="1600" dirty="0" smtClean="0"/>
              <a:t>コレステロール値の平均値の年次推移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13-</a:t>
            </a:r>
            <a:r>
              <a:rPr lang="en-US" altLang="ja-JP" sz="1600" dirty="0"/>
              <a:t>2</a:t>
            </a:r>
            <a:r>
              <a:rPr lang="ja-JP" altLang="en-US" sz="1600" dirty="0" smtClean="0"/>
              <a:t> 年齢調整した</a:t>
            </a:r>
            <a:r>
              <a:rPr lang="en-US" altLang="ja-JP" sz="1600" dirty="0" smtClean="0"/>
              <a:t>,</a:t>
            </a:r>
            <a:r>
              <a:rPr lang="ja-JP" altLang="en-US" sz="1600" dirty="0"/>
              <a:t>血清 </a:t>
            </a:r>
            <a:r>
              <a:rPr lang="en-US" altLang="ja-JP" sz="1600" dirty="0"/>
              <a:t>non HDL</a:t>
            </a:r>
            <a:r>
              <a:rPr lang="ja-JP" altLang="en-US" sz="1600" dirty="0"/>
              <a:t>コレステロール値の平均値の年次推移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6" name="コンテンツ プレースホルダー 5"/>
          <p:cNvPicPr>
            <a:picLocks noGrp="1" noChangeAspect="1"/>
          </p:cNvPicPr>
          <p:nvPr>
            <p:ph sz="half" idx="1"/>
          </p:nvPr>
        </p:nvPicPr>
        <p:blipFill rotWithShape="1">
          <a:blip r:embed="rId2"/>
          <a:srcRect b="19401"/>
          <a:stretch/>
        </p:blipFill>
        <p:spPr>
          <a:xfrm>
            <a:off x="193991" y="2632729"/>
            <a:ext cx="8539888" cy="2037490"/>
          </a:xfrm>
          <a:prstGeom prst="rect">
            <a:avLst/>
          </a:prstGeom>
        </p:spPr>
      </p:pic>
      <p:sp>
        <p:nvSpPr>
          <p:cNvPr id="13"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628650" y="4685160"/>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non HDL </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err="1" smtClean="0">
                <a:latin typeface="ＭＳ Ｐゴシック" panose="020B0600070205080204" pitchFamily="50" charset="-128"/>
                <a:ea typeface="ＭＳ Ｐゴシック" panose="020B0600070205080204" pitchFamily="50" charset="-128"/>
                <a:cs typeface="Arial" panose="020B0604020202020204" pitchFamily="34" charset="0"/>
              </a:rPr>
              <a:t>dL</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＝総コレステロール（㎎</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err="1" smtClean="0">
                <a:latin typeface="ＭＳ Ｐゴシック" panose="020B0600070205080204" pitchFamily="50" charset="-128"/>
                <a:ea typeface="ＭＳ Ｐゴシック" panose="020B0600070205080204" pitchFamily="50" charset="-128"/>
                <a:cs typeface="Arial" panose="020B0604020202020204" pitchFamily="34" charset="0"/>
              </a:rPr>
              <a:t>dL</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)‐HDL</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dirty="0" err="1">
                <a:latin typeface="ＭＳ Ｐゴシック" panose="020B0600070205080204" pitchFamily="50" charset="-128"/>
                <a:ea typeface="ＭＳ Ｐゴシック" panose="020B0600070205080204" pitchFamily="50" charset="-128"/>
                <a:cs typeface="Arial" panose="020B0604020202020204" pitchFamily="34" charset="0"/>
              </a:rPr>
              <a:t>dL</a:t>
            </a:r>
            <a:r>
              <a:rPr lang="en-US" altLang="ja-JP" sz="11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834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a:t>
            </a:r>
            <a:r>
              <a:rPr lang="ja-JP" altLang="en-US" dirty="0" smtClean="0"/>
              <a:t>．食塩摂取量の状況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a:t>
            </a:r>
            <a:r>
              <a:rPr lang="ja-JP" altLang="en-US" dirty="0"/>
              <a:t>２</a:t>
            </a:r>
            <a:r>
              <a:rPr lang="ja-JP" altLang="en-US" dirty="0" smtClean="0"/>
              <a:t>章</a:t>
            </a:r>
            <a:r>
              <a:rPr lang="ja-JP" altLang="en-US" dirty="0"/>
              <a:t>　</a:t>
            </a:r>
            <a:r>
              <a:rPr lang="ja-JP" altLang="en-US" dirty="0" smtClean="0"/>
              <a:t>栄養・食生活に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14-</a:t>
            </a:r>
            <a:r>
              <a:rPr lang="en-US" altLang="ja-JP" sz="1600" dirty="0"/>
              <a:t>1</a:t>
            </a:r>
            <a:r>
              <a:rPr lang="ja-JP" altLang="en-US" sz="1600" dirty="0" smtClean="0"/>
              <a:t> 食塩摂取量の平均値の年次推移　</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14-</a:t>
            </a:r>
            <a:r>
              <a:rPr lang="en-US" altLang="ja-JP" sz="1600" dirty="0"/>
              <a:t>2</a:t>
            </a:r>
            <a:r>
              <a:rPr lang="ja-JP" altLang="en-US" sz="1600" dirty="0" smtClean="0"/>
              <a:t> 年齢調整した</a:t>
            </a:r>
            <a:r>
              <a:rPr lang="en-US" altLang="ja-JP" sz="1600" dirty="0" smtClean="0"/>
              <a:t>,</a:t>
            </a:r>
            <a:r>
              <a:rPr lang="ja-JP" altLang="en-US" sz="1600" dirty="0" smtClean="0"/>
              <a:t>食塩摂取</a:t>
            </a:r>
            <a:r>
              <a:rPr lang="ja-JP" altLang="en-US" sz="1600" dirty="0"/>
              <a:t>量</a:t>
            </a:r>
            <a:r>
              <a:rPr lang="ja-JP" altLang="en-US" sz="1600" dirty="0" smtClean="0"/>
              <a:t>の</a:t>
            </a:r>
            <a:r>
              <a:rPr lang="ja-JP" altLang="en-US" sz="1600" dirty="0"/>
              <a:t>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a:blip r:embed="rId2"/>
          <a:stretch>
            <a:fillRect/>
          </a:stretch>
        </p:blipFill>
        <p:spPr>
          <a:xfrm>
            <a:off x="150976" y="2129147"/>
            <a:ext cx="8842048" cy="3190997"/>
          </a:xfrm>
          <a:prstGeom prst="rect">
            <a:avLst/>
          </a:prstGeom>
        </p:spPr>
      </p:pic>
    </p:spTree>
    <p:extLst>
      <p:ext uri="{BB962C8B-B14F-4D97-AF65-F5344CB8AC3E}">
        <p14:creationId xmlns:p14="http://schemas.microsoft.com/office/powerpoint/2010/main" val="1664946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１．食塩摂取量の状況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15</a:t>
            </a:r>
            <a:r>
              <a:rPr lang="ja-JP" altLang="en-US" sz="1600" dirty="0" smtClean="0"/>
              <a:t> 食塩摂取量の平均値</a:t>
            </a:r>
            <a:r>
              <a:rPr lang="en-US" altLang="ja-JP" sz="1600" dirty="0" smtClean="0"/>
              <a:t>(</a:t>
            </a:r>
            <a:r>
              <a:rPr lang="en-US" altLang="ja-JP" sz="1600" dirty="0"/>
              <a:t>20</a:t>
            </a:r>
            <a:r>
              <a:rPr lang="ja-JP" altLang="en-US" sz="1600" dirty="0" smtClean="0"/>
              <a:t>歳以上、性･年齢階級別</a:t>
            </a:r>
            <a:r>
              <a:rPr lang="en-US" altLang="ja-JP" sz="1600" dirty="0" smtClean="0"/>
              <a:t>)</a:t>
            </a:r>
          </a:p>
        </p:txBody>
      </p:sp>
      <p:pic>
        <p:nvPicPr>
          <p:cNvPr id="4" name="コンテンツ プレースホルダー 3"/>
          <p:cNvPicPr>
            <a:picLocks noGrp="1" noChangeAspect="1"/>
          </p:cNvPicPr>
          <p:nvPr>
            <p:ph sz="half" idx="1"/>
          </p:nvPr>
        </p:nvPicPr>
        <p:blipFill rotWithShape="1">
          <a:blip r:embed="rId2"/>
          <a:srcRect b="21342"/>
          <a:stretch/>
        </p:blipFill>
        <p:spPr>
          <a:xfrm>
            <a:off x="706438" y="1982949"/>
            <a:ext cx="7758892" cy="3353822"/>
          </a:xfrm>
          <a:prstGeom prst="rect">
            <a:avLst/>
          </a:prstGeom>
        </p:spPr>
      </p:pic>
    </p:spTree>
    <p:extLst>
      <p:ext uri="{BB962C8B-B14F-4D97-AF65-F5344CB8AC3E}">
        <p14:creationId xmlns:p14="http://schemas.microsoft.com/office/powerpoint/2010/main" val="143411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．野菜摂取量の状況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a:t>
            </a:r>
            <a:r>
              <a:rPr lang="ja-JP" altLang="en-US" dirty="0"/>
              <a:t>２</a:t>
            </a:r>
            <a:r>
              <a:rPr lang="ja-JP" altLang="en-US" dirty="0" smtClean="0"/>
              <a:t>章</a:t>
            </a:r>
            <a:r>
              <a:rPr lang="ja-JP" altLang="en-US" dirty="0"/>
              <a:t>　</a:t>
            </a:r>
            <a:r>
              <a:rPr lang="ja-JP" altLang="en-US" dirty="0" smtClean="0"/>
              <a:t>栄養・食生活に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16-1</a:t>
            </a:r>
            <a:r>
              <a:rPr lang="ja-JP" altLang="en-US" sz="1600" dirty="0" smtClean="0"/>
              <a:t> </a:t>
            </a:r>
            <a:r>
              <a:rPr lang="ja-JP" altLang="en-US" sz="1600" dirty="0"/>
              <a:t>野菜</a:t>
            </a:r>
            <a:r>
              <a:rPr lang="ja-JP" altLang="en-US" sz="1600" dirty="0" smtClean="0"/>
              <a:t>摂取量の平均値の年次推移　</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16-2</a:t>
            </a:r>
            <a:r>
              <a:rPr lang="ja-JP" altLang="en-US" sz="1600" dirty="0" smtClean="0"/>
              <a:t> 年齢調整した</a:t>
            </a:r>
            <a:r>
              <a:rPr lang="en-US" altLang="ja-JP" sz="1600" dirty="0" smtClean="0"/>
              <a:t>,</a:t>
            </a:r>
            <a:r>
              <a:rPr lang="ja-JP" altLang="en-US" sz="1600" dirty="0"/>
              <a:t>野菜</a:t>
            </a:r>
            <a:r>
              <a:rPr lang="ja-JP" altLang="en-US" sz="1600" dirty="0" smtClean="0"/>
              <a:t>摂取量の</a:t>
            </a:r>
            <a:r>
              <a:rPr lang="ja-JP" altLang="en-US" sz="1600" dirty="0"/>
              <a:t>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4" name="コンテンツ プレースホルダー 3"/>
          <p:cNvPicPr>
            <a:picLocks noGrp="1" noChangeAspect="1"/>
          </p:cNvPicPr>
          <p:nvPr>
            <p:ph sz="half" idx="1"/>
          </p:nvPr>
        </p:nvPicPr>
        <p:blipFill>
          <a:blip r:embed="rId2"/>
          <a:stretch>
            <a:fillRect/>
          </a:stretch>
        </p:blipFill>
        <p:spPr>
          <a:xfrm>
            <a:off x="353290" y="2251862"/>
            <a:ext cx="8421684" cy="3033942"/>
          </a:xfrm>
          <a:prstGeom prst="rect">
            <a:avLst/>
          </a:prstGeom>
        </p:spPr>
      </p:pic>
    </p:spTree>
    <p:extLst>
      <p:ext uri="{BB962C8B-B14F-4D97-AF65-F5344CB8AC3E}">
        <p14:creationId xmlns:p14="http://schemas.microsoft.com/office/powerpoint/2010/main" val="2498128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２．野菜</a:t>
            </a:r>
            <a:r>
              <a:rPr lang="ja-JP" altLang="en-US" dirty="0" smtClean="0"/>
              <a:t>摂取量</a:t>
            </a:r>
            <a:r>
              <a:rPr lang="ja-JP" altLang="en-US" dirty="0"/>
              <a:t>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17 </a:t>
            </a:r>
            <a:r>
              <a:rPr lang="ja-JP" altLang="en-US" sz="1600" dirty="0" smtClean="0"/>
              <a:t> </a:t>
            </a:r>
            <a:r>
              <a:rPr lang="ja-JP" altLang="en-US" sz="1600" dirty="0"/>
              <a:t>野菜</a:t>
            </a:r>
            <a:r>
              <a:rPr lang="ja-JP" altLang="en-US" sz="1600" dirty="0" smtClean="0"/>
              <a:t>摂取量の平均値</a:t>
            </a:r>
            <a:r>
              <a:rPr lang="en-US" altLang="ja-JP" sz="1600" dirty="0" smtClean="0"/>
              <a:t>(</a:t>
            </a:r>
            <a:r>
              <a:rPr lang="en-US" altLang="ja-JP" sz="1600" dirty="0"/>
              <a:t>20</a:t>
            </a:r>
            <a:r>
              <a:rPr lang="ja-JP" altLang="en-US" sz="1600" dirty="0" smtClean="0"/>
              <a:t>歳以上、性･年齢階級別</a:t>
            </a:r>
            <a:r>
              <a:rPr lang="en-US" altLang="ja-JP" sz="1600" dirty="0" smtClean="0"/>
              <a:t>)</a:t>
            </a:r>
          </a:p>
        </p:txBody>
      </p:sp>
      <p:pic>
        <p:nvPicPr>
          <p:cNvPr id="3" name="コンテンツ プレースホルダー 2"/>
          <p:cNvPicPr>
            <a:picLocks noGrp="1" noChangeAspect="1"/>
          </p:cNvPicPr>
          <p:nvPr>
            <p:ph sz="half" idx="1"/>
          </p:nvPr>
        </p:nvPicPr>
        <p:blipFill rotWithShape="1">
          <a:blip r:embed="rId2"/>
          <a:srcRect l="3598" r="2436" b="18735"/>
          <a:stretch/>
        </p:blipFill>
        <p:spPr>
          <a:xfrm>
            <a:off x="1039090" y="1982948"/>
            <a:ext cx="7132321" cy="3922391"/>
          </a:xfrm>
          <a:prstGeom prst="rect">
            <a:avLst/>
          </a:prstGeom>
        </p:spPr>
      </p:pic>
    </p:spTree>
    <p:extLst>
      <p:ext uri="{BB962C8B-B14F-4D97-AF65-F5344CB8AC3E}">
        <p14:creationId xmlns:p14="http://schemas.microsoft.com/office/powerpoint/2010/main" val="2999269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18</a:t>
            </a:r>
            <a:r>
              <a:rPr lang="ja-JP" altLang="en-US" sz="1600" dirty="0" smtClean="0"/>
              <a:t> 食品を選択する際に重視する点</a:t>
            </a:r>
            <a:r>
              <a:rPr lang="en-US" altLang="ja-JP" sz="1600" dirty="0" smtClean="0"/>
              <a:t>(</a:t>
            </a:r>
            <a:r>
              <a:rPr lang="en-US" altLang="ja-JP" sz="1600" dirty="0"/>
              <a:t>20</a:t>
            </a:r>
            <a:r>
              <a:rPr lang="ja-JP" altLang="en-US" sz="1600" dirty="0" smtClean="0"/>
              <a:t>歳以上、性</a:t>
            </a:r>
            <a:r>
              <a:rPr lang="ja-JP" altLang="en-US" sz="1600" dirty="0"/>
              <a:t>別</a:t>
            </a:r>
            <a:r>
              <a:rPr lang="en-US" altLang="ja-JP" sz="1600" dirty="0" smtClean="0"/>
              <a:t>)</a:t>
            </a:r>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smtClean="0"/>
              <a:t>３－１．食品を選択する際に重視する点</a:t>
            </a:r>
            <a:endParaRPr lang="ja-JP" altLang="en-US" sz="2000" dirty="0"/>
          </a:p>
        </p:txBody>
      </p:sp>
      <p:pic>
        <p:nvPicPr>
          <p:cNvPr id="6" name="コンテンツ プレースホルダー 5"/>
          <p:cNvPicPr>
            <a:picLocks noGrp="1" noChangeAspect="1"/>
          </p:cNvPicPr>
          <p:nvPr>
            <p:ph sz="half" idx="1"/>
          </p:nvPr>
        </p:nvPicPr>
        <p:blipFill>
          <a:blip r:embed="rId2"/>
          <a:stretch>
            <a:fillRect/>
          </a:stretch>
        </p:blipFill>
        <p:spPr>
          <a:xfrm>
            <a:off x="826626" y="2069727"/>
            <a:ext cx="7947806" cy="4181443"/>
          </a:xfrm>
          <a:prstGeom prst="rect">
            <a:avLst/>
          </a:prstGeom>
        </p:spPr>
      </p:pic>
    </p:spTree>
    <p:extLst>
      <p:ext uri="{BB962C8B-B14F-4D97-AF65-F5344CB8AC3E}">
        <p14:creationId xmlns:p14="http://schemas.microsoft.com/office/powerpoint/2010/main" val="3483096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表</a:t>
            </a:r>
            <a:r>
              <a:rPr lang="en-US" altLang="ja-JP" sz="1600" dirty="0" smtClean="0"/>
              <a:t>8</a:t>
            </a:r>
            <a:r>
              <a:rPr lang="ja-JP" altLang="en-US" sz="1600" dirty="0" smtClean="0"/>
              <a:t> 食品を選択する際に重視する点</a:t>
            </a:r>
            <a:r>
              <a:rPr lang="en-US" altLang="ja-JP" sz="1600" dirty="0" smtClean="0"/>
              <a:t>(</a:t>
            </a:r>
            <a:r>
              <a:rPr lang="en-US" altLang="ja-JP" sz="1600" dirty="0"/>
              <a:t>20</a:t>
            </a:r>
            <a:r>
              <a:rPr lang="ja-JP" altLang="en-US" sz="1600" dirty="0" smtClean="0"/>
              <a:t>歳以上、性・年齢階級別</a:t>
            </a:r>
            <a:r>
              <a:rPr lang="en-US" altLang="ja-JP" sz="1600" dirty="0" smtClean="0"/>
              <a:t>)</a:t>
            </a:r>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smtClean="0"/>
              <a:t>３－１．食品を選択する際に重視する点</a:t>
            </a:r>
            <a:endParaRPr lang="ja-JP" altLang="en-US" sz="2000" dirty="0"/>
          </a:p>
        </p:txBody>
      </p:sp>
      <p:pic>
        <p:nvPicPr>
          <p:cNvPr id="3" name="コンテンツ プレースホルダー 2"/>
          <p:cNvPicPr>
            <a:picLocks noGrp="1" noChangeAspect="1"/>
          </p:cNvPicPr>
          <p:nvPr>
            <p:ph sz="half" idx="1"/>
          </p:nvPr>
        </p:nvPicPr>
        <p:blipFill>
          <a:blip r:embed="rId2"/>
          <a:stretch>
            <a:fillRect/>
          </a:stretch>
        </p:blipFill>
        <p:spPr>
          <a:xfrm>
            <a:off x="965390" y="1982949"/>
            <a:ext cx="7654907" cy="4100873"/>
          </a:xfrm>
          <a:prstGeom prst="rect">
            <a:avLst/>
          </a:prstGeom>
        </p:spPr>
      </p:pic>
    </p:spTree>
    <p:extLst>
      <p:ext uri="{BB962C8B-B14F-4D97-AF65-F5344CB8AC3E}">
        <p14:creationId xmlns:p14="http://schemas.microsoft.com/office/powerpoint/2010/main" val="178956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19</a:t>
            </a:r>
            <a:r>
              <a:rPr lang="ja-JP" altLang="en-US" sz="1600" dirty="0" smtClean="0"/>
              <a:t> 主食･主菜･副菜を組み合わせた食事の頻度</a:t>
            </a:r>
            <a:r>
              <a:rPr lang="en-US" altLang="ja-JP" sz="1600" dirty="0" smtClean="0"/>
              <a:t>(</a:t>
            </a:r>
            <a:r>
              <a:rPr lang="en-US" altLang="ja-JP" sz="1600" dirty="0"/>
              <a:t>20</a:t>
            </a:r>
            <a:r>
              <a:rPr lang="ja-JP" altLang="en-US" sz="1600" dirty="0" smtClean="0"/>
              <a:t>歳以上、性・年齢階級別</a:t>
            </a:r>
            <a:r>
              <a:rPr lang="ja-JP" altLang="en-US" sz="1600" dirty="0"/>
              <a:t>）</a:t>
            </a:r>
            <a:endParaRPr lang="en-US" altLang="ja-JP" sz="1600" dirty="0" smtClean="0"/>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smtClean="0"/>
              <a:t>３－２．栄養バランスのとれた食事に関する状況</a:t>
            </a:r>
            <a:endParaRPr lang="ja-JP" altLang="en-US" sz="2000" dirty="0"/>
          </a:p>
        </p:txBody>
      </p:sp>
      <p:pic>
        <p:nvPicPr>
          <p:cNvPr id="4" name="コンテンツ プレースホルダー 3"/>
          <p:cNvPicPr>
            <a:picLocks noGrp="1" noChangeAspect="1"/>
          </p:cNvPicPr>
          <p:nvPr>
            <p:ph sz="half" idx="1"/>
          </p:nvPr>
        </p:nvPicPr>
        <p:blipFill rotWithShape="1">
          <a:blip r:embed="rId2"/>
          <a:srcRect r="2348"/>
          <a:stretch/>
        </p:blipFill>
        <p:spPr>
          <a:xfrm>
            <a:off x="437457" y="2190865"/>
            <a:ext cx="8595932" cy="2738581"/>
          </a:xfrm>
          <a:prstGeom prst="rect">
            <a:avLst/>
          </a:prstGeom>
        </p:spPr>
      </p:pic>
    </p:spTree>
    <p:extLst>
      <p:ext uri="{BB962C8B-B14F-4D97-AF65-F5344CB8AC3E}">
        <p14:creationId xmlns:p14="http://schemas.microsoft.com/office/powerpoint/2010/main" val="72183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27531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表</a:t>
            </a:r>
            <a:r>
              <a:rPr lang="en-US" altLang="ja-JP" sz="1600" dirty="0" smtClean="0"/>
              <a:t>9</a:t>
            </a:r>
            <a:r>
              <a:rPr lang="ja-JP" altLang="en-US" sz="1600" dirty="0" smtClean="0"/>
              <a:t> 主食･主菜･副菜を組み合わせた食事の頻度が週</a:t>
            </a:r>
            <a:r>
              <a:rPr lang="en-US" altLang="ja-JP" sz="1600" dirty="0" smtClean="0"/>
              <a:t>5</a:t>
            </a:r>
            <a:r>
              <a:rPr lang="ja-JP" altLang="en-US" sz="1600" dirty="0" smtClean="0"/>
              <a:t>日以下と回答した者における主食･主菜･副菜の</a:t>
            </a:r>
            <a:r>
              <a:rPr lang="en-US" altLang="ja-JP" sz="1600" dirty="0" smtClean="0"/>
              <a:t>3</a:t>
            </a:r>
            <a:r>
              <a:rPr lang="ja-JP" altLang="en-US" sz="1600" dirty="0" err="1" smtClean="0"/>
              <a:t>つを</a:t>
            </a:r>
            <a:r>
              <a:rPr lang="ja-JP" altLang="en-US" sz="1600" dirty="0" smtClean="0"/>
              <a:t>組み合わせることがバランスのよい食事になることを知っている割合</a:t>
            </a:r>
            <a:r>
              <a:rPr lang="en-US" altLang="ja-JP" sz="1600" dirty="0" smtClean="0"/>
              <a:t>(20</a:t>
            </a:r>
            <a:r>
              <a:rPr lang="ja-JP" altLang="en-US" sz="1600" dirty="0" smtClean="0"/>
              <a:t>歳以上、性・年齢階級別</a:t>
            </a:r>
            <a:r>
              <a:rPr lang="ja-JP" altLang="en-US" sz="1600" dirty="0"/>
              <a:t>）</a:t>
            </a:r>
            <a:endParaRPr lang="en-US" altLang="ja-JP" sz="1600" dirty="0" smtClean="0"/>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smtClean="0"/>
              <a:t>３－２．栄養バランスのとれた食事に関する状況</a:t>
            </a:r>
            <a:endParaRPr lang="ja-JP" altLang="en-US" sz="2000" dirty="0"/>
          </a:p>
        </p:txBody>
      </p:sp>
      <p:pic>
        <p:nvPicPr>
          <p:cNvPr id="3" name="コンテンツ プレースホルダー 2"/>
          <p:cNvPicPr>
            <a:picLocks noGrp="1" noChangeAspect="1"/>
          </p:cNvPicPr>
          <p:nvPr>
            <p:ph sz="half" idx="1"/>
          </p:nvPr>
        </p:nvPicPr>
        <p:blipFill rotWithShape="1">
          <a:blip r:embed="rId2"/>
          <a:srcRect r="2256"/>
          <a:stretch/>
        </p:blipFill>
        <p:spPr>
          <a:xfrm>
            <a:off x="344978" y="2489955"/>
            <a:ext cx="8492907" cy="2123610"/>
          </a:xfrm>
          <a:prstGeom prst="rect">
            <a:avLst/>
          </a:prstGeom>
        </p:spPr>
      </p:pic>
    </p:spTree>
    <p:extLst>
      <p:ext uri="{BB962C8B-B14F-4D97-AF65-F5344CB8AC3E}">
        <p14:creationId xmlns:p14="http://schemas.microsoft.com/office/powerpoint/2010/main" val="176082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a:t>
            </a:r>
            <a:r>
              <a:rPr kumimoji="1" lang="ja-JP" altLang="en-US" dirty="0" smtClean="0"/>
              <a:t>．</a:t>
            </a:r>
            <a:r>
              <a:rPr lang="ja-JP" altLang="en-US" dirty="0"/>
              <a:t>所得と生活習慣等に関する状況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a:t>
            </a:r>
            <a:r>
              <a:rPr lang="ja-JP" altLang="en-US" dirty="0" smtClean="0"/>
              <a:t>習慣等</a:t>
            </a:r>
            <a:r>
              <a:rPr lang="ja-JP" altLang="en-US" dirty="0"/>
              <a:t>に関する状況</a:t>
            </a:r>
          </a:p>
        </p:txBody>
      </p:sp>
      <p:sp>
        <p:nvSpPr>
          <p:cNvPr id="8" name="テキスト プレースホルダー 3">
            <a:extLst>
              <a:ext uri="{FF2B5EF4-FFF2-40B4-BE49-F238E27FC236}">
                <a16:creationId xmlns:a16="http://schemas.microsoft.com/office/drawing/2014/main" id="{F3D46D6C-7990-4EC7-8404-E67D0190DD46}"/>
              </a:ext>
            </a:extLst>
          </p:cNvPr>
          <p:cNvSpPr txBox="1">
            <a:spLocks/>
          </p:cNvSpPr>
          <p:nvPr/>
        </p:nvSpPr>
        <p:spPr>
          <a:xfrm>
            <a:off x="706438" y="81090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表</a:t>
            </a:r>
            <a:r>
              <a:rPr lang="en-US" altLang="ja-JP" sz="1600" dirty="0" smtClean="0"/>
              <a:t>2</a:t>
            </a:r>
            <a:r>
              <a:rPr lang="ja-JP" altLang="en-US" sz="1600" dirty="0"/>
              <a:t>　</a:t>
            </a:r>
            <a:r>
              <a:rPr lang="ja-JP" altLang="en-US" sz="1600" dirty="0" smtClean="0"/>
              <a:t>所得と生活習慣等に関する状況（</a:t>
            </a:r>
            <a:r>
              <a:rPr lang="en-US" altLang="ja-JP" sz="1600" dirty="0" smtClean="0"/>
              <a:t>20</a:t>
            </a:r>
            <a:r>
              <a:rPr lang="ja-JP" altLang="en-US" sz="1600" dirty="0" smtClean="0"/>
              <a:t>歳以上）</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2236570" y="1926292"/>
            <a:ext cx="3773705" cy="3602774"/>
          </a:xfrm>
          <a:prstGeom prst="rect">
            <a:avLst/>
          </a:prstGeom>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563066" y="1120805"/>
            <a:ext cx="5900219" cy="888614"/>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注１）推定値は、年齢階級（</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20-39</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40</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59</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60-69</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70</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歳以上の</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区分）と世帯員数（１人、２人、３人、４人、５人以上世帯の５区分）での</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調整値。割合に関する項目は直接法、平均値に関する項目は共分散分析を用いて算出。</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注２）「所得」とは、生活習慣調査票の問</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で、回答した過去</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年間の世帯の収入（税込み）。</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注３）世帯の所得額を当該世帯員に当てはめて多変量解析（割合に関する項目はロジスティック回帰分析、平均値に関する項目は共分散分析）</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を用いて</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万円以上を基準とした他の</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群との群間比較を実施。</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注４）★は世帯の所得が</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万円以上の世帯員と比較して群間の有意差があった項目。</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757030" y="5835536"/>
            <a:ext cx="5900219" cy="888614"/>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「運動習慣のない者」とは、「運動習慣のある者（</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回</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分以上の運動を週</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回以上実施し、</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年以上継続している者）」に該当しない者。</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「現在習慣的に喫煙している者」とは、喫煙の状況が「毎日吸う」又は「時々吸う」と回答した者。</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「生活習慣病のリスクを高める量を飲酒している者」とは、１日当たりの純アルコール摂取量が男性で</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40</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g</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以上、女性</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20</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g</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以上の者とし、以下</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の方法で算出した。</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①男性：「毎日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合以上」＋「週</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＋「週</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②女性：</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「毎日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以上」＋「週</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合</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以上」＋ 「月</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日</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合以上</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「睡眠で休養が十分とれていない者」とは、睡眠で休養が「あまりとれていない」又は「まったくとれていない」と回答した者。</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「未受診者」とは、過去</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年間の健診等を「受診しなかった」と回答した者。</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pP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「肥満者」とは</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BMI 25.0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以上の者、「やせの者」とは、</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BMI 18.5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未満の者。</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0298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３．食品の選択に関する状況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第２章　栄養・食生活に関する状況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534806"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20</a:t>
            </a:r>
            <a:r>
              <a:rPr lang="ja-JP" altLang="en-US" sz="1600" dirty="0" smtClean="0"/>
              <a:t> 主食･主菜･副菜の</a:t>
            </a:r>
            <a:r>
              <a:rPr lang="en-US" altLang="ja-JP" sz="1600" dirty="0" smtClean="0"/>
              <a:t>3</a:t>
            </a:r>
            <a:r>
              <a:rPr lang="ja-JP" altLang="en-US" sz="1600" dirty="0" err="1" smtClean="0"/>
              <a:t>つを</a:t>
            </a:r>
            <a:r>
              <a:rPr lang="ja-JP" altLang="en-US" sz="1600" dirty="0" smtClean="0"/>
              <a:t>組み合わせて食べることができない理由</a:t>
            </a:r>
            <a:r>
              <a:rPr lang="en-US" altLang="ja-JP" sz="1600" dirty="0" smtClean="0"/>
              <a:t>(20</a:t>
            </a:r>
            <a:r>
              <a:rPr lang="ja-JP" altLang="en-US" sz="1600" dirty="0" smtClean="0"/>
              <a:t>歳以上、性別）</a:t>
            </a:r>
            <a:endParaRPr lang="en-US" altLang="ja-JP" sz="1600" dirty="0" smtClean="0"/>
          </a:p>
        </p:txBody>
      </p:sp>
      <p:sp>
        <p:nvSpPr>
          <p:cNvPr id="8" name="タイトル 6">
            <a:extLst>
              <a:ext uri="{FF2B5EF4-FFF2-40B4-BE49-F238E27FC236}">
                <a16:creationId xmlns:a16="http://schemas.microsoft.com/office/drawing/2014/main" id="{D0B53D3E-2A70-4567-80AD-9F7562FC500C}"/>
              </a:ext>
            </a:extLst>
          </p:cNvPr>
          <p:cNvSpPr txBox="1">
            <a:spLocks/>
          </p:cNvSpPr>
          <p:nvPr/>
        </p:nvSpPr>
        <p:spPr>
          <a:xfrm>
            <a:off x="642534" y="872133"/>
            <a:ext cx="7886700" cy="690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r>
              <a:rPr lang="ja-JP" altLang="en-US" sz="2000" dirty="0" smtClean="0"/>
              <a:t>３－２．栄養バランスのとれた食事に関する状況</a:t>
            </a:r>
            <a:endParaRPr lang="ja-JP" altLang="en-US" sz="2000" dirty="0"/>
          </a:p>
        </p:txBody>
      </p:sp>
      <p:pic>
        <p:nvPicPr>
          <p:cNvPr id="4" name="コンテンツ プレースホルダー 3"/>
          <p:cNvPicPr>
            <a:picLocks noGrp="1" noChangeAspect="1"/>
          </p:cNvPicPr>
          <p:nvPr>
            <p:ph sz="half" idx="1"/>
          </p:nvPr>
        </p:nvPicPr>
        <p:blipFill>
          <a:blip r:embed="rId2"/>
          <a:stretch>
            <a:fillRect/>
          </a:stretch>
        </p:blipFill>
        <p:spPr>
          <a:xfrm>
            <a:off x="445770" y="2153559"/>
            <a:ext cx="8434014" cy="2559757"/>
          </a:xfrm>
          <a:prstGeom prst="rect">
            <a:avLst/>
          </a:prstGeom>
        </p:spPr>
      </p:pic>
    </p:spTree>
    <p:extLst>
      <p:ext uri="{BB962C8B-B14F-4D97-AF65-F5344CB8AC3E}">
        <p14:creationId xmlns:p14="http://schemas.microsoft.com/office/powerpoint/2010/main" val="42995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a:t>
            </a:r>
            <a:r>
              <a:rPr lang="ja-JP" altLang="en-US" dirty="0" smtClean="0"/>
              <a:t>．運動習慣者の状況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第３章</a:t>
            </a:r>
            <a:r>
              <a:rPr lang="ja-JP" altLang="en-US" dirty="0"/>
              <a:t>　</a:t>
            </a:r>
            <a:r>
              <a:rPr lang="ja-JP" altLang="en-US" dirty="0" smtClean="0"/>
              <a:t>身体活動・運動及び睡眠に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21-</a:t>
            </a:r>
            <a:r>
              <a:rPr lang="en-US" altLang="ja-JP" sz="1600" dirty="0"/>
              <a:t>1</a:t>
            </a:r>
            <a:r>
              <a:rPr lang="ja-JP" altLang="en-US" sz="1600" dirty="0" smtClean="0"/>
              <a:t> 運動習慣のある者の割合の年次推移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21-</a:t>
            </a:r>
            <a:r>
              <a:rPr lang="en-US" altLang="ja-JP" sz="1600" dirty="0"/>
              <a:t>2</a:t>
            </a:r>
            <a:r>
              <a:rPr lang="ja-JP" altLang="en-US" sz="1600" dirty="0" smtClean="0"/>
              <a:t> 年齢調整した</a:t>
            </a:r>
            <a:r>
              <a:rPr lang="en-US" altLang="ja-JP" sz="1600" dirty="0" smtClean="0"/>
              <a:t>,</a:t>
            </a:r>
            <a:r>
              <a:rPr lang="ja-JP" altLang="en-US" sz="1600" dirty="0" smtClean="0"/>
              <a:t>運動習慣のある者の割合の年次</a:t>
            </a:r>
            <a:r>
              <a:rPr lang="ja-JP" altLang="en-US" sz="1600" dirty="0"/>
              <a:t>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b="12655"/>
          <a:stretch/>
        </p:blipFill>
        <p:spPr>
          <a:xfrm>
            <a:off x="280555" y="2251862"/>
            <a:ext cx="8366759" cy="3084909"/>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512272" y="5416680"/>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「運動習慣のある者」とは、</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回</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分以上の運動を週</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回以上実施し、</a:t>
            </a:r>
            <a:r>
              <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100" dirty="0" smtClean="0">
                <a:latin typeface="ＭＳ Ｐゴシック" panose="020B0600070205080204" pitchFamily="50" charset="-128"/>
                <a:ea typeface="ＭＳ Ｐゴシック" panose="020B0600070205080204" pitchFamily="50" charset="-128"/>
                <a:cs typeface="Arial" panose="020B0604020202020204" pitchFamily="34" charset="0"/>
              </a:rPr>
              <a:t>年以上継続している者。</a:t>
            </a:r>
            <a:endParaRPr lang="en-US" altLang="ja-JP" sz="11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50544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１．運動習慣者の状況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第３章　身体活動・運動及び睡眠に関する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22</a:t>
            </a:r>
            <a:r>
              <a:rPr lang="ja-JP" altLang="en-US" sz="1600" dirty="0" smtClean="0"/>
              <a:t> 運動習慣のある者の割合</a:t>
            </a:r>
            <a:r>
              <a:rPr lang="en-US" altLang="ja-JP" sz="1600" dirty="0" smtClean="0"/>
              <a:t>(20</a:t>
            </a:r>
            <a:r>
              <a:rPr lang="ja-JP" altLang="en-US" sz="1600" dirty="0" smtClean="0"/>
              <a:t>歳以上、性･年齢階級別）</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r="2754" b="22645"/>
          <a:stretch/>
        </p:blipFill>
        <p:spPr>
          <a:xfrm>
            <a:off x="413291" y="2057764"/>
            <a:ext cx="8280009" cy="3495138"/>
          </a:xfrm>
          <a:prstGeom prst="rect">
            <a:avLst/>
          </a:prstGeom>
        </p:spPr>
      </p:pic>
    </p:spTree>
    <p:extLst>
      <p:ext uri="{BB962C8B-B14F-4D97-AF65-F5344CB8AC3E}">
        <p14:creationId xmlns:p14="http://schemas.microsoft.com/office/powerpoint/2010/main" val="3182814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．歩数の状況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第３章</a:t>
            </a:r>
            <a:r>
              <a:rPr lang="ja-JP" altLang="en-US" dirty="0"/>
              <a:t>　</a:t>
            </a:r>
            <a:r>
              <a:rPr lang="ja-JP" altLang="en-US" dirty="0" smtClean="0"/>
              <a:t>身体活動・運動及び睡眠に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479591"/>
            <a:ext cx="4118956" cy="7722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23-</a:t>
            </a:r>
            <a:r>
              <a:rPr lang="en-US" altLang="ja-JP" sz="1600" dirty="0"/>
              <a:t>1</a:t>
            </a:r>
            <a:r>
              <a:rPr lang="ja-JP" altLang="en-US" sz="1600" dirty="0" smtClean="0"/>
              <a:t> 歩数の平均値の年次推移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460428"/>
            <a:ext cx="4547062" cy="8754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23-</a:t>
            </a:r>
            <a:r>
              <a:rPr lang="en-US" altLang="ja-JP" sz="1600" dirty="0"/>
              <a:t>2</a:t>
            </a:r>
            <a:r>
              <a:rPr lang="ja-JP" altLang="en-US" sz="1600" dirty="0" smtClean="0"/>
              <a:t> 年齢調整した</a:t>
            </a:r>
            <a:r>
              <a:rPr lang="en-US" altLang="ja-JP" sz="1600" dirty="0" smtClean="0"/>
              <a:t>,</a:t>
            </a:r>
            <a:r>
              <a:rPr lang="ja-JP" altLang="en-US" sz="1600" dirty="0" smtClean="0"/>
              <a:t>歩数の平均値の年次</a:t>
            </a:r>
            <a:r>
              <a:rPr lang="ja-JP" altLang="en-US" sz="1600" dirty="0"/>
              <a:t>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b="9426"/>
          <a:stretch/>
        </p:blipFill>
        <p:spPr>
          <a:xfrm>
            <a:off x="353290" y="2171271"/>
            <a:ext cx="8494692" cy="3514634"/>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520584" y="5757502"/>
            <a:ext cx="7236959"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平成</a:t>
            </a:r>
            <a:r>
              <a:rPr lang="en-US" alt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24</a:t>
            </a:r>
            <a:r>
              <a:rPr lang="ja-JP" altLang="en-US"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年以降は、</a:t>
            </a:r>
            <a:r>
              <a:rPr lang="en-US" alt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100</a:t>
            </a:r>
            <a:r>
              <a:rPr lang="ja-JP" altLang="en-US"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歩未満又は</a:t>
            </a:r>
            <a:r>
              <a:rPr lang="en-US" alt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万歩以上の者は除く。</a:t>
            </a:r>
            <a:endParaRPr 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420181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２．歩数の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第３章　身体活動・運動及び睡眠に関する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24</a:t>
            </a:r>
            <a:r>
              <a:rPr lang="ja-JP" altLang="en-US" sz="1600" dirty="0" smtClean="0"/>
              <a:t> 歩数の平均値</a:t>
            </a:r>
            <a:r>
              <a:rPr lang="en-US" altLang="ja-JP" sz="1600" dirty="0" smtClean="0"/>
              <a:t>(20</a:t>
            </a:r>
            <a:r>
              <a:rPr lang="ja-JP" altLang="en-US" sz="1600" dirty="0" smtClean="0"/>
              <a:t>歳以上、性･年齢階級別）</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b="23374"/>
          <a:stretch/>
        </p:blipFill>
        <p:spPr>
          <a:xfrm>
            <a:off x="490614" y="2058858"/>
            <a:ext cx="7634038" cy="3327790"/>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953521" y="5462557"/>
            <a:ext cx="2662516" cy="30395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100</a:t>
            </a:r>
            <a:r>
              <a:rPr lang="ja-JP" altLang="en-US"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歩未満又は</a:t>
            </a:r>
            <a:r>
              <a:rPr lang="en-US" altLang="ja-JP"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11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万歩以上の者は除く。</a:t>
            </a:r>
            <a:endParaRPr 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880648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a:t>
            </a:r>
            <a:r>
              <a:rPr lang="ja-JP" altLang="en-US" dirty="0" smtClean="0"/>
              <a:t>．睡眠の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第３章　身体活動・運動及び睡眠に関する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25</a:t>
            </a:r>
            <a:r>
              <a:rPr lang="ja-JP" altLang="en-US" sz="1600" dirty="0" smtClean="0"/>
              <a:t> 睡眠で休養が十分にとれていない者の割合の年次比較</a:t>
            </a:r>
            <a:endParaRPr lang="en-US" altLang="ja-JP" sz="1600" dirty="0" smtClean="0"/>
          </a:p>
          <a:p>
            <a:pPr>
              <a:lnSpc>
                <a:spcPct val="100000"/>
              </a:lnSpc>
              <a:spcBef>
                <a:spcPts val="0"/>
              </a:spcBef>
            </a:pPr>
            <a:r>
              <a:rPr lang="ja-JP" altLang="en-US" sz="1600" dirty="0"/>
              <a:t>　</a:t>
            </a:r>
            <a:r>
              <a:rPr lang="ja-JP" altLang="en-US" sz="1600" dirty="0" smtClean="0"/>
              <a:t>　</a:t>
            </a:r>
            <a:r>
              <a:rPr lang="en-US" altLang="ja-JP" sz="1600" dirty="0" smtClean="0"/>
              <a:t>(20</a:t>
            </a:r>
            <a:r>
              <a:rPr lang="ja-JP" altLang="en-US" sz="1600" dirty="0" smtClean="0"/>
              <a:t>歳以上、男女計･年齢階級別</a:t>
            </a:r>
            <a:r>
              <a:rPr lang="en-US" altLang="ja-JP" sz="1600" dirty="0" smtClean="0"/>
              <a:t>)(</a:t>
            </a:r>
            <a:r>
              <a:rPr lang="ja-JP" altLang="en-US" sz="1600" dirty="0" smtClean="0"/>
              <a:t>平成</a:t>
            </a:r>
            <a:r>
              <a:rPr lang="en-US" altLang="ja-JP" sz="1600" dirty="0" smtClean="0"/>
              <a:t>21</a:t>
            </a:r>
            <a:r>
              <a:rPr lang="ja-JP" altLang="en-US" sz="1600" dirty="0" smtClean="0"/>
              <a:t>年、</a:t>
            </a:r>
            <a:r>
              <a:rPr lang="en-US" altLang="ja-JP" sz="1600" dirty="0" smtClean="0"/>
              <a:t>24</a:t>
            </a:r>
            <a:r>
              <a:rPr lang="ja-JP" altLang="en-US" sz="1600" dirty="0" smtClean="0"/>
              <a:t>年、</a:t>
            </a:r>
            <a:r>
              <a:rPr lang="en-US" altLang="ja-JP" sz="1600" dirty="0" smtClean="0"/>
              <a:t>26</a:t>
            </a:r>
            <a:r>
              <a:rPr lang="ja-JP" altLang="en-US" sz="1600" dirty="0" smtClean="0"/>
              <a:t>年、</a:t>
            </a:r>
            <a:r>
              <a:rPr lang="en-US" altLang="ja-JP" sz="1600" dirty="0" smtClean="0"/>
              <a:t>28</a:t>
            </a:r>
            <a:r>
              <a:rPr lang="ja-JP" altLang="en-US" sz="1600" dirty="0" smtClean="0"/>
              <a:t>年、</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t="-1" r="7476" b="30280"/>
          <a:stretch/>
        </p:blipFill>
        <p:spPr>
          <a:xfrm>
            <a:off x="465367" y="2182553"/>
            <a:ext cx="8415159" cy="3378662"/>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5561215"/>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「睡眠で休養が十分にとれていない者」とは、睡眠で休養が「あまりとれていない」又は「まったくとれていない」と回答した者。</a:t>
            </a:r>
            <a:endPar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年齢調整した、睡眠で休養が十分にとれていない者の割合（総数）は、平成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19.4</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24</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16.3</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26</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21.7</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28</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20.9</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29</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21.9</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23.4</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％であり、平成</a:t>
            </a:r>
            <a:r>
              <a:rPr lang="en-US" altLang="ja-JP"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smtClean="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年からの推移でみると、有意に増加している。</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693808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a:t>
            </a:r>
            <a:r>
              <a:rPr lang="ja-JP" altLang="en-US" dirty="0" smtClean="0"/>
              <a:t>．睡眠の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第３章　身体活動・運動及び睡眠に関する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26</a:t>
            </a:r>
            <a:r>
              <a:rPr lang="ja-JP" altLang="en-US" sz="1600" dirty="0" smtClean="0"/>
              <a:t> </a:t>
            </a:r>
            <a:r>
              <a:rPr lang="en-US" altLang="ja-JP" sz="1600" dirty="0" smtClean="0"/>
              <a:t>1</a:t>
            </a:r>
            <a:r>
              <a:rPr lang="ja-JP" altLang="en-US" sz="1600" dirty="0" smtClean="0"/>
              <a:t>日の平均睡眠時間</a:t>
            </a:r>
            <a:r>
              <a:rPr lang="en-US" altLang="ja-JP" sz="1600" dirty="0" smtClean="0"/>
              <a:t>(20</a:t>
            </a:r>
            <a:r>
              <a:rPr lang="ja-JP" altLang="en-US" sz="1600" dirty="0" smtClean="0"/>
              <a:t>歳以上、性･年齢階級別）</a:t>
            </a:r>
            <a:endParaRPr lang="en-US" altLang="ja-JP" sz="1600" dirty="0" smtClean="0"/>
          </a:p>
        </p:txBody>
      </p:sp>
      <p:pic>
        <p:nvPicPr>
          <p:cNvPr id="4" name="コンテンツ プレースホルダー 3"/>
          <p:cNvPicPr>
            <a:picLocks noGrp="1" noChangeAspect="1"/>
          </p:cNvPicPr>
          <p:nvPr>
            <p:ph sz="half" idx="1"/>
          </p:nvPr>
        </p:nvPicPr>
        <p:blipFill>
          <a:blip r:embed="rId2"/>
          <a:stretch>
            <a:fillRect/>
          </a:stretch>
        </p:blipFill>
        <p:spPr>
          <a:xfrm>
            <a:off x="822816" y="2099423"/>
            <a:ext cx="8171988" cy="3569855"/>
          </a:xfrm>
          <a:prstGeom prst="rect">
            <a:avLst/>
          </a:prstGeom>
        </p:spPr>
      </p:pic>
    </p:spTree>
    <p:extLst>
      <p:ext uri="{BB962C8B-B14F-4D97-AF65-F5344CB8AC3E}">
        <p14:creationId xmlns:p14="http://schemas.microsoft.com/office/powerpoint/2010/main" val="2681524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a:t>
            </a:r>
            <a:r>
              <a:rPr lang="ja-JP" altLang="en-US" dirty="0" smtClean="0"/>
              <a:t>．飲酒の状況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第４章</a:t>
            </a:r>
            <a:r>
              <a:rPr lang="ja-JP" altLang="en-US" dirty="0"/>
              <a:t>　</a:t>
            </a:r>
            <a:r>
              <a:rPr lang="ja-JP" altLang="en-US" dirty="0" smtClean="0"/>
              <a:t>飲酒・喫煙に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931024"/>
            <a:ext cx="4118956" cy="9883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27-</a:t>
            </a:r>
            <a:r>
              <a:rPr lang="en-US" altLang="ja-JP" sz="1600" dirty="0"/>
              <a:t>1</a:t>
            </a:r>
            <a:r>
              <a:rPr lang="ja-JP" altLang="en-US" sz="1600" dirty="0" smtClean="0"/>
              <a:t> 生活習慣病のリスクを高める量を飲酒している者の割合の年次比較</a:t>
            </a:r>
            <a:r>
              <a:rPr lang="en-US" altLang="ja-JP" sz="1600" dirty="0" smtClean="0"/>
              <a:t>(20</a:t>
            </a:r>
            <a:r>
              <a:rPr lang="ja-JP" altLang="en-US" sz="1600" dirty="0" smtClean="0"/>
              <a:t>歳以上、男女別</a:t>
            </a:r>
            <a:r>
              <a:rPr lang="en-US" altLang="ja-JP" sz="1600" dirty="0" smtClean="0"/>
              <a:t>)(</a:t>
            </a:r>
            <a:r>
              <a:rPr lang="ja-JP" altLang="en-US" sz="1600" dirty="0" smtClean="0"/>
              <a:t>平成</a:t>
            </a:r>
            <a:r>
              <a:rPr lang="en-US" altLang="ja-JP" sz="1600" dirty="0" smtClean="0"/>
              <a:t>22</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931024"/>
            <a:ext cx="4547062" cy="10723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27-</a:t>
            </a:r>
            <a:r>
              <a:rPr lang="en-US" altLang="ja-JP" sz="1600" dirty="0"/>
              <a:t>2</a:t>
            </a:r>
            <a:r>
              <a:rPr lang="ja-JP" altLang="en-US" sz="1600" dirty="0" smtClean="0"/>
              <a:t> 年齢調整した生活習慣病のリスクを高める量を飲酒している者の割合の年次比較</a:t>
            </a:r>
            <a:r>
              <a:rPr lang="en-US" altLang="ja-JP" sz="1600" dirty="0" smtClean="0"/>
              <a:t>(20</a:t>
            </a:r>
            <a:r>
              <a:rPr lang="ja-JP" altLang="en-US" sz="1600" dirty="0" smtClean="0"/>
              <a:t>歳以上、男女別</a:t>
            </a:r>
            <a:r>
              <a:rPr lang="en-US" altLang="ja-JP" sz="1600" dirty="0" smtClean="0"/>
              <a:t>)(</a:t>
            </a:r>
            <a:r>
              <a:rPr lang="ja-JP" altLang="en-US" sz="1600" dirty="0" smtClean="0"/>
              <a:t>平成</a:t>
            </a:r>
            <a:r>
              <a:rPr lang="en-US" altLang="ja-JP" sz="1600" dirty="0" smtClean="0"/>
              <a:t>22</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a:blip r:embed="rId2"/>
          <a:stretch>
            <a:fillRect/>
          </a:stretch>
        </p:blipFill>
        <p:spPr>
          <a:xfrm>
            <a:off x="598442" y="1836226"/>
            <a:ext cx="7916908" cy="4943882"/>
          </a:xfrm>
          <a:prstGeom prst="rect">
            <a:avLst/>
          </a:prstGeom>
        </p:spPr>
      </p:pic>
    </p:spTree>
    <p:extLst>
      <p:ext uri="{BB962C8B-B14F-4D97-AF65-F5344CB8AC3E}">
        <p14:creationId xmlns:p14="http://schemas.microsoft.com/office/powerpoint/2010/main" val="532662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799022"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28</a:t>
            </a:r>
            <a:r>
              <a:rPr lang="ja-JP" altLang="en-US" sz="1600" dirty="0" smtClean="0"/>
              <a:t> 生活習慣病のリスクを高める量を飲酒している者の割合</a:t>
            </a:r>
            <a:r>
              <a:rPr lang="en-US" altLang="ja-JP" sz="1600" dirty="0" smtClean="0"/>
              <a:t>(20</a:t>
            </a:r>
            <a:r>
              <a:rPr lang="ja-JP" altLang="en-US" sz="1600" dirty="0" smtClean="0"/>
              <a:t>歳以上、性･年齢階級別）</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r="1724" b="25985"/>
          <a:stretch/>
        </p:blipFill>
        <p:spPr>
          <a:xfrm>
            <a:off x="417754" y="2123439"/>
            <a:ext cx="8378082" cy="2939012"/>
          </a:xfrm>
          <a:prstGeom prst="rect">
            <a:avLst/>
          </a:prstGeom>
        </p:spPr>
      </p:pic>
    </p:spTree>
    <p:extLst>
      <p:ext uri="{BB962C8B-B14F-4D97-AF65-F5344CB8AC3E}">
        <p14:creationId xmlns:p14="http://schemas.microsoft.com/office/powerpoint/2010/main" val="2804926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第４章</a:t>
            </a:r>
            <a:r>
              <a:rPr lang="ja-JP" altLang="en-US" dirty="0"/>
              <a:t>　</a:t>
            </a:r>
            <a:r>
              <a:rPr lang="ja-JP" altLang="en-US" dirty="0" smtClean="0"/>
              <a:t>飲酒・喫煙に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280159"/>
            <a:ext cx="4118956" cy="9883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29-</a:t>
            </a:r>
            <a:r>
              <a:rPr lang="en-US" altLang="ja-JP" sz="1600" dirty="0"/>
              <a:t>1</a:t>
            </a:r>
            <a:r>
              <a:rPr lang="ja-JP" altLang="en-US" sz="1600" dirty="0" smtClean="0"/>
              <a:t> 現在習慣的に喫煙している者の割合の年次推移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280159"/>
            <a:ext cx="4547062" cy="10723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29-</a:t>
            </a:r>
            <a:r>
              <a:rPr lang="en-US" altLang="ja-JP" sz="1600" dirty="0"/>
              <a:t>2</a:t>
            </a:r>
            <a:r>
              <a:rPr lang="ja-JP" altLang="en-US" sz="1600" dirty="0" smtClean="0"/>
              <a:t> 年齢調整した，現在習慣的に喫煙している者の割合の年次</a:t>
            </a:r>
            <a:r>
              <a:rPr lang="ja-JP" altLang="en-US" sz="1600" dirty="0"/>
              <a:t>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l="2365" b="21268"/>
          <a:stretch/>
        </p:blipFill>
        <p:spPr>
          <a:xfrm>
            <a:off x="460263" y="2183102"/>
            <a:ext cx="8378974" cy="2954164"/>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504815" y="5037511"/>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「現在習慣的に喫煙している者」とは、たばこを「毎日吸っている」又は「時々吸う日がある」と回答した者。</a:t>
            </a:r>
            <a:endPar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　なお、平成</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23</a:t>
            </a:r>
            <a:r>
              <a:rPr lang="ja-JP" altLang="en-US" sz="1050" dirty="0" err="1"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24</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年は、これまでたばこを習慣的に</a:t>
            </a:r>
            <a:r>
              <a:rPr lang="ja-JP" altLang="en-US"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吸</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っていたことがある者のうち、「この１ヶ月間に毎日又はときどきたばこを吸っている」と回答した者であり、平成</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20</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22</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年は、合計</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100</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本以上又は</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6</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ヶ月以上たばこを吸っている（吸っていた）者。</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51551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kumimoji="1" lang="ja-JP" altLang="en-US" dirty="0" smtClean="0"/>
              <a:t>．所得と食生活等に関する状況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a:t>
            </a:r>
            <a:r>
              <a:rPr lang="ja-JP" altLang="en-US" dirty="0" smtClean="0"/>
              <a:t>習慣等</a:t>
            </a:r>
            <a:r>
              <a:rPr lang="ja-JP" altLang="en-US" dirty="0"/>
              <a:t>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2435656"/>
            <a:ext cx="760153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ja-JP" altLang="en-US" sz="1600" dirty="0" smtClean="0">
                <a:solidFill>
                  <a:prstClr val="black"/>
                </a:solidFill>
                <a:latin typeface="ＭＳ ゴシック"/>
                <a:ea typeface="ＭＳ ゴシック"/>
              </a:rPr>
              <a:t>表</a:t>
            </a:r>
            <a:r>
              <a:rPr lang="en-US" altLang="ja-JP" sz="1600" dirty="0">
                <a:solidFill>
                  <a:prstClr val="black"/>
                </a:solidFill>
                <a:latin typeface="ＭＳ ゴシック"/>
                <a:ea typeface="ＭＳ ゴシック"/>
              </a:rPr>
              <a:t>3</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lang="ja-JP" altLang="en-US" sz="1600" dirty="0" smtClean="0">
                <a:solidFill>
                  <a:prstClr val="black"/>
                </a:solidFill>
                <a:latin typeface="ＭＳ ゴシック"/>
                <a:ea typeface="ＭＳ ゴシック"/>
              </a:rPr>
              <a:t>所得と食品を選択する際に重視する点に関する状況（</a:t>
            </a:r>
            <a:r>
              <a:rPr lang="en-US" altLang="ja-JP" sz="1600" dirty="0" smtClean="0">
                <a:solidFill>
                  <a:prstClr val="black"/>
                </a:solidFill>
                <a:latin typeface="ＭＳ ゴシック"/>
                <a:ea typeface="ＭＳ ゴシック"/>
              </a:rPr>
              <a:t>20</a:t>
            </a:r>
            <a:r>
              <a:rPr lang="ja-JP" altLang="en-US" sz="1600" dirty="0" smtClean="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pic>
        <p:nvPicPr>
          <p:cNvPr id="4" name="コンテンツ プレースホルダー 3"/>
          <p:cNvPicPr>
            <a:picLocks noGrp="1" noChangeAspect="1"/>
          </p:cNvPicPr>
          <p:nvPr>
            <p:ph sz="half" idx="1"/>
          </p:nvPr>
        </p:nvPicPr>
        <p:blipFill>
          <a:blip r:embed="rId2"/>
          <a:stretch>
            <a:fillRect/>
          </a:stretch>
        </p:blipFill>
        <p:spPr>
          <a:xfrm>
            <a:off x="789982" y="2855883"/>
            <a:ext cx="7786490" cy="3320473"/>
          </a:xfrm>
          <a:prstGeom prst="rect">
            <a:avLst/>
          </a:prstGeom>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789982" y="953678"/>
            <a:ext cx="7630811" cy="1452599"/>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100"/>
              </a:lnSpc>
              <a:spcAft>
                <a:spcPts val="0"/>
              </a:spcAft>
            </a:pP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▼表</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及び図１について▼</a:t>
            </a:r>
            <a:endPar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注１）生活習慣調査票の問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と問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に回答した者、かつ、世帯主又は世帯の代表者が問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と問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に回答した世帯の世帯員を集計対象とした。</a:t>
            </a:r>
            <a:endPar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　　　なお、同一世帯で複数の世帯員が問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または問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に回答した世帯、及び問</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で「わからない」と回答した世帯は集計から除外した。</a:t>
            </a:r>
            <a:endPar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注２）推定値は、年齢階級</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20-39</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40</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59</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60-69</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70</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歳以上の</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区分）と世帯員数</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人、</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人以上世帯の</a:t>
            </a:r>
            <a:r>
              <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rPr>
              <a:t>5</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区分</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）での</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調整</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値</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。割合に関する項目は直接法、平均値に関する項目は共分散分析を用いて算出。</a:t>
            </a:r>
            <a:endPar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注３）</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「所得」とは、生活習慣調査票の問</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で、回答した過去</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年間の世帯の収入（税込み）。</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注４）</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世帯の所得額を当該世帯員に当てはめて多変量解析（割合に関する項目はロジスティック回帰分析、平均値に関する項目は共分散分析）</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　　　を用いて</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万円以上を基準と</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した</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他</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の</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群との群間比較を実施。</a:t>
            </a:r>
            <a:endPar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100"/>
              </a:lnSpc>
              <a:spcAft>
                <a:spcPts val="0"/>
              </a:spcAft>
            </a:pP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注５）</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★は世帯の所得が</a:t>
            </a:r>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万円以上の世帯員と比較して群間の有意差があった</a:t>
            </a:r>
            <a:r>
              <a:rPr lang="ja-JP" altLang="en-US" sz="900" dirty="0" smtClean="0">
                <a:latin typeface="ＭＳ Ｐゴシック" panose="020B0600070205080204" pitchFamily="50" charset="-128"/>
                <a:ea typeface="ＭＳ Ｐゴシック" panose="020B0600070205080204" pitchFamily="50" charset="-128"/>
                <a:cs typeface="Arial" panose="020B0604020202020204" pitchFamily="34" charset="0"/>
              </a:rPr>
              <a:t>項目</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9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8676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２．喫煙の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30</a:t>
            </a:r>
            <a:r>
              <a:rPr lang="ja-JP" altLang="en-US" sz="1600" dirty="0" smtClean="0"/>
              <a:t> 現在習慣的に喫煙している者の割合</a:t>
            </a:r>
            <a:r>
              <a:rPr lang="en-US" altLang="ja-JP" sz="1600" dirty="0" smtClean="0"/>
              <a:t>(20</a:t>
            </a:r>
            <a:r>
              <a:rPr lang="ja-JP" altLang="en-US" sz="1600" dirty="0" smtClean="0"/>
              <a:t>歳以上、性･年齢階級別）</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b="21894"/>
          <a:stretch/>
        </p:blipFill>
        <p:spPr>
          <a:xfrm>
            <a:off x="706438" y="2042232"/>
            <a:ext cx="8055177" cy="3369354"/>
          </a:xfrm>
          <a:prstGeom prst="rect">
            <a:avLst/>
          </a:prstGeom>
        </p:spPr>
      </p:pic>
    </p:spTree>
    <p:extLst>
      <p:ext uri="{BB962C8B-B14F-4D97-AF65-F5344CB8AC3E}">
        <p14:creationId xmlns:p14="http://schemas.microsoft.com/office/powerpoint/2010/main" val="2266995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２．喫煙の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31</a:t>
            </a:r>
            <a:r>
              <a:rPr lang="ja-JP" altLang="en-US" sz="1600" dirty="0" smtClean="0"/>
              <a:t> 現在習慣的に喫煙している者が使用しているたばこ製品の種類</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b="14026"/>
          <a:stretch/>
        </p:blipFill>
        <p:spPr>
          <a:xfrm>
            <a:off x="706438" y="2049548"/>
            <a:ext cx="8035142" cy="3312161"/>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5261955"/>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「現在習慣的に喫煙している者」とは、たばこを「毎日吸っている」又は「時々吸う日がある」と回答した者。</a:t>
            </a:r>
            <a:endPar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たばこ製品は、「紙巻きたばこ」、「加熱式たばこ」、「その他」の中から、複数回答可とした。</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852098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smtClean="0"/>
              <a:t>２．喫煙の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32</a:t>
            </a:r>
            <a:r>
              <a:rPr lang="ja-JP" altLang="en-US" sz="1600" dirty="0" smtClean="0"/>
              <a:t> 現在習慣的に喫煙している者が使用しているたばこ製品の組合せの状況</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b="11079"/>
          <a:stretch/>
        </p:blipFill>
        <p:spPr>
          <a:xfrm>
            <a:off x="714112" y="2050544"/>
            <a:ext cx="8047503" cy="3469107"/>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5519651"/>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「紙巻きたばこ及び加熱式たばこ」とは、複数回答において「紙巻きたばこ」及び「加熱式たばこ」をそれぞれ選択した者であり、</a:t>
            </a:r>
            <a:endPar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ja-JP" altLang="en-US" sz="105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　さらに「その他」も選択した</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名を含む。</a:t>
            </a:r>
            <a:endPar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88774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a:t>
            </a:r>
            <a:r>
              <a:rPr lang="ja-JP" altLang="en-US" dirty="0" smtClean="0"/>
              <a:t>．禁煙意思の有無の状況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第４章</a:t>
            </a:r>
            <a:r>
              <a:rPr lang="ja-JP" altLang="en-US" dirty="0"/>
              <a:t>　</a:t>
            </a:r>
            <a:r>
              <a:rPr lang="ja-JP" altLang="en-US" dirty="0" smtClean="0"/>
              <a:t>飲酒・喫煙に</a:t>
            </a:r>
            <a:r>
              <a:rPr lang="ja-JP" altLang="en-US" dirty="0"/>
              <a:t>関する</a:t>
            </a:r>
            <a:r>
              <a:rPr lang="ja-JP" altLang="en-US" dirty="0" smtClean="0"/>
              <a:t>状況</a:t>
            </a:r>
            <a:endParaRPr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9" y="1280159"/>
            <a:ext cx="4118956" cy="98832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33-</a:t>
            </a:r>
            <a:r>
              <a:rPr lang="en-US" altLang="ja-JP" sz="1600" dirty="0"/>
              <a:t>1</a:t>
            </a:r>
            <a:r>
              <a:rPr lang="ja-JP" altLang="en-US" sz="1600" dirty="0" smtClean="0"/>
              <a:t> 現在習慣的に喫煙している者におけるたばこをやめたいと思う者の割合の年次推移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sp>
        <p:nvSpPr>
          <p:cNvPr id="12"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4463935" y="1280159"/>
            <a:ext cx="4547062" cy="107234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33-</a:t>
            </a:r>
            <a:r>
              <a:rPr lang="en-US" altLang="ja-JP" sz="1600" dirty="0"/>
              <a:t>2</a:t>
            </a:r>
            <a:r>
              <a:rPr lang="ja-JP" altLang="en-US" sz="1600" dirty="0" smtClean="0"/>
              <a:t> 年齢調整した，現在習慣的に喫煙している者におけるたばこをやめたいと思う者の割合の年次</a:t>
            </a:r>
            <a:r>
              <a:rPr lang="ja-JP" altLang="en-US" sz="1600" dirty="0"/>
              <a:t>推移</a:t>
            </a:r>
            <a:r>
              <a:rPr lang="en-US" altLang="ja-JP" sz="1600" dirty="0" smtClean="0"/>
              <a:t>(20</a:t>
            </a:r>
            <a:r>
              <a:rPr lang="ja-JP" altLang="en-US" sz="1600" dirty="0" smtClean="0"/>
              <a:t>歳以上</a:t>
            </a:r>
            <a:r>
              <a:rPr lang="en-US" altLang="ja-JP" sz="1600" dirty="0" smtClean="0"/>
              <a:t>)(</a:t>
            </a:r>
            <a:r>
              <a:rPr lang="ja-JP" altLang="en-US" sz="1600" dirty="0" smtClean="0"/>
              <a:t>平成</a:t>
            </a:r>
            <a:r>
              <a:rPr lang="en-US" altLang="ja-JP" sz="1600" dirty="0" smtClean="0"/>
              <a:t>20</a:t>
            </a:r>
            <a:r>
              <a:rPr lang="ja-JP" altLang="en-US" sz="1600" dirty="0" smtClean="0"/>
              <a:t>～</a:t>
            </a:r>
            <a:r>
              <a:rPr lang="en-US" altLang="ja-JP" sz="1600" dirty="0" smtClean="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b="10574"/>
          <a:stretch/>
        </p:blipFill>
        <p:spPr>
          <a:xfrm>
            <a:off x="415343" y="2352500"/>
            <a:ext cx="8313313" cy="3100649"/>
          </a:xfrm>
          <a:prstGeom prst="rect">
            <a:avLst/>
          </a:prstGeom>
        </p:spPr>
      </p:pic>
      <p:sp>
        <p:nvSpPr>
          <p:cNvPr id="8"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628650" y="5537163"/>
            <a:ext cx="1607474" cy="266009"/>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平成</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24</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年は未実施。</a:t>
            </a:r>
            <a:endPar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3292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1562722"/>
            <a:ext cx="8416637"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34</a:t>
            </a:r>
            <a:r>
              <a:rPr lang="ja-JP" altLang="en-US" sz="1600" dirty="0" smtClean="0"/>
              <a:t> 現在習慣的に喫煙している者におけるたばこをやめたと思う者の割合</a:t>
            </a:r>
            <a:endParaRPr lang="en-US" altLang="ja-JP" sz="1600" dirty="0" smtClean="0"/>
          </a:p>
          <a:p>
            <a:pPr>
              <a:lnSpc>
                <a:spcPct val="100000"/>
              </a:lnSpc>
              <a:spcBef>
                <a:spcPts val="0"/>
              </a:spcBef>
            </a:pPr>
            <a:r>
              <a:rPr lang="ja-JP" altLang="en-US" sz="1600" dirty="0"/>
              <a:t>　</a:t>
            </a:r>
            <a:r>
              <a:rPr lang="ja-JP" altLang="en-US" sz="1600" dirty="0" smtClean="0"/>
              <a:t>　　（</a:t>
            </a:r>
            <a:r>
              <a:rPr lang="en-US" altLang="ja-JP" sz="1600" dirty="0" smtClean="0"/>
              <a:t>20</a:t>
            </a:r>
            <a:r>
              <a:rPr lang="ja-JP" altLang="en-US" sz="1600" dirty="0" smtClean="0"/>
              <a:t>歳以上、性･年齢階級別）</a:t>
            </a:r>
            <a:endParaRPr lang="en-US" altLang="ja-JP" sz="1600" dirty="0" smtClean="0"/>
          </a:p>
        </p:txBody>
      </p:sp>
      <p:pic>
        <p:nvPicPr>
          <p:cNvPr id="4" name="コンテンツ プレースホルダー 3"/>
          <p:cNvPicPr>
            <a:picLocks noGrp="1" noChangeAspect="1"/>
          </p:cNvPicPr>
          <p:nvPr>
            <p:ph sz="half" idx="1"/>
          </p:nvPr>
        </p:nvPicPr>
        <p:blipFill>
          <a:blip r:embed="rId2"/>
          <a:stretch>
            <a:fillRect/>
          </a:stretch>
        </p:blipFill>
        <p:spPr>
          <a:xfrm>
            <a:off x="503959" y="2218614"/>
            <a:ext cx="8156588" cy="3542105"/>
          </a:xfrm>
          <a:prstGeom prst="rect">
            <a:avLst/>
          </a:prstGeom>
        </p:spPr>
      </p:pic>
    </p:spTree>
    <p:extLst>
      <p:ext uri="{BB962C8B-B14F-4D97-AF65-F5344CB8AC3E}">
        <p14:creationId xmlns:p14="http://schemas.microsoft.com/office/powerpoint/2010/main" val="2513561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４</a:t>
            </a:r>
            <a:r>
              <a:rPr lang="ja-JP" altLang="en-US" dirty="0" smtClean="0"/>
              <a:t>．受動喫煙の</a:t>
            </a:r>
            <a:r>
              <a:rPr lang="ja-JP" altLang="en-US" dirty="0"/>
              <a:t>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a:t>
            </a:r>
            <a:r>
              <a:rPr lang="ja-JP" altLang="en-US" dirty="0"/>
              <a:t>第４章　飲酒・喫煙に関する状況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53290" y="831273"/>
            <a:ext cx="8416637" cy="7647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a:t>35</a:t>
            </a:r>
            <a:r>
              <a:rPr lang="ja-JP" altLang="en-US" sz="1600" dirty="0" smtClean="0"/>
              <a:t> 自分以外の人が吸っていたたばこの煙を吸う機会</a:t>
            </a:r>
            <a:r>
              <a:rPr lang="en-US" altLang="ja-JP" sz="1600" dirty="0" smtClean="0"/>
              <a:t>(</a:t>
            </a:r>
            <a:r>
              <a:rPr lang="ja-JP" altLang="en-US" sz="1600" dirty="0" smtClean="0"/>
              <a:t>受動喫煙</a:t>
            </a:r>
            <a:r>
              <a:rPr lang="en-US" altLang="ja-JP" sz="1600" dirty="0" smtClean="0"/>
              <a:t>)</a:t>
            </a:r>
            <a:r>
              <a:rPr lang="ja-JP" altLang="en-US" sz="1600" dirty="0" smtClean="0"/>
              <a:t>を有する者の割合の年次比較（</a:t>
            </a:r>
            <a:r>
              <a:rPr lang="en-US" altLang="ja-JP" sz="1600" dirty="0" smtClean="0"/>
              <a:t>20</a:t>
            </a:r>
            <a:r>
              <a:rPr lang="ja-JP" altLang="en-US" sz="1600" dirty="0" smtClean="0"/>
              <a:t>歳以上、男女計、現在喫煙者を除く</a:t>
            </a:r>
            <a:r>
              <a:rPr lang="en-US" altLang="ja-JP" sz="1600" dirty="0" smtClean="0"/>
              <a:t>)</a:t>
            </a:r>
            <a:r>
              <a:rPr lang="en-US" altLang="ja-JP" sz="1600" dirty="0"/>
              <a:t>(</a:t>
            </a:r>
            <a:r>
              <a:rPr lang="ja-JP" altLang="en-US" sz="1600" dirty="0" smtClean="0"/>
              <a:t>平成</a:t>
            </a:r>
            <a:r>
              <a:rPr lang="en-US" altLang="ja-JP" sz="1600" dirty="0" smtClean="0"/>
              <a:t>15</a:t>
            </a:r>
            <a:r>
              <a:rPr lang="ja-JP" altLang="en-US" sz="1600" dirty="0" smtClean="0"/>
              <a:t>年、</a:t>
            </a:r>
            <a:r>
              <a:rPr lang="en-US" altLang="ja-JP" sz="1600" dirty="0" smtClean="0"/>
              <a:t>20</a:t>
            </a:r>
            <a:r>
              <a:rPr lang="ja-JP" altLang="en-US" sz="1600" dirty="0" smtClean="0"/>
              <a:t>年、</a:t>
            </a:r>
            <a:r>
              <a:rPr lang="en-US" altLang="ja-JP" sz="1600" dirty="0" smtClean="0"/>
              <a:t>23</a:t>
            </a:r>
            <a:r>
              <a:rPr lang="ja-JP" altLang="en-US" sz="1600" dirty="0" smtClean="0"/>
              <a:t>年、</a:t>
            </a:r>
            <a:r>
              <a:rPr lang="en-US" altLang="ja-JP" sz="1600" dirty="0" smtClean="0"/>
              <a:t>25</a:t>
            </a:r>
            <a:r>
              <a:rPr lang="ja-JP" altLang="en-US" sz="1600" dirty="0" smtClean="0"/>
              <a:t>年、</a:t>
            </a:r>
            <a:r>
              <a:rPr lang="en-US" altLang="ja-JP" sz="1600" dirty="0" smtClean="0"/>
              <a:t>27</a:t>
            </a:r>
            <a:r>
              <a:rPr lang="ja-JP" altLang="en-US" sz="1600" dirty="0" smtClean="0"/>
              <a:t>年、</a:t>
            </a:r>
            <a:r>
              <a:rPr lang="en-US" altLang="ja-JP" sz="1600" dirty="0" smtClean="0"/>
              <a:t>28</a:t>
            </a:r>
            <a:r>
              <a:rPr lang="ja-JP" altLang="en-US" sz="1600" dirty="0" smtClean="0"/>
              <a:t>年、</a:t>
            </a:r>
            <a:r>
              <a:rPr lang="en-US" altLang="ja-JP" sz="1600" dirty="0" smtClean="0"/>
              <a:t>29</a:t>
            </a:r>
            <a:r>
              <a:rPr lang="ja-JP" altLang="en-US" sz="1600" dirty="0" smtClean="0"/>
              <a:t>年、</a:t>
            </a:r>
            <a:r>
              <a:rPr lang="en-US" altLang="ja-JP" sz="1600" dirty="0"/>
              <a:t>30</a:t>
            </a:r>
            <a:r>
              <a:rPr lang="ja-JP" altLang="en-US" sz="1600" dirty="0" smtClean="0"/>
              <a:t>年）</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b="19179"/>
          <a:stretch/>
        </p:blipFill>
        <p:spPr>
          <a:xfrm>
            <a:off x="315826" y="1678357"/>
            <a:ext cx="6085060" cy="4974180"/>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6317845" y="4854631"/>
            <a:ext cx="2643275" cy="2014037"/>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0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smtClean="0">
                <a:latin typeface="ＭＳ Ｐゴシック" panose="020B0600070205080204" pitchFamily="50" charset="-128"/>
                <a:ea typeface="ＭＳ Ｐゴシック" panose="020B0600070205080204" pitchFamily="50" charset="-128"/>
                <a:cs typeface="Arial" panose="020B0604020202020204" pitchFamily="34" charset="0"/>
              </a:rPr>
              <a:t>「現在喫煙者」とは現在習慣的に喫煙している者。</a:t>
            </a:r>
            <a:endPar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smtClean="0">
                <a:latin typeface="ＭＳ Ｐゴシック" panose="020B0600070205080204" pitchFamily="50" charset="-128"/>
                <a:ea typeface="ＭＳ Ｐゴシック" panose="020B0600070205080204" pitchFamily="50" charset="-128"/>
                <a:cs typeface="Arial" panose="020B0604020202020204" pitchFamily="34" charset="0"/>
              </a:rPr>
              <a:t>「受動喫煙の機会を有する者」とは、家庭：毎日受動喫煙の機会を有する者、その他：月</a:t>
            </a:r>
            <a:r>
              <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1000" dirty="0" smtClean="0">
                <a:latin typeface="ＭＳ Ｐゴシック" panose="020B0600070205080204" pitchFamily="50" charset="-128"/>
                <a:ea typeface="ＭＳ Ｐゴシック" panose="020B0600070205080204" pitchFamily="50" charset="-128"/>
                <a:cs typeface="Arial" panose="020B0604020202020204" pitchFamily="34" charset="0"/>
              </a:rPr>
              <a:t>回以上受動喫煙の機会を有する者。</a:t>
            </a:r>
            <a:endPar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smtClean="0">
                <a:latin typeface="ＭＳ Ｐゴシック" panose="020B0600070205080204" pitchFamily="50" charset="-128"/>
                <a:ea typeface="ＭＳ Ｐゴシック" panose="020B0600070205080204" pitchFamily="50" charset="-128"/>
                <a:cs typeface="Arial" panose="020B0604020202020204" pitchFamily="34" charset="0"/>
              </a:rPr>
              <a:t>学校、飲食店、遊技場などに勤務していて、その職場で受動喫煙があった場合は、「職場」欄に回答。</a:t>
            </a:r>
            <a:endPar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smtClean="0">
                <a:latin typeface="ＭＳ Ｐゴシック" panose="020B0600070205080204" pitchFamily="50" charset="-128"/>
                <a:ea typeface="ＭＳ Ｐゴシック" panose="020B0600070205080204" pitchFamily="50" charset="-128"/>
                <a:cs typeface="Arial" panose="020B0604020202020204" pitchFamily="34" charset="0"/>
              </a:rPr>
              <a:t>屋内・屋外等、受動喫煙が生じた場所や場面は不明。</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27430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a:t>
            </a:r>
            <a:r>
              <a:rPr lang="ja-JP" altLang="en-US" dirty="0" smtClean="0"/>
              <a:t>．歯･口腔の健康に関する状況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第５章</a:t>
            </a:r>
            <a:r>
              <a:rPr lang="ja-JP" altLang="en-US" dirty="0"/>
              <a:t>　</a:t>
            </a:r>
            <a:r>
              <a:rPr lang="ja-JP" altLang="en-US" dirty="0" smtClean="0"/>
              <a:t>歯・口腔の健康に</a:t>
            </a:r>
            <a:r>
              <a:rPr lang="ja-JP" altLang="en-US" dirty="0"/>
              <a:t>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947651"/>
            <a:ext cx="8416637" cy="7647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36</a:t>
            </a:r>
            <a:r>
              <a:rPr lang="ja-JP" altLang="en-US" sz="1600" dirty="0" smtClean="0"/>
              <a:t> </a:t>
            </a:r>
            <a:r>
              <a:rPr lang="en-US" altLang="ja-JP" sz="1600" dirty="0" smtClean="0"/>
              <a:t>20</a:t>
            </a:r>
            <a:r>
              <a:rPr lang="ja-JP" altLang="en-US" sz="1600" dirty="0" smtClean="0"/>
              <a:t>歯以上有すると回答した者の割合の年次比較（</a:t>
            </a:r>
            <a:r>
              <a:rPr lang="en-US" altLang="ja-JP" sz="1600" dirty="0" smtClean="0"/>
              <a:t>20</a:t>
            </a:r>
            <a:r>
              <a:rPr lang="ja-JP" altLang="en-US" sz="1600" dirty="0" smtClean="0"/>
              <a:t>歳以上、男女計）</a:t>
            </a:r>
            <a:endParaRPr lang="en-US" altLang="ja-JP" sz="1600" dirty="0" smtClean="0"/>
          </a:p>
        </p:txBody>
      </p:sp>
      <p:pic>
        <p:nvPicPr>
          <p:cNvPr id="4" name="コンテンツ プレースホルダー 3"/>
          <p:cNvPicPr>
            <a:picLocks noGrp="1" noChangeAspect="1"/>
          </p:cNvPicPr>
          <p:nvPr>
            <p:ph sz="half" idx="1"/>
          </p:nvPr>
        </p:nvPicPr>
        <p:blipFill rotWithShape="1">
          <a:blip r:embed="rId2"/>
          <a:srcRect l="1048" r="2650" b="12528"/>
          <a:stretch/>
        </p:blipFill>
        <p:spPr>
          <a:xfrm>
            <a:off x="353290" y="1719922"/>
            <a:ext cx="8238820" cy="2960143"/>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473824" y="4687564"/>
            <a:ext cx="8395856"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年齢調整した、自分の歯を</a:t>
            </a:r>
            <a:r>
              <a:rPr lang="en-US" alt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20</a:t>
            </a:r>
            <a:r>
              <a:rPr lang="ja-JP" altLang="en-US"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歯以上有すると回答した</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者の割合（総数）は、平成</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16</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73.6</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75.0</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78.6</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年で</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81.9</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％であり、平成</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16</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1050" dirty="0" smtClean="0">
                <a:latin typeface="ＭＳ Ｐゴシック" panose="020B0600070205080204" pitchFamily="50" charset="-128"/>
                <a:ea typeface="ＭＳ Ｐゴシック" panose="020B0600070205080204" pitchFamily="50" charset="-128"/>
                <a:cs typeface="Arial" panose="020B0604020202020204" pitchFamily="34" charset="0"/>
              </a:rPr>
              <a:t>30</a:t>
            </a:r>
            <a:r>
              <a:rPr lang="ja-JP" altLang="en-US" sz="1050" dirty="0" smtClean="0">
                <a:latin typeface="ＭＳ Ｐゴシック" panose="020B0600070205080204" pitchFamily="50" charset="-128"/>
                <a:ea typeface="ＭＳ Ｐゴシック" panose="020B0600070205080204" pitchFamily="50" charset="-128"/>
                <a:cs typeface="Arial" panose="020B0604020202020204" pitchFamily="34" charset="0"/>
              </a:rPr>
              <a:t>年の推移でみると、増加している。</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188191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a:t>
            </a:r>
            <a:r>
              <a:rPr lang="ja-JP" altLang="en-US" dirty="0" smtClean="0"/>
              <a:t>．歯･口腔の健康に関する状況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smtClean="0"/>
              <a:t>第２部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基本項目　第５章</a:t>
            </a:r>
            <a:r>
              <a:rPr lang="ja-JP" altLang="en-US" dirty="0"/>
              <a:t>　</a:t>
            </a:r>
            <a:r>
              <a:rPr lang="ja-JP" altLang="en-US" dirty="0" smtClean="0"/>
              <a:t>歯・口腔の健康に</a:t>
            </a:r>
            <a:r>
              <a:rPr lang="ja-JP" altLang="en-US" dirty="0"/>
              <a:t>関する状況</a:t>
            </a:r>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344978" y="947651"/>
            <a:ext cx="8416637" cy="7647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37</a:t>
            </a:r>
            <a:r>
              <a:rPr lang="ja-JP" altLang="en-US" sz="1600" dirty="0" smtClean="0"/>
              <a:t> </a:t>
            </a:r>
            <a:r>
              <a:rPr lang="ja-JP" altLang="en-US" sz="1600" dirty="0"/>
              <a:t>歯</a:t>
            </a:r>
            <a:r>
              <a:rPr lang="ja-JP" altLang="en-US" sz="1600" dirty="0" smtClean="0"/>
              <a:t>肉に炎症所見を有すると回答した</a:t>
            </a:r>
            <a:r>
              <a:rPr lang="ja-JP" altLang="en-US" sz="1600" smtClean="0"/>
              <a:t>者の割合の年次</a:t>
            </a:r>
            <a:r>
              <a:rPr lang="ja-JP" altLang="en-US" sz="1600" dirty="0" smtClean="0"/>
              <a:t>比較（</a:t>
            </a:r>
            <a:r>
              <a:rPr lang="en-US" altLang="ja-JP" sz="1600" dirty="0" smtClean="0"/>
              <a:t>20</a:t>
            </a:r>
            <a:r>
              <a:rPr lang="ja-JP" altLang="en-US" sz="1600" dirty="0" smtClean="0"/>
              <a:t>歳以上、男女計）</a:t>
            </a:r>
            <a:endParaRPr lang="en-US" altLang="ja-JP" sz="1600" dirty="0" smtClean="0"/>
          </a:p>
        </p:txBody>
      </p:sp>
      <p:pic>
        <p:nvPicPr>
          <p:cNvPr id="3" name="コンテンツ プレースホルダー 2"/>
          <p:cNvPicPr>
            <a:picLocks noGrp="1" noChangeAspect="1"/>
          </p:cNvPicPr>
          <p:nvPr>
            <p:ph sz="half" idx="1"/>
          </p:nvPr>
        </p:nvPicPr>
        <p:blipFill rotWithShape="1">
          <a:blip r:embed="rId2"/>
          <a:srcRect l="2798" r="4438" b="40261"/>
          <a:stretch/>
        </p:blipFill>
        <p:spPr>
          <a:xfrm>
            <a:off x="482136" y="1920240"/>
            <a:ext cx="8349129" cy="2975955"/>
          </a:xfrm>
          <a:prstGeom prst="rect">
            <a:avLst/>
          </a:prstGeom>
        </p:spPr>
      </p:pic>
      <p:sp>
        <p:nvSpPr>
          <p:cNvPr id="9"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43376" y="4896195"/>
            <a:ext cx="7918239" cy="7264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歯肉に炎症所見を有すると回答した者とは、「歯</a:t>
            </a:r>
            <a:r>
              <a:rPr lang="ja-JP" altLang="en-US" sz="1050" kern="1200" dirty="0" err="1" smtClean="0">
                <a:effectLst/>
                <a:latin typeface="ＭＳ Ｐゴシック" panose="020B0600070205080204" pitchFamily="50" charset="-128"/>
                <a:ea typeface="ＭＳ Ｐゴシック" panose="020B0600070205080204" pitchFamily="50" charset="-128"/>
                <a:cs typeface="Arial" panose="020B0604020202020204" pitchFamily="34" charset="0"/>
              </a:rPr>
              <a:t>ぐきの</a:t>
            </a:r>
            <a:r>
              <a:rPr lang="ja-JP" altLang="en-US"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rPr>
              <a:t>状態」において、「歯ぐきが腫れている」、「歯を磨いたときに血が出る」のいずれかに「はい」と回答した者。</a:t>
            </a:r>
            <a:endParaRPr lang="en-US" altLang="ja-JP" sz="1050" kern="1200" dirty="0" smtClean="0">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1200"/>
              </a:lnSpc>
              <a:spcAft>
                <a:spcPts val="0"/>
              </a:spcAft>
            </a:pP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年齢調整した、歯肉に炎症所見を有すると回答した者の割合（総数）は、平成</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16</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29.7</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25.7</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26</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24.2</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年で</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22.3</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％であり、平成</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16</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21</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26</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30</a:t>
            </a:r>
            <a:r>
              <a:rPr lang="ja-JP" altLang="en-US" sz="1050" dirty="0" smtClean="0">
                <a:latin typeface="ＭＳ Ｐゴシック" panose="020B0600070205080204" pitchFamily="50" charset="-128"/>
                <a:ea typeface="ＭＳ Ｐゴシック" panose="020B0600070205080204" pitchFamily="50" charset="-128"/>
                <a:cs typeface="ＭＳ Ｐゴシック" panose="020B0600070205080204" pitchFamily="50" charset="-128"/>
              </a:rPr>
              <a:t>年の推移でみると、減少している。</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449726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a:t>
            </a:r>
            <a:r>
              <a:rPr lang="ja-JP" altLang="en-US" dirty="0"/>
              <a:t>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a:t>
            </a:r>
            <a:r>
              <a:rPr lang="ja-JP" altLang="en-US" dirty="0" smtClean="0"/>
              <a:t>習慣等</a:t>
            </a:r>
            <a:r>
              <a:rPr lang="ja-JP" altLang="en-US" dirty="0"/>
              <a:t>に関する状況</a:t>
            </a:r>
          </a:p>
        </p:txBody>
      </p:sp>
      <p:sp>
        <p:nvSpPr>
          <p:cNvPr id="1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1379939"/>
            <a:ext cx="760153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defRPr/>
            </a:pPr>
            <a:r>
              <a:rPr lang="ja-JP" altLang="en-US" sz="1600" dirty="0" smtClean="0">
                <a:solidFill>
                  <a:prstClr val="black"/>
                </a:solidFill>
                <a:latin typeface="ＭＳ ゴシック"/>
                <a:ea typeface="ＭＳ ゴシック"/>
              </a:rPr>
              <a:t>図</a:t>
            </a:r>
            <a:r>
              <a:rPr lang="en-US" altLang="ja-JP" sz="1600" dirty="0">
                <a:solidFill>
                  <a:prstClr val="black"/>
                </a:solidFill>
                <a:latin typeface="ＭＳ ゴシック"/>
                <a:ea typeface="ＭＳ ゴシック"/>
              </a:rPr>
              <a:t>1</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lang="ja-JP" altLang="en-US" sz="1600" noProof="0" dirty="0" smtClean="0">
                <a:solidFill>
                  <a:prstClr val="black"/>
                </a:solidFill>
                <a:latin typeface="ＭＳ ゴシック"/>
                <a:ea typeface="ＭＳ ゴシック"/>
              </a:rPr>
              <a:t>所得と主食･</a:t>
            </a:r>
            <a:r>
              <a:rPr lang="ja-JP" altLang="en-US" sz="1600" dirty="0">
                <a:solidFill>
                  <a:prstClr val="black"/>
                </a:solidFill>
              </a:rPr>
              <a:t>主菜･副菜</a:t>
            </a:r>
            <a:r>
              <a:rPr lang="ja-JP" altLang="en-US" sz="1600" noProof="0" dirty="0" smtClean="0">
                <a:solidFill>
                  <a:prstClr val="black"/>
                </a:solidFill>
                <a:latin typeface="ＭＳ ゴシック"/>
                <a:ea typeface="ＭＳ ゴシック"/>
              </a:rPr>
              <a:t>を組み合わせた食事の頻度の</a:t>
            </a:r>
            <a:r>
              <a:rPr lang="ja-JP" altLang="en-US" sz="1600" dirty="0" smtClean="0">
                <a:solidFill>
                  <a:prstClr val="black"/>
                </a:solidFill>
                <a:latin typeface="ＭＳ ゴシック"/>
                <a:ea typeface="ＭＳ ゴシック"/>
              </a:rPr>
              <a:t>状況（</a:t>
            </a:r>
            <a:r>
              <a:rPr lang="en-US" altLang="ja-JP" sz="1600" dirty="0" smtClean="0">
                <a:solidFill>
                  <a:prstClr val="black"/>
                </a:solidFill>
                <a:latin typeface="ＭＳ ゴシック"/>
                <a:ea typeface="ＭＳ ゴシック"/>
              </a:rPr>
              <a:t>20</a:t>
            </a:r>
            <a:r>
              <a:rPr lang="ja-JP" altLang="en-US" sz="1600" dirty="0" smtClean="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pic>
        <p:nvPicPr>
          <p:cNvPr id="5" name="図 4"/>
          <p:cNvPicPr>
            <a:picLocks noChangeAspect="1"/>
          </p:cNvPicPr>
          <p:nvPr/>
        </p:nvPicPr>
        <p:blipFill>
          <a:blip r:embed="rId2"/>
          <a:stretch>
            <a:fillRect/>
          </a:stretch>
        </p:blipFill>
        <p:spPr>
          <a:xfrm>
            <a:off x="845866" y="1708726"/>
            <a:ext cx="8298134" cy="3958517"/>
          </a:xfrm>
          <a:prstGeom prst="rect">
            <a:avLst/>
          </a:prstGeom>
        </p:spPr>
      </p:pic>
    </p:spTree>
    <p:extLst>
      <p:ext uri="{BB962C8B-B14F-4D97-AF65-F5344CB8AC3E}">
        <p14:creationId xmlns:p14="http://schemas.microsoft.com/office/powerpoint/2010/main" val="402878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a:t>
            </a:r>
            <a:r>
              <a:rPr lang="ja-JP" altLang="en-US" dirty="0"/>
              <a:t>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a:t>
            </a:r>
            <a:r>
              <a:rPr lang="ja-JP" altLang="en-US" dirty="0" smtClean="0"/>
              <a:t>習慣等</a:t>
            </a:r>
            <a:r>
              <a:rPr lang="ja-JP" altLang="en-US" dirty="0"/>
              <a:t>に関する状況</a:t>
            </a:r>
          </a:p>
        </p:txBody>
      </p:sp>
      <p:sp>
        <p:nvSpPr>
          <p:cNvPr id="1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1379939"/>
            <a:ext cx="7915570" cy="85618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50000"/>
              </a:lnSpc>
              <a:defRPr/>
            </a:pPr>
            <a:r>
              <a:rPr lang="ja-JP" altLang="en-US" sz="1600" noProof="0" dirty="0" smtClean="0">
                <a:solidFill>
                  <a:prstClr val="black"/>
                </a:solidFill>
                <a:latin typeface="ＭＳ ゴシック"/>
                <a:ea typeface="ＭＳ ゴシック"/>
              </a:rPr>
              <a:t>表</a:t>
            </a:r>
            <a:r>
              <a:rPr lang="en-US" altLang="ja-JP" sz="1600" noProof="0" dirty="0" smtClean="0">
                <a:solidFill>
                  <a:prstClr val="black"/>
                </a:solidFill>
                <a:latin typeface="ＭＳ ゴシック"/>
                <a:ea typeface="ＭＳ ゴシック"/>
              </a:rPr>
              <a:t>4</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kumimoji="1" lang="ja-JP" altLang="en-US" sz="1600" b="1" i="0" u="none" strike="noStrike" kern="1200" cap="none" spc="0" normalizeH="0" baseline="0" noProof="0" dirty="0" smtClean="0">
                <a:ln>
                  <a:noFill/>
                </a:ln>
                <a:solidFill>
                  <a:prstClr val="black"/>
                </a:solidFill>
                <a:effectLst/>
                <a:uLnTx/>
                <a:uFillTx/>
                <a:latin typeface="ＭＳ ゴシック"/>
                <a:ea typeface="ＭＳ ゴシック"/>
                <a:cs typeface="+mn-cs"/>
              </a:rPr>
              <a:t>主食･</a:t>
            </a:r>
            <a:r>
              <a:rPr lang="ja-JP" altLang="en-US" sz="1600" dirty="0">
                <a:solidFill>
                  <a:prstClr val="black"/>
                </a:solidFill>
              </a:rPr>
              <a:t>主菜･副菜</a:t>
            </a:r>
            <a:r>
              <a:rPr kumimoji="1" lang="ja-JP" altLang="en-US" sz="1600" b="1" i="0" u="none" strike="noStrike" kern="1200" cap="none" spc="0" normalizeH="0" baseline="0" noProof="0" dirty="0" smtClean="0">
                <a:ln>
                  <a:noFill/>
                </a:ln>
                <a:solidFill>
                  <a:prstClr val="black"/>
                </a:solidFill>
                <a:effectLst/>
                <a:uLnTx/>
                <a:uFillTx/>
                <a:latin typeface="ＭＳ ゴシック"/>
                <a:ea typeface="ＭＳ ゴシック"/>
                <a:cs typeface="+mn-cs"/>
              </a:rPr>
              <a:t>を組み合わせた食事の頻度が週</a:t>
            </a:r>
            <a:r>
              <a:rPr kumimoji="1" lang="en-US" altLang="ja-JP" sz="1600" b="1" i="0" u="none" strike="noStrike" kern="1200" cap="none" spc="0" normalizeH="0" baseline="0" noProof="0" dirty="0" smtClean="0">
                <a:ln>
                  <a:noFill/>
                </a:ln>
                <a:solidFill>
                  <a:prstClr val="black"/>
                </a:solidFill>
                <a:effectLst/>
                <a:uLnTx/>
                <a:uFillTx/>
                <a:latin typeface="ＭＳ ゴシック"/>
                <a:ea typeface="ＭＳ ゴシック"/>
                <a:cs typeface="+mn-cs"/>
              </a:rPr>
              <a:t>5</a:t>
            </a:r>
            <a:r>
              <a:rPr kumimoji="1" lang="ja-JP" altLang="en-US" sz="1600" b="1" i="0" u="none" strike="noStrike" kern="1200" cap="none" spc="0" normalizeH="0" baseline="0" noProof="0" dirty="0" smtClean="0">
                <a:ln>
                  <a:noFill/>
                </a:ln>
                <a:solidFill>
                  <a:prstClr val="black"/>
                </a:solidFill>
                <a:effectLst/>
                <a:uLnTx/>
                <a:uFillTx/>
                <a:latin typeface="ＭＳ ゴシック"/>
                <a:ea typeface="ＭＳ ゴシック"/>
                <a:cs typeface="+mn-cs"/>
              </a:rPr>
              <a:t>日以下と回答した者における</a:t>
            </a:r>
            <a:r>
              <a:rPr lang="ja-JP" altLang="en-US" sz="1600" dirty="0">
                <a:solidFill>
                  <a:prstClr val="black"/>
                </a:solidFill>
                <a:latin typeface="ＭＳ ゴシック"/>
                <a:ea typeface="ＭＳ ゴシック"/>
              </a:rPr>
              <a:t>　</a:t>
            </a:r>
            <a:r>
              <a:rPr lang="ja-JP" altLang="en-US" sz="1600" dirty="0" smtClean="0">
                <a:solidFill>
                  <a:prstClr val="black"/>
                </a:solidFill>
                <a:latin typeface="ＭＳ ゴシック"/>
                <a:ea typeface="ＭＳ ゴシック"/>
              </a:rPr>
              <a:t>　　</a:t>
            </a:r>
            <a:endParaRPr lang="en-US" altLang="ja-JP" sz="1600" dirty="0" smtClean="0">
              <a:solidFill>
                <a:prstClr val="black"/>
              </a:solidFill>
              <a:latin typeface="ＭＳ ゴシック"/>
              <a:ea typeface="ＭＳ ゴシック"/>
            </a:endParaRPr>
          </a:p>
          <a:p>
            <a:pPr lvl="0">
              <a:lnSpc>
                <a:spcPct val="50000"/>
              </a:lnSpc>
              <a:defRPr/>
            </a:pPr>
            <a:r>
              <a:rPr lang="ja-JP" altLang="en-US" sz="1600" dirty="0">
                <a:solidFill>
                  <a:prstClr val="black"/>
                </a:solidFill>
                <a:latin typeface="ＭＳ ゴシック"/>
                <a:ea typeface="ＭＳ ゴシック"/>
              </a:rPr>
              <a:t>　</a:t>
            </a:r>
            <a:r>
              <a:rPr lang="ja-JP" altLang="en-US" sz="1600" dirty="0" smtClean="0">
                <a:solidFill>
                  <a:prstClr val="black"/>
                </a:solidFill>
                <a:latin typeface="ＭＳ ゴシック"/>
                <a:ea typeface="ＭＳ ゴシック"/>
              </a:rPr>
              <a:t>　　</a:t>
            </a:r>
            <a:r>
              <a:rPr lang="ja-JP" altLang="en-US" sz="1600" dirty="0" smtClean="0">
                <a:solidFill>
                  <a:prstClr val="black"/>
                </a:solidFill>
              </a:rPr>
              <a:t>所得</a:t>
            </a:r>
            <a:r>
              <a:rPr lang="ja-JP" altLang="en-US" sz="1600" dirty="0">
                <a:solidFill>
                  <a:prstClr val="black"/>
                </a:solidFill>
              </a:rPr>
              <a:t>と主食･主菜･副菜</a:t>
            </a:r>
            <a:r>
              <a:rPr lang="ja-JP" altLang="en-US" sz="1600" dirty="0" smtClean="0">
                <a:solidFill>
                  <a:prstClr val="black"/>
                </a:solidFill>
              </a:rPr>
              <a:t>を組み合わせて食べることがバランスの良い食事であ</a:t>
            </a:r>
            <a:endParaRPr lang="en-US" altLang="ja-JP" sz="1600" dirty="0" smtClean="0">
              <a:solidFill>
                <a:prstClr val="black"/>
              </a:solidFill>
            </a:endParaRPr>
          </a:p>
          <a:p>
            <a:pPr lvl="0">
              <a:lnSpc>
                <a:spcPct val="50000"/>
              </a:lnSpc>
              <a:defRPr/>
            </a:pPr>
            <a:r>
              <a:rPr lang="ja-JP" altLang="en-US" sz="1600" dirty="0">
                <a:solidFill>
                  <a:prstClr val="black"/>
                </a:solidFill>
              </a:rPr>
              <a:t>　</a:t>
            </a:r>
            <a:r>
              <a:rPr lang="ja-JP" altLang="en-US" sz="1600" dirty="0" smtClean="0">
                <a:solidFill>
                  <a:prstClr val="black"/>
                </a:solidFill>
              </a:rPr>
              <a:t>　　ることを知っている者の割合</a:t>
            </a:r>
            <a:r>
              <a:rPr lang="ja-JP" altLang="en-US" sz="1600" dirty="0" smtClean="0">
                <a:solidFill>
                  <a:prstClr val="black"/>
                </a:solidFill>
                <a:latin typeface="ＭＳ ゴシック"/>
                <a:ea typeface="ＭＳ ゴシック"/>
              </a:rPr>
              <a:t>（</a:t>
            </a:r>
            <a:r>
              <a:rPr lang="en-US" altLang="ja-JP" sz="1600" dirty="0" smtClean="0">
                <a:solidFill>
                  <a:prstClr val="black"/>
                </a:solidFill>
                <a:latin typeface="ＭＳ ゴシック"/>
                <a:ea typeface="ＭＳ ゴシック"/>
              </a:rPr>
              <a:t>20</a:t>
            </a:r>
            <a:r>
              <a:rPr lang="ja-JP" altLang="en-US" sz="1600" dirty="0" smtClean="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pic>
        <p:nvPicPr>
          <p:cNvPr id="2" name="図 1"/>
          <p:cNvPicPr>
            <a:picLocks noChangeAspect="1"/>
          </p:cNvPicPr>
          <p:nvPr/>
        </p:nvPicPr>
        <p:blipFill>
          <a:blip r:embed="rId2"/>
          <a:stretch>
            <a:fillRect/>
          </a:stretch>
        </p:blipFill>
        <p:spPr>
          <a:xfrm>
            <a:off x="515915" y="2677310"/>
            <a:ext cx="8436892" cy="1378624"/>
          </a:xfrm>
          <a:prstGeom prst="rect">
            <a:avLst/>
          </a:prstGeom>
        </p:spPr>
      </p:pic>
    </p:spTree>
    <p:extLst>
      <p:ext uri="{BB962C8B-B14F-4D97-AF65-F5344CB8AC3E}">
        <p14:creationId xmlns:p14="http://schemas.microsoft.com/office/powerpoint/2010/main" val="2709379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a:t>
            </a:r>
            <a:r>
              <a:rPr lang="ja-JP" altLang="en-US" dirty="0" smtClean="0"/>
              <a:t>．</a:t>
            </a:r>
            <a:r>
              <a:rPr lang="ja-JP" altLang="en-US" dirty="0"/>
              <a:t>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社会経済状況と生活</a:t>
            </a:r>
            <a:r>
              <a:rPr lang="ja-JP" altLang="en-US" dirty="0" smtClean="0"/>
              <a:t>習慣等</a:t>
            </a:r>
            <a:r>
              <a:rPr lang="ja-JP" altLang="en-US" dirty="0"/>
              <a:t>に関する状況</a:t>
            </a:r>
          </a:p>
        </p:txBody>
      </p:sp>
      <p:pic>
        <p:nvPicPr>
          <p:cNvPr id="3" name="図 2"/>
          <p:cNvPicPr>
            <a:picLocks noChangeAspect="1"/>
          </p:cNvPicPr>
          <p:nvPr/>
        </p:nvPicPr>
        <p:blipFill>
          <a:blip r:embed="rId2"/>
          <a:stretch>
            <a:fillRect/>
          </a:stretch>
        </p:blipFill>
        <p:spPr>
          <a:xfrm>
            <a:off x="771230" y="2169741"/>
            <a:ext cx="7839053" cy="3766702"/>
          </a:xfrm>
          <a:prstGeom prst="rect">
            <a:avLst/>
          </a:prstGeom>
        </p:spPr>
      </p:pic>
      <p:sp>
        <p:nvSpPr>
          <p:cNvPr id="8"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1230" y="1379939"/>
            <a:ext cx="7915570" cy="85618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0">
              <a:lnSpc>
                <a:spcPct val="50000"/>
              </a:lnSpc>
              <a:defRPr/>
            </a:pPr>
            <a:r>
              <a:rPr lang="ja-JP" altLang="en-US" sz="1600" noProof="0" dirty="0" smtClean="0">
                <a:solidFill>
                  <a:prstClr val="black"/>
                </a:solidFill>
                <a:latin typeface="ＭＳ ゴシック"/>
                <a:ea typeface="ＭＳ ゴシック"/>
              </a:rPr>
              <a:t>表</a:t>
            </a:r>
            <a:r>
              <a:rPr lang="en-US" altLang="ja-JP" sz="1600" noProof="0" dirty="0" smtClean="0">
                <a:solidFill>
                  <a:prstClr val="black"/>
                </a:solidFill>
                <a:latin typeface="ＭＳ ゴシック"/>
                <a:ea typeface="ＭＳ ゴシック"/>
              </a:rPr>
              <a:t>5</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kumimoji="1" lang="ja-JP" altLang="en-US" sz="1600" b="1" i="0" u="none" strike="noStrike" kern="1200" cap="none" spc="0" normalizeH="0" baseline="0" noProof="0" dirty="0" smtClean="0">
                <a:ln>
                  <a:noFill/>
                </a:ln>
                <a:solidFill>
                  <a:prstClr val="black"/>
                </a:solidFill>
                <a:effectLst/>
                <a:uLnTx/>
                <a:uFillTx/>
                <a:latin typeface="ＭＳ ゴシック"/>
                <a:ea typeface="ＭＳ ゴシック"/>
                <a:cs typeface="+mn-cs"/>
              </a:rPr>
              <a:t>主食･</a:t>
            </a:r>
            <a:r>
              <a:rPr lang="ja-JP" altLang="en-US" sz="1600" dirty="0">
                <a:solidFill>
                  <a:prstClr val="black"/>
                </a:solidFill>
              </a:rPr>
              <a:t>主菜･副菜</a:t>
            </a:r>
            <a:r>
              <a:rPr kumimoji="1" lang="ja-JP" altLang="en-US" sz="1600" b="1" i="0" u="none" strike="noStrike" kern="1200" cap="none" spc="0" normalizeH="0" baseline="0" noProof="0" dirty="0" smtClean="0">
                <a:ln>
                  <a:noFill/>
                </a:ln>
                <a:solidFill>
                  <a:prstClr val="black"/>
                </a:solidFill>
                <a:effectLst/>
                <a:uLnTx/>
                <a:uFillTx/>
                <a:latin typeface="ＭＳ ゴシック"/>
                <a:ea typeface="ＭＳ ゴシック"/>
                <a:cs typeface="+mn-cs"/>
              </a:rPr>
              <a:t>を組み合わせた食事の頻度が週</a:t>
            </a:r>
            <a:r>
              <a:rPr kumimoji="1" lang="en-US" altLang="ja-JP" sz="1600" b="1" i="0" u="none" strike="noStrike" kern="1200" cap="none" spc="0" normalizeH="0" baseline="0" noProof="0" dirty="0" smtClean="0">
                <a:ln>
                  <a:noFill/>
                </a:ln>
                <a:solidFill>
                  <a:prstClr val="black"/>
                </a:solidFill>
                <a:effectLst/>
                <a:uLnTx/>
                <a:uFillTx/>
                <a:latin typeface="ＭＳ ゴシック"/>
                <a:ea typeface="ＭＳ ゴシック"/>
                <a:cs typeface="+mn-cs"/>
              </a:rPr>
              <a:t>5</a:t>
            </a:r>
            <a:r>
              <a:rPr kumimoji="1" lang="ja-JP" altLang="en-US" sz="1600" b="1" i="0" u="none" strike="noStrike" kern="1200" cap="none" spc="0" normalizeH="0" baseline="0" noProof="0" dirty="0" smtClean="0">
                <a:ln>
                  <a:noFill/>
                </a:ln>
                <a:solidFill>
                  <a:prstClr val="black"/>
                </a:solidFill>
                <a:effectLst/>
                <a:uLnTx/>
                <a:uFillTx/>
                <a:latin typeface="ＭＳ ゴシック"/>
                <a:ea typeface="ＭＳ ゴシック"/>
                <a:cs typeface="+mn-cs"/>
              </a:rPr>
              <a:t>日以下と回答した者における</a:t>
            </a:r>
            <a:r>
              <a:rPr lang="ja-JP" altLang="en-US" sz="1600" dirty="0">
                <a:solidFill>
                  <a:prstClr val="black"/>
                </a:solidFill>
                <a:latin typeface="ＭＳ ゴシック"/>
                <a:ea typeface="ＭＳ ゴシック"/>
              </a:rPr>
              <a:t>　</a:t>
            </a:r>
            <a:r>
              <a:rPr lang="ja-JP" altLang="en-US" sz="1600" dirty="0" smtClean="0">
                <a:solidFill>
                  <a:prstClr val="black"/>
                </a:solidFill>
                <a:latin typeface="ＭＳ ゴシック"/>
                <a:ea typeface="ＭＳ ゴシック"/>
              </a:rPr>
              <a:t>　　</a:t>
            </a:r>
            <a:endParaRPr lang="en-US" altLang="ja-JP" sz="1600" dirty="0" smtClean="0">
              <a:solidFill>
                <a:prstClr val="black"/>
              </a:solidFill>
              <a:latin typeface="ＭＳ ゴシック"/>
              <a:ea typeface="ＭＳ ゴシック"/>
            </a:endParaRPr>
          </a:p>
          <a:p>
            <a:pPr lvl="0">
              <a:lnSpc>
                <a:spcPct val="50000"/>
              </a:lnSpc>
              <a:defRPr/>
            </a:pPr>
            <a:r>
              <a:rPr lang="ja-JP" altLang="en-US" sz="1600" dirty="0">
                <a:solidFill>
                  <a:prstClr val="black"/>
                </a:solidFill>
                <a:latin typeface="ＭＳ ゴシック"/>
                <a:ea typeface="ＭＳ ゴシック"/>
              </a:rPr>
              <a:t>　</a:t>
            </a:r>
            <a:r>
              <a:rPr lang="ja-JP" altLang="en-US" sz="1600" dirty="0" smtClean="0">
                <a:solidFill>
                  <a:prstClr val="black"/>
                </a:solidFill>
                <a:latin typeface="ＭＳ ゴシック"/>
                <a:ea typeface="ＭＳ ゴシック"/>
              </a:rPr>
              <a:t>　　</a:t>
            </a:r>
            <a:r>
              <a:rPr lang="ja-JP" altLang="en-US" sz="1600" dirty="0" smtClean="0">
                <a:solidFill>
                  <a:prstClr val="black"/>
                </a:solidFill>
              </a:rPr>
              <a:t>所得</a:t>
            </a:r>
            <a:r>
              <a:rPr lang="ja-JP" altLang="en-US" sz="1600" dirty="0">
                <a:solidFill>
                  <a:prstClr val="black"/>
                </a:solidFill>
              </a:rPr>
              <a:t>と主食･主菜･副菜</a:t>
            </a:r>
            <a:r>
              <a:rPr lang="ja-JP" altLang="en-US" sz="1600" dirty="0" smtClean="0">
                <a:solidFill>
                  <a:prstClr val="black"/>
                </a:solidFill>
              </a:rPr>
              <a:t>を組み合わせて食べることができない理由に関する状</a:t>
            </a:r>
            <a:endParaRPr lang="en-US" altLang="ja-JP" sz="1600" dirty="0" smtClean="0">
              <a:solidFill>
                <a:prstClr val="black"/>
              </a:solidFill>
            </a:endParaRPr>
          </a:p>
          <a:p>
            <a:pPr lvl="0">
              <a:lnSpc>
                <a:spcPct val="50000"/>
              </a:lnSpc>
              <a:defRPr/>
            </a:pPr>
            <a:r>
              <a:rPr lang="ja-JP" altLang="en-US" sz="1600" dirty="0">
                <a:solidFill>
                  <a:prstClr val="black"/>
                </a:solidFill>
              </a:rPr>
              <a:t>　</a:t>
            </a:r>
            <a:r>
              <a:rPr lang="ja-JP" altLang="en-US" sz="1600" dirty="0" smtClean="0">
                <a:solidFill>
                  <a:prstClr val="black"/>
                </a:solidFill>
              </a:rPr>
              <a:t>　　況</a:t>
            </a:r>
            <a:r>
              <a:rPr lang="ja-JP" altLang="en-US" sz="1600" dirty="0" smtClean="0">
                <a:solidFill>
                  <a:prstClr val="black"/>
                </a:solidFill>
                <a:latin typeface="ＭＳ ゴシック"/>
                <a:ea typeface="ＭＳ ゴシック"/>
              </a:rPr>
              <a:t>（</a:t>
            </a:r>
            <a:r>
              <a:rPr lang="en-US" altLang="ja-JP" sz="1600" dirty="0" smtClean="0">
                <a:solidFill>
                  <a:prstClr val="black"/>
                </a:solidFill>
                <a:latin typeface="ＭＳ ゴシック"/>
                <a:ea typeface="ＭＳ ゴシック"/>
              </a:rPr>
              <a:t>20</a:t>
            </a:r>
            <a:r>
              <a:rPr lang="ja-JP" altLang="en-US" sz="1600" dirty="0" smtClean="0">
                <a:solidFill>
                  <a:prstClr val="black"/>
                </a:solidFill>
                <a:latin typeface="ＭＳ ゴシック"/>
                <a:ea typeface="ＭＳ ゴシック"/>
              </a:rPr>
              <a:t>歳以上）</a:t>
            </a:r>
            <a:endPar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Tree>
    <p:extLst>
      <p:ext uri="{BB962C8B-B14F-4D97-AF65-F5344CB8AC3E}">
        <p14:creationId xmlns:p14="http://schemas.microsoft.com/office/powerpoint/2010/main" val="2931595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２．所得と食生活等に関する状況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社会経済状況と生活習慣等に</a:t>
            </a:r>
            <a:r>
              <a:rPr lang="ja-JP" altLang="en-US" dirty="0"/>
              <a:t>関</a:t>
            </a:r>
            <a:r>
              <a:rPr lang="ja-JP" altLang="en-US" dirty="0" smtClean="0"/>
              <a:t>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72940" y="845602"/>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表</a:t>
            </a:r>
            <a:r>
              <a:rPr lang="en-US" altLang="ja-JP" sz="1600" dirty="0"/>
              <a:t>6</a:t>
            </a:r>
            <a:r>
              <a:rPr lang="ja-JP" altLang="en-US" sz="1600" dirty="0" smtClean="0"/>
              <a:t>　所得と食品群別摂取量等に関する状況（</a:t>
            </a:r>
            <a:r>
              <a:rPr lang="en-US" altLang="ja-JP" sz="1600" dirty="0" smtClean="0"/>
              <a:t>20</a:t>
            </a:r>
            <a:r>
              <a:rPr lang="ja-JP" altLang="en-US" sz="1600" dirty="0" smtClean="0"/>
              <a:t>歳以上）</a:t>
            </a:r>
            <a:r>
              <a:rPr lang="ja-JP" altLang="en-US" sz="1600" dirty="0"/>
              <a:t>　</a:t>
            </a:r>
            <a:endParaRPr lang="en-US" altLang="ja-JP" sz="1600" dirty="0"/>
          </a:p>
        </p:txBody>
      </p:sp>
      <p:pic>
        <p:nvPicPr>
          <p:cNvPr id="3" name="コンテンツ プレースホルダー 2"/>
          <p:cNvPicPr>
            <a:picLocks noGrp="1" noChangeAspect="1"/>
          </p:cNvPicPr>
          <p:nvPr>
            <p:ph sz="half" idx="1"/>
          </p:nvPr>
        </p:nvPicPr>
        <p:blipFill>
          <a:blip r:embed="rId2"/>
          <a:stretch>
            <a:fillRect/>
          </a:stretch>
        </p:blipFill>
        <p:spPr>
          <a:xfrm>
            <a:off x="1953570" y="1265829"/>
            <a:ext cx="5236859" cy="4611699"/>
          </a:xfrm>
          <a:prstGeom prst="rect">
            <a:avLst/>
          </a:prstGeom>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1878951" y="5799453"/>
            <a:ext cx="5585880" cy="1058547"/>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注１）栄養摂取状況調査票に回答した者、かつ、世帯主又は世帯の代表者が生活習慣調査票の問１２と問１３に回答した世帯の世帯員（</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20</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歳以</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上）を集計対象とした。なお、同一世帯で複数の世帯員が問</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又</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は問</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に回答した世帯、及び問</a:t>
            </a:r>
            <a:r>
              <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rPr>
              <a:t>13</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で「わからない」と回答した世帯は</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集計から除外した。</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注２）推定値は、年齢階級</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20-39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40‐59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60-69</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70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歳以上の</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区分）と世帯員数（１人、２人、３人、４人、５人</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以上世帯</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の５区分）での</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調整値</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。割合に関する項目は直接法、平均値に関する項目は共分散分析を用いて算出。</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３</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世帯の所得額を当該世帯員に当てはめて多変量解析（割合に関する項目はロジスティック回帰分析、平均値に関する項目は共分散分析）</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　を</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用いて</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万円以上を基準と</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した</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他</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の</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3</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群との群間比較を実施。</a:t>
            </a:r>
            <a:endPar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endParaRPr>
          </a:p>
          <a:p>
            <a:pPr marL="88900" indent="-88900" algn="just" fontAlgn="base">
              <a:lnSpc>
                <a:spcPts val="900"/>
              </a:lnSpc>
              <a:spcAft>
                <a:spcPts val="0"/>
              </a:spcAft>
            </a:pP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注４）</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★は世帯の所得が</a:t>
            </a:r>
            <a:r>
              <a:rPr lang="en-US" altLang="ja-JP" sz="700" dirty="0">
                <a:latin typeface="ＭＳ Ｐゴシック" panose="020B0600070205080204" pitchFamily="50" charset="-128"/>
                <a:ea typeface="ＭＳ Ｐゴシック" panose="020B0600070205080204" pitchFamily="50" charset="-128"/>
                <a:cs typeface="Arial" panose="020B0604020202020204" pitchFamily="34" charset="0"/>
              </a:rPr>
              <a:t>600</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万円以上の世帯員と比較して群間の有意差があった</a:t>
            </a:r>
            <a:r>
              <a:rPr lang="ja-JP" altLang="en-US" sz="700" dirty="0" smtClean="0">
                <a:latin typeface="ＭＳ Ｐゴシック" panose="020B0600070205080204" pitchFamily="50" charset="-128"/>
                <a:ea typeface="ＭＳ Ｐゴシック" panose="020B0600070205080204" pitchFamily="50" charset="-128"/>
                <a:cs typeface="Arial" panose="020B0604020202020204" pitchFamily="34" charset="0"/>
              </a:rPr>
              <a:t>項目</a:t>
            </a:r>
            <a:r>
              <a:rPr lang="ja-JP" altLang="en-US" sz="7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700" dirty="0" smtClean="0">
              <a:latin typeface="ＭＳ Ｐゴシック" panose="020B0600070205080204" pitchFamily="50" charset="-128"/>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9371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smtClean="0"/>
              <a:t>３．就業時間と生活習慣等に関する状況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smtClean="0"/>
              <a:t>社会経済状況と生活習慣等に</a:t>
            </a:r>
            <a:r>
              <a:rPr lang="ja-JP" altLang="en-US" dirty="0"/>
              <a:t>関</a:t>
            </a:r>
            <a:r>
              <a:rPr lang="ja-JP" altLang="en-US" dirty="0" smtClean="0"/>
              <a:t>する状況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06438" y="158543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smtClean="0"/>
              <a:t>図</a:t>
            </a:r>
            <a:r>
              <a:rPr lang="en-US" altLang="ja-JP" sz="1600" dirty="0" smtClean="0"/>
              <a:t>2</a:t>
            </a:r>
            <a:r>
              <a:rPr lang="ja-JP" altLang="en-US" sz="1600" dirty="0" smtClean="0"/>
              <a:t>　</a:t>
            </a:r>
            <a:r>
              <a:rPr lang="en-US" altLang="ja-JP" sz="1600" dirty="0" smtClean="0"/>
              <a:t>1</a:t>
            </a:r>
            <a:r>
              <a:rPr lang="ja-JP" altLang="en-US" sz="1600" dirty="0" smtClean="0"/>
              <a:t>週間の平均的な就業時間の状況（</a:t>
            </a:r>
            <a:r>
              <a:rPr lang="en-US" altLang="ja-JP" sz="1600" dirty="0" smtClean="0"/>
              <a:t>20</a:t>
            </a:r>
            <a:r>
              <a:rPr lang="ja-JP" altLang="en-US" sz="1600" dirty="0" smtClean="0"/>
              <a:t>歳以上、性・年齢階級別）</a:t>
            </a:r>
            <a:r>
              <a:rPr lang="ja-JP" altLang="en-US" sz="1600" dirty="0"/>
              <a:t>　</a:t>
            </a:r>
            <a:endParaRPr lang="en-US" altLang="ja-JP" sz="1600" dirty="0"/>
          </a:p>
        </p:txBody>
      </p:sp>
      <p:pic>
        <p:nvPicPr>
          <p:cNvPr id="4" name="コンテンツ プレースホルダー 3"/>
          <p:cNvPicPr>
            <a:picLocks noGrp="1" noChangeAspect="1"/>
          </p:cNvPicPr>
          <p:nvPr>
            <p:ph sz="half" idx="1"/>
          </p:nvPr>
        </p:nvPicPr>
        <p:blipFill>
          <a:blip r:embed="rId2"/>
          <a:stretch>
            <a:fillRect/>
          </a:stretch>
        </p:blipFill>
        <p:spPr>
          <a:xfrm>
            <a:off x="541474" y="2099426"/>
            <a:ext cx="8356469" cy="2680392"/>
          </a:xfrm>
          <a:prstGeom prst="rect">
            <a:avLst/>
          </a:prstGeom>
        </p:spPr>
      </p:pic>
    </p:spTree>
    <p:extLst>
      <p:ext uri="{BB962C8B-B14F-4D97-AF65-F5344CB8AC3E}">
        <p14:creationId xmlns:p14="http://schemas.microsoft.com/office/powerpoint/2010/main" val="75681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ＭＳ ゴシック"/>
        <a:ea typeface="ＭＳ ゴシック"/>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TotalTime>
  <Words>2920</Words>
  <Application>Microsoft Office PowerPoint</Application>
  <PresentationFormat>画面に合わせる (4:3)</PresentationFormat>
  <Paragraphs>283</Paragraphs>
  <Slides>47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47</vt:i4>
      </vt:variant>
    </vt:vector>
  </HeadingPairs>
  <TitlesOfParts>
    <vt:vector size="52" baseType="lpstr">
      <vt:lpstr>ＭＳ Ｐゴシック</vt:lpstr>
      <vt:lpstr>ＭＳ ゴシック</vt:lpstr>
      <vt:lpstr>游ゴシック</vt:lpstr>
      <vt:lpstr>Arial</vt:lpstr>
      <vt:lpstr>Office テーマ</vt:lpstr>
      <vt:lpstr>平成30年国民健康・栄養調査結果の概要</vt:lpstr>
      <vt:lpstr>１．所得と生活習慣等に関する状況</vt:lpstr>
      <vt:lpstr>１．所得と生活習慣等に関する状況</vt:lpstr>
      <vt:lpstr>２．所得と食生活等に関する状況</vt:lpstr>
      <vt:lpstr>２．所得と食生活等に関する状況</vt:lpstr>
      <vt:lpstr>２．所得と食生活等に関する状況</vt:lpstr>
      <vt:lpstr>２．所得と食生活等に関する状況</vt:lpstr>
      <vt:lpstr>２．所得と食生活等に関する状況</vt:lpstr>
      <vt:lpstr>３．就業時間と生活習慣等に関する状況</vt:lpstr>
      <vt:lpstr>３．就業時間と生活習慣等に関する状況</vt:lpstr>
      <vt:lpstr>１．肥満及びやせの状況</vt:lpstr>
      <vt:lpstr>１．肥満及びやせの状況</vt:lpstr>
      <vt:lpstr>１．肥満及びやせの状況</vt:lpstr>
      <vt:lpstr>１．肥満及びやせの状況</vt:lpstr>
      <vt:lpstr>１．肥満及びやせの状況</vt:lpstr>
      <vt:lpstr>２．糖尿病に関する状況</vt:lpstr>
      <vt:lpstr>２．糖尿病に関する状況</vt:lpstr>
      <vt:lpstr>３．血圧に関する状況</vt:lpstr>
      <vt:lpstr>３．血圧に関する状況</vt:lpstr>
      <vt:lpstr>４．血中コレステロールに関する状況</vt:lpstr>
      <vt:lpstr>４．血中コレステロールに関する状況</vt:lpstr>
      <vt:lpstr>１．食塩摂取量の状況</vt:lpstr>
      <vt:lpstr>１．食塩摂取量の状況</vt:lpstr>
      <vt:lpstr>２．野菜摂取量の状況</vt:lpstr>
      <vt:lpstr>２．野菜摂取量の状況</vt:lpstr>
      <vt:lpstr>３．食品の選択に関する状況</vt:lpstr>
      <vt:lpstr>３．食品の選択に関する状況</vt:lpstr>
      <vt:lpstr>３．食品の選択に関する状況</vt:lpstr>
      <vt:lpstr>３．食品の選択に関する状況</vt:lpstr>
      <vt:lpstr>３．食品の選択に関する状況</vt:lpstr>
      <vt:lpstr>１．運動習慣者の状況</vt:lpstr>
      <vt:lpstr>１．運動習慣者の状況</vt:lpstr>
      <vt:lpstr>２．歩数の状況</vt:lpstr>
      <vt:lpstr>２．歩数の状況</vt:lpstr>
      <vt:lpstr>３．睡眠の状況</vt:lpstr>
      <vt:lpstr>３．睡眠の状況</vt:lpstr>
      <vt:lpstr>１．飲酒の状況</vt:lpstr>
      <vt:lpstr>１．飲酒の状況</vt:lpstr>
      <vt:lpstr>２．喫煙の状況</vt:lpstr>
      <vt:lpstr>２．喫煙の状況</vt:lpstr>
      <vt:lpstr>２．喫煙の状況</vt:lpstr>
      <vt:lpstr>２．喫煙の状況</vt:lpstr>
      <vt:lpstr>３．禁煙意思の有無の状況</vt:lpstr>
      <vt:lpstr>３．禁煙意思の有無の状況</vt:lpstr>
      <vt:lpstr>４．受動喫煙の状況</vt:lpstr>
      <vt:lpstr>１．歯･口腔の健康に関する状況</vt:lpstr>
      <vt:lpstr>１．歯･口腔の健康に関する状況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平成29年国民健康・栄養調査</dc:title>
  <dc:creator>Chika OKADA</dc:creator>
  <cp:lastModifiedBy>厚生労働省ネットワークシステム</cp:lastModifiedBy>
  <cp:revision>75</cp:revision>
  <cp:lastPrinted>2020-04-03T00:51:13Z</cp:lastPrinted>
  <dcterms:created xsi:type="dcterms:W3CDTF">2018-12-11T01:14:38Z</dcterms:created>
  <dcterms:modified xsi:type="dcterms:W3CDTF">2020-04-03T01:06:05Z</dcterms:modified>
</cp:coreProperties>
</file>