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10" autoAdjust="0"/>
    <p:restoredTop sz="93950" autoAdjust="0"/>
  </p:normalViewPr>
  <p:slideViewPr>
    <p:cSldViewPr>
      <p:cViewPr>
        <p:scale>
          <a:sx n="100" d="100"/>
          <a:sy n="100" d="100"/>
        </p:scale>
        <p:origin x="-2592" y="324"/>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274929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099573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03289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98040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3512470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672687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07675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89736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858126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005209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328400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3858591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548680" y="716667"/>
            <a:ext cx="4320480" cy="830997"/>
          </a:xfrm>
          <a:prstGeom prst="rect">
            <a:avLst/>
          </a:prstGeom>
          <a:ln>
            <a:solidFill>
              <a:schemeClr val="tx1"/>
            </a:solidFill>
          </a:ln>
        </p:spPr>
        <p:txBody>
          <a:bodyPr wrap="square">
            <a:spAutoFit/>
          </a:bodyPr>
          <a:lstStyle/>
          <a:p>
            <a:pPr lvl="0"/>
            <a:r>
              <a:rPr lang="en-US" altLang="ja-JP" sz="1200" dirty="0" smtClean="0">
                <a:solidFill>
                  <a:prstClr val="black"/>
                </a:solidFill>
              </a:rPr>
              <a:t>【</a:t>
            </a:r>
            <a:r>
              <a:rPr lang="ja-JP" altLang="en-US" sz="1200" dirty="0" smtClean="0">
                <a:solidFill>
                  <a:prstClr val="black"/>
                </a:solidFill>
              </a:rPr>
              <a:t>当該手順書に係る特定行為の対象となる患者</a:t>
            </a:r>
            <a:r>
              <a:rPr lang="en-US" altLang="ja-JP" sz="1200" dirty="0" smtClean="0">
                <a:solidFill>
                  <a:prstClr val="black"/>
                </a:solidFill>
              </a:rPr>
              <a:t>】</a:t>
            </a:r>
          </a:p>
          <a:p>
            <a:pPr lvl="0"/>
            <a:r>
              <a:rPr lang="ja-JP" altLang="en-US" sz="1200" dirty="0">
                <a:solidFill>
                  <a:prstClr val="black"/>
                </a:solidFill>
              </a:rPr>
              <a:t>１．</a:t>
            </a:r>
            <a:r>
              <a:rPr lang="ja-JP" altLang="en-US" sz="1200" spc="-80" dirty="0">
                <a:solidFill>
                  <a:prstClr val="black"/>
                </a:solidFill>
              </a:rPr>
              <a:t>何らかの原因で抗癌剤が投与ルートから皮内へと漏出した場合</a:t>
            </a:r>
          </a:p>
          <a:p>
            <a:pPr lvl="0"/>
            <a:r>
              <a:rPr lang="ja-JP" altLang="en-US" sz="1200" dirty="0">
                <a:solidFill>
                  <a:prstClr val="black"/>
                </a:solidFill>
              </a:rPr>
              <a:t>２．</a:t>
            </a:r>
            <a:r>
              <a:rPr lang="ja-JP" altLang="en-US" sz="1200" spc="-70" dirty="0">
                <a:solidFill>
                  <a:prstClr val="black"/>
                </a:solidFill>
              </a:rPr>
              <a:t>何らかの原因でその他薬剤が投与ルートから皮内へと漏出した</a:t>
            </a:r>
            <a:r>
              <a:rPr lang="ja-JP" altLang="en-US" sz="1200" spc="-70" dirty="0" smtClean="0">
                <a:solidFill>
                  <a:prstClr val="black"/>
                </a:solidFill>
              </a:rPr>
              <a:t>場合</a:t>
            </a:r>
            <a:endParaRPr lang="ja-JP" altLang="en-US" sz="1200" spc="-70" dirty="0">
              <a:solidFill>
                <a:prstClr val="black"/>
              </a:solidFill>
            </a:endParaRPr>
          </a:p>
        </p:txBody>
      </p:sp>
      <p:sp>
        <p:nvSpPr>
          <p:cNvPr id="7" name="正方形/長方形 6"/>
          <p:cNvSpPr/>
          <p:nvPr/>
        </p:nvSpPr>
        <p:spPr>
          <a:xfrm>
            <a:off x="548680" y="6661973"/>
            <a:ext cx="4320480" cy="646331"/>
          </a:xfrm>
          <a:prstGeom prst="rect">
            <a:avLst/>
          </a:prstGeom>
          <a:ln>
            <a:solidFill>
              <a:schemeClr val="tx1"/>
            </a:solidFill>
          </a:ln>
        </p:spPr>
        <p:txBody>
          <a:bodyPr wrap="square">
            <a:spAutoFit/>
          </a:bodyPr>
          <a:lstStyle/>
          <a:p>
            <a:pPr lvl="0"/>
            <a:r>
              <a:rPr lang="en-US" altLang="ja-JP" sz="1200" dirty="0" smtClean="0">
                <a:solidFill>
                  <a:prstClr val="black"/>
                </a:solidFill>
              </a:rPr>
              <a:t>【</a:t>
            </a:r>
            <a:r>
              <a:rPr lang="ja-JP" altLang="en-US" sz="1200" dirty="0" smtClean="0">
                <a:solidFill>
                  <a:prstClr val="black"/>
                </a:solidFill>
              </a:rPr>
              <a:t>医療の安全を確保するために医師・歯科医師との連絡が必要となった場合の連絡体制</a:t>
            </a:r>
            <a:r>
              <a:rPr lang="en-US" altLang="ja-JP" sz="1200" dirty="0" smtClean="0">
                <a:solidFill>
                  <a:prstClr val="black"/>
                </a:solidFill>
              </a:rPr>
              <a:t>】</a:t>
            </a:r>
          </a:p>
          <a:p>
            <a:pPr lvl="0"/>
            <a:r>
              <a:rPr lang="ja-JP" altLang="en-US" sz="1200" dirty="0" smtClean="0">
                <a:solidFill>
                  <a:prstClr val="black"/>
                </a:solidFill>
              </a:rPr>
              <a:t>担当医師</a:t>
            </a:r>
            <a:endParaRPr lang="ja-JP" altLang="en-US" sz="1200" dirty="0">
              <a:solidFill>
                <a:prstClr val="black"/>
              </a:solidFill>
            </a:endParaRPr>
          </a:p>
        </p:txBody>
      </p:sp>
      <p:sp>
        <p:nvSpPr>
          <p:cNvPr id="8" name="正方形/長方形 7"/>
          <p:cNvSpPr/>
          <p:nvPr/>
        </p:nvSpPr>
        <p:spPr>
          <a:xfrm>
            <a:off x="548680" y="7598077"/>
            <a:ext cx="4320479" cy="646331"/>
          </a:xfrm>
          <a:prstGeom prst="rect">
            <a:avLst/>
          </a:prstGeom>
          <a:ln>
            <a:solidFill>
              <a:schemeClr val="tx1"/>
            </a:solidFill>
          </a:ln>
        </p:spPr>
        <p:txBody>
          <a:bodyPr wrap="square">
            <a:spAutoFit/>
          </a:bodyPr>
          <a:lstStyle/>
          <a:p>
            <a:pPr lvl="0"/>
            <a:r>
              <a:rPr lang="en-US" altLang="ja-JP" sz="1200" dirty="0" smtClean="0">
                <a:solidFill>
                  <a:prstClr val="black"/>
                </a:solidFill>
              </a:rPr>
              <a:t>【</a:t>
            </a:r>
            <a:r>
              <a:rPr lang="ja-JP" altLang="en-US" sz="1200" dirty="0" smtClean="0">
                <a:solidFill>
                  <a:prstClr val="black"/>
                </a:solidFill>
              </a:rPr>
              <a:t>特定行為を行った後の医師・歯科医師に対する報告</a:t>
            </a:r>
            <a:r>
              <a:rPr lang="ja-JP" altLang="en-US" sz="1200" dirty="0">
                <a:solidFill>
                  <a:prstClr val="black"/>
                </a:solidFill>
              </a:rPr>
              <a:t>の</a:t>
            </a:r>
            <a:r>
              <a:rPr lang="ja-JP" altLang="en-US" sz="1200" dirty="0" smtClean="0">
                <a:solidFill>
                  <a:prstClr val="black"/>
                </a:solidFill>
              </a:rPr>
              <a:t>方法</a:t>
            </a:r>
            <a:r>
              <a:rPr lang="en-US" altLang="ja-JP" sz="1200" dirty="0" smtClean="0">
                <a:solidFill>
                  <a:prstClr val="black"/>
                </a:solidFill>
              </a:rPr>
              <a:t>】</a:t>
            </a:r>
          </a:p>
          <a:p>
            <a:r>
              <a:rPr lang="ja-JP" altLang="en-US" sz="1200" dirty="0">
                <a:solidFill>
                  <a:prstClr val="black"/>
                </a:solidFill>
              </a:rPr>
              <a:t>１．担当医師の携帯</a:t>
            </a:r>
            <a:r>
              <a:rPr lang="ja-JP" altLang="en-US" sz="1200" dirty="0" smtClean="0">
                <a:solidFill>
                  <a:prstClr val="black"/>
                </a:solidFill>
              </a:rPr>
              <a:t>電話に</a:t>
            </a:r>
            <a:r>
              <a:rPr lang="ja-JP" altLang="en-US" sz="1200" dirty="0">
                <a:solidFill>
                  <a:prstClr val="black"/>
                </a:solidFill>
              </a:rPr>
              <a:t>直接</a:t>
            </a:r>
            <a:r>
              <a:rPr lang="ja-JP" altLang="en-US" sz="1200" dirty="0" smtClean="0">
                <a:solidFill>
                  <a:prstClr val="black"/>
                </a:solidFill>
              </a:rPr>
              <a:t>連絡</a:t>
            </a:r>
            <a:endParaRPr lang="en-US" altLang="ja-JP" sz="1200" dirty="0" smtClean="0">
              <a:solidFill>
                <a:prstClr val="black"/>
              </a:solidFill>
            </a:endParaRPr>
          </a:p>
          <a:p>
            <a:r>
              <a:rPr lang="ja-JP" altLang="en-US" sz="1200" dirty="0" smtClean="0">
                <a:solidFill>
                  <a:prstClr val="black"/>
                </a:solidFill>
              </a:rPr>
              <a:t>２</a:t>
            </a:r>
            <a:r>
              <a:rPr lang="ja-JP" altLang="en-US" sz="1200" dirty="0">
                <a:solidFill>
                  <a:prstClr val="black"/>
                </a:solidFill>
              </a:rPr>
              <a:t>．診療記録への</a:t>
            </a:r>
            <a:r>
              <a:rPr lang="ja-JP" altLang="en-US" sz="1200" dirty="0" smtClean="0">
                <a:solidFill>
                  <a:prstClr val="black"/>
                </a:solidFill>
              </a:rPr>
              <a:t>記載</a:t>
            </a:r>
            <a:endParaRPr lang="ja-JP" altLang="en-US" sz="1200" dirty="0">
              <a:solidFill>
                <a:prstClr val="black"/>
              </a:solidFill>
            </a:endParaRPr>
          </a:p>
        </p:txBody>
      </p:sp>
      <p:sp>
        <p:nvSpPr>
          <p:cNvPr id="10" name="右矢印 9"/>
          <p:cNvSpPr/>
          <p:nvPr/>
        </p:nvSpPr>
        <p:spPr>
          <a:xfrm rot="5400000">
            <a:off x="2612379" y="1553147"/>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15" name="テキスト ボックス 14"/>
          <p:cNvSpPr txBox="1"/>
          <p:nvPr/>
        </p:nvSpPr>
        <p:spPr>
          <a:xfrm>
            <a:off x="548680" y="1859503"/>
            <a:ext cx="4320480" cy="1200329"/>
          </a:xfrm>
          <a:prstGeom prst="rect">
            <a:avLst/>
          </a:prstGeom>
          <a:noFill/>
          <a:ln>
            <a:solidFill>
              <a:schemeClr val="tx1"/>
            </a:solidFill>
          </a:ln>
        </p:spPr>
        <p:txBody>
          <a:bodyPr wrap="square" rtlCol="0">
            <a:spAutoFit/>
          </a:bodyPr>
          <a:lstStyle/>
          <a:p>
            <a:r>
              <a:rPr lang="en-US" altLang="ja-JP" sz="1200" dirty="0" smtClean="0"/>
              <a:t>【</a:t>
            </a:r>
            <a:r>
              <a:rPr lang="ja-JP" altLang="en-US" sz="1200" dirty="0" smtClean="0"/>
              <a:t>看護師に診療の補助を行わせる患者の病状の範囲</a:t>
            </a:r>
            <a:r>
              <a:rPr lang="en-US" altLang="ja-JP" sz="1200" dirty="0" smtClean="0"/>
              <a:t>】</a:t>
            </a:r>
          </a:p>
          <a:p>
            <a:r>
              <a:rPr lang="ja-JP" altLang="en-US" sz="1200" dirty="0"/>
              <a:t>□意識状態の変化なし</a:t>
            </a:r>
          </a:p>
          <a:p>
            <a:r>
              <a:rPr lang="ja-JP" altLang="en-US" sz="1200" dirty="0"/>
              <a:t>□バイタルサインの変化なし</a:t>
            </a:r>
          </a:p>
          <a:p>
            <a:r>
              <a:rPr lang="ja-JP" altLang="en-US" sz="1200" dirty="0"/>
              <a:t>□ステロイド薬もしくは局所麻酔薬に対するアレルギー歴なし</a:t>
            </a:r>
          </a:p>
          <a:p>
            <a:r>
              <a:rPr lang="ja-JP" altLang="en-US" sz="1200" dirty="0"/>
              <a:t>□</a:t>
            </a:r>
            <a:r>
              <a:rPr lang="ja-JP" altLang="en-US" sz="1200" spc="-80" dirty="0"/>
              <a:t>抗癌剤の場合：ビシカント薬もしくは多量のイリタント薬の漏出時</a:t>
            </a:r>
          </a:p>
          <a:p>
            <a:r>
              <a:rPr lang="ja-JP" altLang="en-US" sz="1200" dirty="0"/>
              <a:t>□その他薬剤の場合：多量の薬剤漏出</a:t>
            </a:r>
            <a:r>
              <a:rPr lang="ja-JP" altLang="en-US" sz="1200" dirty="0" smtClean="0"/>
              <a:t>時</a:t>
            </a:r>
            <a:endParaRPr lang="ja-JP" altLang="en-US" sz="1200" dirty="0"/>
          </a:p>
        </p:txBody>
      </p:sp>
      <p:sp>
        <p:nvSpPr>
          <p:cNvPr id="16" name="テキスト ボックス 15"/>
          <p:cNvSpPr txBox="1"/>
          <p:nvPr/>
        </p:nvSpPr>
        <p:spPr>
          <a:xfrm>
            <a:off x="1380369" y="107504"/>
            <a:ext cx="4051109" cy="523220"/>
          </a:xfrm>
          <a:prstGeom prst="rect">
            <a:avLst/>
          </a:prstGeom>
          <a:noFill/>
        </p:spPr>
        <p:txBody>
          <a:bodyPr wrap="none" rtlCol="0">
            <a:spAutoFit/>
          </a:bodyPr>
          <a:lstStyle/>
          <a:p>
            <a:pPr algn="ctr"/>
            <a:r>
              <a:rPr kumimoji="1" lang="ja-JP" altLang="en-US" sz="1400" spc="-150" dirty="0" smtClean="0"/>
              <a:t>手順書</a:t>
            </a:r>
            <a:r>
              <a:rPr lang="ja-JP" altLang="en-US" sz="1400" spc="-150" dirty="0"/>
              <a:t>：抗癌剤、その他の薬剤が血管外に漏出したとき</a:t>
            </a:r>
            <a:r>
              <a:rPr lang="ja-JP" altLang="en-US" sz="1400" spc="-150" dirty="0" smtClean="0"/>
              <a:t>の</a:t>
            </a:r>
            <a:endParaRPr lang="en-US" altLang="ja-JP" sz="1400" spc="-150" dirty="0" smtClean="0"/>
          </a:p>
          <a:p>
            <a:pPr algn="ctr"/>
            <a:r>
              <a:rPr lang="ja-JP" altLang="en-US" sz="1400" spc="-150" dirty="0" smtClean="0"/>
              <a:t>ステロイド</a:t>
            </a:r>
            <a:r>
              <a:rPr lang="ja-JP" altLang="en-US" sz="1400" spc="-150" dirty="0"/>
              <a:t>薬の局所注射及び投与量の調整</a:t>
            </a:r>
            <a:endParaRPr kumimoji="1" lang="ja-JP" altLang="en-US" sz="1400" spc="-150" dirty="0"/>
          </a:p>
        </p:txBody>
      </p:sp>
      <p:sp>
        <p:nvSpPr>
          <p:cNvPr id="22" name="テキスト ボックス 21"/>
          <p:cNvSpPr txBox="1"/>
          <p:nvPr/>
        </p:nvSpPr>
        <p:spPr>
          <a:xfrm>
            <a:off x="548680" y="3637637"/>
            <a:ext cx="4320480" cy="646331"/>
          </a:xfrm>
          <a:prstGeom prst="rect">
            <a:avLst/>
          </a:prstGeom>
          <a:noFill/>
          <a:ln>
            <a:solidFill>
              <a:schemeClr val="tx1"/>
            </a:solidFill>
          </a:ln>
        </p:spPr>
        <p:txBody>
          <a:bodyPr wrap="square" rtlCol="0">
            <a:spAutoFit/>
          </a:bodyPr>
          <a:lstStyle/>
          <a:p>
            <a:r>
              <a:rPr lang="en-US" altLang="ja-JP" sz="1200" dirty="0" smtClean="0"/>
              <a:t>【</a:t>
            </a:r>
            <a:r>
              <a:rPr lang="ja-JP" altLang="en-US" sz="1200" dirty="0" smtClean="0"/>
              <a:t>診療の補助の内容</a:t>
            </a:r>
            <a:r>
              <a:rPr lang="en-US" altLang="ja-JP" sz="1200" dirty="0" smtClean="0"/>
              <a:t>】</a:t>
            </a:r>
          </a:p>
          <a:p>
            <a:r>
              <a:rPr lang="ja-JP" altLang="en-US" sz="1200" dirty="0"/>
              <a:t>抗癌剤、その他の薬剤が血管外に漏出したときのステロイド薬の局所注射及び投与量の調整</a:t>
            </a:r>
            <a:endParaRPr lang="en-US" altLang="ja-JP" sz="1200" dirty="0" smtClean="0"/>
          </a:p>
        </p:txBody>
      </p:sp>
      <p:sp>
        <p:nvSpPr>
          <p:cNvPr id="18" name="右矢印 17"/>
          <p:cNvSpPr/>
          <p:nvPr/>
        </p:nvSpPr>
        <p:spPr>
          <a:xfrm rot="5400000">
            <a:off x="2647157" y="4308501"/>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20" name="テキスト ボックス 19"/>
          <p:cNvSpPr txBox="1"/>
          <p:nvPr/>
        </p:nvSpPr>
        <p:spPr>
          <a:xfrm>
            <a:off x="548680" y="4617874"/>
            <a:ext cx="4320479" cy="1754326"/>
          </a:xfrm>
          <a:prstGeom prst="rect">
            <a:avLst/>
          </a:prstGeom>
          <a:noFill/>
          <a:ln>
            <a:solidFill>
              <a:schemeClr val="tx1"/>
            </a:solidFill>
          </a:ln>
        </p:spPr>
        <p:txBody>
          <a:bodyPr wrap="square" rtlCol="0">
            <a:spAutoFit/>
          </a:bodyPr>
          <a:lstStyle/>
          <a:p>
            <a:pPr lvl="0"/>
            <a:r>
              <a:rPr lang="en-US" altLang="ja-JP" sz="1200" dirty="0" smtClean="0">
                <a:solidFill>
                  <a:prstClr val="black"/>
                </a:solidFill>
              </a:rPr>
              <a:t>【</a:t>
            </a:r>
            <a:r>
              <a:rPr lang="ja-JP" altLang="en-US" sz="1200" dirty="0" smtClean="0">
                <a:solidFill>
                  <a:prstClr val="black"/>
                </a:solidFill>
              </a:rPr>
              <a:t>特定</a:t>
            </a:r>
            <a:r>
              <a:rPr lang="ja-JP" altLang="en-US" sz="1200" dirty="0">
                <a:solidFill>
                  <a:prstClr val="black"/>
                </a:solidFill>
              </a:rPr>
              <a:t>行為を行うときに確認すべき</a:t>
            </a:r>
            <a:r>
              <a:rPr lang="ja-JP" altLang="en-US" sz="1200" dirty="0" smtClean="0">
                <a:solidFill>
                  <a:prstClr val="black"/>
                </a:solidFill>
              </a:rPr>
              <a:t>事項</a:t>
            </a:r>
            <a:r>
              <a:rPr lang="en-US" altLang="ja-JP" sz="1200" dirty="0" smtClean="0">
                <a:solidFill>
                  <a:prstClr val="black"/>
                </a:solidFill>
              </a:rPr>
              <a:t>】</a:t>
            </a:r>
          </a:p>
          <a:p>
            <a:pPr lvl="0"/>
            <a:r>
              <a:rPr lang="ja-JP" altLang="en-US" sz="1200" dirty="0">
                <a:solidFill>
                  <a:prstClr val="black"/>
                </a:solidFill>
              </a:rPr>
              <a:t>□意識状態の変化</a:t>
            </a:r>
          </a:p>
          <a:p>
            <a:pPr lvl="0"/>
            <a:r>
              <a:rPr lang="ja-JP" altLang="en-US" sz="1200" dirty="0">
                <a:solidFill>
                  <a:prstClr val="black"/>
                </a:solidFill>
              </a:rPr>
              <a:t>□バイタルサインの変化</a:t>
            </a:r>
          </a:p>
          <a:p>
            <a:pPr lvl="0"/>
            <a:r>
              <a:rPr lang="ja-JP" altLang="en-US" sz="1200" dirty="0">
                <a:solidFill>
                  <a:prstClr val="black"/>
                </a:solidFill>
              </a:rPr>
              <a:t>□</a:t>
            </a:r>
            <a:r>
              <a:rPr lang="en-US" altLang="ja-JP" sz="1200" dirty="0">
                <a:solidFill>
                  <a:prstClr val="black"/>
                </a:solidFill>
              </a:rPr>
              <a:t>SpO</a:t>
            </a:r>
            <a:r>
              <a:rPr lang="en-US" altLang="ja-JP" sz="1200" baseline="-25000" dirty="0">
                <a:solidFill>
                  <a:prstClr val="black"/>
                </a:solidFill>
              </a:rPr>
              <a:t>2</a:t>
            </a:r>
            <a:r>
              <a:rPr lang="en-US" altLang="ja-JP" sz="1200" dirty="0">
                <a:solidFill>
                  <a:prstClr val="black"/>
                </a:solidFill>
              </a:rPr>
              <a:t>≦95 %</a:t>
            </a:r>
          </a:p>
          <a:p>
            <a:pPr lvl="0"/>
            <a:endParaRPr lang="en-US" altLang="ja-JP" sz="1200" dirty="0">
              <a:solidFill>
                <a:prstClr val="black"/>
              </a:solidFill>
            </a:endParaRPr>
          </a:p>
          <a:p>
            <a:pPr lvl="0"/>
            <a:r>
              <a:rPr lang="ja-JP" altLang="en-US" sz="1200" dirty="0">
                <a:solidFill>
                  <a:prstClr val="black"/>
                </a:solidFill>
              </a:rPr>
              <a:t>どれか一項目でもあれば、下記の確認をして担当医に連絡</a:t>
            </a:r>
          </a:p>
          <a:p>
            <a:pPr lvl="0"/>
            <a:r>
              <a:rPr lang="ja-JP" altLang="en-US" sz="1200" dirty="0">
                <a:solidFill>
                  <a:prstClr val="black"/>
                </a:solidFill>
              </a:rPr>
              <a:t>□漏出部位の著しい腫脹や熱感</a:t>
            </a:r>
          </a:p>
          <a:p>
            <a:pPr lvl="0"/>
            <a:r>
              <a:rPr lang="ja-JP" altLang="en-US" sz="1200" dirty="0">
                <a:solidFill>
                  <a:prstClr val="black"/>
                </a:solidFill>
              </a:rPr>
              <a:t>□漏出部位の著しい疼痛</a:t>
            </a:r>
          </a:p>
          <a:p>
            <a:pPr lvl="0"/>
            <a:r>
              <a:rPr lang="ja-JP" altLang="en-US" sz="1200" dirty="0">
                <a:solidFill>
                  <a:prstClr val="black"/>
                </a:solidFill>
              </a:rPr>
              <a:t>□漏出部位を含む広範囲の紅斑または</a:t>
            </a:r>
            <a:r>
              <a:rPr lang="ja-JP" altLang="en-US" sz="1200" dirty="0" smtClean="0">
                <a:solidFill>
                  <a:prstClr val="black"/>
                </a:solidFill>
              </a:rPr>
              <a:t>紫斑</a:t>
            </a:r>
            <a:endParaRPr lang="ja-JP" altLang="en-US" sz="1200" dirty="0">
              <a:solidFill>
                <a:prstClr val="black"/>
              </a:solidFill>
            </a:endParaRPr>
          </a:p>
        </p:txBody>
      </p:sp>
      <p:sp>
        <p:nvSpPr>
          <p:cNvPr id="23" name="右矢印 22"/>
          <p:cNvSpPr/>
          <p:nvPr/>
        </p:nvSpPr>
        <p:spPr>
          <a:xfrm rot="5400000">
            <a:off x="2621904" y="6353300"/>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24" name="右矢印 23"/>
          <p:cNvSpPr/>
          <p:nvPr/>
        </p:nvSpPr>
        <p:spPr>
          <a:xfrm rot="5400000">
            <a:off x="2617412" y="7298929"/>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27" name="右矢印 26"/>
          <p:cNvSpPr/>
          <p:nvPr/>
        </p:nvSpPr>
        <p:spPr>
          <a:xfrm>
            <a:off x="4581128" y="5819798"/>
            <a:ext cx="568922"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2" name="正方形/長方形 1"/>
          <p:cNvSpPr/>
          <p:nvPr/>
        </p:nvSpPr>
        <p:spPr>
          <a:xfrm>
            <a:off x="548680" y="8318157"/>
            <a:ext cx="5893053" cy="646331"/>
          </a:xfrm>
          <a:prstGeom prst="rect">
            <a:avLst/>
          </a:prstGeom>
        </p:spPr>
        <p:txBody>
          <a:bodyPr wrap="square">
            <a:spAutoFit/>
          </a:bodyPr>
          <a:lstStyle/>
          <a:p>
            <a:r>
              <a:rPr lang="en-US" altLang="ja-JP" sz="1200" dirty="0"/>
              <a:t>【</a:t>
            </a:r>
            <a:r>
              <a:rPr lang="ja-JP" altLang="en-US" sz="1200" dirty="0"/>
              <a:t>診療の補助の内容</a:t>
            </a:r>
            <a:r>
              <a:rPr lang="en-US" altLang="ja-JP" sz="1200" dirty="0"/>
              <a:t>】</a:t>
            </a:r>
            <a:r>
              <a:rPr lang="ja-JP" altLang="en-US" sz="1200" dirty="0"/>
              <a:t>（補足）</a:t>
            </a:r>
          </a:p>
          <a:p>
            <a:r>
              <a:rPr lang="ja-JP" altLang="en-US" sz="1200" spc="-90" dirty="0"/>
              <a:t>ステロイド薬の局所注射（皮内もしくは皮下注射：注射液を漏出範囲に数回に分けて注射）</a:t>
            </a:r>
          </a:p>
          <a:p>
            <a:r>
              <a:rPr lang="ja-JP" altLang="en-US" sz="1200" spc="-90" dirty="0"/>
              <a:t>注射液の例）ソル・コーテフ</a:t>
            </a:r>
            <a:r>
              <a:rPr lang="en-US" altLang="ja-JP" sz="1200" spc="-90" dirty="0"/>
              <a:t>®</a:t>
            </a:r>
            <a:r>
              <a:rPr lang="ja-JP" altLang="en-US" sz="1200" spc="-90" dirty="0"/>
              <a:t>（ヒドロコルチゾン）</a:t>
            </a:r>
            <a:r>
              <a:rPr lang="en-US" altLang="ja-JP" sz="1200" spc="-90" dirty="0"/>
              <a:t>100mg</a:t>
            </a:r>
            <a:r>
              <a:rPr lang="ja-JP" altLang="en-US" sz="1200" spc="-90" dirty="0"/>
              <a:t>（</a:t>
            </a:r>
            <a:r>
              <a:rPr lang="en-US" altLang="ja-JP" sz="1200" spc="-90" dirty="0" smtClean="0"/>
              <a:t>2mL</a:t>
            </a:r>
            <a:r>
              <a:rPr lang="ja-JP" altLang="en-US" sz="1200" spc="-90" dirty="0" smtClean="0"/>
              <a:t>）</a:t>
            </a:r>
            <a:r>
              <a:rPr lang="en-US" altLang="ja-JP" sz="1200" spc="-90" dirty="0"/>
              <a:t>+1</a:t>
            </a:r>
            <a:r>
              <a:rPr lang="ja-JP" altLang="en-US" sz="1200" spc="-90" dirty="0"/>
              <a:t>％キシロカイン</a:t>
            </a:r>
            <a:r>
              <a:rPr lang="en-US" altLang="ja-JP" sz="1200" spc="-90" dirty="0" smtClean="0"/>
              <a:t>2mL</a:t>
            </a:r>
            <a:r>
              <a:rPr lang="ja-JP" altLang="en-US" sz="1200" spc="-90" dirty="0" smtClean="0"/>
              <a:t>の</a:t>
            </a:r>
            <a:r>
              <a:rPr lang="ja-JP" altLang="en-US" sz="1200" spc="-90" dirty="0"/>
              <a:t>混和溶液</a:t>
            </a:r>
          </a:p>
        </p:txBody>
      </p:sp>
      <p:sp>
        <p:nvSpPr>
          <p:cNvPr id="26" name="右矢印 25"/>
          <p:cNvSpPr/>
          <p:nvPr/>
        </p:nvSpPr>
        <p:spPr>
          <a:xfrm>
            <a:off x="4934025" y="2731035"/>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29" name="正方形/長方形 28"/>
          <p:cNvSpPr/>
          <p:nvPr/>
        </p:nvSpPr>
        <p:spPr>
          <a:xfrm>
            <a:off x="5186054" y="2629525"/>
            <a:ext cx="1116124" cy="646331"/>
          </a:xfrm>
          <a:prstGeom prst="rect">
            <a:avLst/>
          </a:prstGeom>
          <a:ln>
            <a:solidFill>
              <a:schemeClr val="tx1"/>
            </a:solidFill>
          </a:ln>
        </p:spPr>
        <p:txBody>
          <a:bodyPr wrap="square">
            <a:spAutoFit/>
          </a:bodyPr>
          <a:lstStyle/>
          <a:p>
            <a:pPr lvl="0"/>
            <a:r>
              <a:rPr lang="ja-JP" altLang="en-US" sz="1200" dirty="0">
                <a:solidFill>
                  <a:prstClr val="black"/>
                </a:solidFill>
              </a:rPr>
              <a:t>担当医師の携帯電話に直接</a:t>
            </a:r>
            <a:r>
              <a:rPr lang="ja-JP" altLang="en-US" sz="1200" dirty="0" smtClean="0">
                <a:solidFill>
                  <a:prstClr val="black"/>
                </a:solidFill>
              </a:rPr>
              <a:t>連絡</a:t>
            </a:r>
            <a:endParaRPr lang="en-US" altLang="ja-JP" sz="1200" dirty="0" smtClean="0">
              <a:solidFill>
                <a:prstClr val="black"/>
              </a:solidFill>
            </a:endParaRPr>
          </a:p>
        </p:txBody>
      </p:sp>
      <p:sp>
        <p:nvSpPr>
          <p:cNvPr id="30" name="円/楕円 29"/>
          <p:cNvSpPr/>
          <p:nvPr/>
        </p:nvSpPr>
        <p:spPr>
          <a:xfrm>
            <a:off x="4899247" y="1651922"/>
            <a:ext cx="970882" cy="471806"/>
          </a:xfrm>
          <a:prstGeom prst="ellipse">
            <a:avLst/>
          </a:prstGeom>
          <a:solidFill>
            <a:schemeClr val="accent2">
              <a:lumMod val="40000"/>
              <a:lumOff val="60000"/>
            </a:schemeClr>
          </a:solidFill>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t>病状</a:t>
            </a:r>
            <a:r>
              <a:rPr lang="ja-JP" altLang="en-US" sz="1200" dirty="0" smtClean="0"/>
              <a:t>の</a:t>
            </a:r>
            <a:endParaRPr lang="en-US" altLang="ja-JP" sz="1200" dirty="0"/>
          </a:p>
          <a:p>
            <a:pPr algn="ctr"/>
            <a:r>
              <a:rPr lang="ja-JP" altLang="en-US" sz="1200" dirty="0" smtClean="0"/>
              <a:t>範囲外</a:t>
            </a:r>
            <a:endParaRPr lang="ja-JP" altLang="en-US" sz="1200" dirty="0"/>
          </a:p>
        </p:txBody>
      </p:sp>
      <p:sp>
        <p:nvSpPr>
          <p:cNvPr id="31" name="テキスト ボックス 30"/>
          <p:cNvSpPr txBox="1"/>
          <p:nvPr/>
        </p:nvSpPr>
        <p:spPr>
          <a:xfrm>
            <a:off x="5475311" y="2166119"/>
            <a:ext cx="906017" cy="461665"/>
          </a:xfrm>
          <a:prstGeom prst="rect">
            <a:avLst/>
          </a:prstGeom>
          <a:noFill/>
        </p:spPr>
        <p:txBody>
          <a:bodyPr wrap="none" rtlCol="0">
            <a:spAutoFit/>
          </a:bodyPr>
          <a:lstStyle/>
          <a:p>
            <a:r>
              <a:rPr lang="ja-JP" altLang="en-US" sz="1200" dirty="0" smtClean="0"/>
              <a:t>不安定</a:t>
            </a:r>
            <a:endParaRPr lang="en-US" altLang="ja-JP" sz="1200" dirty="0" smtClean="0"/>
          </a:p>
          <a:p>
            <a:r>
              <a:rPr kumimoji="1" lang="ja-JP" altLang="en-US" sz="1200" dirty="0" smtClean="0"/>
              <a:t>緊急性あり</a:t>
            </a:r>
            <a:endParaRPr kumimoji="1" lang="ja-JP" altLang="en-US" sz="1200" dirty="0"/>
          </a:p>
        </p:txBody>
      </p:sp>
      <p:sp>
        <p:nvSpPr>
          <p:cNvPr id="32" name="円/楕円 31"/>
          <p:cNvSpPr/>
          <p:nvPr/>
        </p:nvSpPr>
        <p:spPr>
          <a:xfrm>
            <a:off x="1469984" y="3131840"/>
            <a:ext cx="975374" cy="459125"/>
          </a:xfrm>
          <a:prstGeom prst="ellipse">
            <a:avLst/>
          </a:prstGeom>
          <a:solidFill>
            <a:schemeClr val="accent1">
              <a:lumMod val="40000"/>
              <a:lumOff val="60000"/>
            </a:schemeClr>
          </a:solidFill>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solidFill>
                  <a:schemeClr val="tx1"/>
                </a:solidFill>
              </a:rPr>
              <a:t>病状の</a:t>
            </a:r>
            <a:endParaRPr kumimoji="1" lang="en-US" altLang="ja-JP" sz="1200" dirty="0" smtClean="0">
              <a:solidFill>
                <a:schemeClr val="tx1"/>
              </a:solidFill>
            </a:endParaRPr>
          </a:p>
          <a:p>
            <a:pPr algn="ctr"/>
            <a:r>
              <a:rPr kumimoji="1" lang="ja-JP" altLang="en-US" sz="1200" dirty="0" smtClean="0">
                <a:solidFill>
                  <a:schemeClr val="tx1"/>
                </a:solidFill>
              </a:rPr>
              <a:t>範囲内</a:t>
            </a:r>
            <a:endParaRPr kumimoji="1" lang="en-US" altLang="ja-JP" sz="1200" dirty="0" smtClean="0">
              <a:solidFill>
                <a:schemeClr val="tx1"/>
              </a:solidFill>
            </a:endParaRPr>
          </a:p>
        </p:txBody>
      </p:sp>
      <p:sp>
        <p:nvSpPr>
          <p:cNvPr id="33" name="右矢印 32"/>
          <p:cNvSpPr/>
          <p:nvPr/>
        </p:nvSpPr>
        <p:spPr>
          <a:xfrm rot="5400000">
            <a:off x="2522023" y="3226690"/>
            <a:ext cx="360251"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rgbClr val="FF0000"/>
              </a:solidFill>
            </a:endParaRPr>
          </a:p>
        </p:txBody>
      </p:sp>
      <p:sp>
        <p:nvSpPr>
          <p:cNvPr id="34" name="テキスト ボックス 33"/>
          <p:cNvSpPr txBox="1"/>
          <p:nvPr/>
        </p:nvSpPr>
        <p:spPr>
          <a:xfrm>
            <a:off x="2983366" y="3151886"/>
            <a:ext cx="904415" cy="461665"/>
          </a:xfrm>
          <a:prstGeom prst="rect">
            <a:avLst/>
          </a:prstGeom>
          <a:noFill/>
        </p:spPr>
        <p:txBody>
          <a:bodyPr wrap="none" rtlCol="0">
            <a:spAutoFit/>
          </a:bodyPr>
          <a:lstStyle/>
          <a:p>
            <a:r>
              <a:rPr lang="ja-JP" altLang="en-US" sz="1200" dirty="0" smtClean="0"/>
              <a:t>安定</a:t>
            </a:r>
            <a:endParaRPr lang="en-US" altLang="ja-JP" sz="1200" dirty="0" smtClean="0"/>
          </a:p>
          <a:p>
            <a:r>
              <a:rPr kumimoji="1" lang="ja-JP" altLang="en-US" sz="1200" dirty="0" smtClean="0"/>
              <a:t>緊急性</a:t>
            </a:r>
            <a:r>
              <a:rPr lang="ja-JP" altLang="en-US" sz="1200" dirty="0"/>
              <a:t>なし</a:t>
            </a:r>
            <a:endParaRPr kumimoji="1" lang="ja-JP" altLang="en-US" sz="1200" dirty="0"/>
          </a:p>
        </p:txBody>
      </p:sp>
      <p:sp>
        <p:nvSpPr>
          <p:cNvPr id="35" name="正方形/長方形 34"/>
          <p:cNvSpPr/>
          <p:nvPr/>
        </p:nvSpPr>
        <p:spPr>
          <a:xfrm>
            <a:off x="5194303" y="5652119"/>
            <a:ext cx="1116124" cy="646331"/>
          </a:xfrm>
          <a:prstGeom prst="rect">
            <a:avLst/>
          </a:prstGeom>
          <a:ln>
            <a:solidFill>
              <a:schemeClr val="tx1"/>
            </a:solidFill>
          </a:ln>
        </p:spPr>
        <p:txBody>
          <a:bodyPr wrap="square">
            <a:spAutoFit/>
          </a:bodyPr>
          <a:lstStyle/>
          <a:p>
            <a:pPr lvl="0"/>
            <a:r>
              <a:rPr lang="ja-JP" altLang="en-US" sz="1200" dirty="0">
                <a:solidFill>
                  <a:prstClr val="black"/>
                </a:solidFill>
              </a:rPr>
              <a:t>担当医師の携帯電話に直接</a:t>
            </a:r>
            <a:r>
              <a:rPr lang="ja-JP" altLang="en-US" sz="1200" dirty="0" smtClean="0">
                <a:solidFill>
                  <a:prstClr val="black"/>
                </a:solidFill>
              </a:rPr>
              <a:t>連絡</a:t>
            </a:r>
            <a:endParaRPr lang="en-US" altLang="ja-JP" sz="1200" dirty="0" smtClean="0">
              <a:solidFill>
                <a:prstClr val="black"/>
              </a:solidFill>
            </a:endParaRPr>
          </a:p>
        </p:txBody>
      </p:sp>
    </p:spTree>
    <p:extLst>
      <p:ext uri="{BB962C8B-B14F-4D97-AF65-F5344CB8AC3E}">
        <p14:creationId xmlns:p14="http://schemas.microsoft.com/office/powerpoint/2010/main" val="19859305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TotalTime>
  <Words>376</Words>
  <Application>Microsoft Office PowerPoint</Application>
  <PresentationFormat>画面に合わせる (4:3)</PresentationFormat>
  <Paragraphs>40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Emura</dc:creator>
  <cp:lastModifiedBy>SANWA-135</cp:lastModifiedBy>
  <cp:revision>71</cp:revision>
  <cp:lastPrinted>2015-07-06T01:44:18Z</cp:lastPrinted>
  <dcterms:created xsi:type="dcterms:W3CDTF">2015-06-05T00:31:21Z</dcterms:created>
  <dcterms:modified xsi:type="dcterms:W3CDTF">2016-02-02T02:49:21Z</dcterms:modified>
</cp:coreProperties>
</file>