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6" autoAdjust="0"/>
    <p:restoredTop sz="93950" autoAdjust="0"/>
  </p:normalViewPr>
  <p:slideViewPr>
    <p:cSldViewPr>
      <p:cViewPr varScale="1">
        <p:scale>
          <a:sx n="67" d="100"/>
          <a:sy n="67" d="100"/>
        </p:scale>
        <p:origin x="2610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1176" y="539552"/>
            <a:ext cx="4320480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/>
              <a:t>【</a:t>
            </a:r>
            <a:r>
              <a:rPr lang="ja-JP" altLang="en-US" sz="1200" dirty="0"/>
              <a:t>当該手順書に係る特定行為の対象となる患者</a:t>
            </a:r>
            <a:r>
              <a:rPr lang="en-US" altLang="ja-JP" sz="1200" dirty="0" smtClean="0"/>
              <a:t>】</a:t>
            </a:r>
          </a:p>
          <a:p>
            <a:pPr lvl="0"/>
            <a:r>
              <a:rPr lang="ja-JP" altLang="en-US" sz="1200" dirty="0"/>
              <a:t>１</a:t>
            </a:r>
            <a:r>
              <a:rPr lang="ja-JP" altLang="en-US" sz="1200" dirty="0" smtClean="0"/>
              <a:t>．不安障害のある患者の不安の増悪</a:t>
            </a:r>
            <a:endParaRPr lang="en-US" altLang="ja-JP" sz="1200" dirty="0" smtClean="0"/>
          </a:p>
          <a:p>
            <a:pPr lvl="0"/>
            <a:r>
              <a:rPr lang="ja-JP" altLang="en-US" sz="1200" dirty="0"/>
              <a:t>２</a:t>
            </a:r>
            <a:r>
              <a:rPr lang="ja-JP" altLang="en-US" sz="1200" dirty="0" smtClean="0"/>
              <a:t>．肩こり・倦怠感などの緊張症状の悪化</a:t>
            </a:r>
            <a:endParaRPr lang="en-US" altLang="ja-JP" sz="1200" dirty="0" smtClean="0"/>
          </a:p>
          <a:p>
            <a:r>
              <a:rPr lang="ja-JP" altLang="en-US" sz="1200" dirty="0"/>
              <a:t>３</a:t>
            </a:r>
            <a:r>
              <a:rPr lang="ja-JP" altLang="en-US" sz="1200" dirty="0" smtClean="0"/>
              <a:t>．食欲低下などの</a:t>
            </a:r>
            <a:r>
              <a:rPr lang="ja-JP" altLang="en-US" sz="1200" dirty="0"/>
              <a:t>行動障害、漠然とした</a:t>
            </a:r>
            <a:r>
              <a:rPr lang="ja-JP" altLang="en-US" sz="1200" dirty="0" smtClean="0"/>
              <a:t>不安感の出現</a:t>
            </a:r>
            <a:endParaRPr lang="en-US" altLang="ja-JP" sz="1200" dirty="0" smtClean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866161" y="87759"/>
            <a:ext cx="31470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 smtClean="0"/>
              <a:t>手順書：</a:t>
            </a:r>
            <a:r>
              <a:rPr lang="ja-JP" altLang="en-US" sz="1400" dirty="0"/>
              <a:t>抗不安</a:t>
            </a:r>
            <a:r>
              <a:rPr lang="ja-JP" altLang="en-US" sz="1400" dirty="0" smtClean="0"/>
              <a:t>薬（内服）の</a:t>
            </a:r>
            <a:r>
              <a:rPr lang="ja-JP" altLang="en-US" sz="1400" dirty="0"/>
              <a:t>臨時の投与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541176" y="6854914"/>
            <a:ext cx="4309322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/>
              <a:t>【</a:t>
            </a:r>
            <a:r>
              <a:rPr lang="ja-JP" altLang="en-US" sz="1200" dirty="0"/>
              <a:t>医療の安全を確保するために医師・歯科医師との連絡が必要となった場合の連絡体制</a:t>
            </a:r>
            <a:r>
              <a:rPr lang="en-US" altLang="ja-JP" sz="1200" dirty="0"/>
              <a:t>】</a:t>
            </a:r>
          </a:p>
          <a:p>
            <a:pPr lvl="0"/>
            <a:r>
              <a:rPr lang="ja-JP" altLang="en-US" sz="1200" dirty="0" smtClean="0"/>
              <a:t>担当医師</a:t>
            </a:r>
            <a:r>
              <a:rPr lang="ja-JP" altLang="en-US" sz="1200" dirty="0" smtClean="0">
                <a:sym typeface="Wingdings" panose="05000000000000000000" pitchFamily="2" charset="2"/>
              </a:rPr>
              <a:t>：（携帯番号</a:t>
            </a:r>
            <a:r>
              <a:rPr lang="ja-JP" altLang="en-US" sz="1200" dirty="0" smtClean="0"/>
              <a:t>）</a:t>
            </a:r>
            <a:endParaRPr lang="ja-JP" altLang="en-US" sz="1200" dirty="0"/>
          </a:p>
        </p:txBody>
      </p:sp>
      <p:sp>
        <p:nvSpPr>
          <p:cNvPr id="24" name="正方形/長方形 23"/>
          <p:cNvSpPr/>
          <p:nvPr/>
        </p:nvSpPr>
        <p:spPr>
          <a:xfrm>
            <a:off x="541176" y="7865784"/>
            <a:ext cx="4327981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/>
              <a:t>【</a:t>
            </a:r>
            <a:r>
              <a:rPr lang="ja-JP" altLang="en-US" sz="1200" dirty="0"/>
              <a:t>特定行為を行った後の医師・歯科医師に対する報告の方法</a:t>
            </a:r>
            <a:r>
              <a:rPr lang="en-US" altLang="ja-JP" sz="1200" dirty="0"/>
              <a:t>】</a:t>
            </a:r>
          </a:p>
          <a:p>
            <a:r>
              <a:rPr lang="ja-JP" altLang="en-US" sz="1200" dirty="0" smtClean="0"/>
              <a:t>１．</a:t>
            </a:r>
            <a:r>
              <a:rPr lang="ja-JP" altLang="en-US" sz="1200" dirty="0"/>
              <a:t>担当医師の携帯電話に直接</a:t>
            </a:r>
            <a:r>
              <a:rPr lang="ja-JP" altLang="en-US" sz="1200" dirty="0" smtClean="0"/>
              <a:t>連絡</a:t>
            </a:r>
            <a:endParaRPr lang="ja-JP" altLang="en-US" sz="1200" dirty="0"/>
          </a:p>
          <a:p>
            <a:r>
              <a:rPr lang="ja-JP" altLang="en-US" sz="1200" dirty="0" smtClean="0"/>
              <a:t>２．</a:t>
            </a:r>
            <a:r>
              <a:rPr lang="ja-JP" altLang="en-US" sz="1200" dirty="0"/>
              <a:t>診療記録への記載</a:t>
            </a:r>
          </a:p>
          <a:p>
            <a:endParaRPr lang="ja-JP" altLang="en-US" sz="1200" dirty="0"/>
          </a:p>
        </p:txBody>
      </p:sp>
      <p:sp>
        <p:nvSpPr>
          <p:cNvPr id="25" name="右矢印 24"/>
          <p:cNvSpPr/>
          <p:nvPr/>
        </p:nvSpPr>
        <p:spPr>
          <a:xfrm rot="5400000">
            <a:off x="2589436" y="1399760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41176" y="1715487"/>
            <a:ext cx="432047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【</a:t>
            </a:r>
            <a:r>
              <a:rPr lang="ja-JP" altLang="en-US" sz="1200" smtClean="0"/>
              <a:t>看護師に診療</a:t>
            </a:r>
            <a:r>
              <a:rPr lang="ja-JP" altLang="en-US" sz="1200" dirty="0"/>
              <a:t>の補助を行わせる患者の病状の範囲</a:t>
            </a:r>
            <a:r>
              <a:rPr lang="en-US" altLang="ja-JP" sz="1200" dirty="0"/>
              <a:t>】</a:t>
            </a:r>
          </a:p>
          <a:p>
            <a:r>
              <a:rPr lang="ja-JP" altLang="en-US" sz="1200" dirty="0" smtClean="0"/>
              <a:t>以下のいずれもあてはまる</a:t>
            </a:r>
          </a:p>
          <a:p>
            <a:r>
              <a:rPr lang="ja-JP" altLang="en-US" sz="1200" dirty="0" smtClean="0"/>
              <a:t>□意識状態・バイタルサインの変化なし</a:t>
            </a:r>
            <a:endParaRPr lang="en-US" altLang="ja-JP" sz="1200" dirty="0" smtClean="0"/>
          </a:p>
          <a:p>
            <a:r>
              <a:rPr lang="ja-JP" altLang="en-US" sz="1200" dirty="0" smtClean="0"/>
              <a:t>□基礎疾患の悪化がない</a:t>
            </a:r>
            <a:endParaRPr lang="en-US" altLang="ja-JP" sz="1200" dirty="0" smtClean="0"/>
          </a:p>
          <a:p>
            <a:r>
              <a:rPr lang="ja-JP" altLang="en-US" sz="1200" dirty="0" smtClean="0"/>
              <a:t>□自制できない強い不安、企死念慮、他害行為の可能性がない</a:t>
            </a:r>
            <a:endParaRPr lang="en-US" altLang="ja-JP" sz="1200" dirty="0"/>
          </a:p>
          <a:p>
            <a:r>
              <a:rPr lang="ja-JP" altLang="en-US" sz="1200" dirty="0" smtClean="0"/>
              <a:t>□服薬指示を遵守できる理解能力・精神状態</a:t>
            </a:r>
            <a:endParaRPr lang="en-US" altLang="ja-JP" sz="1200" dirty="0" smtClean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541176" y="3902443"/>
            <a:ext cx="432047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抗不安薬（内服）の臨時の</a:t>
            </a:r>
            <a:r>
              <a:rPr lang="ja-JP" altLang="en-US" sz="1200" dirty="0" smtClean="0"/>
              <a:t>投与</a:t>
            </a:r>
            <a:endParaRPr lang="ja-JP" altLang="en-US" sz="1200" dirty="0"/>
          </a:p>
        </p:txBody>
      </p:sp>
      <p:sp>
        <p:nvSpPr>
          <p:cNvPr id="34" name="右矢印 33"/>
          <p:cNvSpPr/>
          <p:nvPr/>
        </p:nvSpPr>
        <p:spPr>
          <a:xfrm rot="5400000">
            <a:off x="2589436" y="438752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41176" y="4716016"/>
            <a:ext cx="4327984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/>
              <a:t>【</a:t>
            </a:r>
            <a:r>
              <a:rPr lang="ja-JP" altLang="en-US" sz="1200" dirty="0" smtClean="0"/>
              <a:t>特定</a:t>
            </a:r>
            <a:r>
              <a:rPr lang="ja-JP" altLang="en-US" sz="1200" dirty="0"/>
              <a:t>行為を行うときに確認すべき</a:t>
            </a:r>
            <a:r>
              <a:rPr lang="ja-JP" altLang="en-US" sz="1200" dirty="0" smtClean="0"/>
              <a:t>事項</a:t>
            </a:r>
            <a:r>
              <a:rPr lang="en-US" altLang="ja-JP" sz="1200" dirty="0" smtClean="0"/>
              <a:t>】</a:t>
            </a:r>
            <a:endParaRPr lang="ja-JP" altLang="en-US" sz="1200" dirty="0" smtClean="0"/>
          </a:p>
          <a:p>
            <a:r>
              <a:rPr lang="ja-JP" altLang="en-US" sz="1200" dirty="0" smtClean="0"/>
              <a:t>□意識状態の</a:t>
            </a:r>
            <a:r>
              <a:rPr lang="ja-JP" altLang="en-US" sz="1200" dirty="0"/>
              <a:t>悪化</a:t>
            </a:r>
            <a:r>
              <a:rPr lang="ja-JP" altLang="en-US" sz="1200" dirty="0" smtClean="0"/>
              <a:t>、傾眠・立ちくらみの出現や脱力・倦怠感の増悪</a:t>
            </a:r>
          </a:p>
          <a:p>
            <a:r>
              <a:rPr lang="ja-JP" altLang="en-US" sz="1200" dirty="0"/>
              <a:t>□バイタルサインの変化</a:t>
            </a:r>
          </a:p>
          <a:p>
            <a:r>
              <a:rPr lang="ja-JP" altLang="en-US" sz="1200" dirty="0" smtClean="0"/>
              <a:t>□自覚的不安症状の改善の有無</a:t>
            </a:r>
            <a:endParaRPr lang="en-US" altLang="ja-JP" sz="1200" dirty="0" smtClean="0"/>
          </a:p>
          <a:p>
            <a:r>
              <a:rPr lang="ja-JP" altLang="en-US" sz="1200" dirty="0" smtClean="0"/>
              <a:t>□他覚症状の変化</a:t>
            </a:r>
          </a:p>
          <a:p>
            <a:r>
              <a:rPr lang="ja-JP" altLang="en-US" sz="1200" dirty="0" smtClean="0"/>
              <a:t>□尿・便失禁の新たな出現</a:t>
            </a:r>
            <a:endParaRPr lang="en-US" altLang="ja-JP" sz="1200" dirty="0" smtClean="0"/>
          </a:p>
          <a:p>
            <a:endParaRPr lang="en-US" altLang="ja-JP" sz="1200" dirty="0" smtClean="0"/>
          </a:p>
          <a:p>
            <a:r>
              <a:rPr lang="ja-JP" altLang="en-US" sz="1200" dirty="0" smtClean="0"/>
              <a:t>→</a:t>
            </a:r>
            <a:r>
              <a:rPr lang="ja-JP" altLang="en-US" sz="1200" smtClean="0"/>
              <a:t>どれ</a:t>
            </a:r>
            <a:r>
              <a:rPr lang="ja-JP" altLang="en-US" sz="1200" smtClean="0"/>
              <a:t>か一項目でも</a:t>
            </a:r>
            <a:r>
              <a:rPr lang="ja-JP" altLang="en-US" sz="1200" dirty="0" smtClean="0"/>
              <a:t>あれば、担当医師に連絡</a:t>
            </a:r>
            <a:endParaRPr lang="en-US" altLang="ja-JP" sz="1200" dirty="0" smtClean="0"/>
          </a:p>
        </p:txBody>
      </p:sp>
      <p:sp>
        <p:nvSpPr>
          <p:cNvPr id="36" name="右矢印 35"/>
          <p:cNvSpPr/>
          <p:nvPr/>
        </p:nvSpPr>
        <p:spPr>
          <a:xfrm rot="5400000">
            <a:off x="2589436" y="6480822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37" name="右矢印 36"/>
          <p:cNvSpPr/>
          <p:nvPr/>
        </p:nvSpPr>
        <p:spPr>
          <a:xfrm rot="5400000">
            <a:off x="2589436" y="752195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39" name="右矢印 38"/>
          <p:cNvSpPr/>
          <p:nvPr/>
        </p:nvSpPr>
        <p:spPr>
          <a:xfrm>
            <a:off x="4437111" y="5269138"/>
            <a:ext cx="712937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5186054" y="5076056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担当医師の携帯電話に直接連絡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22" name="右矢印 21"/>
          <p:cNvSpPr/>
          <p:nvPr/>
        </p:nvSpPr>
        <p:spPr>
          <a:xfrm>
            <a:off x="4934025" y="244300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2" name="正方形/長方形 31"/>
          <p:cNvSpPr/>
          <p:nvPr/>
        </p:nvSpPr>
        <p:spPr>
          <a:xfrm>
            <a:off x="5186054" y="2341493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41" name="円/楕円 40"/>
          <p:cNvSpPr/>
          <p:nvPr/>
        </p:nvSpPr>
        <p:spPr>
          <a:xfrm>
            <a:off x="4899247" y="1723930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43" name="円/楕円 42"/>
          <p:cNvSpPr/>
          <p:nvPr/>
        </p:nvSpPr>
        <p:spPr>
          <a:xfrm>
            <a:off x="1456267" y="3176771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44" name="右矢印 43"/>
          <p:cNvSpPr/>
          <p:nvPr/>
        </p:nvSpPr>
        <p:spPr>
          <a:xfrm rot="5400000">
            <a:off x="2517323" y="3271621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969649" y="3203848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769721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3495</TotalTime>
  <Words>299</Words>
  <Application>Microsoft Office PowerPoint</Application>
  <PresentationFormat>画面に合わせる (4:3)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祝 雅之</cp:lastModifiedBy>
  <cp:revision>47</cp:revision>
  <dcterms:created xsi:type="dcterms:W3CDTF">2015-06-05T00:31:21Z</dcterms:created>
  <dcterms:modified xsi:type="dcterms:W3CDTF">2016-02-12T02:11:28Z</dcterms:modified>
</cp:coreProperties>
</file>