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1530" y="-211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467544"/>
            <a:ext cx="4320481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１．利尿</a:t>
            </a:r>
            <a:r>
              <a:rPr lang="ja-JP" altLang="en-US" sz="1200" dirty="0">
                <a:solidFill>
                  <a:prstClr val="black"/>
                </a:solidFill>
              </a:rPr>
              <a:t>薬の持続点滴により尿量が増加し、過剰な体液量減少が懸念される場合 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２．利尿薬の持続点滴にもかかわらず尿量が確保できない</a:t>
            </a:r>
            <a:r>
              <a:rPr lang="ja-JP" altLang="en-US" sz="1200" dirty="0" smtClean="0">
                <a:solidFill>
                  <a:prstClr val="black"/>
                </a:solidFill>
              </a:rPr>
              <a:t>場合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7020272"/>
            <a:ext cx="4320481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1" y="8100392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</a:t>
            </a:r>
            <a:r>
              <a:rPr lang="ja-JP" altLang="en-US" sz="1200" dirty="0" smtClean="0">
                <a:solidFill>
                  <a:prstClr val="black"/>
                </a:solidFill>
              </a:rPr>
              <a:t>電話に</a:t>
            </a:r>
            <a:r>
              <a:rPr lang="ja-JP" altLang="en-US" sz="1200" dirty="0">
                <a:solidFill>
                  <a:prstClr val="black"/>
                </a:solidFill>
              </a:rPr>
              <a:t>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２</a:t>
            </a:r>
            <a:r>
              <a:rPr lang="ja-JP" altLang="en-US" sz="1200" dirty="0">
                <a:solidFill>
                  <a:prstClr val="black"/>
                </a:solidFill>
              </a:rPr>
              <a:t>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600909" y="137605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763688"/>
            <a:ext cx="432048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看護師に診療の補助を行わせる患者の病状の範囲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□意識状態の変化なし</a:t>
            </a:r>
          </a:p>
          <a:p>
            <a:r>
              <a:rPr lang="ja-JP" altLang="en-US" sz="1200" dirty="0"/>
              <a:t>□血圧、脈拍、呼吸状態が安定している場合</a:t>
            </a:r>
          </a:p>
          <a:p>
            <a:r>
              <a:rPr lang="ja-JP" altLang="en-US" sz="1200" dirty="0"/>
              <a:t>□持続点滴開始後、</a:t>
            </a:r>
            <a:r>
              <a:rPr lang="ja-JP" altLang="en-US" sz="1200" dirty="0" smtClean="0"/>
              <a:t>最低１度</a:t>
            </a:r>
            <a:r>
              <a:rPr lang="ja-JP" altLang="en-US" sz="1200" dirty="0"/>
              <a:t>は医師による患者全身状態や尿量の確認がされている</a:t>
            </a:r>
            <a:r>
              <a:rPr lang="ja-JP" altLang="en-US" sz="1200" dirty="0" smtClean="0"/>
              <a:t>場合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586188" y="107504"/>
            <a:ext cx="3685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：持続点滴中の利尿薬の投与量の</a:t>
            </a:r>
            <a:r>
              <a:rPr lang="ja-JP" altLang="en-US" sz="1400" dirty="0" smtClean="0"/>
              <a:t>調整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775563"/>
            <a:ext cx="432048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持続点滴中の利尿薬の投与量の</a:t>
            </a:r>
            <a:r>
              <a:rPr lang="ja-JP" altLang="en-US" sz="1200" dirty="0" smtClean="0"/>
              <a:t>調整</a:t>
            </a:r>
            <a:endParaRPr lang="ja-JP" altLang="en-US" sz="1200" dirty="0"/>
          </a:p>
        </p:txBody>
      </p:sp>
      <p:sp>
        <p:nvSpPr>
          <p:cNvPr id="18" name="右矢印 17"/>
          <p:cNvSpPr/>
          <p:nvPr/>
        </p:nvSpPr>
        <p:spPr>
          <a:xfrm rot="5400000">
            <a:off x="2589436" y="431372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1" y="4649232"/>
            <a:ext cx="432048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□意識レベルの変化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□時間尿量の変化（≦</a:t>
            </a:r>
            <a:r>
              <a:rPr lang="en-US" altLang="ja-JP" sz="1200" dirty="0" smtClean="0">
                <a:solidFill>
                  <a:prstClr val="black"/>
                </a:solidFill>
              </a:rPr>
              <a:t>30mL</a:t>
            </a:r>
            <a:r>
              <a:rPr lang="en-US" altLang="ja-JP" sz="1200" dirty="0" smtClean="0">
                <a:solidFill>
                  <a:prstClr val="black"/>
                </a:solidFill>
              </a:rPr>
              <a:t>/</a:t>
            </a:r>
            <a:r>
              <a:rPr lang="ja-JP" altLang="en-US" sz="1200" dirty="0" smtClean="0">
                <a:solidFill>
                  <a:prstClr val="black"/>
                </a:solidFill>
              </a:rPr>
              <a:t>時また</a:t>
            </a:r>
            <a:r>
              <a:rPr lang="ja-JP" altLang="en-US" sz="1200" dirty="0">
                <a:solidFill>
                  <a:prstClr val="black"/>
                </a:solidFill>
              </a:rPr>
              <a:t>は≧</a:t>
            </a:r>
            <a:r>
              <a:rPr lang="en-US" altLang="ja-JP" sz="1200" dirty="0" smtClean="0">
                <a:solidFill>
                  <a:prstClr val="black"/>
                </a:solidFill>
              </a:rPr>
              <a:t>120mL</a:t>
            </a:r>
            <a:r>
              <a:rPr lang="en-US" altLang="ja-JP" sz="1200" dirty="0" smtClean="0">
                <a:solidFill>
                  <a:prstClr val="black"/>
                </a:solidFill>
              </a:rPr>
              <a:t>/</a:t>
            </a:r>
            <a:r>
              <a:rPr lang="ja-JP" altLang="en-US" sz="1200" smtClean="0">
                <a:solidFill>
                  <a:prstClr val="black"/>
                </a:solidFill>
              </a:rPr>
              <a:t>時）</a:t>
            </a:r>
            <a:endParaRPr lang="ja-JP" altLang="en-US" sz="1200" dirty="0">
              <a:solidFill>
                <a:prstClr val="black"/>
              </a:solidFill>
            </a:endParaRPr>
          </a:p>
          <a:p>
            <a:pPr lvl="0"/>
            <a:endParaRPr lang="ja-JP" altLang="en-US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どれか一項目でもあれば、下記の確認をして担当医に連絡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□バイタルサイン（血圧、脈拍、呼吸数）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□経皮的酸素飽和度（</a:t>
            </a:r>
            <a:r>
              <a:rPr lang="en-US" altLang="ja-JP" sz="1200" dirty="0" smtClean="0">
                <a:solidFill>
                  <a:prstClr val="black"/>
                </a:solidFill>
              </a:rPr>
              <a:t>SpO</a:t>
            </a:r>
            <a:r>
              <a:rPr lang="en-US" altLang="ja-JP" sz="12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1200" dirty="0" smtClean="0">
                <a:solidFill>
                  <a:prstClr val="black"/>
                </a:solidFill>
              </a:rPr>
              <a:t>≦</a:t>
            </a:r>
            <a:r>
              <a:rPr lang="en-US" altLang="ja-JP" sz="1200" dirty="0">
                <a:solidFill>
                  <a:prstClr val="black"/>
                </a:solidFill>
              </a:rPr>
              <a:t>93%</a:t>
            </a:r>
            <a:r>
              <a:rPr lang="ja-JP" altLang="en-US" sz="1200" dirty="0">
                <a:solidFill>
                  <a:prstClr val="black"/>
                </a:solidFill>
              </a:rPr>
              <a:t>）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□時間尿量の推移（</a:t>
            </a:r>
            <a:r>
              <a:rPr lang="en-US" altLang="ja-JP" sz="1200" dirty="0">
                <a:solidFill>
                  <a:prstClr val="black"/>
                </a:solidFill>
              </a:rPr>
              <a:t>1</a:t>
            </a:r>
            <a:r>
              <a:rPr lang="ja-JP" altLang="en-US" sz="1200" dirty="0">
                <a:solidFill>
                  <a:prstClr val="black"/>
                </a:solidFill>
              </a:rPr>
              <a:t>時間、</a:t>
            </a:r>
            <a:r>
              <a:rPr lang="en-US" altLang="ja-JP" sz="1200" dirty="0">
                <a:solidFill>
                  <a:prstClr val="black"/>
                </a:solidFill>
              </a:rPr>
              <a:t>4</a:t>
            </a:r>
            <a:r>
              <a:rPr lang="ja-JP" altLang="en-US" sz="1200" dirty="0">
                <a:solidFill>
                  <a:prstClr val="black"/>
                </a:solidFill>
              </a:rPr>
              <a:t>～</a:t>
            </a:r>
            <a:r>
              <a:rPr lang="en-US" altLang="ja-JP" sz="1200" dirty="0">
                <a:solidFill>
                  <a:prstClr val="black"/>
                </a:solidFill>
              </a:rPr>
              <a:t>8</a:t>
            </a:r>
            <a:r>
              <a:rPr lang="ja-JP" altLang="en-US" sz="1200" dirty="0">
                <a:solidFill>
                  <a:prstClr val="black"/>
                </a:solidFill>
              </a:rPr>
              <a:t>時間、</a:t>
            </a:r>
            <a:r>
              <a:rPr lang="en-US" altLang="ja-JP" sz="1200" dirty="0">
                <a:solidFill>
                  <a:prstClr val="black"/>
                </a:solidFill>
              </a:rPr>
              <a:t>24</a:t>
            </a:r>
            <a:r>
              <a:rPr lang="ja-JP" altLang="en-US" sz="1200" dirty="0">
                <a:solidFill>
                  <a:prstClr val="black"/>
                </a:solidFill>
              </a:rPr>
              <a:t>時間）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</a:t>
            </a:r>
            <a:r>
              <a:rPr lang="en-US" altLang="ja-JP" sz="1200" dirty="0">
                <a:solidFill>
                  <a:prstClr val="black"/>
                </a:solidFill>
              </a:rPr>
              <a:t>1</a:t>
            </a:r>
            <a:r>
              <a:rPr lang="ja-JP" altLang="en-US" sz="1200" dirty="0">
                <a:solidFill>
                  <a:prstClr val="black"/>
                </a:solidFill>
              </a:rPr>
              <a:t>日あたりの水分量のイン・アウトバランス</a:t>
            </a:r>
          </a:p>
        </p:txBody>
      </p:sp>
      <p:sp>
        <p:nvSpPr>
          <p:cNvPr id="23" name="右矢印 22"/>
          <p:cNvSpPr/>
          <p:nvPr/>
        </p:nvSpPr>
        <p:spPr>
          <a:xfrm rot="5400000">
            <a:off x="2589436" y="666492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89436" y="774350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697758" y="5969038"/>
            <a:ext cx="452292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271812" y="5801360"/>
            <a:ext cx="1030366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29" name="右矢印 28"/>
          <p:cNvSpPr/>
          <p:nvPr/>
        </p:nvSpPr>
        <p:spPr>
          <a:xfrm>
            <a:off x="4934025" y="248276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0" name="正方形/長方形 29"/>
          <p:cNvSpPr/>
          <p:nvPr/>
        </p:nvSpPr>
        <p:spPr>
          <a:xfrm>
            <a:off x="5186054" y="2381251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4899247" y="1403648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475311" y="1917845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3" name="円/楕円 32"/>
          <p:cNvSpPr/>
          <p:nvPr/>
        </p:nvSpPr>
        <p:spPr>
          <a:xfrm>
            <a:off x="1456267" y="3065028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4" name="右矢印 33"/>
          <p:cNvSpPr/>
          <p:nvPr/>
        </p:nvSpPr>
        <p:spPr>
          <a:xfrm rot="5400000">
            <a:off x="2517323" y="3159878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969649" y="3085074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319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祝 雅之</cp:lastModifiedBy>
  <cp:revision>70</cp:revision>
  <cp:lastPrinted>2015-07-06T01:44:18Z</cp:lastPrinted>
  <dcterms:created xsi:type="dcterms:W3CDTF">2015-06-05T00:31:21Z</dcterms:created>
  <dcterms:modified xsi:type="dcterms:W3CDTF">2016-02-08T01:44:42Z</dcterms:modified>
</cp:coreProperties>
</file>