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>
        <p:scale>
          <a:sx n="100" d="100"/>
          <a:sy n="100" d="100"/>
        </p:scale>
        <p:origin x="1530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8680" y="539552"/>
            <a:ext cx="4318595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１．静脈ラインから水分補給を要する場合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２．静脈ラインから糖質輸液を要する場合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３．静脈ラインから電解質調節を要する</a:t>
            </a:r>
            <a:r>
              <a:rPr lang="ja-JP" altLang="en-US" sz="1200" dirty="0" smtClean="0">
                <a:solidFill>
                  <a:prstClr val="black"/>
                </a:solidFill>
              </a:rPr>
              <a:t>場合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39155" y="6672639"/>
            <a:ext cx="4318595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担当医師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39156" y="7599218"/>
            <a:ext cx="431859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200" dirty="0">
                <a:solidFill>
                  <a:prstClr val="black"/>
                </a:solidFill>
              </a:rPr>
              <a:t>の</a:t>
            </a:r>
            <a:r>
              <a:rPr lang="ja-JP" altLang="en-US" sz="1200" dirty="0" smtClean="0">
                <a:solidFill>
                  <a:prstClr val="black"/>
                </a:solidFill>
              </a:rPr>
              <a:t>方法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１．担当医師の携帯電話、</a:t>
            </a:r>
            <a:r>
              <a:rPr lang="en-US" altLang="ja-JP" sz="1200" dirty="0">
                <a:solidFill>
                  <a:prstClr val="black"/>
                </a:solidFill>
              </a:rPr>
              <a:t>PHS</a:t>
            </a:r>
            <a:r>
              <a:rPr lang="ja-JP" altLang="en-US" sz="1200" dirty="0">
                <a:solidFill>
                  <a:prstClr val="black"/>
                </a:solidFill>
              </a:rPr>
              <a:t>等に直接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</a:rPr>
              <a:t>２</a:t>
            </a:r>
            <a:r>
              <a:rPr lang="ja-JP" altLang="en-US" sz="1200" dirty="0">
                <a:solidFill>
                  <a:prstClr val="black"/>
                </a:solidFill>
              </a:rPr>
              <a:t>．診療記録への</a:t>
            </a:r>
            <a:r>
              <a:rPr lang="ja-JP" altLang="en-US" sz="1200" dirty="0" smtClean="0">
                <a:solidFill>
                  <a:prstClr val="black"/>
                </a:solidFill>
              </a:rPr>
              <a:t>記載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2589436" y="1384748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1667287"/>
            <a:ext cx="4318595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smtClean="0"/>
              <a:t>看護師に診療</a:t>
            </a:r>
            <a:r>
              <a:rPr lang="ja-JP" altLang="en-US" sz="1200" dirty="0" smtClean="0"/>
              <a:t>の補助を行わせる患者の病状の範囲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□意識状態の変化なし</a:t>
            </a:r>
          </a:p>
          <a:p>
            <a:r>
              <a:rPr lang="ja-JP" altLang="en-US" sz="1200" dirty="0"/>
              <a:t>□バイタルサインの変化なし</a:t>
            </a:r>
          </a:p>
          <a:p>
            <a:r>
              <a:rPr lang="ja-JP" altLang="en-US" sz="1200" dirty="0"/>
              <a:t>□心不全徴候がない</a:t>
            </a:r>
          </a:p>
          <a:p>
            <a:r>
              <a:rPr lang="ja-JP" altLang="en-US" sz="1200" dirty="0"/>
              <a:t>□急激な電解質異常が</a:t>
            </a:r>
            <a:r>
              <a:rPr lang="ja-JP" altLang="en-US" sz="1200" dirty="0" smtClean="0"/>
              <a:t>ない</a:t>
            </a:r>
            <a:endParaRPr lang="ja-JP" altLang="en-US" sz="1200" dirty="0"/>
          </a:p>
          <a:p>
            <a:r>
              <a:rPr lang="ja-JP" altLang="en-US" sz="1200" dirty="0"/>
              <a:t>□初回調整ではない</a:t>
            </a:r>
          </a:p>
          <a:p>
            <a:r>
              <a:rPr lang="ja-JP" altLang="en-US" sz="1200" dirty="0"/>
              <a:t>□同一点滴ライン上に劇薬や毒薬類、循環作動薬が</a:t>
            </a:r>
            <a:r>
              <a:rPr lang="ja-JP" altLang="en-US" sz="1200" dirty="0" smtClean="0"/>
              <a:t>ない</a:t>
            </a:r>
            <a:endParaRPr lang="ja-JP" altLang="en-US" sz="1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965192" y="107504"/>
            <a:ext cx="48814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手順書</a:t>
            </a:r>
            <a:r>
              <a:rPr lang="ja-JP" altLang="en-US" sz="1400" dirty="0"/>
              <a:t>：持続点滴中の糖質輸液、電解質輸液の投与量の</a:t>
            </a:r>
            <a:r>
              <a:rPr lang="ja-JP" altLang="en-US" sz="1400" dirty="0" smtClean="0"/>
              <a:t>調整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8680" y="3707904"/>
            <a:ext cx="431859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持続点滴中の糖質輸液、電解質輸液の投与量の</a:t>
            </a:r>
            <a:r>
              <a:rPr lang="ja-JP" altLang="en-US" sz="1200" dirty="0" smtClean="0"/>
              <a:t>調整</a:t>
            </a:r>
            <a:endParaRPr lang="ja-JP" altLang="en-US" sz="1200" dirty="0"/>
          </a:p>
        </p:txBody>
      </p:sp>
      <p:sp>
        <p:nvSpPr>
          <p:cNvPr id="18" name="右矢印 17"/>
          <p:cNvSpPr/>
          <p:nvPr/>
        </p:nvSpPr>
        <p:spPr>
          <a:xfrm rot="5400000">
            <a:off x="2589436" y="4164485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9156" y="4457591"/>
            <a:ext cx="4318594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</a:t>
            </a:r>
            <a:r>
              <a:rPr lang="ja-JP" altLang="en-US" sz="120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200" dirty="0" smtClean="0">
                <a:solidFill>
                  <a:prstClr val="black"/>
                </a:solidFill>
              </a:rPr>
              <a:t>事項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□意識状態の変化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□バイタルサインの変化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□自覚症状の変化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□行動様式の変化</a:t>
            </a:r>
          </a:p>
          <a:p>
            <a:pPr lvl="0"/>
            <a:endParaRPr lang="en-US" altLang="ja-JP" sz="1200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どれ</a:t>
            </a:r>
            <a:r>
              <a:rPr lang="ja-JP" altLang="en-US" sz="1200" dirty="0">
                <a:solidFill>
                  <a:prstClr val="black"/>
                </a:solidFill>
              </a:rPr>
              <a:t>か一項目でもあれば、下記の確認をして担当医に連絡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□呼吸苦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□喘鳴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□肺</a:t>
            </a:r>
            <a:r>
              <a:rPr lang="ja-JP" altLang="en-US" sz="1200" dirty="0" smtClean="0">
                <a:solidFill>
                  <a:prstClr val="black"/>
                </a:solidFill>
              </a:rPr>
              <a:t>副雑音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23" name="右矢印 22"/>
          <p:cNvSpPr/>
          <p:nvPr/>
        </p:nvSpPr>
        <p:spPr>
          <a:xfrm rot="5400000">
            <a:off x="2589436" y="6383016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4" name="右矢印 23"/>
          <p:cNvSpPr/>
          <p:nvPr/>
        </p:nvSpPr>
        <p:spPr>
          <a:xfrm rot="5400000">
            <a:off x="2589436" y="7294737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7" name="右矢印 26"/>
          <p:cNvSpPr/>
          <p:nvPr/>
        </p:nvSpPr>
        <p:spPr>
          <a:xfrm>
            <a:off x="4697758" y="5819798"/>
            <a:ext cx="452292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8" name="正方形/長方形 27"/>
          <p:cNvSpPr/>
          <p:nvPr/>
        </p:nvSpPr>
        <p:spPr>
          <a:xfrm>
            <a:off x="5229200" y="5652120"/>
            <a:ext cx="1072978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担当医師の携帯</a:t>
            </a:r>
            <a:r>
              <a:rPr lang="ja-JP" altLang="en-US" sz="1200" dirty="0" smtClean="0">
                <a:solidFill>
                  <a:prstClr val="black"/>
                </a:solidFill>
              </a:rPr>
              <a:t>電話に</a:t>
            </a:r>
            <a:r>
              <a:rPr lang="ja-JP" altLang="en-US" sz="1200" dirty="0">
                <a:solidFill>
                  <a:prstClr val="black"/>
                </a:solidFill>
              </a:rPr>
              <a:t>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29635" y="8378899"/>
            <a:ext cx="4633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病状の範囲</a:t>
            </a:r>
            <a:r>
              <a:rPr lang="en-US" altLang="ja-JP" sz="1200" dirty="0" smtClean="0"/>
              <a:t>】</a:t>
            </a:r>
            <a:r>
              <a:rPr lang="ja-JP" altLang="en-US" sz="1200" dirty="0" smtClean="0"/>
              <a:t>（</a:t>
            </a:r>
            <a:r>
              <a:rPr lang="ja-JP" altLang="en-US" sz="1200" dirty="0"/>
              <a:t>補足</a:t>
            </a:r>
            <a:r>
              <a:rPr lang="ja-JP" altLang="en-US" sz="1200" dirty="0" smtClean="0"/>
              <a:t>）</a:t>
            </a:r>
            <a:endParaRPr lang="en-US" altLang="ja-JP" sz="1200" dirty="0" smtClean="0"/>
          </a:p>
          <a:p>
            <a:r>
              <a:rPr lang="ja-JP" altLang="en-US" sz="1200" dirty="0" smtClean="0"/>
              <a:t>急激</a:t>
            </a:r>
            <a:r>
              <a:rPr lang="ja-JP" altLang="en-US" sz="1200" dirty="0"/>
              <a:t>な電解質</a:t>
            </a:r>
            <a:r>
              <a:rPr lang="ja-JP" altLang="en-US" sz="1200" dirty="0" smtClean="0"/>
              <a:t>異常とは、ナトリウム</a:t>
            </a:r>
            <a:r>
              <a:rPr lang="ja-JP" altLang="en-US" sz="1200" dirty="0"/>
              <a:t>、カリウム</a:t>
            </a:r>
            <a:r>
              <a:rPr lang="ja-JP" altLang="en-US" sz="1200" dirty="0" smtClean="0"/>
              <a:t>が</a:t>
            </a:r>
            <a:r>
              <a:rPr lang="en-US" altLang="ja-JP" sz="1200" dirty="0" smtClean="0"/>
              <a:t>10mEq/L/</a:t>
            </a:r>
            <a:r>
              <a:rPr lang="ja-JP" altLang="en-US" sz="1200" dirty="0" smtClean="0"/>
              <a:t>時</a:t>
            </a:r>
            <a:r>
              <a:rPr lang="ja-JP" altLang="en-US" sz="1200" dirty="0"/>
              <a:t>以上</a:t>
            </a:r>
            <a:r>
              <a:rPr lang="ja-JP" altLang="en-US" sz="1200" dirty="0" smtClean="0"/>
              <a:t>で変動しているような場合を示す。</a:t>
            </a:r>
            <a:endParaRPr lang="ja-JP" altLang="en-US" sz="1200" dirty="0"/>
          </a:p>
        </p:txBody>
      </p:sp>
      <p:sp>
        <p:nvSpPr>
          <p:cNvPr id="29" name="右矢印 28"/>
          <p:cNvSpPr/>
          <p:nvPr/>
        </p:nvSpPr>
        <p:spPr>
          <a:xfrm>
            <a:off x="4934025" y="2626777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0" name="正方形/長方形 29"/>
          <p:cNvSpPr/>
          <p:nvPr/>
        </p:nvSpPr>
        <p:spPr>
          <a:xfrm>
            <a:off x="5186054" y="2525267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担当医師の携帯</a:t>
            </a:r>
            <a:r>
              <a:rPr lang="ja-JP" altLang="en-US" sz="1200" dirty="0" smtClean="0">
                <a:solidFill>
                  <a:prstClr val="black"/>
                </a:solidFill>
              </a:rPr>
              <a:t>電話に</a:t>
            </a:r>
            <a:r>
              <a:rPr lang="ja-JP" altLang="en-US" sz="1200" dirty="0">
                <a:solidFill>
                  <a:prstClr val="black"/>
                </a:solidFill>
              </a:rPr>
              <a:t>直接連絡</a:t>
            </a:r>
            <a:endParaRPr lang="en-US" altLang="ja-JP" sz="1200" dirty="0">
              <a:solidFill>
                <a:prstClr val="black"/>
              </a:solidFill>
            </a:endParaRPr>
          </a:p>
        </p:txBody>
      </p:sp>
      <p:sp>
        <p:nvSpPr>
          <p:cNvPr id="31" name="円/楕円 30"/>
          <p:cNvSpPr/>
          <p:nvPr/>
        </p:nvSpPr>
        <p:spPr>
          <a:xfrm>
            <a:off x="4899247" y="1547664"/>
            <a:ext cx="970882" cy="4718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475311" y="2061861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33" name="円/楕円 32"/>
          <p:cNvSpPr/>
          <p:nvPr/>
        </p:nvSpPr>
        <p:spPr>
          <a:xfrm>
            <a:off x="1456267" y="3154185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4" name="右矢印 33"/>
          <p:cNvSpPr/>
          <p:nvPr/>
        </p:nvSpPr>
        <p:spPr>
          <a:xfrm rot="5400000">
            <a:off x="2517323" y="3249035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969649" y="3174231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312</Words>
  <Application>Microsoft Office PowerPoint</Application>
  <PresentationFormat>画面に合わせる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祝 雅之</cp:lastModifiedBy>
  <cp:revision>68</cp:revision>
  <cp:lastPrinted>2015-07-06T01:44:18Z</cp:lastPrinted>
  <dcterms:created xsi:type="dcterms:W3CDTF">2015-06-05T00:31:21Z</dcterms:created>
  <dcterms:modified xsi:type="dcterms:W3CDTF">2016-02-08T01:43:26Z</dcterms:modified>
</cp:coreProperties>
</file>