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>
        <p:scale>
          <a:sx n="100" d="100"/>
          <a:sy n="100" d="100"/>
        </p:scale>
        <p:origin x="-2592" y="6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48680" y="539552"/>
            <a:ext cx="432048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１．血圧</a:t>
            </a:r>
            <a:r>
              <a:rPr lang="ja-JP" altLang="en-US" sz="1200" dirty="0">
                <a:solidFill>
                  <a:prstClr val="black"/>
                </a:solidFill>
              </a:rPr>
              <a:t>が維持されており、その他のバイタルや意識レベル、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呼吸状態が安定している</a:t>
            </a:r>
            <a:r>
              <a:rPr lang="ja-JP" altLang="en-US" sz="1200" dirty="0" smtClean="0">
                <a:solidFill>
                  <a:prstClr val="black"/>
                </a:solidFill>
              </a:rPr>
              <a:t>患者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8680" y="6444208"/>
            <a:ext cx="4320481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担当</a:t>
            </a:r>
            <a:r>
              <a:rPr lang="ja-JP" altLang="en-US" sz="1200" dirty="0">
                <a:solidFill>
                  <a:prstClr val="black"/>
                </a:solidFill>
              </a:rPr>
              <a:t>医師。夜間もしくは休日は当直医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539156" y="7509470"/>
            <a:ext cx="432048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特定行為を行った後の医師・歯科医師に対する報告</a:t>
            </a:r>
            <a:r>
              <a:rPr lang="ja-JP" altLang="en-US" sz="1200" dirty="0">
                <a:solidFill>
                  <a:prstClr val="black"/>
                </a:solidFill>
              </a:rPr>
              <a:t>の</a:t>
            </a:r>
            <a:r>
              <a:rPr lang="ja-JP" altLang="en-US" sz="1200" dirty="0" smtClean="0">
                <a:solidFill>
                  <a:prstClr val="black"/>
                </a:solidFill>
              </a:rPr>
              <a:t>方法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１</a:t>
            </a:r>
            <a:r>
              <a:rPr lang="ja-JP" altLang="en-US" sz="1200" dirty="0" smtClean="0">
                <a:solidFill>
                  <a:prstClr val="black"/>
                </a:solidFill>
              </a:rPr>
              <a:t>．担当</a:t>
            </a:r>
            <a:r>
              <a:rPr lang="ja-JP" altLang="en-US" sz="1200" dirty="0">
                <a:solidFill>
                  <a:prstClr val="black"/>
                </a:solidFill>
              </a:rPr>
              <a:t>医師もしくは当直医の携帯電話に直接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</a:rPr>
              <a:t>２</a:t>
            </a:r>
            <a:r>
              <a:rPr lang="ja-JP" altLang="en-US" sz="1200" dirty="0">
                <a:solidFill>
                  <a:prstClr val="black"/>
                </a:solidFill>
              </a:rPr>
              <a:t>．診療記録への</a:t>
            </a:r>
            <a:r>
              <a:rPr lang="ja-JP" altLang="en-US" sz="1200" dirty="0" smtClean="0">
                <a:solidFill>
                  <a:prstClr val="black"/>
                </a:solidFill>
              </a:rPr>
              <a:t>記載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2589436" y="1259782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1612121"/>
            <a:ext cx="43204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看護師に診療の補助を行わせる患者の病状の範囲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□意識障害、新たな神経症状の出現、胸痛、呼吸困難の出現なし</a:t>
            </a:r>
          </a:p>
          <a:p>
            <a:r>
              <a:rPr lang="ja-JP" altLang="en-US" sz="1200" dirty="0"/>
              <a:t>□血圧以外のバイタルサインの変動なし</a:t>
            </a:r>
          </a:p>
          <a:p>
            <a:r>
              <a:rPr lang="ja-JP" altLang="en-US" sz="1200" dirty="0"/>
              <a:t>□</a:t>
            </a:r>
            <a:r>
              <a:rPr lang="en-US" altLang="ja-JP" sz="1200" dirty="0"/>
              <a:t>130</a:t>
            </a:r>
            <a:r>
              <a:rPr lang="en-US" altLang="ja-JP" sz="1200" dirty="0" smtClean="0"/>
              <a:t>≦sBP</a:t>
            </a:r>
            <a:r>
              <a:rPr lang="ja-JP" altLang="en-US" sz="1200" dirty="0" smtClean="0"/>
              <a:t>＜</a:t>
            </a:r>
            <a:r>
              <a:rPr lang="en-US" altLang="ja-JP" sz="1200" dirty="0" smtClean="0"/>
              <a:t>180</a:t>
            </a:r>
            <a:endParaRPr lang="en-US" altLang="ja-JP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586188" y="107504"/>
            <a:ext cx="36856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手順書</a:t>
            </a:r>
            <a:r>
              <a:rPr lang="ja-JP" altLang="en-US" sz="1400" dirty="0"/>
              <a:t>：持続点滴中の降圧剤の投与量の</a:t>
            </a:r>
            <a:r>
              <a:rPr lang="ja-JP" altLang="en-US" sz="1400" dirty="0" smtClean="0"/>
              <a:t>調整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8680" y="3338291"/>
            <a:ext cx="43204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持続点滴中の降圧剤の投与量の</a:t>
            </a:r>
            <a:r>
              <a:rPr lang="ja-JP" altLang="en-US" sz="1200" dirty="0" smtClean="0"/>
              <a:t>調整</a:t>
            </a:r>
            <a:endParaRPr lang="en-US" altLang="ja-JP" sz="1200" dirty="0" smtClean="0"/>
          </a:p>
          <a:p>
            <a:r>
              <a:rPr lang="ja-JP" altLang="en-US" sz="1200" dirty="0" smtClean="0"/>
              <a:t>（何</a:t>
            </a:r>
            <a:r>
              <a:rPr lang="en-US" altLang="ja-JP" sz="1200" dirty="0" smtClean="0"/>
              <a:t>ml</a:t>
            </a:r>
            <a:r>
              <a:rPr lang="ja-JP" altLang="en-US" sz="1200" dirty="0"/>
              <a:t>／</a:t>
            </a:r>
            <a:r>
              <a:rPr lang="en-US" altLang="ja-JP" sz="1200" dirty="0" err="1"/>
              <a:t>hr</a:t>
            </a:r>
            <a:r>
              <a:rPr lang="ja-JP" altLang="en-US" sz="1200" dirty="0"/>
              <a:t>減量もしくは</a:t>
            </a:r>
            <a:r>
              <a:rPr lang="ja-JP" altLang="en-US" sz="1200" dirty="0" smtClean="0"/>
              <a:t>増量するかは各施設の判断による）</a:t>
            </a:r>
            <a:endParaRPr lang="ja-JP" altLang="en-US" sz="1200" dirty="0"/>
          </a:p>
        </p:txBody>
      </p:sp>
      <p:sp>
        <p:nvSpPr>
          <p:cNvPr id="18" name="右矢印 17"/>
          <p:cNvSpPr/>
          <p:nvPr/>
        </p:nvSpPr>
        <p:spPr>
          <a:xfrm rot="5400000">
            <a:off x="2589436" y="4060262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8680" y="4427984"/>
            <a:ext cx="432048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</a:t>
            </a:r>
            <a:r>
              <a:rPr lang="ja-JP" altLang="en-US" sz="1200" dirty="0">
                <a:solidFill>
                  <a:prstClr val="black"/>
                </a:solidFill>
              </a:rPr>
              <a:t>行為を行うときに確認すべき</a:t>
            </a:r>
            <a:r>
              <a:rPr lang="ja-JP" altLang="en-US" sz="1200" dirty="0" smtClean="0">
                <a:solidFill>
                  <a:prstClr val="black"/>
                </a:solidFill>
              </a:rPr>
              <a:t>事項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□意識状態、自覚症状</a:t>
            </a:r>
            <a:r>
              <a:rPr lang="ja-JP" altLang="en-US" sz="1200" dirty="0" smtClean="0">
                <a:solidFill>
                  <a:prstClr val="black"/>
                </a:solidFill>
              </a:rPr>
              <a:t>の</a:t>
            </a:r>
            <a:r>
              <a:rPr lang="ja-JP" altLang="en-US" sz="1200" dirty="0">
                <a:solidFill>
                  <a:prstClr val="black"/>
                </a:solidFill>
              </a:rPr>
              <a:t>悪化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□バイタルサイン</a:t>
            </a:r>
            <a:r>
              <a:rPr lang="ja-JP" altLang="en-US" sz="1200" dirty="0" smtClean="0">
                <a:solidFill>
                  <a:prstClr val="black"/>
                </a:solidFill>
              </a:rPr>
              <a:t>の悪化（注）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pPr lvl="0"/>
            <a:endParaRPr lang="en-US" altLang="ja-JP" sz="1200" dirty="0">
              <a:solidFill>
                <a:prstClr val="black"/>
              </a:solidFill>
            </a:endParaRP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上記のうち</a:t>
            </a:r>
            <a:r>
              <a:rPr lang="en-US" altLang="ja-JP" sz="1200" dirty="0" smtClean="0">
                <a:solidFill>
                  <a:prstClr val="black"/>
                </a:solidFill>
              </a:rPr>
              <a:t>1</a:t>
            </a:r>
            <a:r>
              <a:rPr lang="ja-JP" altLang="en-US" sz="1200" dirty="0" smtClean="0">
                <a:solidFill>
                  <a:prstClr val="black"/>
                </a:solidFill>
              </a:rPr>
              <a:t>項目でも該当すれば直ちに医師に連絡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pPr lvl="0"/>
            <a:endParaRPr lang="en-US" altLang="ja-JP" sz="1200" dirty="0">
              <a:solidFill>
                <a:prstClr val="black"/>
              </a:solidFill>
            </a:endParaRPr>
          </a:p>
        </p:txBody>
      </p:sp>
      <p:sp>
        <p:nvSpPr>
          <p:cNvPr id="23" name="右矢印 22"/>
          <p:cNvSpPr/>
          <p:nvPr/>
        </p:nvSpPr>
        <p:spPr>
          <a:xfrm rot="5400000">
            <a:off x="2517428" y="5964685"/>
            <a:ext cx="360040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4" name="右矢印 23"/>
          <p:cNvSpPr/>
          <p:nvPr/>
        </p:nvSpPr>
        <p:spPr>
          <a:xfrm rot="5400000">
            <a:off x="2589436" y="7150721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7" name="右矢印 26"/>
          <p:cNvSpPr/>
          <p:nvPr/>
        </p:nvSpPr>
        <p:spPr>
          <a:xfrm>
            <a:off x="4754005" y="5129255"/>
            <a:ext cx="39604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8" name="正方形/長方形 27"/>
          <p:cNvSpPr/>
          <p:nvPr/>
        </p:nvSpPr>
        <p:spPr>
          <a:xfrm>
            <a:off x="5176529" y="4986739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担当</a:t>
            </a:r>
            <a:r>
              <a:rPr lang="ja-JP" altLang="en-US" sz="1200" dirty="0">
                <a:solidFill>
                  <a:prstClr val="black"/>
                </a:solidFill>
              </a:rPr>
              <a:t>医師もしくは当直医に直接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29" name="右矢印 28"/>
          <p:cNvSpPr/>
          <p:nvPr/>
        </p:nvSpPr>
        <p:spPr>
          <a:xfrm>
            <a:off x="4934025" y="2338745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0" name="正方形/長方形 29"/>
          <p:cNvSpPr/>
          <p:nvPr/>
        </p:nvSpPr>
        <p:spPr>
          <a:xfrm>
            <a:off x="5186054" y="2237235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31" name="円/楕円 30"/>
          <p:cNvSpPr/>
          <p:nvPr/>
        </p:nvSpPr>
        <p:spPr>
          <a:xfrm>
            <a:off x="4899247" y="1259632"/>
            <a:ext cx="970882" cy="4718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475311" y="1773829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33" name="円/楕円 32"/>
          <p:cNvSpPr/>
          <p:nvPr/>
        </p:nvSpPr>
        <p:spPr>
          <a:xfrm>
            <a:off x="1456267" y="2776996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4" name="右矢印 33"/>
          <p:cNvSpPr/>
          <p:nvPr/>
        </p:nvSpPr>
        <p:spPr>
          <a:xfrm rot="5400000">
            <a:off x="2517323" y="2871846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969649" y="2797042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024319" y="5732911"/>
            <a:ext cx="3357009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50" dirty="0" smtClean="0"/>
              <a:t>（注）血圧の目標値（直ちに医師に報告すべき値）の設定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については原疾患により異なるので</a:t>
            </a:r>
            <a:r>
              <a:rPr lang="ja-JP" altLang="en-US" sz="1050" dirty="0" smtClean="0"/>
              <a:t>患者を特定した際に</a:t>
            </a:r>
            <a:endParaRPr lang="en-US" altLang="ja-JP" sz="1050" dirty="0" smtClean="0"/>
          </a:p>
          <a:p>
            <a:r>
              <a:rPr lang="ja-JP" altLang="en-US" sz="1050" dirty="0" smtClean="0"/>
              <a:t>担当医師により記載をしておく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302</Words>
  <Application>Microsoft Office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SANWA-135</cp:lastModifiedBy>
  <cp:revision>71</cp:revision>
  <cp:lastPrinted>2015-07-06T01:44:18Z</cp:lastPrinted>
  <dcterms:created xsi:type="dcterms:W3CDTF">2015-06-05T00:31:21Z</dcterms:created>
  <dcterms:modified xsi:type="dcterms:W3CDTF">2016-02-02T10:01:34Z</dcterms:modified>
</cp:coreProperties>
</file>