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6858000" cy="9144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10" autoAdjust="0"/>
    <p:restoredTop sz="93950" autoAdjust="0"/>
  </p:normalViewPr>
  <p:slideViewPr>
    <p:cSldViewPr>
      <p:cViewPr>
        <p:scale>
          <a:sx n="100" d="100"/>
          <a:sy n="100" d="100"/>
        </p:scale>
        <p:origin x="-2592" y="64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4929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9573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289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040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2470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2687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6753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736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8126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5209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8400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8591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548680" y="539552"/>
            <a:ext cx="4320480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altLang="ja-JP" sz="1200" dirty="0" smtClean="0">
                <a:solidFill>
                  <a:prstClr val="black"/>
                </a:solidFill>
              </a:rPr>
              <a:t>【</a:t>
            </a:r>
            <a:r>
              <a:rPr lang="ja-JP" altLang="en-US" sz="1200" dirty="0" smtClean="0">
                <a:solidFill>
                  <a:prstClr val="black"/>
                </a:solidFill>
              </a:rPr>
              <a:t>当該手順書に係る特定行為の対象となる患者</a:t>
            </a:r>
            <a:r>
              <a:rPr lang="en-US" altLang="ja-JP" sz="1200" dirty="0" smtClean="0">
                <a:solidFill>
                  <a:prstClr val="black"/>
                </a:solidFill>
              </a:rPr>
              <a:t>】</a:t>
            </a:r>
          </a:p>
          <a:p>
            <a:pPr lvl="0"/>
            <a:r>
              <a:rPr lang="ja-JP" altLang="en-US" sz="1200" dirty="0" smtClean="0">
                <a:solidFill>
                  <a:prstClr val="black"/>
                </a:solidFill>
              </a:rPr>
              <a:t>１．血圧</a:t>
            </a:r>
            <a:r>
              <a:rPr lang="ja-JP" altLang="en-US" sz="1200" dirty="0">
                <a:solidFill>
                  <a:prstClr val="black"/>
                </a:solidFill>
              </a:rPr>
              <a:t>が維持されており、その他のバイタルや意識レベル、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呼吸状態が安定している</a:t>
            </a:r>
            <a:r>
              <a:rPr lang="ja-JP" altLang="en-US" sz="1200" dirty="0" smtClean="0">
                <a:solidFill>
                  <a:prstClr val="black"/>
                </a:solidFill>
              </a:rPr>
              <a:t>患者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548680" y="6444208"/>
            <a:ext cx="4320481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altLang="ja-JP" sz="1200" dirty="0" smtClean="0">
                <a:solidFill>
                  <a:prstClr val="black"/>
                </a:solidFill>
              </a:rPr>
              <a:t>【</a:t>
            </a:r>
            <a:r>
              <a:rPr lang="ja-JP" altLang="en-US" sz="1200" dirty="0" smtClean="0">
                <a:solidFill>
                  <a:prstClr val="black"/>
                </a:solidFill>
              </a:rPr>
              <a:t>医療の安全を確保するために医師・歯科医師との連絡が必要となった場合の連絡体制</a:t>
            </a:r>
            <a:r>
              <a:rPr lang="en-US" altLang="ja-JP" sz="1200" dirty="0" smtClean="0">
                <a:solidFill>
                  <a:prstClr val="black"/>
                </a:solidFill>
              </a:rPr>
              <a:t>】</a:t>
            </a:r>
          </a:p>
          <a:p>
            <a:pPr lvl="0"/>
            <a:r>
              <a:rPr lang="ja-JP" altLang="en-US" sz="1200" dirty="0" smtClean="0">
                <a:solidFill>
                  <a:prstClr val="black"/>
                </a:solidFill>
              </a:rPr>
              <a:t>担当</a:t>
            </a:r>
            <a:r>
              <a:rPr lang="ja-JP" altLang="en-US" sz="1200" dirty="0">
                <a:solidFill>
                  <a:prstClr val="black"/>
                </a:solidFill>
              </a:rPr>
              <a:t>医師。夜間もしくは休日は当直医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539156" y="7509470"/>
            <a:ext cx="4320480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altLang="ja-JP" sz="1200" dirty="0" smtClean="0">
                <a:solidFill>
                  <a:prstClr val="black"/>
                </a:solidFill>
              </a:rPr>
              <a:t>【</a:t>
            </a:r>
            <a:r>
              <a:rPr lang="ja-JP" altLang="en-US" sz="1200" dirty="0" smtClean="0">
                <a:solidFill>
                  <a:prstClr val="black"/>
                </a:solidFill>
              </a:rPr>
              <a:t>特定行為を行った後の医師・歯科医師に対する報告</a:t>
            </a:r>
            <a:r>
              <a:rPr lang="ja-JP" altLang="en-US" sz="1200" dirty="0">
                <a:solidFill>
                  <a:prstClr val="black"/>
                </a:solidFill>
              </a:rPr>
              <a:t>の</a:t>
            </a:r>
            <a:r>
              <a:rPr lang="ja-JP" altLang="en-US" sz="1200" dirty="0" smtClean="0">
                <a:solidFill>
                  <a:prstClr val="black"/>
                </a:solidFill>
              </a:rPr>
              <a:t>方法</a:t>
            </a:r>
            <a:r>
              <a:rPr lang="en-US" altLang="ja-JP" sz="1200" dirty="0" smtClean="0">
                <a:solidFill>
                  <a:prstClr val="black"/>
                </a:solidFill>
              </a:rPr>
              <a:t>】</a:t>
            </a:r>
          </a:p>
          <a:p>
            <a:r>
              <a:rPr lang="ja-JP" altLang="en-US" sz="1200" dirty="0">
                <a:solidFill>
                  <a:prstClr val="black"/>
                </a:solidFill>
              </a:rPr>
              <a:t>１</a:t>
            </a:r>
            <a:r>
              <a:rPr lang="ja-JP" altLang="en-US" sz="1200" dirty="0" smtClean="0">
                <a:solidFill>
                  <a:prstClr val="black"/>
                </a:solidFill>
              </a:rPr>
              <a:t>．担当</a:t>
            </a:r>
            <a:r>
              <a:rPr lang="ja-JP" altLang="en-US" sz="1200" dirty="0">
                <a:solidFill>
                  <a:prstClr val="black"/>
                </a:solidFill>
              </a:rPr>
              <a:t>医師もしくは当直医の携帯電話に直接</a:t>
            </a:r>
            <a:r>
              <a:rPr lang="ja-JP" altLang="en-US" sz="1200" dirty="0" smtClean="0">
                <a:solidFill>
                  <a:prstClr val="black"/>
                </a:solidFill>
              </a:rPr>
              <a:t>連絡</a:t>
            </a:r>
            <a:endParaRPr lang="en-US" altLang="ja-JP" sz="1200" dirty="0" smtClean="0">
              <a:solidFill>
                <a:prstClr val="black"/>
              </a:solidFill>
            </a:endParaRPr>
          </a:p>
          <a:p>
            <a:r>
              <a:rPr lang="ja-JP" altLang="en-US" sz="1200" dirty="0" smtClean="0">
                <a:solidFill>
                  <a:prstClr val="black"/>
                </a:solidFill>
              </a:rPr>
              <a:t>２</a:t>
            </a:r>
            <a:r>
              <a:rPr lang="ja-JP" altLang="en-US" sz="1200" dirty="0">
                <a:solidFill>
                  <a:prstClr val="black"/>
                </a:solidFill>
              </a:rPr>
              <a:t>．診療記録への</a:t>
            </a:r>
            <a:r>
              <a:rPr lang="ja-JP" altLang="en-US" sz="1200" dirty="0" smtClean="0">
                <a:solidFill>
                  <a:prstClr val="black"/>
                </a:solidFill>
              </a:rPr>
              <a:t>記載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10" name="右矢印 9"/>
          <p:cNvSpPr/>
          <p:nvPr/>
        </p:nvSpPr>
        <p:spPr>
          <a:xfrm rot="5400000">
            <a:off x="2589436" y="1259782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48680" y="1612121"/>
            <a:ext cx="4320480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200" dirty="0" smtClean="0"/>
              <a:t>【</a:t>
            </a:r>
            <a:r>
              <a:rPr lang="ja-JP" altLang="en-US" sz="1200" dirty="0" smtClean="0"/>
              <a:t>看護師に診療の補助を行わせる患者の病状の範囲</a:t>
            </a:r>
            <a:r>
              <a:rPr lang="en-US" altLang="ja-JP" sz="1200" dirty="0" smtClean="0"/>
              <a:t>】</a:t>
            </a:r>
          </a:p>
          <a:p>
            <a:r>
              <a:rPr lang="ja-JP" altLang="en-US" sz="1200" dirty="0"/>
              <a:t>□意識障害、新たな神経症状の出現、胸痛、呼吸困難の出現なし</a:t>
            </a:r>
          </a:p>
          <a:p>
            <a:r>
              <a:rPr lang="ja-JP" altLang="en-US" sz="1200" dirty="0"/>
              <a:t>□血圧以外のバイタルサインの変動なし</a:t>
            </a:r>
          </a:p>
          <a:p>
            <a:r>
              <a:rPr lang="ja-JP" altLang="en-US" sz="1200" dirty="0"/>
              <a:t>□</a:t>
            </a:r>
            <a:r>
              <a:rPr lang="en-US" altLang="ja-JP" sz="1200" dirty="0"/>
              <a:t>130</a:t>
            </a:r>
            <a:r>
              <a:rPr lang="en-US" altLang="ja-JP" sz="1200" dirty="0" smtClean="0"/>
              <a:t>≦sBP</a:t>
            </a:r>
            <a:r>
              <a:rPr lang="ja-JP" altLang="en-US" sz="1200" dirty="0" smtClean="0"/>
              <a:t>＜</a:t>
            </a:r>
            <a:r>
              <a:rPr lang="en-US" altLang="ja-JP" sz="1200" dirty="0" smtClean="0"/>
              <a:t>180</a:t>
            </a:r>
            <a:endParaRPr lang="en-US" altLang="ja-JP" sz="12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586188" y="107504"/>
            <a:ext cx="36856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400" dirty="0" smtClean="0"/>
              <a:t>手順書</a:t>
            </a:r>
            <a:r>
              <a:rPr lang="ja-JP" altLang="en-US" sz="1400" dirty="0"/>
              <a:t>：持続点滴中の降圧剤の投与量の</a:t>
            </a:r>
            <a:r>
              <a:rPr lang="ja-JP" altLang="en-US" sz="1400" dirty="0" smtClean="0"/>
              <a:t>調整</a:t>
            </a:r>
            <a:endParaRPr kumimoji="1" lang="ja-JP" altLang="en-US" sz="14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48680" y="3338291"/>
            <a:ext cx="432048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200" dirty="0" smtClean="0"/>
              <a:t>【</a:t>
            </a:r>
            <a:r>
              <a:rPr lang="ja-JP" altLang="en-US" sz="1200" dirty="0" smtClean="0"/>
              <a:t>診療の補助の内容</a:t>
            </a:r>
            <a:r>
              <a:rPr lang="en-US" altLang="ja-JP" sz="1200" dirty="0" smtClean="0"/>
              <a:t>】</a:t>
            </a:r>
          </a:p>
          <a:p>
            <a:r>
              <a:rPr lang="ja-JP" altLang="en-US" sz="1200" dirty="0"/>
              <a:t>持続点滴中の降圧剤の投与量の</a:t>
            </a:r>
            <a:r>
              <a:rPr lang="ja-JP" altLang="en-US" sz="1200" dirty="0" smtClean="0"/>
              <a:t>調整</a:t>
            </a:r>
            <a:endParaRPr lang="en-US" altLang="ja-JP" sz="1200" dirty="0" smtClean="0"/>
          </a:p>
          <a:p>
            <a:r>
              <a:rPr lang="ja-JP" altLang="en-US" sz="1200" dirty="0" smtClean="0"/>
              <a:t>（何</a:t>
            </a:r>
            <a:r>
              <a:rPr lang="en-US" altLang="ja-JP" sz="1200" dirty="0" smtClean="0"/>
              <a:t>ml</a:t>
            </a:r>
            <a:r>
              <a:rPr lang="ja-JP" altLang="en-US" sz="1200" dirty="0"/>
              <a:t>／</a:t>
            </a:r>
            <a:r>
              <a:rPr lang="en-US" altLang="ja-JP" sz="1200" dirty="0" err="1"/>
              <a:t>hr</a:t>
            </a:r>
            <a:r>
              <a:rPr lang="ja-JP" altLang="en-US" sz="1200" dirty="0"/>
              <a:t>減量もしくは</a:t>
            </a:r>
            <a:r>
              <a:rPr lang="ja-JP" altLang="en-US" sz="1200" dirty="0" smtClean="0"/>
              <a:t>増量するかは各施設の判断による）</a:t>
            </a:r>
            <a:endParaRPr lang="ja-JP" altLang="en-US" sz="1200" dirty="0"/>
          </a:p>
        </p:txBody>
      </p:sp>
      <p:sp>
        <p:nvSpPr>
          <p:cNvPr id="18" name="右矢印 17"/>
          <p:cNvSpPr/>
          <p:nvPr/>
        </p:nvSpPr>
        <p:spPr>
          <a:xfrm rot="5400000">
            <a:off x="2589436" y="4060262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48680" y="4427984"/>
            <a:ext cx="432048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US" altLang="ja-JP" sz="1200" dirty="0" smtClean="0">
                <a:solidFill>
                  <a:prstClr val="black"/>
                </a:solidFill>
              </a:rPr>
              <a:t>【</a:t>
            </a:r>
            <a:r>
              <a:rPr lang="ja-JP" altLang="en-US" sz="1200" dirty="0" smtClean="0">
                <a:solidFill>
                  <a:prstClr val="black"/>
                </a:solidFill>
              </a:rPr>
              <a:t>特定</a:t>
            </a:r>
            <a:r>
              <a:rPr lang="ja-JP" altLang="en-US" sz="1200" dirty="0">
                <a:solidFill>
                  <a:prstClr val="black"/>
                </a:solidFill>
              </a:rPr>
              <a:t>行為を行うときに確認すべき</a:t>
            </a:r>
            <a:r>
              <a:rPr lang="ja-JP" altLang="en-US" sz="1200" dirty="0" smtClean="0">
                <a:solidFill>
                  <a:prstClr val="black"/>
                </a:solidFill>
              </a:rPr>
              <a:t>事項</a:t>
            </a:r>
            <a:r>
              <a:rPr lang="en-US" altLang="ja-JP" sz="1200" dirty="0" smtClean="0">
                <a:solidFill>
                  <a:prstClr val="black"/>
                </a:solidFill>
              </a:rPr>
              <a:t>】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□意識状態、自覚症状</a:t>
            </a:r>
            <a:r>
              <a:rPr lang="ja-JP" altLang="en-US" sz="1200" dirty="0" smtClean="0">
                <a:solidFill>
                  <a:prstClr val="black"/>
                </a:solidFill>
              </a:rPr>
              <a:t>の</a:t>
            </a:r>
            <a:r>
              <a:rPr lang="ja-JP" altLang="en-US" sz="1200" dirty="0">
                <a:solidFill>
                  <a:prstClr val="black"/>
                </a:solidFill>
              </a:rPr>
              <a:t>悪化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□バイタルサイン</a:t>
            </a:r>
            <a:r>
              <a:rPr lang="ja-JP" altLang="en-US" sz="1200" dirty="0" smtClean="0">
                <a:solidFill>
                  <a:prstClr val="black"/>
                </a:solidFill>
              </a:rPr>
              <a:t>の悪化（注）</a:t>
            </a:r>
            <a:endParaRPr lang="en-US" altLang="ja-JP" sz="1200" dirty="0" smtClean="0">
              <a:solidFill>
                <a:prstClr val="black"/>
              </a:solidFill>
            </a:endParaRPr>
          </a:p>
          <a:p>
            <a:pPr lvl="0"/>
            <a:endParaRPr lang="en-US" altLang="ja-JP" sz="1200" dirty="0">
              <a:solidFill>
                <a:prstClr val="black"/>
              </a:solidFill>
            </a:endParaRPr>
          </a:p>
          <a:p>
            <a:pPr lvl="0"/>
            <a:r>
              <a:rPr lang="ja-JP" altLang="en-US" sz="1200" dirty="0" smtClean="0">
                <a:solidFill>
                  <a:prstClr val="black"/>
                </a:solidFill>
              </a:rPr>
              <a:t>上記のうち</a:t>
            </a:r>
            <a:r>
              <a:rPr lang="en-US" altLang="ja-JP" sz="1200" dirty="0" smtClean="0">
                <a:solidFill>
                  <a:prstClr val="black"/>
                </a:solidFill>
              </a:rPr>
              <a:t>1</a:t>
            </a:r>
            <a:r>
              <a:rPr lang="ja-JP" altLang="en-US" sz="1200" dirty="0" smtClean="0">
                <a:solidFill>
                  <a:prstClr val="black"/>
                </a:solidFill>
              </a:rPr>
              <a:t>項目でも該当すれば直ちに医師に連絡</a:t>
            </a:r>
            <a:endParaRPr lang="en-US" altLang="ja-JP" sz="1200" dirty="0" smtClean="0">
              <a:solidFill>
                <a:prstClr val="black"/>
              </a:solidFill>
            </a:endParaRPr>
          </a:p>
          <a:p>
            <a:pPr lvl="0"/>
            <a:endParaRPr lang="en-US" altLang="ja-JP" sz="1200" dirty="0">
              <a:solidFill>
                <a:prstClr val="black"/>
              </a:solidFill>
            </a:endParaRPr>
          </a:p>
        </p:txBody>
      </p:sp>
      <p:sp>
        <p:nvSpPr>
          <p:cNvPr id="23" name="右矢印 22"/>
          <p:cNvSpPr/>
          <p:nvPr/>
        </p:nvSpPr>
        <p:spPr>
          <a:xfrm rot="5400000">
            <a:off x="2517428" y="5964685"/>
            <a:ext cx="360040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24" name="右矢印 23"/>
          <p:cNvSpPr/>
          <p:nvPr/>
        </p:nvSpPr>
        <p:spPr>
          <a:xfrm rot="5400000">
            <a:off x="2589436" y="7150721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27" name="右矢印 26"/>
          <p:cNvSpPr/>
          <p:nvPr/>
        </p:nvSpPr>
        <p:spPr>
          <a:xfrm>
            <a:off x="4754005" y="5129255"/>
            <a:ext cx="39604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28" name="正方形/長方形 27"/>
          <p:cNvSpPr/>
          <p:nvPr/>
        </p:nvSpPr>
        <p:spPr>
          <a:xfrm>
            <a:off x="5176529" y="4986739"/>
            <a:ext cx="1116124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ja-JP" altLang="en-US" sz="1200" dirty="0" smtClean="0">
                <a:solidFill>
                  <a:prstClr val="black"/>
                </a:solidFill>
              </a:rPr>
              <a:t>担当</a:t>
            </a:r>
            <a:r>
              <a:rPr lang="ja-JP" altLang="en-US" sz="1200" dirty="0">
                <a:solidFill>
                  <a:prstClr val="black"/>
                </a:solidFill>
              </a:rPr>
              <a:t>医師もしくは当直医に直接</a:t>
            </a:r>
            <a:r>
              <a:rPr lang="ja-JP" altLang="en-US" sz="1200" dirty="0" smtClean="0">
                <a:solidFill>
                  <a:prstClr val="black"/>
                </a:solidFill>
              </a:rPr>
              <a:t>連絡</a:t>
            </a:r>
            <a:endParaRPr lang="en-US" altLang="ja-JP" sz="1200" dirty="0" smtClean="0">
              <a:solidFill>
                <a:prstClr val="black"/>
              </a:solidFill>
            </a:endParaRPr>
          </a:p>
        </p:txBody>
      </p:sp>
      <p:sp>
        <p:nvSpPr>
          <p:cNvPr id="29" name="右矢印 28"/>
          <p:cNvSpPr/>
          <p:nvPr/>
        </p:nvSpPr>
        <p:spPr>
          <a:xfrm>
            <a:off x="4934025" y="2338745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2400"/>
          </a:p>
        </p:txBody>
      </p:sp>
      <p:sp>
        <p:nvSpPr>
          <p:cNvPr id="30" name="正方形/長方形 29"/>
          <p:cNvSpPr/>
          <p:nvPr/>
        </p:nvSpPr>
        <p:spPr>
          <a:xfrm>
            <a:off x="5186054" y="2237235"/>
            <a:ext cx="1116124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担当医師の携帯電話に直接</a:t>
            </a:r>
            <a:r>
              <a:rPr lang="ja-JP" altLang="en-US" sz="1200" dirty="0" smtClean="0">
                <a:solidFill>
                  <a:prstClr val="black"/>
                </a:solidFill>
              </a:rPr>
              <a:t>連絡</a:t>
            </a:r>
            <a:endParaRPr lang="en-US" altLang="ja-JP" sz="1200" dirty="0" smtClean="0">
              <a:solidFill>
                <a:prstClr val="black"/>
              </a:solidFill>
            </a:endParaRPr>
          </a:p>
        </p:txBody>
      </p:sp>
      <p:sp>
        <p:nvSpPr>
          <p:cNvPr id="31" name="円/楕円 30"/>
          <p:cNvSpPr/>
          <p:nvPr/>
        </p:nvSpPr>
        <p:spPr>
          <a:xfrm>
            <a:off x="4899247" y="1259632"/>
            <a:ext cx="970882" cy="47180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dirty="0"/>
              <a:t>病状</a:t>
            </a:r>
            <a:r>
              <a:rPr lang="ja-JP" altLang="en-US" sz="1200" dirty="0" smtClean="0"/>
              <a:t>の</a:t>
            </a:r>
            <a:endParaRPr lang="en-US" altLang="ja-JP" sz="1200" dirty="0"/>
          </a:p>
          <a:p>
            <a:pPr algn="ctr"/>
            <a:r>
              <a:rPr lang="ja-JP" altLang="en-US" sz="1200" dirty="0" smtClean="0"/>
              <a:t>範囲外</a:t>
            </a:r>
            <a:endParaRPr lang="ja-JP" altLang="en-US" sz="1200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5475311" y="1773829"/>
            <a:ext cx="9060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/>
              <a:t>不安定</a:t>
            </a:r>
            <a:endParaRPr lang="en-US" altLang="ja-JP" sz="1200" dirty="0" smtClean="0"/>
          </a:p>
          <a:p>
            <a:r>
              <a:rPr kumimoji="1" lang="ja-JP" altLang="en-US" sz="1200" dirty="0" smtClean="0"/>
              <a:t>緊急性あり</a:t>
            </a:r>
            <a:endParaRPr kumimoji="1" lang="ja-JP" altLang="en-US" sz="1200" dirty="0"/>
          </a:p>
        </p:txBody>
      </p:sp>
      <p:sp>
        <p:nvSpPr>
          <p:cNvPr id="33" name="円/楕円 32"/>
          <p:cNvSpPr/>
          <p:nvPr/>
        </p:nvSpPr>
        <p:spPr>
          <a:xfrm>
            <a:off x="1456267" y="2776996"/>
            <a:ext cx="975374" cy="4591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病状の</a:t>
            </a:r>
            <a:endParaRPr kumimoji="1" lang="en-US" altLang="ja-JP" sz="12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範囲内</a:t>
            </a:r>
            <a:endParaRPr kumimoji="1" lang="en-US" altLang="ja-JP" sz="1200" dirty="0" smtClean="0">
              <a:solidFill>
                <a:schemeClr val="tx1"/>
              </a:solidFill>
            </a:endParaRPr>
          </a:p>
        </p:txBody>
      </p:sp>
      <p:sp>
        <p:nvSpPr>
          <p:cNvPr id="34" name="右矢印 33"/>
          <p:cNvSpPr/>
          <p:nvPr/>
        </p:nvSpPr>
        <p:spPr>
          <a:xfrm rot="5400000">
            <a:off x="2517323" y="2871846"/>
            <a:ext cx="360251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solidFill>
                <a:srgbClr val="FF0000"/>
              </a:solidFill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2969649" y="2797042"/>
            <a:ext cx="9044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/>
              <a:t>安定</a:t>
            </a:r>
            <a:endParaRPr lang="en-US" altLang="ja-JP" sz="1200" dirty="0" smtClean="0"/>
          </a:p>
          <a:p>
            <a:r>
              <a:rPr kumimoji="1" lang="ja-JP" altLang="en-US" sz="1200" dirty="0" smtClean="0"/>
              <a:t>緊急性</a:t>
            </a:r>
            <a:r>
              <a:rPr lang="ja-JP" altLang="en-US" sz="1200" dirty="0"/>
              <a:t>なし</a:t>
            </a:r>
            <a:endParaRPr kumimoji="1" lang="ja-JP" altLang="en-US" sz="120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3024319" y="5732911"/>
            <a:ext cx="3357009" cy="5770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050" dirty="0" smtClean="0"/>
              <a:t>（注）血圧の目標値（直ちに医師に報告すべき値）の設定</a:t>
            </a:r>
            <a:endParaRPr kumimoji="1" lang="en-US" altLang="ja-JP" sz="1050" dirty="0" smtClean="0"/>
          </a:p>
          <a:p>
            <a:r>
              <a:rPr kumimoji="1" lang="ja-JP" altLang="en-US" sz="1050" dirty="0" smtClean="0"/>
              <a:t>については原疾患により異なるので</a:t>
            </a:r>
            <a:r>
              <a:rPr lang="ja-JP" altLang="en-US" sz="1050" dirty="0" smtClean="0"/>
              <a:t>患者を特定した際に</a:t>
            </a:r>
            <a:endParaRPr lang="en-US" altLang="ja-JP" sz="1050" dirty="0" smtClean="0"/>
          </a:p>
          <a:p>
            <a:r>
              <a:rPr lang="ja-JP" altLang="en-US" sz="1050" dirty="0" smtClean="0"/>
              <a:t>担当医師により記載をしておく</a:t>
            </a:r>
            <a:endParaRPr kumimoji="1" lang="ja-JP" altLang="en-US" sz="1050" dirty="0"/>
          </a:p>
        </p:txBody>
      </p:sp>
    </p:spTree>
    <p:extLst>
      <p:ext uri="{BB962C8B-B14F-4D97-AF65-F5344CB8AC3E}">
        <p14:creationId xmlns:p14="http://schemas.microsoft.com/office/powerpoint/2010/main" val="19859305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</TotalTime>
  <Words>302</Words>
  <Application>Microsoft Office PowerPoint</Application>
  <PresentationFormat>画面に合わせる (4:3)</PresentationFormat>
  <Paragraphs>34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Emura</dc:creator>
  <cp:lastModifiedBy>SANWA-135</cp:lastModifiedBy>
  <cp:revision>71</cp:revision>
  <cp:lastPrinted>2015-07-06T01:44:18Z</cp:lastPrinted>
  <dcterms:created xsi:type="dcterms:W3CDTF">2015-06-05T00:31:21Z</dcterms:created>
  <dcterms:modified xsi:type="dcterms:W3CDTF">2016-02-02T10:01:34Z</dcterms:modified>
</cp:coreProperties>
</file>