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0" autoAdjust="0"/>
    <p:restoredTop sz="93950" autoAdjust="0"/>
  </p:normalViewPr>
  <p:slideViewPr>
    <p:cSldViewPr>
      <p:cViewPr varScale="1">
        <p:scale>
          <a:sx n="62" d="100"/>
          <a:sy n="62" d="100"/>
        </p:scale>
        <p:origin x="2358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92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57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8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4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47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68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75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3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12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20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40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B438F-AE7A-48F8-97BE-593802B1DB83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59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548680" y="467544"/>
            <a:ext cx="4320480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当該手順書に係る特定行為の対象となる患者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１．静脈ラインから水分補給を要する場合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２．静脈ラインから糖質輸液を要する場合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３．静脈ラインから電解質調節を要する</a:t>
            </a:r>
            <a:r>
              <a:rPr lang="ja-JP" altLang="en-US" sz="1200" dirty="0" smtClean="0">
                <a:solidFill>
                  <a:prstClr val="black"/>
                </a:solidFill>
              </a:rPr>
              <a:t>場合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48680" y="7308304"/>
            <a:ext cx="432048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医療の安全を確保するために医師・歯科医師との連絡が必要となった場合の連絡体制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担当医師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48680" y="8318157"/>
            <a:ext cx="4320479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特定行為を行った後の医師・歯科医師に対する報告</a:t>
            </a:r>
            <a:r>
              <a:rPr lang="ja-JP" altLang="en-US" sz="1200" dirty="0">
                <a:solidFill>
                  <a:prstClr val="black"/>
                </a:solidFill>
              </a:rPr>
              <a:t>の</a:t>
            </a:r>
            <a:r>
              <a:rPr lang="ja-JP" altLang="en-US" sz="1200" dirty="0" smtClean="0">
                <a:solidFill>
                  <a:prstClr val="black"/>
                </a:solidFill>
              </a:rPr>
              <a:t>方法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１．担当医師の携帯電話、</a:t>
            </a:r>
            <a:r>
              <a:rPr lang="en-US" altLang="ja-JP" sz="1200" dirty="0">
                <a:solidFill>
                  <a:prstClr val="black"/>
                </a:solidFill>
              </a:rPr>
              <a:t>PHS</a:t>
            </a:r>
            <a:r>
              <a:rPr lang="ja-JP" altLang="en-US" sz="1200" dirty="0">
                <a:solidFill>
                  <a:prstClr val="black"/>
                </a:solidFill>
              </a:rPr>
              <a:t>等に直接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ja-JP" altLang="en-US" sz="1200" dirty="0" smtClean="0">
                <a:solidFill>
                  <a:prstClr val="black"/>
                </a:solidFill>
              </a:rPr>
              <a:t>２</a:t>
            </a:r>
            <a:r>
              <a:rPr lang="ja-JP" altLang="en-US" sz="1200" dirty="0">
                <a:solidFill>
                  <a:prstClr val="black"/>
                </a:solidFill>
              </a:rPr>
              <a:t>．診療記録への</a:t>
            </a:r>
            <a:r>
              <a:rPr lang="ja-JP" altLang="en-US" sz="1200" dirty="0" smtClean="0">
                <a:solidFill>
                  <a:prstClr val="black"/>
                </a:solidFill>
              </a:rPr>
              <a:t>記載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0" name="右矢印 9"/>
          <p:cNvSpPr/>
          <p:nvPr/>
        </p:nvSpPr>
        <p:spPr>
          <a:xfrm rot="5400000">
            <a:off x="2602854" y="1356173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8680" y="1691680"/>
            <a:ext cx="4320480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smtClean="0"/>
              <a:t>看護師に診療</a:t>
            </a:r>
            <a:r>
              <a:rPr lang="ja-JP" altLang="en-US" sz="1200" dirty="0" smtClean="0"/>
              <a:t>の補助を行わせる患者の病状の範囲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□意識状態の変化なし</a:t>
            </a:r>
          </a:p>
          <a:p>
            <a:r>
              <a:rPr lang="ja-JP" altLang="en-US" sz="1200" dirty="0"/>
              <a:t>□バイタルサインの変化なし</a:t>
            </a:r>
          </a:p>
          <a:p>
            <a:r>
              <a:rPr lang="ja-JP" altLang="en-US" sz="1200" dirty="0"/>
              <a:t>□心不全徴候がない</a:t>
            </a:r>
          </a:p>
          <a:p>
            <a:r>
              <a:rPr lang="ja-JP" altLang="en-US" sz="1200" dirty="0"/>
              <a:t>□採血上著しい電解質異常がない（</a:t>
            </a:r>
            <a:r>
              <a:rPr lang="en-US" altLang="ja-JP" sz="1200" dirty="0"/>
              <a:t>120mEq/L≦Na≦160 </a:t>
            </a:r>
            <a:r>
              <a:rPr lang="en-US" altLang="ja-JP" sz="1200" dirty="0" err="1" smtClean="0"/>
              <a:t>mEq</a:t>
            </a:r>
            <a:r>
              <a:rPr lang="en-US" altLang="ja-JP" sz="1200" dirty="0" smtClean="0"/>
              <a:t>/L</a:t>
            </a:r>
            <a:r>
              <a:rPr lang="ja-JP" altLang="en-US" sz="1200" dirty="0" err="1" smtClean="0"/>
              <a:t>、</a:t>
            </a:r>
            <a:r>
              <a:rPr lang="en-US" altLang="ja-JP" sz="1200" dirty="0" smtClean="0"/>
              <a:t> </a:t>
            </a:r>
            <a:r>
              <a:rPr lang="en-US" altLang="ja-JP" sz="1200" dirty="0"/>
              <a:t>2.5mEq/L≦K≦6.0 </a:t>
            </a:r>
            <a:r>
              <a:rPr lang="en-US" altLang="ja-JP" sz="1200" dirty="0" err="1"/>
              <a:t>mEq</a:t>
            </a:r>
            <a:r>
              <a:rPr lang="en-US" altLang="ja-JP" sz="1200" dirty="0"/>
              <a:t>/L</a:t>
            </a:r>
            <a:r>
              <a:rPr lang="ja-JP" altLang="en-US" sz="1200" dirty="0"/>
              <a:t>）</a:t>
            </a:r>
          </a:p>
          <a:p>
            <a:r>
              <a:rPr lang="ja-JP" altLang="en-US" sz="1200" dirty="0"/>
              <a:t>□初回調整ではない</a:t>
            </a:r>
          </a:p>
          <a:p>
            <a:r>
              <a:rPr lang="ja-JP" altLang="en-US" sz="1200" dirty="0"/>
              <a:t>□同一点滴ライン上</a:t>
            </a:r>
            <a:r>
              <a:rPr lang="ja-JP" altLang="en-US" sz="1200" dirty="0" smtClean="0"/>
              <a:t>に、劇薬</a:t>
            </a:r>
            <a:r>
              <a:rPr lang="ja-JP" altLang="en-US" sz="1200" dirty="0"/>
              <a:t>や毒薬類、循環作動薬が</a:t>
            </a:r>
            <a:r>
              <a:rPr lang="ja-JP" altLang="en-US" sz="1200" dirty="0" smtClean="0"/>
              <a:t>ない</a:t>
            </a:r>
            <a:endParaRPr lang="ja-JP" altLang="en-US" sz="1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06565" y="87759"/>
            <a:ext cx="58448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手順書</a:t>
            </a:r>
            <a:r>
              <a:rPr lang="ja-JP" altLang="en-US" sz="1400" dirty="0"/>
              <a:t>：持続点滴中のナトリウム、カリウム又はクロールの</a:t>
            </a:r>
            <a:r>
              <a:rPr lang="ja-JP" altLang="en-US" sz="1400" dirty="0" smtClean="0"/>
              <a:t>投与量の調整</a:t>
            </a:r>
            <a:endParaRPr kumimoji="1" lang="ja-JP" altLang="en-US" sz="1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48680" y="4005413"/>
            <a:ext cx="432048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診療の補助の内容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持続点滴中のナトリウム、カリウム又はクロールの投与量の</a:t>
            </a:r>
            <a:r>
              <a:rPr lang="ja-JP" altLang="en-US" sz="1200" dirty="0" smtClean="0"/>
              <a:t>調整</a:t>
            </a:r>
            <a:endParaRPr lang="ja-JP" altLang="en-US" sz="1200" dirty="0"/>
          </a:p>
        </p:txBody>
      </p:sp>
      <p:sp>
        <p:nvSpPr>
          <p:cNvPr id="18" name="右矢印 17"/>
          <p:cNvSpPr/>
          <p:nvPr/>
        </p:nvSpPr>
        <p:spPr>
          <a:xfrm rot="5400000">
            <a:off x="2590007" y="4509667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8680" y="4845174"/>
            <a:ext cx="4320479" cy="212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</a:t>
            </a:r>
            <a:r>
              <a:rPr lang="ja-JP" altLang="en-US" sz="1200" dirty="0">
                <a:solidFill>
                  <a:prstClr val="black"/>
                </a:solidFill>
              </a:rPr>
              <a:t>行為を行うときに確認すべき</a:t>
            </a:r>
            <a:r>
              <a:rPr lang="ja-JP" altLang="en-US" sz="1200" dirty="0" smtClean="0">
                <a:solidFill>
                  <a:prstClr val="black"/>
                </a:solidFill>
              </a:rPr>
              <a:t>事項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□意識状態の変化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□バイタルサインの変化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□自覚症状の変化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□行動様式の変化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□心電図の変化</a:t>
            </a:r>
          </a:p>
          <a:p>
            <a:pPr lvl="0"/>
            <a:endParaRPr lang="en-US" altLang="ja-JP" sz="1200" dirty="0" smtClean="0">
              <a:solidFill>
                <a:prstClr val="black"/>
              </a:solidFill>
            </a:endParaRPr>
          </a:p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どれ</a:t>
            </a:r>
            <a:r>
              <a:rPr lang="ja-JP" altLang="en-US" sz="1200" dirty="0">
                <a:solidFill>
                  <a:prstClr val="black"/>
                </a:solidFill>
              </a:rPr>
              <a:t>か一項目でもあれば、下記の確認をして担当医に連絡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□呼吸苦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□喘鳴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□肺</a:t>
            </a:r>
            <a:r>
              <a:rPr lang="ja-JP" altLang="en-US" sz="1200" dirty="0" smtClean="0">
                <a:solidFill>
                  <a:prstClr val="black"/>
                </a:solidFill>
              </a:rPr>
              <a:t>副雑音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23" name="右矢印 22"/>
          <p:cNvSpPr/>
          <p:nvPr/>
        </p:nvSpPr>
        <p:spPr>
          <a:xfrm rot="5400000">
            <a:off x="2602854" y="6976989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4" name="右矢印 23"/>
          <p:cNvSpPr/>
          <p:nvPr/>
        </p:nvSpPr>
        <p:spPr>
          <a:xfrm rot="5400000">
            <a:off x="2626937" y="7980909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7" name="右矢印 26"/>
          <p:cNvSpPr/>
          <p:nvPr/>
        </p:nvSpPr>
        <p:spPr>
          <a:xfrm>
            <a:off x="4697758" y="6397603"/>
            <a:ext cx="452292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8" name="正方形/長方形 27"/>
          <p:cNvSpPr/>
          <p:nvPr/>
        </p:nvSpPr>
        <p:spPr>
          <a:xfrm>
            <a:off x="5186055" y="6229925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担当医師の携帯</a:t>
            </a:r>
            <a:r>
              <a:rPr lang="ja-JP" altLang="en-US" sz="1200" dirty="0" smtClean="0">
                <a:solidFill>
                  <a:prstClr val="black"/>
                </a:solidFill>
              </a:rPr>
              <a:t>電話に</a:t>
            </a:r>
            <a:r>
              <a:rPr lang="ja-JP" altLang="en-US" sz="1200" dirty="0">
                <a:solidFill>
                  <a:prstClr val="black"/>
                </a:solidFill>
              </a:rPr>
              <a:t>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29" name="右矢印 28"/>
          <p:cNvSpPr/>
          <p:nvPr/>
        </p:nvSpPr>
        <p:spPr>
          <a:xfrm>
            <a:off x="4934025" y="2770793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30" name="正方形/長方形 29"/>
          <p:cNvSpPr/>
          <p:nvPr/>
        </p:nvSpPr>
        <p:spPr>
          <a:xfrm>
            <a:off x="5186054" y="2669283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担当医師の携帯電話に直接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31" name="円/楕円 30"/>
          <p:cNvSpPr/>
          <p:nvPr/>
        </p:nvSpPr>
        <p:spPr>
          <a:xfrm>
            <a:off x="4899247" y="1691680"/>
            <a:ext cx="970882" cy="47180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病状</a:t>
            </a:r>
            <a:r>
              <a:rPr lang="ja-JP" altLang="en-US" sz="1200" dirty="0" smtClean="0"/>
              <a:t>の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範囲外</a:t>
            </a:r>
            <a:endParaRPr lang="ja-JP" altLang="en-US" sz="12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475311" y="2205877"/>
            <a:ext cx="906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不安定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緊急性あり</a:t>
            </a:r>
            <a:endParaRPr kumimoji="1" lang="ja-JP" altLang="en-US" sz="1200" dirty="0"/>
          </a:p>
        </p:txBody>
      </p:sp>
      <p:sp>
        <p:nvSpPr>
          <p:cNvPr id="33" name="円/楕円 32"/>
          <p:cNvSpPr/>
          <p:nvPr/>
        </p:nvSpPr>
        <p:spPr>
          <a:xfrm>
            <a:off x="1456267" y="3419872"/>
            <a:ext cx="975374" cy="4591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病状の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範囲内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34" name="右矢印 33"/>
          <p:cNvSpPr/>
          <p:nvPr/>
        </p:nvSpPr>
        <p:spPr>
          <a:xfrm rot="5400000">
            <a:off x="2508306" y="3514722"/>
            <a:ext cx="360251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969649" y="3439918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</a:t>
            </a:r>
            <a:r>
              <a:rPr lang="ja-JP" altLang="en-US" sz="1200" dirty="0"/>
              <a:t>なし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985930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301</Words>
  <Application>Microsoft Office PowerPoint</Application>
  <PresentationFormat>画面に合わせる (4:3)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Emura</dc:creator>
  <cp:lastModifiedBy>祝 雅之</cp:lastModifiedBy>
  <cp:revision>65</cp:revision>
  <cp:lastPrinted>2015-07-06T01:44:18Z</cp:lastPrinted>
  <dcterms:created xsi:type="dcterms:W3CDTF">2015-06-05T00:31:21Z</dcterms:created>
  <dcterms:modified xsi:type="dcterms:W3CDTF">2016-02-10T04:20:57Z</dcterms:modified>
</cp:coreProperties>
</file>