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0" autoAdjust="0"/>
    <p:restoredTop sz="93950" autoAdjust="0"/>
  </p:normalViewPr>
  <p:slideViewPr>
    <p:cSldViewPr>
      <p:cViewPr>
        <p:scale>
          <a:sx n="100" d="100"/>
          <a:sy n="100" d="100"/>
        </p:scale>
        <p:origin x="-259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92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57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8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4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47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68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75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3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12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20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40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59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48680" y="539552"/>
            <a:ext cx="4320480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当該手順書に係る特定行為の対象となる患者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１．全身状態が安定しており、合併症がなく、疼痛コントロールのために硬膜外カテーテルが挿入されている患者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２．硬膜外鎮痛が効果的である場合 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３．硬膜外鎮痛の副作用（低血圧、麻痺など）がみられない</a:t>
            </a:r>
            <a:r>
              <a:rPr lang="ja-JP" altLang="en-US" sz="1200" dirty="0" smtClean="0">
                <a:solidFill>
                  <a:prstClr val="black"/>
                </a:solidFill>
              </a:rPr>
              <a:t>場合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48680" y="6877997"/>
            <a:ext cx="432048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医療の安全を確保するために医師・歯科医師との連絡が必要となった場合の連絡体制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</a:t>
            </a:r>
            <a:r>
              <a:rPr lang="ja-JP" altLang="en-US" sz="1200" dirty="0" smtClean="0">
                <a:solidFill>
                  <a:prstClr val="black"/>
                </a:solidFill>
              </a:rPr>
              <a:t>医師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48680" y="7958117"/>
            <a:ext cx="4320479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特定行為を行った後の医師・歯科医師に対する報告</a:t>
            </a:r>
            <a:r>
              <a:rPr lang="ja-JP" altLang="en-US" sz="1200" dirty="0">
                <a:solidFill>
                  <a:prstClr val="black"/>
                </a:solidFill>
              </a:rPr>
              <a:t>の</a:t>
            </a:r>
            <a:r>
              <a:rPr lang="ja-JP" altLang="en-US" sz="1200" dirty="0" smtClean="0">
                <a:solidFill>
                  <a:prstClr val="black"/>
                </a:solidFill>
              </a:rPr>
              <a:t>方法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１．担当医師の携帯電話に直接連絡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２．診療記録への</a:t>
            </a:r>
            <a:r>
              <a:rPr lang="ja-JP" altLang="en-US" sz="1200" dirty="0" smtClean="0">
                <a:solidFill>
                  <a:prstClr val="black"/>
                </a:solidFill>
              </a:rPr>
              <a:t>記載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0" name="右矢印 9"/>
          <p:cNvSpPr/>
          <p:nvPr/>
        </p:nvSpPr>
        <p:spPr>
          <a:xfrm rot="5400000">
            <a:off x="2575688" y="1572198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8680" y="1890861"/>
            <a:ext cx="432048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看護師に診療の補助を行わせる患者の病状の範囲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□意識状態の変化なし</a:t>
            </a:r>
          </a:p>
          <a:p>
            <a:r>
              <a:rPr lang="ja-JP" altLang="en-US" sz="1200" dirty="0"/>
              <a:t>□バイタルサインの変化なし（痛みによるバイタルサインの変動を除く）</a:t>
            </a:r>
          </a:p>
          <a:p>
            <a:r>
              <a:rPr lang="ja-JP" altLang="en-US" sz="1200" dirty="0"/>
              <a:t>□とくに低血圧がない</a:t>
            </a:r>
            <a:r>
              <a:rPr lang="ja-JP" altLang="en-US" sz="1200" dirty="0" smtClean="0"/>
              <a:t>こと</a:t>
            </a:r>
            <a:endParaRPr lang="ja-JP" altLang="en-US" sz="1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28135" y="87759"/>
            <a:ext cx="5155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手順書</a:t>
            </a:r>
            <a:r>
              <a:rPr lang="ja-JP" altLang="en-US" sz="1400" dirty="0"/>
              <a:t>：硬膜外カテーテルによる鎮痛剤の投与及び投与量の</a:t>
            </a:r>
            <a:r>
              <a:rPr lang="ja-JP" altLang="en-US" sz="1400" dirty="0" smtClean="0"/>
              <a:t>調整</a:t>
            </a:r>
            <a:endParaRPr kumimoji="1" lang="ja-JP" altLang="en-US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48680" y="3491880"/>
            <a:ext cx="432048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診療の補助の内容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硬膜外カテーテルによる鎮痛剤の投与及び投与量の</a:t>
            </a:r>
            <a:r>
              <a:rPr lang="ja-JP" altLang="en-US" sz="1200" dirty="0" smtClean="0"/>
              <a:t>調整</a:t>
            </a:r>
            <a:endParaRPr lang="ja-JP" altLang="en-US" sz="1200" dirty="0"/>
          </a:p>
        </p:txBody>
      </p:sp>
      <p:sp>
        <p:nvSpPr>
          <p:cNvPr id="18" name="右矢印 17"/>
          <p:cNvSpPr/>
          <p:nvPr/>
        </p:nvSpPr>
        <p:spPr>
          <a:xfrm rot="5400000">
            <a:off x="2575688" y="3982370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8680" y="4355976"/>
            <a:ext cx="4320480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</a:t>
            </a:r>
            <a:r>
              <a:rPr lang="ja-JP" altLang="en-US" sz="1200" dirty="0">
                <a:solidFill>
                  <a:prstClr val="black"/>
                </a:solidFill>
              </a:rPr>
              <a:t>行為を行うときに確認すべき</a:t>
            </a:r>
            <a:r>
              <a:rPr lang="ja-JP" altLang="en-US" sz="1200" dirty="0" smtClean="0">
                <a:solidFill>
                  <a:prstClr val="black"/>
                </a:solidFill>
              </a:rPr>
              <a:t>事項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□意識状態の変化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□バイタルサイン（特に血圧）の変化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</a:t>
            </a:r>
            <a:r>
              <a:rPr lang="en-US" altLang="ja-JP" sz="1200" dirty="0">
                <a:solidFill>
                  <a:prstClr val="black"/>
                </a:solidFill>
              </a:rPr>
              <a:t>SpO</a:t>
            </a:r>
            <a:r>
              <a:rPr lang="en-US" altLang="ja-JP" sz="1200" baseline="-25000" dirty="0">
                <a:solidFill>
                  <a:prstClr val="black"/>
                </a:solidFill>
              </a:rPr>
              <a:t>2</a:t>
            </a:r>
            <a:r>
              <a:rPr lang="ja-JP" altLang="en-US" sz="1200" dirty="0">
                <a:solidFill>
                  <a:prstClr val="black"/>
                </a:solidFill>
              </a:rPr>
              <a:t>（広範囲神経遮断による呼吸筋麻痺の懸念）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□下肢麻痺、脱力、しびれの出現の有無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□刺入部の状態（出血、発赤、感染兆候など）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□頭痛の有無</a:t>
            </a:r>
          </a:p>
          <a:p>
            <a:pPr lvl="0"/>
            <a:endParaRPr lang="en-US" altLang="ja-JP" sz="1200" dirty="0" smtClean="0">
              <a:solidFill>
                <a:prstClr val="black"/>
              </a:solidFill>
            </a:endParaRPr>
          </a:p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どれ</a:t>
            </a:r>
            <a:r>
              <a:rPr lang="ja-JP" altLang="en-US" sz="1200" dirty="0">
                <a:solidFill>
                  <a:prstClr val="black"/>
                </a:solidFill>
              </a:rPr>
              <a:t>か一項目でもあれば、下記の確認をして担当医に連絡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□血圧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□運動麻痺、感覚障害（しびれ</a:t>
            </a:r>
            <a:r>
              <a:rPr lang="ja-JP" altLang="en-US" sz="1200" dirty="0" smtClean="0">
                <a:solidFill>
                  <a:prstClr val="black"/>
                </a:solidFill>
              </a:rPr>
              <a:t>）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23" name="右矢印 22"/>
          <p:cNvSpPr/>
          <p:nvPr/>
        </p:nvSpPr>
        <p:spPr>
          <a:xfrm rot="5400000">
            <a:off x="2575688" y="6512175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4" name="右矢印 23"/>
          <p:cNvSpPr/>
          <p:nvPr/>
        </p:nvSpPr>
        <p:spPr>
          <a:xfrm rot="5400000">
            <a:off x="2575688" y="7592295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7" name="右矢印 26"/>
          <p:cNvSpPr/>
          <p:nvPr/>
        </p:nvSpPr>
        <p:spPr>
          <a:xfrm>
            <a:off x="4581128" y="6185793"/>
            <a:ext cx="720080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8" name="正方形/長方形 27"/>
          <p:cNvSpPr/>
          <p:nvPr/>
        </p:nvSpPr>
        <p:spPr>
          <a:xfrm>
            <a:off x="5407147" y="6156176"/>
            <a:ext cx="1271867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担当</a:t>
            </a:r>
            <a:r>
              <a:rPr lang="ja-JP" altLang="en-US" sz="1200" dirty="0">
                <a:solidFill>
                  <a:prstClr val="black"/>
                </a:solidFill>
              </a:rPr>
              <a:t>医師の携帯電話に直接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29" name="右矢印 28"/>
          <p:cNvSpPr/>
          <p:nvPr/>
        </p:nvSpPr>
        <p:spPr>
          <a:xfrm>
            <a:off x="4934025" y="2592869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30" name="正方形/長方形 29"/>
          <p:cNvSpPr/>
          <p:nvPr/>
        </p:nvSpPr>
        <p:spPr>
          <a:xfrm>
            <a:off x="5186054" y="2491359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担当医師の携帯電話に直接連絡</a:t>
            </a:r>
            <a:endParaRPr lang="en-US" altLang="ja-JP" sz="1200" dirty="0">
              <a:solidFill>
                <a:prstClr val="black"/>
              </a:solidFill>
            </a:endParaRPr>
          </a:p>
        </p:txBody>
      </p:sp>
      <p:sp>
        <p:nvSpPr>
          <p:cNvPr id="31" name="円/楕円 30"/>
          <p:cNvSpPr/>
          <p:nvPr/>
        </p:nvSpPr>
        <p:spPr>
          <a:xfrm>
            <a:off x="4899247" y="1513756"/>
            <a:ext cx="970882" cy="4718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病状</a:t>
            </a:r>
            <a:r>
              <a:rPr lang="ja-JP" altLang="en-US" sz="1200" dirty="0" smtClean="0"/>
              <a:t>の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範囲外</a:t>
            </a:r>
            <a:endParaRPr lang="ja-JP" altLang="en-US" sz="12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475311" y="2027953"/>
            <a:ext cx="906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不安定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緊急性あり</a:t>
            </a:r>
            <a:endParaRPr kumimoji="1" lang="ja-JP" altLang="en-US" sz="1200" dirty="0"/>
          </a:p>
        </p:txBody>
      </p:sp>
      <p:sp>
        <p:nvSpPr>
          <p:cNvPr id="33" name="円/楕円 32"/>
          <p:cNvSpPr/>
          <p:nvPr/>
        </p:nvSpPr>
        <p:spPr>
          <a:xfrm>
            <a:off x="1456267" y="2959112"/>
            <a:ext cx="975374" cy="4591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病状の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範囲内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34" name="右矢印 33"/>
          <p:cNvSpPr/>
          <p:nvPr/>
        </p:nvSpPr>
        <p:spPr>
          <a:xfrm rot="5400000">
            <a:off x="2503575" y="3053963"/>
            <a:ext cx="360251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969649" y="2979158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</a:t>
            </a:r>
            <a:r>
              <a:rPr lang="ja-JP" altLang="en-US" sz="1200" dirty="0"/>
              <a:t>なし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985930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322</Words>
  <Application>Microsoft Office PowerPoint</Application>
  <PresentationFormat>画面に合わせる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Emura</dc:creator>
  <cp:lastModifiedBy>SANWA-135</cp:lastModifiedBy>
  <cp:revision>59</cp:revision>
  <cp:lastPrinted>2015-07-06T01:44:18Z</cp:lastPrinted>
  <dcterms:created xsi:type="dcterms:W3CDTF">2015-06-05T00:31:21Z</dcterms:created>
  <dcterms:modified xsi:type="dcterms:W3CDTF">2016-02-02T02:44:27Z</dcterms:modified>
</cp:coreProperties>
</file>