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 varScale="1">
        <p:scale>
          <a:sx n="62" d="100"/>
          <a:sy n="62" d="100"/>
        </p:scale>
        <p:origin x="235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0907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 smtClean="0"/>
              <a:t>感染</a:t>
            </a:r>
            <a:r>
              <a:rPr lang="ja-JP" altLang="en-US" sz="1200" dirty="0"/>
              <a:t>徴候を</a:t>
            </a:r>
            <a:r>
              <a:rPr lang="ja-JP" altLang="en-US" sz="1200" dirty="0" smtClean="0"/>
              <a:t>有する</a:t>
            </a:r>
            <a:r>
              <a:rPr lang="ja-JP" altLang="en-US" sz="1200" dirty="0"/>
              <a:t>患者</a:t>
            </a:r>
            <a:r>
              <a:rPr lang="ja-JP" altLang="en-US" sz="1200" dirty="0" smtClean="0"/>
              <a:t>で、医師の診察により、感染臓器と原因</a:t>
            </a:r>
            <a:r>
              <a:rPr lang="ja-JP" altLang="en-US" sz="1200" dirty="0"/>
              <a:t>となる病原微生物が</a:t>
            </a:r>
            <a:r>
              <a:rPr lang="ja-JP" altLang="en-US" sz="1200" dirty="0" smtClean="0"/>
              <a:t>推定</a:t>
            </a:r>
            <a:r>
              <a:rPr lang="ja-JP" altLang="en-US" sz="1200" dirty="0"/>
              <a:t>できて</a:t>
            </a:r>
            <a:r>
              <a:rPr lang="ja-JP" altLang="en-US" sz="1200" dirty="0" smtClean="0"/>
              <a:t>いる場合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548680" y="6643970"/>
            <a:ext cx="430907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652082"/>
            <a:ext cx="430906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１．担当医師の携帯電話、</a:t>
            </a:r>
            <a:r>
              <a:rPr lang="en-US" altLang="ja-JP" sz="1200" dirty="0">
                <a:solidFill>
                  <a:prstClr val="black"/>
                </a:solidFill>
              </a:rPr>
              <a:t>PHS</a:t>
            </a:r>
            <a:r>
              <a:rPr lang="ja-JP" altLang="en-US" sz="1200" dirty="0">
                <a:solidFill>
                  <a:prstClr val="black"/>
                </a:solidFill>
              </a:rPr>
              <a:t>等に直接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２</a:t>
            </a:r>
            <a:r>
              <a:rPr lang="ja-JP" altLang="en-US" sz="1200" dirty="0">
                <a:solidFill>
                  <a:prstClr val="black"/>
                </a:solidFill>
              </a:rPr>
              <a:t>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9436" y="121215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530821"/>
            <a:ext cx="430907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□バイタルサインの変化なし</a:t>
            </a:r>
          </a:p>
          <a:p>
            <a:r>
              <a:rPr lang="ja-JP" altLang="en-US" sz="1200" dirty="0"/>
              <a:t>□</a:t>
            </a:r>
            <a:r>
              <a:rPr lang="ja-JP" altLang="en-US" sz="1200" dirty="0" smtClean="0"/>
              <a:t>白血球数＜</a:t>
            </a:r>
            <a:r>
              <a:rPr lang="en-US" altLang="ja-JP" sz="1200" dirty="0" smtClean="0"/>
              <a:t>12,000</a:t>
            </a:r>
            <a:r>
              <a:rPr lang="ja-JP" altLang="en-US" sz="1200" dirty="0" err="1" smtClean="0"/>
              <a:t>、</a:t>
            </a:r>
            <a:r>
              <a:rPr lang="ja-JP" altLang="en-US" sz="1200" dirty="0" smtClean="0"/>
              <a:t>または、白血球数＞</a:t>
            </a:r>
            <a:r>
              <a:rPr lang="en-US" altLang="ja-JP" sz="1200" dirty="0" smtClean="0"/>
              <a:t>4,000/mm</a:t>
            </a:r>
            <a:r>
              <a:rPr lang="en-US" altLang="ja-JP" sz="1200" baseline="30000" dirty="0" smtClean="0"/>
              <a:t>3</a:t>
            </a:r>
            <a:endParaRPr lang="en-US" altLang="ja-JP" sz="1200" baseline="30000" dirty="0"/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尿量</a:t>
            </a:r>
            <a:r>
              <a:rPr lang="en-US" altLang="ja-JP" sz="1200" dirty="0"/>
              <a:t>0.5 </a:t>
            </a:r>
            <a:r>
              <a:rPr lang="en-US" altLang="ja-JP" sz="1200" dirty="0" smtClean="0"/>
              <a:t>mL/kg/</a:t>
            </a:r>
            <a:r>
              <a:rPr lang="en-US" altLang="ja-JP" sz="1200" dirty="0" err="1" smtClean="0"/>
              <a:t>hr</a:t>
            </a:r>
            <a:r>
              <a:rPr lang="ja-JP" altLang="en-US" sz="1200" dirty="0" smtClean="0"/>
              <a:t>以上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42511" y="87759"/>
            <a:ext cx="4326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：感染徴候がある者に対する薬剤の</a:t>
            </a:r>
            <a:r>
              <a:rPr lang="ja-JP" altLang="en-US" sz="1400" dirty="0" smtClean="0"/>
              <a:t>臨時の投与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275856"/>
            <a:ext cx="43090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感染徴候がある者に対する薬剤の</a:t>
            </a:r>
            <a:r>
              <a:rPr lang="ja-JP" altLang="en-US" sz="1200" dirty="0" smtClean="0"/>
              <a:t>臨時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投与</a:t>
            </a:r>
            <a:endParaRPr lang="en-US" altLang="ja-JP" sz="1200" dirty="0" smtClean="0"/>
          </a:p>
          <a:p>
            <a:r>
              <a:rPr lang="ja-JP" altLang="en-US" sz="1200" dirty="0" smtClean="0"/>
              <a:t>（</a:t>
            </a:r>
            <a:r>
              <a:rPr lang="ja-JP" altLang="en-US" sz="1200" dirty="0"/>
              <a:t>各医療施設の抗菌薬投与マニュアルに従う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89436" y="393045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309398"/>
            <a:ext cx="430907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SpO2≦97%</a:t>
            </a:r>
          </a:p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□</a:t>
            </a:r>
            <a:r>
              <a:rPr lang="ja-JP" altLang="en-US" sz="1200" dirty="0">
                <a:solidFill>
                  <a:prstClr val="black"/>
                </a:solidFill>
              </a:rPr>
              <a:t>皮疹、粘膜浮腫の出現有無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□呼吸苦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□喘鳴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□肺</a:t>
            </a:r>
            <a:r>
              <a:rPr lang="ja-JP" altLang="en-US" sz="1200" dirty="0" smtClean="0">
                <a:solidFill>
                  <a:prstClr val="black"/>
                </a:solidFill>
              </a:rPr>
              <a:t>副雑音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89436" y="630672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9436" y="731483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827199"/>
            <a:ext cx="56892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86055" y="5630634"/>
            <a:ext cx="111612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4934025" y="226673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7" name="正方形/長方形 36"/>
          <p:cNvSpPr/>
          <p:nvPr/>
        </p:nvSpPr>
        <p:spPr>
          <a:xfrm>
            <a:off x="5186054" y="2165227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4899247" y="118762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75311" y="1701821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40" name="円/楕円 39"/>
          <p:cNvSpPr/>
          <p:nvPr/>
        </p:nvSpPr>
        <p:spPr>
          <a:xfrm>
            <a:off x="1456267" y="2650129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1" name="右矢印 40"/>
          <p:cNvSpPr/>
          <p:nvPr/>
        </p:nvSpPr>
        <p:spPr>
          <a:xfrm rot="5400000">
            <a:off x="2517323" y="2744979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969649" y="2670175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272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62</cp:revision>
  <cp:lastPrinted>2015-07-06T01:44:18Z</cp:lastPrinted>
  <dcterms:created xsi:type="dcterms:W3CDTF">2015-06-05T00:31:21Z</dcterms:created>
  <dcterms:modified xsi:type="dcterms:W3CDTF">2016-02-10T04:19:21Z</dcterms:modified>
</cp:coreProperties>
</file>