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10" autoAdjust="0"/>
    <p:restoredTop sz="93950" autoAdjust="0"/>
  </p:normalViewPr>
  <p:slideViewPr>
    <p:cSldViewPr>
      <p:cViewPr>
        <p:scale>
          <a:sx n="100" d="100"/>
          <a:sy n="100" d="100"/>
        </p:scale>
        <p:origin x="-2592" y="-72"/>
      </p:cViewPr>
      <p:guideLst>
        <p:guide orient="horz" pos="2880"/>
        <p:guide pos="216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1274929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1099573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203289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98040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3512470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2672687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1076753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89736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2858126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2005209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1328400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932B438F-AE7A-48F8-97BE-593802B1DB83}" type="datetimeFigureOut">
              <a:rPr kumimoji="1" lang="ja-JP" altLang="en-US" smtClean="0"/>
              <a:t>2016/2/2</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3858591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548680" y="532001"/>
            <a:ext cx="4320480" cy="1200329"/>
          </a:xfrm>
          <a:prstGeom prst="rect">
            <a:avLst/>
          </a:prstGeom>
          <a:ln>
            <a:solidFill>
              <a:schemeClr val="tx1"/>
            </a:solidFill>
          </a:ln>
        </p:spPr>
        <p:txBody>
          <a:bodyPr wrap="square">
            <a:spAutoFit/>
          </a:bodyPr>
          <a:lstStyle/>
          <a:p>
            <a:pPr lvl="0"/>
            <a:r>
              <a:rPr lang="en-US" altLang="ja-JP" sz="1200" dirty="0" smtClean="0">
                <a:solidFill>
                  <a:prstClr val="black"/>
                </a:solidFill>
              </a:rPr>
              <a:t>【</a:t>
            </a:r>
            <a:r>
              <a:rPr lang="ja-JP" altLang="en-US" sz="1200" dirty="0" smtClean="0">
                <a:solidFill>
                  <a:prstClr val="black"/>
                </a:solidFill>
              </a:rPr>
              <a:t>当該手順書に係る特定行為の対象となる患者</a:t>
            </a:r>
            <a:r>
              <a:rPr lang="en-US" altLang="ja-JP" sz="1200" dirty="0" smtClean="0">
                <a:solidFill>
                  <a:prstClr val="black"/>
                </a:solidFill>
              </a:rPr>
              <a:t>】</a:t>
            </a:r>
          </a:p>
          <a:p>
            <a:pPr lvl="0"/>
            <a:r>
              <a:rPr lang="ja-JP" altLang="en-US" sz="1200" dirty="0">
                <a:solidFill>
                  <a:prstClr val="black"/>
                </a:solidFill>
              </a:rPr>
              <a:t>在宅で訪問看護を受けている患者または施設入所者で、</a:t>
            </a:r>
          </a:p>
          <a:p>
            <a:pPr lvl="0"/>
            <a:r>
              <a:rPr lang="ja-JP" altLang="en-US" sz="1200" dirty="0">
                <a:solidFill>
                  <a:prstClr val="black"/>
                </a:solidFill>
              </a:rPr>
              <a:t>・自他覚症状や飲水量や排尿回数等から脱水が疑われる場合</a:t>
            </a:r>
          </a:p>
          <a:p>
            <a:pPr lvl="0"/>
            <a:r>
              <a:rPr lang="ja-JP" altLang="en-US" sz="1200" dirty="0">
                <a:solidFill>
                  <a:prstClr val="black"/>
                </a:solidFill>
              </a:rPr>
              <a:t>または、</a:t>
            </a:r>
          </a:p>
          <a:p>
            <a:pPr lvl="0"/>
            <a:r>
              <a:rPr lang="ja-JP" altLang="en-US" sz="1200" dirty="0">
                <a:solidFill>
                  <a:prstClr val="black"/>
                </a:solidFill>
              </a:rPr>
              <a:t>・脱水による補液を繰り返しており、今後脱水を起こしうる可能性が高いと考えられる</a:t>
            </a:r>
            <a:r>
              <a:rPr lang="ja-JP" altLang="en-US" sz="1200" dirty="0" smtClean="0">
                <a:solidFill>
                  <a:prstClr val="black"/>
                </a:solidFill>
              </a:rPr>
              <a:t>患者</a:t>
            </a:r>
            <a:endParaRPr lang="ja-JP" altLang="en-US" sz="1200" dirty="0">
              <a:solidFill>
                <a:prstClr val="black"/>
              </a:solidFill>
            </a:endParaRPr>
          </a:p>
        </p:txBody>
      </p:sp>
      <p:sp>
        <p:nvSpPr>
          <p:cNvPr id="7" name="正方形/長方形 6"/>
          <p:cNvSpPr/>
          <p:nvPr/>
        </p:nvSpPr>
        <p:spPr>
          <a:xfrm>
            <a:off x="548680" y="7310045"/>
            <a:ext cx="4320480" cy="646331"/>
          </a:xfrm>
          <a:prstGeom prst="rect">
            <a:avLst/>
          </a:prstGeom>
          <a:ln>
            <a:solidFill>
              <a:schemeClr val="tx1"/>
            </a:solidFill>
          </a:ln>
        </p:spPr>
        <p:txBody>
          <a:bodyPr wrap="square">
            <a:spAutoFit/>
          </a:bodyPr>
          <a:lstStyle/>
          <a:p>
            <a:pPr lvl="0"/>
            <a:r>
              <a:rPr lang="en-US" altLang="ja-JP" sz="1200" dirty="0" smtClean="0">
                <a:solidFill>
                  <a:prstClr val="black"/>
                </a:solidFill>
              </a:rPr>
              <a:t>【</a:t>
            </a:r>
            <a:r>
              <a:rPr lang="ja-JP" altLang="en-US" sz="1200" dirty="0" smtClean="0">
                <a:solidFill>
                  <a:prstClr val="black"/>
                </a:solidFill>
              </a:rPr>
              <a:t>医療の安全を確保するために医師・歯科医師との連絡が必要となった場合の連絡体制</a:t>
            </a:r>
            <a:r>
              <a:rPr lang="en-US" altLang="ja-JP" sz="1200" dirty="0" smtClean="0">
                <a:solidFill>
                  <a:prstClr val="black"/>
                </a:solidFill>
              </a:rPr>
              <a:t>】</a:t>
            </a:r>
          </a:p>
          <a:p>
            <a:pPr lvl="0"/>
            <a:r>
              <a:rPr lang="ja-JP" altLang="en-US" sz="1200" dirty="0">
                <a:solidFill>
                  <a:prstClr val="black"/>
                </a:solidFill>
              </a:rPr>
              <a:t>担当</a:t>
            </a:r>
            <a:r>
              <a:rPr lang="ja-JP" altLang="en-US" sz="1200" dirty="0" smtClean="0">
                <a:solidFill>
                  <a:prstClr val="black"/>
                </a:solidFill>
              </a:rPr>
              <a:t>医師</a:t>
            </a:r>
            <a:endParaRPr lang="ja-JP" altLang="en-US" sz="1200" dirty="0">
              <a:solidFill>
                <a:prstClr val="black"/>
              </a:solidFill>
            </a:endParaRPr>
          </a:p>
        </p:txBody>
      </p:sp>
      <p:sp>
        <p:nvSpPr>
          <p:cNvPr id="8" name="正方形/長方形 7"/>
          <p:cNvSpPr/>
          <p:nvPr/>
        </p:nvSpPr>
        <p:spPr>
          <a:xfrm>
            <a:off x="548680" y="8318157"/>
            <a:ext cx="4320479" cy="646331"/>
          </a:xfrm>
          <a:prstGeom prst="rect">
            <a:avLst/>
          </a:prstGeom>
          <a:ln>
            <a:solidFill>
              <a:schemeClr val="tx1"/>
            </a:solidFill>
          </a:ln>
        </p:spPr>
        <p:txBody>
          <a:bodyPr wrap="square">
            <a:spAutoFit/>
          </a:bodyPr>
          <a:lstStyle/>
          <a:p>
            <a:pPr lvl="0"/>
            <a:r>
              <a:rPr lang="en-US" altLang="ja-JP" sz="1200" dirty="0" smtClean="0">
                <a:solidFill>
                  <a:prstClr val="black"/>
                </a:solidFill>
              </a:rPr>
              <a:t>【</a:t>
            </a:r>
            <a:r>
              <a:rPr lang="ja-JP" altLang="en-US" sz="1200" dirty="0" smtClean="0">
                <a:solidFill>
                  <a:prstClr val="black"/>
                </a:solidFill>
              </a:rPr>
              <a:t>特定行為を行った後の医師・歯科医師に対する報告</a:t>
            </a:r>
            <a:r>
              <a:rPr lang="ja-JP" altLang="en-US" sz="1200" dirty="0">
                <a:solidFill>
                  <a:prstClr val="black"/>
                </a:solidFill>
              </a:rPr>
              <a:t>の</a:t>
            </a:r>
            <a:r>
              <a:rPr lang="ja-JP" altLang="en-US" sz="1200" dirty="0" smtClean="0">
                <a:solidFill>
                  <a:prstClr val="black"/>
                </a:solidFill>
              </a:rPr>
              <a:t>方法</a:t>
            </a:r>
            <a:r>
              <a:rPr lang="en-US" altLang="ja-JP" sz="1200" dirty="0" smtClean="0">
                <a:solidFill>
                  <a:prstClr val="black"/>
                </a:solidFill>
              </a:rPr>
              <a:t>】</a:t>
            </a:r>
          </a:p>
          <a:p>
            <a:r>
              <a:rPr lang="ja-JP" altLang="en-US" sz="1200" dirty="0">
                <a:solidFill>
                  <a:prstClr val="black"/>
                </a:solidFill>
              </a:rPr>
              <a:t>１．担当医師の携帯電話に直接連絡</a:t>
            </a:r>
          </a:p>
          <a:p>
            <a:r>
              <a:rPr lang="ja-JP" altLang="en-US" sz="1200" dirty="0">
                <a:solidFill>
                  <a:prstClr val="black"/>
                </a:solidFill>
              </a:rPr>
              <a:t>２．診療記録への</a:t>
            </a:r>
            <a:r>
              <a:rPr lang="ja-JP" altLang="en-US" sz="1200" dirty="0" smtClean="0">
                <a:solidFill>
                  <a:prstClr val="black"/>
                </a:solidFill>
              </a:rPr>
              <a:t>記載</a:t>
            </a:r>
            <a:endParaRPr lang="ja-JP" altLang="en-US" sz="1200" dirty="0">
              <a:solidFill>
                <a:prstClr val="black"/>
              </a:solidFill>
            </a:endParaRPr>
          </a:p>
        </p:txBody>
      </p:sp>
      <p:sp>
        <p:nvSpPr>
          <p:cNvPr id="15" name="テキスト ボックス 14"/>
          <p:cNvSpPr txBox="1"/>
          <p:nvPr/>
        </p:nvSpPr>
        <p:spPr>
          <a:xfrm>
            <a:off x="548680" y="2119660"/>
            <a:ext cx="4320479" cy="2308324"/>
          </a:xfrm>
          <a:prstGeom prst="rect">
            <a:avLst/>
          </a:prstGeom>
          <a:noFill/>
          <a:ln>
            <a:solidFill>
              <a:schemeClr val="tx1"/>
            </a:solidFill>
          </a:ln>
        </p:spPr>
        <p:txBody>
          <a:bodyPr wrap="square" rtlCol="0">
            <a:spAutoFit/>
          </a:bodyPr>
          <a:lstStyle/>
          <a:p>
            <a:r>
              <a:rPr lang="en-US" altLang="ja-JP" sz="1200" dirty="0" smtClean="0"/>
              <a:t>【</a:t>
            </a:r>
            <a:r>
              <a:rPr lang="ja-JP" altLang="en-US" sz="1200" dirty="0" smtClean="0"/>
              <a:t>看護師に診療の補助を行わせる患者の病状の範囲</a:t>
            </a:r>
            <a:r>
              <a:rPr lang="en-US" altLang="ja-JP" sz="1200" dirty="0" smtClean="0"/>
              <a:t>】</a:t>
            </a:r>
          </a:p>
          <a:p>
            <a:r>
              <a:rPr lang="ja-JP" altLang="en-US" sz="1200" dirty="0"/>
              <a:t>□意識状態の変化なし</a:t>
            </a:r>
          </a:p>
          <a:p>
            <a:r>
              <a:rPr lang="ja-JP" altLang="en-US" sz="1200" dirty="0"/>
              <a:t>□軽度の頻脈（脈拍数が収縮期血圧値を超えない程度の頻脈）以外にバイタルサインに異常がない</a:t>
            </a:r>
          </a:p>
          <a:p>
            <a:r>
              <a:rPr lang="ja-JP" altLang="en-US" sz="1200" dirty="0"/>
              <a:t>□</a:t>
            </a:r>
            <a:r>
              <a:rPr lang="en-US" altLang="ja-JP" sz="1200" dirty="0"/>
              <a:t>SpO2≧92%</a:t>
            </a:r>
          </a:p>
          <a:p>
            <a:r>
              <a:rPr lang="en-US" altLang="ja-JP" sz="1200" dirty="0"/>
              <a:t>□</a:t>
            </a:r>
            <a:r>
              <a:rPr lang="ja-JP" altLang="en-US" sz="1200" dirty="0"/>
              <a:t>基礎疾患に重症の心不全や腎不全、および重度の慢性腎臓病が認められない</a:t>
            </a:r>
          </a:p>
          <a:p>
            <a:r>
              <a:rPr lang="ja-JP" altLang="en-US" sz="1200" dirty="0"/>
              <a:t>□血液検査を実施した場合は、腎機能や電解質に、病状が落ち着いている時と大きな変化が</a:t>
            </a:r>
            <a:r>
              <a:rPr lang="ja-JP" altLang="en-US" sz="1200" dirty="0" smtClean="0"/>
              <a:t>ない</a:t>
            </a:r>
            <a:endParaRPr lang="en-US" altLang="ja-JP" sz="1200" dirty="0" smtClean="0"/>
          </a:p>
          <a:p>
            <a:endParaRPr lang="ja-JP" altLang="en-US" sz="1200" dirty="0"/>
          </a:p>
          <a:p>
            <a:r>
              <a:rPr lang="ja-JP" altLang="en-US" sz="1200" dirty="0"/>
              <a:t>病歴や身体診察から、脱水の原因が感染症など急性疾患によるものと考えられる場合は、担当医師に直接</a:t>
            </a:r>
            <a:r>
              <a:rPr lang="ja-JP" altLang="en-US" sz="1200" dirty="0" smtClean="0"/>
              <a:t>連絡</a:t>
            </a:r>
            <a:endParaRPr lang="ja-JP" altLang="en-US" sz="1200" dirty="0"/>
          </a:p>
        </p:txBody>
      </p:sp>
      <p:sp>
        <p:nvSpPr>
          <p:cNvPr id="16" name="テキスト ボックス 15"/>
          <p:cNvSpPr txBox="1"/>
          <p:nvPr/>
        </p:nvSpPr>
        <p:spPr>
          <a:xfrm>
            <a:off x="783885" y="87759"/>
            <a:ext cx="5290231" cy="307777"/>
          </a:xfrm>
          <a:prstGeom prst="rect">
            <a:avLst/>
          </a:prstGeom>
          <a:noFill/>
        </p:spPr>
        <p:txBody>
          <a:bodyPr wrap="none" rtlCol="0">
            <a:spAutoFit/>
          </a:bodyPr>
          <a:lstStyle/>
          <a:p>
            <a:pPr algn="ctr"/>
            <a:r>
              <a:rPr kumimoji="1" lang="ja-JP" altLang="en-US" sz="1400" dirty="0" smtClean="0"/>
              <a:t>手順書</a:t>
            </a:r>
            <a:r>
              <a:rPr lang="ja-JP" altLang="en-US" sz="1400" dirty="0" smtClean="0"/>
              <a:t>：脱水</a:t>
            </a:r>
            <a:r>
              <a:rPr lang="ja-JP" altLang="en-US" sz="1400" dirty="0"/>
              <a:t>症状に対する輸液による補正（</a:t>
            </a:r>
            <a:r>
              <a:rPr lang="ja-JP" altLang="en-US" sz="1400" dirty="0" smtClean="0"/>
              <a:t>在宅・介護保険施設等）</a:t>
            </a:r>
            <a:endParaRPr kumimoji="1" lang="ja-JP" altLang="en-US" sz="1400" dirty="0"/>
          </a:p>
        </p:txBody>
      </p:sp>
      <p:sp>
        <p:nvSpPr>
          <p:cNvPr id="22" name="テキスト ボックス 21"/>
          <p:cNvSpPr txBox="1"/>
          <p:nvPr/>
        </p:nvSpPr>
        <p:spPr>
          <a:xfrm>
            <a:off x="548680" y="5004048"/>
            <a:ext cx="4320480" cy="830997"/>
          </a:xfrm>
          <a:prstGeom prst="rect">
            <a:avLst/>
          </a:prstGeom>
          <a:noFill/>
          <a:ln>
            <a:solidFill>
              <a:schemeClr val="tx1"/>
            </a:solidFill>
          </a:ln>
        </p:spPr>
        <p:txBody>
          <a:bodyPr wrap="square" rtlCol="0">
            <a:spAutoFit/>
          </a:bodyPr>
          <a:lstStyle/>
          <a:p>
            <a:r>
              <a:rPr lang="en-US" altLang="ja-JP" sz="1200" dirty="0" smtClean="0"/>
              <a:t>【</a:t>
            </a:r>
            <a:r>
              <a:rPr lang="ja-JP" altLang="en-US" sz="1200" dirty="0" smtClean="0"/>
              <a:t>診療の補助の内容</a:t>
            </a:r>
            <a:r>
              <a:rPr lang="en-US" altLang="ja-JP" sz="1200" dirty="0" smtClean="0"/>
              <a:t>】</a:t>
            </a:r>
          </a:p>
          <a:p>
            <a:r>
              <a:rPr lang="ja-JP" altLang="en-US" sz="1200" dirty="0"/>
              <a:t>脱水症状に対する輸液による補正（在宅・施設</a:t>
            </a:r>
            <a:r>
              <a:rPr lang="ja-JP" altLang="en-US" sz="1200" dirty="0" smtClean="0"/>
              <a:t>）</a:t>
            </a:r>
            <a:endParaRPr lang="en-US" altLang="ja-JP" sz="1200" dirty="0" smtClean="0"/>
          </a:p>
          <a:p>
            <a:endParaRPr lang="en-US" altLang="ja-JP" sz="1200" dirty="0"/>
          </a:p>
          <a:p>
            <a:r>
              <a:rPr lang="ja-JP" altLang="en-US" sz="1200" spc="-100" dirty="0"/>
              <a:t>輸液製剤の種類はカリウムを含まないものを用いることが望ましい</a:t>
            </a:r>
          </a:p>
        </p:txBody>
      </p:sp>
      <p:sp>
        <p:nvSpPr>
          <p:cNvPr id="20" name="テキスト ボックス 19"/>
          <p:cNvSpPr txBox="1"/>
          <p:nvPr/>
        </p:nvSpPr>
        <p:spPr>
          <a:xfrm>
            <a:off x="548680" y="6156176"/>
            <a:ext cx="4320480" cy="830997"/>
          </a:xfrm>
          <a:prstGeom prst="rect">
            <a:avLst/>
          </a:prstGeom>
          <a:noFill/>
          <a:ln>
            <a:solidFill>
              <a:schemeClr val="tx1"/>
            </a:solidFill>
          </a:ln>
        </p:spPr>
        <p:txBody>
          <a:bodyPr wrap="square" rtlCol="0">
            <a:spAutoFit/>
          </a:bodyPr>
          <a:lstStyle/>
          <a:p>
            <a:pPr lvl="0"/>
            <a:r>
              <a:rPr lang="en-US" altLang="ja-JP" sz="1200" dirty="0" smtClean="0">
                <a:solidFill>
                  <a:prstClr val="black"/>
                </a:solidFill>
              </a:rPr>
              <a:t>【</a:t>
            </a:r>
            <a:r>
              <a:rPr lang="ja-JP" altLang="en-US" sz="1200" dirty="0" smtClean="0">
                <a:solidFill>
                  <a:prstClr val="black"/>
                </a:solidFill>
              </a:rPr>
              <a:t>特定</a:t>
            </a:r>
            <a:r>
              <a:rPr lang="ja-JP" altLang="en-US" sz="1200" dirty="0">
                <a:solidFill>
                  <a:prstClr val="black"/>
                </a:solidFill>
              </a:rPr>
              <a:t>行為を行うときに確認すべき</a:t>
            </a:r>
            <a:r>
              <a:rPr lang="ja-JP" altLang="en-US" sz="1200" dirty="0" smtClean="0">
                <a:solidFill>
                  <a:prstClr val="black"/>
                </a:solidFill>
              </a:rPr>
              <a:t>事項</a:t>
            </a:r>
            <a:r>
              <a:rPr lang="en-US" altLang="ja-JP" sz="1200" dirty="0" smtClean="0">
                <a:solidFill>
                  <a:prstClr val="black"/>
                </a:solidFill>
              </a:rPr>
              <a:t>】</a:t>
            </a:r>
          </a:p>
          <a:p>
            <a:pPr lvl="0"/>
            <a:r>
              <a:rPr lang="ja-JP" altLang="en-US" sz="1200" dirty="0">
                <a:solidFill>
                  <a:prstClr val="black"/>
                </a:solidFill>
              </a:rPr>
              <a:t>□補液によるも溢水と思われる自他覚所見（呼吸苦、喘鳴、浮腫など）が出現していない</a:t>
            </a:r>
          </a:p>
          <a:p>
            <a:pPr lvl="0"/>
            <a:r>
              <a:rPr lang="ja-JP" altLang="en-US" sz="1200" dirty="0">
                <a:solidFill>
                  <a:prstClr val="black"/>
                </a:solidFill>
              </a:rPr>
              <a:t>□意識、バイタルサインに問題が</a:t>
            </a:r>
            <a:r>
              <a:rPr lang="ja-JP" altLang="en-US" sz="1200" dirty="0" smtClean="0">
                <a:solidFill>
                  <a:prstClr val="black"/>
                </a:solidFill>
              </a:rPr>
              <a:t>ない</a:t>
            </a:r>
            <a:endParaRPr lang="ja-JP" altLang="en-US" sz="1200" dirty="0">
              <a:solidFill>
                <a:prstClr val="black"/>
              </a:solidFill>
            </a:endParaRPr>
          </a:p>
        </p:txBody>
      </p:sp>
      <p:sp>
        <p:nvSpPr>
          <p:cNvPr id="23" name="右矢印 22"/>
          <p:cNvSpPr/>
          <p:nvPr/>
        </p:nvSpPr>
        <p:spPr>
          <a:xfrm rot="5400000">
            <a:off x="2612379" y="7001372"/>
            <a:ext cx="216024"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a:p>
        </p:txBody>
      </p:sp>
      <p:sp>
        <p:nvSpPr>
          <p:cNvPr id="24" name="右矢印 23"/>
          <p:cNvSpPr/>
          <p:nvPr/>
        </p:nvSpPr>
        <p:spPr>
          <a:xfrm rot="5400000">
            <a:off x="2626937" y="7980909"/>
            <a:ext cx="216024"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a:p>
        </p:txBody>
      </p:sp>
      <p:sp>
        <p:nvSpPr>
          <p:cNvPr id="27" name="右矢印 26"/>
          <p:cNvSpPr/>
          <p:nvPr/>
        </p:nvSpPr>
        <p:spPr>
          <a:xfrm>
            <a:off x="4581128" y="6637290"/>
            <a:ext cx="568921"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a:p>
        </p:txBody>
      </p:sp>
      <p:sp>
        <p:nvSpPr>
          <p:cNvPr id="28" name="正方形/長方形 27"/>
          <p:cNvSpPr/>
          <p:nvPr/>
        </p:nvSpPr>
        <p:spPr>
          <a:xfrm>
            <a:off x="5186055" y="6148625"/>
            <a:ext cx="1116123" cy="1015663"/>
          </a:xfrm>
          <a:prstGeom prst="rect">
            <a:avLst/>
          </a:prstGeom>
          <a:ln>
            <a:solidFill>
              <a:schemeClr val="tx1"/>
            </a:solidFill>
          </a:ln>
        </p:spPr>
        <p:txBody>
          <a:bodyPr wrap="square">
            <a:spAutoFit/>
          </a:bodyPr>
          <a:lstStyle/>
          <a:p>
            <a:pPr lvl="0"/>
            <a:r>
              <a:rPr lang="ja-JP" altLang="en-US" sz="1200" smtClean="0"/>
              <a:t>いずれかに問題がある場合</a:t>
            </a:r>
            <a:r>
              <a:rPr lang="ja-JP" altLang="en-US" sz="1200" dirty="0" smtClean="0"/>
              <a:t>は、担当</a:t>
            </a:r>
            <a:r>
              <a:rPr lang="ja-JP" altLang="en-US" sz="1200" dirty="0"/>
              <a:t>医師に直接</a:t>
            </a:r>
            <a:r>
              <a:rPr lang="ja-JP" altLang="en-US" sz="1200" dirty="0">
                <a:solidFill>
                  <a:prstClr val="black"/>
                </a:solidFill>
              </a:rPr>
              <a:t>連絡</a:t>
            </a:r>
            <a:r>
              <a:rPr lang="ja-JP" altLang="en-US" sz="1200" dirty="0" smtClean="0">
                <a:solidFill>
                  <a:prstClr val="black"/>
                </a:solidFill>
              </a:rPr>
              <a:t>し、指示</a:t>
            </a:r>
            <a:r>
              <a:rPr lang="ja-JP" altLang="en-US" sz="1200" dirty="0">
                <a:solidFill>
                  <a:prstClr val="black"/>
                </a:solidFill>
              </a:rPr>
              <a:t>を</a:t>
            </a:r>
            <a:r>
              <a:rPr lang="ja-JP" altLang="en-US" sz="1200" dirty="0" smtClean="0">
                <a:solidFill>
                  <a:prstClr val="black"/>
                </a:solidFill>
              </a:rPr>
              <a:t>もらう</a:t>
            </a:r>
            <a:endParaRPr lang="en-US" altLang="ja-JP" sz="1200" dirty="0" smtClean="0">
              <a:solidFill>
                <a:prstClr val="black"/>
              </a:solidFill>
            </a:endParaRPr>
          </a:p>
        </p:txBody>
      </p:sp>
      <p:sp>
        <p:nvSpPr>
          <p:cNvPr id="29" name="右矢印 28"/>
          <p:cNvSpPr/>
          <p:nvPr/>
        </p:nvSpPr>
        <p:spPr>
          <a:xfrm rot="5400000">
            <a:off x="2590663" y="5832168"/>
            <a:ext cx="216024"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a:p>
        </p:txBody>
      </p:sp>
      <p:sp>
        <p:nvSpPr>
          <p:cNvPr id="30" name="右矢印 29"/>
          <p:cNvSpPr/>
          <p:nvPr/>
        </p:nvSpPr>
        <p:spPr>
          <a:xfrm>
            <a:off x="4934025" y="3418865"/>
            <a:ext cx="216024"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400"/>
          </a:p>
        </p:txBody>
      </p:sp>
      <p:sp>
        <p:nvSpPr>
          <p:cNvPr id="31" name="正方形/長方形 30"/>
          <p:cNvSpPr/>
          <p:nvPr/>
        </p:nvSpPr>
        <p:spPr>
          <a:xfrm>
            <a:off x="5186054" y="3317355"/>
            <a:ext cx="1116124" cy="646331"/>
          </a:xfrm>
          <a:prstGeom prst="rect">
            <a:avLst/>
          </a:prstGeom>
          <a:ln>
            <a:solidFill>
              <a:schemeClr val="tx1"/>
            </a:solidFill>
          </a:ln>
        </p:spPr>
        <p:txBody>
          <a:bodyPr wrap="square">
            <a:spAutoFit/>
          </a:bodyPr>
          <a:lstStyle/>
          <a:p>
            <a:pPr lvl="0"/>
            <a:r>
              <a:rPr lang="ja-JP" altLang="en-US" sz="1200" dirty="0">
                <a:solidFill>
                  <a:prstClr val="black"/>
                </a:solidFill>
              </a:rPr>
              <a:t>担当医師に直接連絡し、指示をもらう</a:t>
            </a:r>
            <a:endParaRPr lang="en-US" altLang="ja-JP" sz="1200" dirty="0">
              <a:solidFill>
                <a:prstClr val="black"/>
              </a:solidFill>
            </a:endParaRPr>
          </a:p>
        </p:txBody>
      </p:sp>
      <p:sp>
        <p:nvSpPr>
          <p:cNvPr id="32" name="円/楕円 31"/>
          <p:cNvSpPr/>
          <p:nvPr/>
        </p:nvSpPr>
        <p:spPr>
          <a:xfrm>
            <a:off x="4899247" y="2339752"/>
            <a:ext cx="970882" cy="471806"/>
          </a:xfrm>
          <a:prstGeom prst="ellipse">
            <a:avLst/>
          </a:prstGeom>
          <a:solidFill>
            <a:schemeClr val="accent2">
              <a:lumMod val="40000"/>
              <a:lumOff val="60000"/>
            </a:schemeClr>
          </a:solidFill>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00" dirty="0"/>
              <a:t>病状</a:t>
            </a:r>
            <a:r>
              <a:rPr lang="ja-JP" altLang="en-US" sz="1200" dirty="0" smtClean="0"/>
              <a:t>の</a:t>
            </a:r>
            <a:endParaRPr lang="en-US" altLang="ja-JP" sz="1200" dirty="0"/>
          </a:p>
          <a:p>
            <a:pPr algn="ctr"/>
            <a:r>
              <a:rPr lang="ja-JP" altLang="en-US" sz="1200" dirty="0" smtClean="0"/>
              <a:t>範囲外</a:t>
            </a:r>
            <a:endParaRPr lang="ja-JP" altLang="en-US" sz="1200" dirty="0"/>
          </a:p>
        </p:txBody>
      </p:sp>
      <p:sp>
        <p:nvSpPr>
          <p:cNvPr id="33" name="テキスト ボックス 32"/>
          <p:cNvSpPr txBox="1"/>
          <p:nvPr/>
        </p:nvSpPr>
        <p:spPr>
          <a:xfrm>
            <a:off x="5475311" y="2853949"/>
            <a:ext cx="906017" cy="461665"/>
          </a:xfrm>
          <a:prstGeom prst="rect">
            <a:avLst/>
          </a:prstGeom>
          <a:noFill/>
        </p:spPr>
        <p:txBody>
          <a:bodyPr wrap="none" rtlCol="0">
            <a:spAutoFit/>
          </a:bodyPr>
          <a:lstStyle/>
          <a:p>
            <a:r>
              <a:rPr lang="ja-JP" altLang="en-US" sz="1200" dirty="0" smtClean="0"/>
              <a:t>不安定</a:t>
            </a:r>
            <a:endParaRPr lang="en-US" altLang="ja-JP" sz="1200" dirty="0" smtClean="0"/>
          </a:p>
          <a:p>
            <a:r>
              <a:rPr kumimoji="1" lang="ja-JP" altLang="en-US" sz="1200" dirty="0" smtClean="0"/>
              <a:t>緊急性あり</a:t>
            </a:r>
            <a:endParaRPr kumimoji="1" lang="ja-JP" altLang="en-US" sz="1200" dirty="0"/>
          </a:p>
        </p:txBody>
      </p:sp>
      <p:sp>
        <p:nvSpPr>
          <p:cNvPr id="34" name="円/楕円 33"/>
          <p:cNvSpPr/>
          <p:nvPr/>
        </p:nvSpPr>
        <p:spPr>
          <a:xfrm>
            <a:off x="1456267" y="4469379"/>
            <a:ext cx="975374" cy="459125"/>
          </a:xfrm>
          <a:prstGeom prst="ellipse">
            <a:avLst/>
          </a:prstGeom>
          <a:solidFill>
            <a:schemeClr val="accent1">
              <a:lumMod val="40000"/>
              <a:lumOff val="60000"/>
            </a:schemeClr>
          </a:solidFill>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solidFill>
                  <a:schemeClr val="tx1"/>
                </a:solidFill>
              </a:rPr>
              <a:t>病状の</a:t>
            </a:r>
            <a:endParaRPr kumimoji="1" lang="en-US" altLang="ja-JP" sz="1200" dirty="0" smtClean="0">
              <a:solidFill>
                <a:schemeClr val="tx1"/>
              </a:solidFill>
            </a:endParaRPr>
          </a:p>
          <a:p>
            <a:pPr algn="ctr"/>
            <a:r>
              <a:rPr kumimoji="1" lang="ja-JP" altLang="en-US" sz="1200" dirty="0" smtClean="0">
                <a:solidFill>
                  <a:schemeClr val="tx1"/>
                </a:solidFill>
              </a:rPr>
              <a:t>範囲内</a:t>
            </a:r>
            <a:endParaRPr kumimoji="1" lang="en-US" altLang="ja-JP" sz="1200" dirty="0" smtClean="0">
              <a:solidFill>
                <a:schemeClr val="tx1"/>
              </a:solidFill>
            </a:endParaRPr>
          </a:p>
        </p:txBody>
      </p:sp>
      <p:sp>
        <p:nvSpPr>
          <p:cNvPr id="35" name="右矢印 34"/>
          <p:cNvSpPr/>
          <p:nvPr/>
        </p:nvSpPr>
        <p:spPr>
          <a:xfrm rot="5400000">
            <a:off x="2508306" y="4564229"/>
            <a:ext cx="360251"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600">
              <a:solidFill>
                <a:srgbClr val="FF0000"/>
              </a:solidFill>
            </a:endParaRPr>
          </a:p>
        </p:txBody>
      </p:sp>
      <p:sp>
        <p:nvSpPr>
          <p:cNvPr id="36" name="テキスト ボックス 35"/>
          <p:cNvSpPr txBox="1"/>
          <p:nvPr/>
        </p:nvSpPr>
        <p:spPr>
          <a:xfrm>
            <a:off x="2969649" y="4489425"/>
            <a:ext cx="904415" cy="461665"/>
          </a:xfrm>
          <a:prstGeom prst="rect">
            <a:avLst/>
          </a:prstGeom>
          <a:noFill/>
        </p:spPr>
        <p:txBody>
          <a:bodyPr wrap="none" rtlCol="0">
            <a:spAutoFit/>
          </a:bodyPr>
          <a:lstStyle/>
          <a:p>
            <a:r>
              <a:rPr lang="ja-JP" altLang="en-US" sz="1200" dirty="0" smtClean="0"/>
              <a:t>安定</a:t>
            </a:r>
            <a:endParaRPr lang="en-US" altLang="ja-JP" sz="1200" dirty="0" smtClean="0"/>
          </a:p>
          <a:p>
            <a:r>
              <a:rPr kumimoji="1" lang="ja-JP" altLang="en-US" sz="1200" dirty="0" smtClean="0"/>
              <a:t>緊急性</a:t>
            </a:r>
            <a:r>
              <a:rPr lang="ja-JP" altLang="en-US" sz="1200" dirty="0"/>
              <a:t>なし</a:t>
            </a:r>
            <a:endParaRPr kumimoji="1" lang="ja-JP" altLang="en-US" sz="1200" dirty="0"/>
          </a:p>
        </p:txBody>
      </p:sp>
      <p:sp>
        <p:nvSpPr>
          <p:cNvPr id="37" name="右矢印 36"/>
          <p:cNvSpPr/>
          <p:nvPr/>
        </p:nvSpPr>
        <p:spPr>
          <a:xfrm rot="5400000">
            <a:off x="2590663" y="1793568"/>
            <a:ext cx="216024"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a:p>
        </p:txBody>
      </p:sp>
    </p:spTree>
    <p:extLst>
      <p:ext uri="{BB962C8B-B14F-4D97-AF65-F5344CB8AC3E}">
        <p14:creationId xmlns:p14="http://schemas.microsoft.com/office/powerpoint/2010/main" val="198593054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TotalTime>
  <Words>385</Words>
  <Application>Microsoft Office PowerPoint</Application>
  <PresentationFormat>画面に合わせる (4:3)</PresentationFormat>
  <Paragraphs>36</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Emura</dc:creator>
  <cp:lastModifiedBy>SANWA-135</cp:lastModifiedBy>
  <cp:revision>64</cp:revision>
  <cp:lastPrinted>2015-07-06T01:44:18Z</cp:lastPrinted>
  <dcterms:created xsi:type="dcterms:W3CDTF">2015-06-05T00:31:21Z</dcterms:created>
  <dcterms:modified xsi:type="dcterms:W3CDTF">2016-02-02T02:43:09Z</dcterms:modified>
</cp:coreProperties>
</file>