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10" autoAdjust="0"/>
    <p:restoredTop sz="93950" autoAdjust="0"/>
  </p:normalViewPr>
  <p:slideViewPr>
    <p:cSldViewPr>
      <p:cViewPr>
        <p:scale>
          <a:sx n="100" d="100"/>
          <a:sy n="100" d="100"/>
        </p:scale>
        <p:origin x="-2592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929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573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8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4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470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68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75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36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12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209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400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59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548680" y="539552"/>
            <a:ext cx="4320480" cy="1015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当該手順書に係る特定行為の対象となる患者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１．長期間にわたり経口摂取や飲水ができていない場合 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２．嘔吐や下痢が持続し、体重が減少している場合 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３．発熱や発汗が持続し、体重が減少している場合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４．多尿が持続し、体重が減少している場合 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548680" y="7094021"/>
            <a:ext cx="432048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医療の安全を確保するために医師・歯科医師との連絡が必要となった場合の連絡体制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</a:t>
            </a:r>
            <a:r>
              <a:rPr lang="ja-JP" altLang="en-US" sz="1200" dirty="0" smtClean="0">
                <a:solidFill>
                  <a:prstClr val="black"/>
                </a:solidFill>
              </a:rPr>
              <a:t>医師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48681" y="8056259"/>
            <a:ext cx="430907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特定行為を行った後の医師・歯科医師に対する報告</a:t>
            </a:r>
            <a:r>
              <a:rPr lang="ja-JP" altLang="en-US" sz="1200" dirty="0">
                <a:solidFill>
                  <a:prstClr val="black"/>
                </a:solidFill>
              </a:rPr>
              <a:t>の</a:t>
            </a:r>
            <a:r>
              <a:rPr lang="ja-JP" altLang="en-US" sz="1200" dirty="0" smtClean="0">
                <a:solidFill>
                  <a:prstClr val="black"/>
                </a:solidFill>
              </a:rPr>
              <a:t>方法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r>
              <a:rPr lang="ja-JP" altLang="en-US" sz="1200" dirty="0">
                <a:solidFill>
                  <a:prstClr val="black"/>
                </a:solidFill>
              </a:rPr>
              <a:t>１．担当医師の携帯電話に直接連絡</a:t>
            </a:r>
          </a:p>
          <a:p>
            <a:r>
              <a:rPr lang="ja-JP" altLang="en-US" sz="1200" dirty="0">
                <a:solidFill>
                  <a:prstClr val="black"/>
                </a:solidFill>
              </a:rPr>
              <a:t>２．診療記録への</a:t>
            </a:r>
            <a:r>
              <a:rPr lang="ja-JP" altLang="en-US" sz="1200" dirty="0" smtClean="0">
                <a:solidFill>
                  <a:prstClr val="black"/>
                </a:solidFill>
              </a:rPr>
              <a:t>記載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0" name="右矢印 9"/>
          <p:cNvSpPr/>
          <p:nvPr/>
        </p:nvSpPr>
        <p:spPr>
          <a:xfrm rot="5400000">
            <a:off x="2592608" y="1574357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11" name="右矢印 10"/>
          <p:cNvSpPr/>
          <p:nvPr/>
        </p:nvSpPr>
        <p:spPr>
          <a:xfrm rot="5400000">
            <a:off x="2571413" y="4730423"/>
            <a:ext cx="258415" cy="307887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48680" y="1890861"/>
            <a:ext cx="4320480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看護師に診療の補助を行わせる患者の病状の範囲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/>
              <a:t>□意識状態の変化なし</a:t>
            </a:r>
          </a:p>
          <a:p>
            <a:r>
              <a:rPr lang="ja-JP" altLang="en-US" sz="1200" dirty="0"/>
              <a:t>□血圧、脈拍、呼吸状態が安定している場合</a:t>
            </a:r>
          </a:p>
          <a:p>
            <a:r>
              <a:rPr lang="ja-JP" altLang="en-US" sz="1200" dirty="0"/>
              <a:t>□医師による初回の病状判断（診断）がされている</a:t>
            </a:r>
            <a:r>
              <a:rPr lang="ja-JP" altLang="en-US" sz="1200" dirty="0" smtClean="0"/>
              <a:t>場合</a:t>
            </a:r>
            <a:endParaRPr lang="en-US" altLang="ja-JP" sz="1200" dirty="0" smtClean="0"/>
          </a:p>
          <a:p>
            <a:r>
              <a:rPr lang="ja-JP" altLang="en-US" sz="1200" dirty="0" smtClean="0"/>
              <a:t>□（血液検査で著明な血清電解質（</a:t>
            </a:r>
            <a:r>
              <a:rPr lang="en-US" altLang="ja-JP" sz="1200" dirty="0" err="1" smtClean="0"/>
              <a:t>Na,K,Cl</a:t>
            </a:r>
            <a:r>
              <a:rPr lang="ja-JP" altLang="en-US" sz="1200" dirty="0" smtClean="0"/>
              <a:t>）異常、腎機能（</a:t>
            </a:r>
            <a:r>
              <a:rPr lang="en-US" altLang="ja-JP" sz="1200" dirty="0" smtClean="0"/>
              <a:t>BUN, Cr</a:t>
            </a:r>
            <a:r>
              <a:rPr lang="ja-JP" altLang="en-US" sz="1200" dirty="0" smtClean="0"/>
              <a:t>）異常や低蛋白血症がないことが確認されていることが望ましい）</a:t>
            </a:r>
            <a:endParaRPr lang="ja-JP" altLang="en-US" sz="12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681567" y="87759"/>
            <a:ext cx="34948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手順書</a:t>
            </a:r>
            <a:r>
              <a:rPr lang="ja-JP" altLang="en-US" sz="1400" dirty="0" smtClean="0"/>
              <a:t>：脱水</a:t>
            </a:r>
            <a:r>
              <a:rPr lang="ja-JP" altLang="en-US" sz="1400" dirty="0"/>
              <a:t>症状に対する輸液による</a:t>
            </a:r>
            <a:r>
              <a:rPr lang="ja-JP" altLang="en-US" sz="1400" dirty="0" smtClean="0"/>
              <a:t>補正</a:t>
            </a:r>
            <a:endParaRPr kumimoji="1" lang="ja-JP" altLang="en-US" sz="14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48680" y="4211960"/>
            <a:ext cx="432048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診療の補助の内容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/>
              <a:t>脱水症状に対する輸液による</a:t>
            </a:r>
            <a:r>
              <a:rPr lang="ja-JP" altLang="en-US" sz="1200" dirty="0" smtClean="0"/>
              <a:t>補正</a:t>
            </a:r>
            <a:endParaRPr lang="en-US" altLang="ja-JP" sz="1200" dirty="0" smtClean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48680" y="5049922"/>
            <a:ext cx="432048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</a:t>
            </a:r>
            <a:r>
              <a:rPr lang="ja-JP" altLang="en-US" sz="1200" dirty="0">
                <a:solidFill>
                  <a:prstClr val="black"/>
                </a:solidFill>
              </a:rPr>
              <a:t>行為を行うときに確認すべき</a:t>
            </a:r>
            <a:r>
              <a:rPr lang="ja-JP" altLang="en-US" sz="1200" dirty="0" smtClean="0">
                <a:solidFill>
                  <a:prstClr val="black"/>
                </a:solidFill>
              </a:rPr>
              <a:t>事項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□意識レベルの変化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□バイタルサインの変化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□心不全徴候（</a:t>
            </a:r>
            <a:r>
              <a:rPr lang="en-US" altLang="ja-JP" sz="1200" dirty="0">
                <a:solidFill>
                  <a:prstClr val="black"/>
                </a:solidFill>
              </a:rPr>
              <a:t>SpO2≦93%</a:t>
            </a:r>
            <a:r>
              <a:rPr lang="ja-JP" altLang="en-US" sz="1200" dirty="0">
                <a:solidFill>
                  <a:prstClr val="black"/>
                </a:solidFill>
              </a:rPr>
              <a:t>）</a:t>
            </a:r>
          </a:p>
          <a:p>
            <a:pPr lvl="0"/>
            <a:endParaRPr lang="ja-JP" altLang="en-US" sz="1200" dirty="0">
              <a:solidFill>
                <a:prstClr val="black"/>
              </a:solidFill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どれか一項目でもあれば、下記の確認をして担当医に連絡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□バイタルサイン（血圧、脈拍、呼吸数、経皮的酸素飽和度）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□肺音聴診でラ音（</a:t>
            </a:r>
            <a:r>
              <a:rPr lang="en-US" altLang="ja-JP" sz="1200" dirty="0">
                <a:solidFill>
                  <a:prstClr val="black"/>
                </a:solidFill>
              </a:rPr>
              <a:t>crackle, wheezing</a:t>
            </a:r>
            <a:r>
              <a:rPr lang="ja-JP" altLang="en-US" sz="1200" dirty="0">
                <a:solidFill>
                  <a:prstClr val="black"/>
                </a:solidFill>
              </a:rPr>
              <a:t>）の聴取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□浮腫（顔面、下腿など）の</a:t>
            </a:r>
            <a:r>
              <a:rPr lang="ja-JP" altLang="en-US" sz="1200" dirty="0" smtClean="0">
                <a:solidFill>
                  <a:prstClr val="black"/>
                </a:solidFill>
              </a:rPr>
              <a:t>悪化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23" name="右矢印 22"/>
          <p:cNvSpPr/>
          <p:nvPr/>
        </p:nvSpPr>
        <p:spPr>
          <a:xfrm rot="5400000">
            <a:off x="2583083" y="6790682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4" name="右矢印 23"/>
          <p:cNvSpPr/>
          <p:nvPr/>
        </p:nvSpPr>
        <p:spPr>
          <a:xfrm rot="5400000">
            <a:off x="2592608" y="7766637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7" name="右矢印 26"/>
          <p:cNvSpPr/>
          <p:nvPr/>
        </p:nvSpPr>
        <p:spPr>
          <a:xfrm>
            <a:off x="4653136" y="6028127"/>
            <a:ext cx="504056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8" name="正方形/長方形 27"/>
          <p:cNvSpPr/>
          <p:nvPr/>
        </p:nvSpPr>
        <p:spPr>
          <a:xfrm>
            <a:off x="5186055" y="5764778"/>
            <a:ext cx="1116123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担当医師に直接連絡</a:t>
            </a:r>
            <a:r>
              <a:rPr lang="ja-JP" altLang="en-US" sz="1200" dirty="0" smtClean="0">
                <a:solidFill>
                  <a:prstClr val="black"/>
                </a:solidFill>
              </a:rPr>
              <a:t>し、指示</a:t>
            </a:r>
            <a:r>
              <a:rPr lang="ja-JP" altLang="en-US" sz="1200" dirty="0">
                <a:solidFill>
                  <a:prstClr val="black"/>
                </a:solidFill>
              </a:rPr>
              <a:t>を</a:t>
            </a:r>
            <a:r>
              <a:rPr lang="ja-JP" altLang="en-US" sz="1200" dirty="0" smtClean="0">
                <a:solidFill>
                  <a:prstClr val="black"/>
                </a:solidFill>
              </a:rPr>
              <a:t>もらう</a:t>
            </a:r>
            <a:endParaRPr lang="en-US" altLang="ja-JP" sz="1200" dirty="0" smtClean="0">
              <a:solidFill>
                <a:prstClr val="black"/>
              </a:solidFill>
            </a:endParaRPr>
          </a:p>
        </p:txBody>
      </p:sp>
      <p:sp>
        <p:nvSpPr>
          <p:cNvPr id="29" name="右矢印 28"/>
          <p:cNvSpPr/>
          <p:nvPr/>
        </p:nvSpPr>
        <p:spPr>
          <a:xfrm>
            <a:off x="4934025" y="2842801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30" name="正方形/長方形 29"/>
          <p:cNvSpPr/>
          <p:nvPr/>
        </p:nvSpPr>
        <p:spPr>
          <a:xfrm>
            <a:off x="5186054" y="2741291"/>
            <a:ext cx="1116124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担当医師に直接連絡し、指示をもらう</a:t>
            </a:r>
            <a:endParaRPr lang="en-US" altLang="ja-JP" sz="1200" dirty="0">
              <a:solidFill>
                <a:prstClr val="black"/>
              </a:solidFill>
            </a:endParaRPr>
          </a:p>
        </p:txBody>
      </p:sp>
      <p:sp>
        <p:nvSpPr>
          <p:cNvPr id="31" name="円/楕円 30"/>
          <p:cNvSpPr/>
          <p:nvPr/>
        </p:nvSpPr>
        <p:spPr>
          <a:xfrm>
            <a:off x="4899247" y="1763688"/>
            <a:ext cx="970882" cy="47180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病状</a:t>
            </a:r>
            <a:r>
              <a:rPr lang="ja-JP" altLang="en-US" sz="1200" dirty="0" smtClean="0"/>
              <a:t>の</a:t>
            </a:r>
            <a:endParaRPr lang="en-US" altLang="ja-JP" sz="1200" dirty="0"/>
          </a:p>
          <a:p>
            <a:pPr algn="ctr"/>
            <a:r>
              <a:rPr lang="ja-JP" altLang="en-US" sz="1200" dirty="0" smtClean="0"/>
              <a:t>範囲外</a:t>
            </a:r>
            <a:endParaRPr lang="ja-JP" altLang="en-US" sz="12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475311" y="2277885"/>
            <a:ext cx="906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不安定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緊急性あり</a:t>
            </a:r>
            <a:endParaRPr kumimoji="1" lang="ja-JP" altLang="en-US" sz="1200" dirty="0"/>
          </a:p>
        </p:txBody>
      </p:sp>
      <p:sp>
        <p:nvSpPr>
          <p:cNvPr id="33" name="円/楕円 32"/>
          <p:cNvSpPr/>
          <p:nvPr/>
        </p:nvSpPr>
        <p:spPr>
          <a:xfrm>
            <a:off x="1456267" y="3569084"/>
            <a:ext cx="975374" cy="4591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病状の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範囲内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34" name="右矢印 33"/>
          <p:cNvSpPr/>
          <p:nvPr/>
        </p:nvSpPr>
        <p:spPr>
          <a:xfrm rot="5400000">
            <a:off x="2520495" y="3673460"/>
            <a:ext cx="360251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969649" y="3589130"/>
            <a:ext cx="904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</a:t>
            </a:r>
            <a:r>
              <a:rPr lang="ja-JP" altLang="en-US" sz="1200" dirty="0"/>
              <a:t>なし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98593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352</Words>
  <Application>Microsoft Office PowerPoint</Application>
  <PresentationFormat>画面に合わせる (4:3)</PresentationFormat>
  <Paragraphs>37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Emura</dc:creator>
  <cp:lastModifiedBy>SANWA-135</cp:lastModifiedBy>
  <cp:revision>67</cp:revision>
  <cp:lastPrinted>2015-07-06T01:44:18Z</cp:lastPrinted>
  <dcterms:created xsi:type="dcterms:W3CDTF">2015-06-05T00:31:21Z</dcterms:created>
  <dcterms:modified xsi:type="dcterms:W3CDTF">2016-02-02T02:42:43Z</dcterms:modified>
</cp:coreProperties>
</file>