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10" autoAdjust="0"/>
    <p:restoredTop sz="93950" autoAdjust="0"/>
  </p:normalViewPr>
  <p:slideViewPr>
    <p:cSldViewPr>
      <p:cViewPr>
        <p:scale>
          <a:sx n="100" d="100"/>
          <a:sy n="100" d="100"/>
        </p:scale>
        <p:origin x="-2592" y="-72"/>
      </p:cViewPr>
      <p:guideLst>
        <p:guide orient="horz" pos="288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274929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099573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03289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98040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3512470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672687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07675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89736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858126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2005209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32B438F-AE7A-48F8-97BE-593802B1DB83}" type="datetimeFigureOut">
              <a:rPr kumimoji="1" lang="ja-JP" altLang="en-US" smtClean="0"/>
              <a:t>2016/2/2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1328400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32B438F-AE7A-48F8-97BE-593802B1DB83}" type="datetimeFigureOut">
              <a:rPr kumimoji="1" lang="ja-JP" altLang="en-US" smtClean="0"/>
              <a:t>2016/2/2</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A812C41-8E6D-457C-82BB-C0B5157D3B19}" type="slidenum">
              <a:rPr kumimoji="1" lang="ja-JP" altLang="en-US" smtClean="0"/>
              <a:t>‹#›</a:t>
            </a:fld>
            <a:endParaRPr kumimoji="1" lang="ja-JP" altLang="en-US"/>
          </a:p>
        </p:txBody>
      </p:sp>
    </p:spTree>
    <p:extLst>
      <p:ext uri="{BB962C8B-B14F-4D97-AF65-F5344CB8AC3E}">
        <p14:creationId xmlns:p14="http://schemas.microsoft.com/office/powerpoint/2010/main" val="3858591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529630" y="539552"/>
            <a:ext cx="4320480" cy="1200329"/>
          </a:xfrm>
          <a:prstGeom prst="rect">
            <a:avLst/>
          </a:prstGeom>
          <a:ln>
            <a:solidFill>
              <a:schemeClr val="tx1"/>
            </a:solidFill>
          </a:ln>
        </p:spPr>
        <p:txBody>
          <a:bodyPr wrap="square">
            <a:spAutoFit/>
          </a:bodyPr>
          <a:lstStyle/>
          <a:p>
            <a:pPr lvl="0"/>
            <a:r>
              <a:rPr lang="en-US" altLang="ja-JP" sz="1200" dirty="0" smtClean="0">
                <a:solidFill>
                  <a:prstClr val="black"/>
                </a:solidFill>
              </a:rPr>
              <a:t>【</a:t>
            </a:r>
            <a:r>
              <a:rPr lang="ja-JP" altLang="en-US" sz="1200" dirty="0" smtClean="0">
                <a:solidFill>
                  <a:prstClr val="black"/>
                </a:solidFill>
              </a:rPr>
              <a:t>当該手順書に係る特定行為の対象となる患者</a:t>
            </a:r>
            <a:r>
              <a:rPr lang="en-US" altLang="ja-JP" sz="1200" dirty="0" smtClean="0">
                <a:solidFill>
                  <a:prstClr val="black"/>
                </a:solidFill>
              </a:rPr>
              <a:t>】</a:t>
            </a:r>
          </a:p>
          <a:p>
            <a:pPr lvl="0"/>
            <a:r>
              <a:rPr lang="ja-JP" altLang="en-US" sz="1200" dirty="0">
                <a:solidFill>
                  <a:prstClr val="black"/>
                </a:solidFill>
              </a:rPr>
              <a:t>１．溢水を伴う腎不全がある場合</a:t>
            </a:r>
          </a:p>
          <a:p>
            <a:pPr lvl="0"/>
            <a:r>
              <a:rPr lang="ja-JP" altLang="en-US" sz="1200" dirty="0">
                <a:solidFill>
                  <a:prstClr val="black"/>
                </a:solidFill>
              </a:rPr>
              <a:t>２．</a:t>
            </a:r>
            <a:r>
              <a:rPr lang="ja-JP" altLang="en-US" sz="1200" spc="-80" dirty="0">
                <a:solidFill>
                  <a:prstClr val="black"/>
                </a:solidFill>
              </a:rPr>
              <a:t>水分バランス，電解質バランス，酸塩基平衡の是正が必要な場合</a:t>
            </a:r>
          </a:p>
          <a:p>
            <a:pPr lvl="0"/>
            <a:r>
              <a:rPr lang="ja-JP" altLang="en-US" sz="1200" dirty="0">
                <a:solidFill>
                  <a:prstClr val="black"/>
                </a:solidFill>
              </a:rPr>
              <a:t>３．心不全がある場合</a:t>
            </a:r>
          </a:p>
          <a:p>
            <a:pPr lvl="0"/>
            <a:r>
              <a:rPr lang="ja-JP" altLang="en-US" sz="1200" dirty="0">
                <a:solidFill>
                  <a:prstClr val="black"/>
                </a:solidFill>
              </a:rPr>
              <a:t>４．肺水腫の治療が必要な場合</a:t>
            </a:r>
          </a:p>
          <a:p>
            <a:pPr lvl="0"/>
            <a:r>
              <a:rPr lang="ja-JP" altLang="en-US" sz="1200" dirty="0">
                <a:solidFill>
                  <a:prstClr val="black"/>
                </a:solidFill>
              </a:rPr>
              <a:t>５．多臓器不全の治療が必要な</a:t>
            </a:r>
            <a:r>
              <a:rPr lang="ja-JP" altLang="en-US" sz="1200" dirty="0" smtClean="0">
                <a:solidFill>
                  <a:prstClr val="black"/>
                </a:solidFill>
              </a:rPr>
              <a:t>場合</a:t>
            </a:r>
            <a:endParaRPr lang="ja-JP" altLang="en-US" sz="1200" dirty="0">
              <a:solidFill>
                <a:prstClr val="black"/>
              </a:solidFill>
            </a:endParaRPr>
          </a:p>
        </p:txBody>
      </p:sp>
      <p:sp>
        <p:nvSpPr>
          <p:cNvPr id="7" name="正方形/長方形 6"/>
          <p:cNvSpPr/>
          <p:nvPr/>
        </p:nvSpPr>
        <p:spPr>
          <a:xfrm>
            <a:off x="529630" y="6538416"/>
            <a:ext cx="5743973" cy="461665"/>
          </a:xfrm>
          <a:prstGeom prst="rect">
            <a:avLst/>
          </a:prstGeom>
          <a:ln>
            <a:solidFill>
              <a:schemeClr val="tx1"/>
            </a:solidFill>
          </a:ln>
        </p:spPr>
        <p:txBody>
          <a:bodyPr wrap="square">
            <a:spAutoFit/>
          </a:bodyPr>
          <a:lstStyle/>
          <a:p>
            <a:pPr lvl="0"/>
            <a:r>
              <a:rPr lang="en-US" altLang="ja-JP" sz="1200" spc="-90" dirty="0" smtClean="0">
                <a:solidFill>
                  <a:prstClr val="black"/>
                </a:solidFill>
              </a:rPr>
              <a:t>【</a:t>
            </a:r>
            <a:r>
              <a:rPr lang="ja-JP" altLang="en-US" sz="1200" spc="-90" dirty="0" smtClean="0">
                <a:solidFill>
                  <a:prstClr val="black"/>
                </a:solidFill>
              </a:rPr>
              <a:t>医療の安全を確保するために医師・歯科医師との連絡が必要となった場合の連絡体制</a:t>
            </a:r>
            <a:r>
              <a:rPr lang="en-US" altLang="ja-JP" sz="1200" spc="-90" dirty="0" smtClean="0">
                <a:solidFill>
                  <a:prstClr val="black"/>
                </a:solidFill>
              </a:rPr>
              <a:t>】</a:t>
            </a:r>
          </a:p>
          <a:p>
            <a:pPr lvl="0"/>
            <a:r>
              <a:rPr lang="ja-JP" altLang="en-US" sz="1200" dirty="0">
                <a:solidFill>
                  <a:prstClr val="black"/>
                </a:solidFill>
              </a:rPr>
              <a:t>担当</a:t>
            </a:r>
            <a:r>
              <a:rPr lang="ja-JP" altLang="en-US" sz="1200" dirty="0" smtClean="0">
                <a:solidFill>
                  <a:prstClr val="black"/>
                </a:solidFill>
              </a:rPr>
              <a:t>医師</a:t>
            </a:r>
            <a:endParaRPr lang="ja-JP" altLang="en-US" sz="1200" dirty="0">
              <a:solidFill>
                <a:prstClr val="black"/>
              </a:solidFill>
            </a:endParaRPr>
          </a:p>
        </p:txBody>
      </p:sp>
      <p:sp>
        <p:nvSpPr>
          <p:cNvPr id="8" name="正方形/長方形 7"/>
          <p:cNvSpPr/>
          <p:nvPr/>
        </p:nvSpPr>
        <p:spPr>
          <a:xfrm>
            <a:off x="529630" y="7297638"/>
            <a:ext cx="5743973" cy="646331"/>
          </a:xfrm>
          <a:prstGeom prst="rect">
            <a:avLst/>
          </a:prstGeom>
          <a:ln>
            <a:solidFill>
              <a:schemeClr val="tx1"/>
            </a:solidFill>
          </a:ln>
        </p:spPr>
        <p:txBody>
          <a:bodyPr wrap="square">
            <a:spAutoFit/>
          </a:bodyPr>
          <a:lstStyle/>
          <a:p>
            <a:pPr lvl="0"/>
            <a:r>
              <a:rPr lang="en-US" altLang="ja-JP" sz="1200" dirty="0" smtClean="0">
                <a:solidFill>
                  <a:prstClr val="black"/>
                </a:solidFill>
              </a:rPr>
              <a:t>【</a:t>
            </a:r>
            <a:r>
              <a:rPr lang="ja-JP" altLang="en-US" sz="1200" dirty="0" smtClean="0">
                <a:solidFill>
                  <a:prstClr val="black"/>
                </a:solidFill>
              </a:rPr>
              <a:t>特定行為を行った後の医師・歯科医師に対する報告</a:t>
            </a:r>
            <a:r>
              <a:rPr lang="ja-JP" altLang="en-US" sz="1200" dirty="0">
                <a:solidFill>
                  <a:prstClr val="black"/>
                </a:solidFill>
              </a:rPr>
              <a:t>の</a:t>
            </a:r>
            <a:r>
              <a:rPr lang="ja-JP" altLang="en-US" sz="1200" dirty="0" smtClean="0">
                <a:solidFill>
                  <a:prstClr val="black"/>
                </a:solidFill>
              </a:rPr>
              <a:t>方法</a:t>
            </a:r>
            <a:r>
              <a:rPr lang="en-US" altLang="ja-JP" sz="1200" dirty="0" smtClean="0">
                <a:solidFill>
                  <a:prstClr val="black"/>
                </a:solidFill>
              </a:rPr>
              <a:t>】</a:t>
            </a:r>
          </a:p>
          <a:p>
            <a:r>
              <a:rPr lang="ja-JP" altLang="en-US" sz="1200" dirty="0">
                <a:solidFill>
                  <a:prstClr val="black"/>
                </a:solidFill>
              </a:rPr>
              <a:t>１．担当医師の携帯電話に直接連絡</a:t>
            </a:r>
          </a:p>
          <a:p>
            <a:r>
              <a:rPr lang="ja-JP" altLang="en-US" sz="1200" dirty="0">
                <a:solidFill>
                  <a:prstClr val="black"/>
                </a:solidFill>
              </a:rPr>
              <a:t>２．診療記録への</a:t>
            </a:r>
            <a:r>
              <a:rPr lang="ja-JP" altLang="en-US" sz="1200" dirty="0" smtClean="0">
                <a:solidFill>
                  <a:prstClr val="black"/>
                </a:solidFill>
              </a:rPr>
              <a:t>記載</a:t>
            </a:r>
            <a:endParaRPr lang="ja-JP" altLang="en-US" sz="1200" dirty="0">
              <a:solidFill>
                <a:prstClr val="black"/>
              </a:solidFill>
            </a:endParaRPr>
          </a:p>
        </p:txBody>
      </p:sp>
      <p:sp>
        <p:nvSpPr>
          <p:cNvPr id="10" name="右矢印 9"/>
          <p:cNvSpPr/>
          <p:nvPr/>
        </p:nvSpPr>
        <p:spPr>
          <a:xfrm rot="5400000">
            <a:off x="2598915" y="1737402"/>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15" name="テキスト ボックス 14"/>
          <p:cNvSpPr txBox="1"/>
          <p:nvPr/>
        </p:nvSpPr>
        <p:spPr>
          <a:xfrm>
            <a:off x="529630" y="2044169"/>
            <a:ext cx="4320480" cy="1015663"/>
          </a:xfrm>
          <a:prstGeom prst="rect">
            <a:avLst/>
          </a:prstGeom>
          <a:noFill/>
          <a:ln>
            <a:solidFill>
              <a:schemeClr val="tx1"/>
            </a:solidFill>
          </a:ln>
        </p:spPr>
        <p:txBody>
          <a:bodyPr wrap="square" rtlCol="0">
            <a:spAutoFit/>
          </a:bodyPr>
          <a:lstStyle/>
          <a:p>
            <a:r>
              <a:rPr lang="en-US" altLang="ja-JP" sz="1200" dirty="0" smtClean="0"/>
              <a:t>【</a:t>
            </a:r>
            <a:r>
              <a:rPr lang="ja-JP" altLang="en-US" sz="1200" dirty="0" smtClean="0"/>
              <a:t>看護師に診療の補助を行わせる患者の病状の範囲</a:t>
            </a:r>
            <a:r>
              <a:rPr lang="en-US" altLang="ja-JP" sz="1200" dirty="0" smtClean="0"/>
              <a:t>】</a:t>
            </a:r>
          </a:p>
          <a:p>
            <a:r>
              <a:rPr lang="ja-JP" altLang="en-US" sz="1200" dirty="0"/>
              <a:t>以下のいずれにもあてはまる</a:t>
            </a:r>
          </a:p>
          <a:p>
            <a:r>
              <a:rPr lang="ja-JP" altLang="en-US" sz="1200" dirty="0"/>
              <a:t>□バイタルサインが安定して</a:t>
            </a:r>
            <a:r>
              <a:rPr lang="ja-JP" altLang="en-US" sz="1200" dirty="0" smtClean="0"/>
              <a:t>いる（補足参照）</a:t>
            </a:r>
            <a:endParaRPr lang="en-US" altLang="ja-JP" sz="1200" dirty="0"/>
          </a:p>
          <a:p>
            <a:r>
              <a:rPr lang="en-US" altLang="ja-JP" sz="1200" dirty="0"/>
              <a:t>□</a:t>
            </a:r>
            <a:r>
              <a:rPr lang="ja-JP" altLang="en-US" sz="1200" dirty="0"/>
              <a:t>活動性の出血がない</a:t>
            </a:r>
          </a:p>
          <a:p>
            <a:r>
              <a:rPr lang="ja-JP" altLang="en-US" sz="1200" dirty="0"/>
              <a:t>□バスキュラーアクセスカテーテルの異常が</a:t>
            </a:r>
            <a:r>
              <a:rPr lang="ja-JP" altLang="en-US" sz="1200" dirty="0" smtClean="0"/>
              <a:t>ない（補足参照）</a:t>
            </a:r>
            <a:endParaRPr lang="en-US" altLang="ja-JP" sz="1200" dirty="0"/>
          </a:p>
        </p:txBody>
      </p:sp>
      <p:sp>
        <p:nvSpPr>
          <p:cNvPr id="16" name="テキスト ボックス 15"/>
          <p:cNvSpPr txBox="1"/>
          <p:nvPr/>
        </p:nvSpPr>
        <p:spPr>
          <a:xfrm>
            <a:off x="90586" y="87759"/>
            <a:ext cx="6676828" cy="307777"/>
          </a:xfrm>
          <a:prstGeom prst="rect">
            <a:avLst/>
          </a:prstGeom>
          <a:noFill/>
        </p:spPr>
        <p:txBody>
          <a:bodyPr wrap="none" rtlCol="0">
            <a:spAutoFit/>
          </a:bodyPr>
          <a:lstStyle/>
          <a:p>
            <a:pPr algn="ctr"/>
            <a:r>
              <a:rPr kumimoji="1" lang="ja-JP" altLang="en-US" sz="1400" dirty="0" smtClean="0"/>
              <a:t>手順書</a:t>
            </a:r>
            <a:r>
              <a:rPr lang="ja-JP" altLang="en-US" sz="1400" dirty="0" smtClean="0"/>
              <a:t>：急性血液浄化療法における血液透析器</a:t>
            </a:r>
            <a:r>
              <a:rPr lang="ja-JP" altLang="en-US" sz="1400" dirty="0"/>
              <a:t>又は</a:t>
            </a:r>
            <a:r>
              <a:rPr lang="ja-JP" altLang="en-US" sz="1400" dirty="0" smtClean="0"/>
              <a:t>血液透析濾過器の操作及び管理</a:t>
            </a:r>
            <a:endParaRPr kumimoji="1" lang="ja-JP" altLang="en-US" sz="1400" dirty="0"/>
          </a:p>
        </p:txBody>
      </p:sp>
      <p:sp>
        <p:nvSpPr>
          <p:cNvPr id="22" name="テキスト ボックス 21"/>
          <p:cNvSpPr txBox="1"/>
          <p:nvPr/>
        </p:nvSpPr>
        <p:spPr>
          <a:xfrm>
            <a:off x="529630" y="3566939"/>
            <a:ext cx="5748019" cy="461665"/>
          </a:xfrm>
          <a:prstGeom prst="rect">
            <a:avLst/>
          </a:prstGeom>
          <a:noFill/>
          <a:ln>
            <a:solidFill>
              <a:schemeClr val="tx1"/>
            </a:solidFill>
          </a:ln>
        </p:spPr>
        <p:txBody>
          <a:bodyPr wrap="square" rtlCol="0">
            <a:spAutoFit/>
          </a:bodyPr>
          <a:lstStyle/>
          <a:p>
            <a:r>
              <a:rPr lang="en-US" altLang="ja-JP" sz="1200" dirty="0" smtClean="0"/>
              <a:t>【</a:t>
            </a:r>
            <a:r>
              <a:rPr lang="ja-JP" altLang="en-US" sz="1200" dirty="0" smtClean="0"/>
              <a:t>診療の補助の内容</a:t>
            </a:r>
            <a:r>
              <a:rPr lang="en-US" altLang="ja-JP" sz="1200" dirty="0" smtClean="0"/>
              <a:t>】</a:t>
            </a:r>
          </a:p>
          <a:p>
            <a:r>
              <a:rPr lang="ja-JP" altLang="en-US" sz="1200" dirty="0"/>
              <a:t>急性血液浄化療法における血液透析器又は血液透析濾過器の操作及び</a:t>
            </a:r>
            <a:r>
              <a:rPr lang="ja-JP" altLang="en-US" sz="1200" dirty="0" smtClean="0"/>
              <a:t>管理</a:t>
            </a:r>
            <a:endParaRPr lang="ja-JP" altLang="en-US" sz="1200" dirty="0"/>
          </a:p>
        </p:txBody>
      </p:sp>
      <p:sp>
        <p:nvSpPr>
          <p:cNvPr id="18" name="右矢印 17"/>
          <p:cNvSpPr/>
          <p:nvPr/>
        </p:nvSpPr>
        <p:spPr>
          <a:xfrm rot="5400000">
            <a:off x="2598915" y="4022083"/>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20" name="テキスト ボックス 19"/>
          <p:cNvSpPr txBox="1"/>
          <p:nvPr/>
        </p:nvSpPr>
        <p:spPr>
          <a:xfrm>
            <a:off x="529630" y="4312434"/>
            <a:ext cx="4345473" cy="1938992"/>
          </a:xfrm>
          <a:prstGeom prst="rect">
            <a:avLst/>
          </a:prstGeom>
          <a:noFill/>
          <a:ln>
            <a:solidFill>
              <a:schemeClr val="tx1"/>
            </a:solidFill>
          </a:ln>
        </p:spPr>
        <p:txBody>
          <a:bodyPr wrap="square" rtlCol="0">
            <a:spAutoFit/>
          </a:bodyPr>
          <a:lstStyle/>
          <a:p>
            <a:pPr lvl="0"/>
            <a:r>
              <a:rPr lang="en-US" altLang="ja-JP" sz="1200" dirty="0" smtClean="0">
                <a:solidFill>
                  <a:prstClr val="black"/>
                </a:solidFill>
              </a:rPr>
              <a:t>【</a:t>
            </a:r>
            <a:r>
              <a:rPr lang="ja-JP" altLang="en-US" sz="1200" dirty="0" smtClean="0">
                <a:solidFill>
                  <a:prstClr val="black"/>
                </a:solidFill>
              </a:rPr>
              <a:t>特定</a:t>
            </a:r>
            <a:r>
              <a:rPr lang="ja-JP" altLang="en-US" sz="1200" dirty="0">
                <a:solidFill>
                  <a:prstClr val="black"/>
                </a:solidFill>
              </a:rPr>
              <a:t>行為を行うときに確認すべき</a:t>
            </a:r>
            <a:r>
              <a:rPr lang="ja-JP" altLang="en-US" sz="1200" dirty="0" smtClean="0">
                <a:solidFill>
                  <a:prstClr val="black"/>
                </a:solidFill>
              </a:rPr>
              <a:t>事項</a:t>
            </a:r>
            <a:r>
              <a:rPr lang="en-US" altLang="ja-JP" sz="1200" dirty="0" smtClean="0">
                <a:solidFill>
                  <a:prstClr val="black"/>
                </a:solidFill>
              </a:rPr>
              <a:t>】</a:t>
            </a:r>
          </a:p>
          <a:p>
            <a:pPr lvl="0"/>
            <a:r>
              <a:rPr lang="ja-JP" altLang="en-US" sz="1200" dirty="0">
                <a:solidFill>
                  <a:prstClr val="black"/>
                </a:solidFill>
              </a:rPr>
              <a:t>□意識レベルの変化</a:t>
            </a:r>
          </a:p>
          <a:p>
            <a:pPr lvl="0"/>
            <a:r>
              <a:rPr lang="ja-JP" altLang="en-US" sz="1200" dirty="0">
                <a:solidFill>
                  <a:prstClr val="black"/>
                </a:solidFill>
              </a:rPr>
              <a:t>□バイタルサインの変化</a:t>
            </a:r>
          </a:p>
          <a:p>
            <a:pPr lvl="0"/>
            <a:r>
              <a:rPr lang="ja-JP" altLang="en-US" sz="1200" dirty="0">
                <a:solidFill>
                  <a:prstClr val="black"/>
                </a:solidFill>
              </a:rPr>
              <a:t>□血液浄化装置の異常（対処困難なアラーム）</a:t>
            </a:r>
          </a:p>
          <a:p>
            <a:pPr lvl="0"/>
            <a:r>
              <a:rPr lang="ja-JP" altLang="en-US" sz="1200" dirty="0" smtClean="0">
                <a:solidFill>
                  <a:prstClr val="black"/>
                </a:solidFill>
              </a:rPr>
              <a:t>どれ</a:t>
            </a:r>
            <a:r>
              <a:rPr lang="ja-JP" altLang="en-US" sz="1200" dirty="0">
                <a:solidFill>
                  <a:prstClr val="black"/>
                </a:solidFill>
              </a:rPr>
              <a:t>か一項目でもあれば，下記の確認をして担当医に連絡</a:t>
            </a:r>
          </a:p>
          <a:p>
            <a:pPr lvl="0"/>
            <a:r>
              <a:rPr lang="ja-JP" altLang="en-US" sz="1200" dirty="0">
                <a:solidFill>
                  <a:prstClr val="black"/>
                </a:solidFill>
              </a:rPr>
              <a:t>□除水量，除水速度</a:t>
            </a:r>
          </a:p>
          <a:p>
            <a:pPr lvl="0"/>
            <a:r>
              <a:rPr lang="ja-JP" altLang="en-US" sz="1200" dirty="0">
                <a:solidFill>
                  <a:prstClr val="black"/>
                </a:solidFill>
              </a:rPr>
              <a:t>□バスキュラーアクセスカテーテルの状態</a:t>
            </a:r>
          </a:p>
          <a:p>
            <a:pPr lvl="0"/>
            <a:r>
              <a:rPr lang="ja-JP" altLang="en-US" sz="1200" dirty="0">
                <a:solidFill>
                  <a:prstClr val="black"/>
                </a:solidFill>
              </a:rPr>
              <a:t>□出血傾向</a:t>
            </a:r>
          </a:p>
          <a:p>
            <a:pPr lvl="0"/>
            <a:r>
              <a:rPr lang="ja-JP" altLang="en-US" sz="1200" dirty="0">
                <a:solidFill>
                  <a:prstClr val="black"/>
                </a:solidFill>
              </a:rPr>
              <a:t>□血液浄化装置の駆動状況（圧力モニターの数値の変化）</a:t>
            </a:r>
          </a:p>
          <a:p>
            <a:pPr lvl="0"/>
            <a:r>
              <a:rPr lang="ja-JP" altLang="en-US" sz="1200" dirty="0">
                <a:solidFill>
                  <a:prstClr val="black"/>
                </a:solidFill>
              </a:rPr>
              <a:t>□濾過器を含めた血液回路内の気泡や</a:t>
            </a:r>
            <a:r>
              <a:rPr lang="ja-JP" altLang="en-US" sz="1200" dirty="0" smtClean="0">
                <a:solidFill>
                  <a:prstClr val="black"/>
                </a:solidFill>
              </a:rPr>
              <a:t>血栓</a:t>
            </a:r>
            <a:endParaRPr lang="ja-JP" altLang="en-US" sz="1200" dirty="0">
              <a:solidFill>
                <a:prstClr val="black"/>
              </a:solidFill>
            </a:endParaRPr>
          </a:p>
        </p:txBody>
      </p:sp>
      <p:sp>
        <p:nvSpPr>
          <p:cNvPr id="23" name="右矢印 22"/>
          <p:cNvSpPr/>
          <p:nvPr/>
        </p:nvSpPr>
        <p:spPr>
          <a:xfrm rot="5400000">
            <a:off x="2598915" y="6236718"/>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24" name="右矢印 23"/>
          <p:cNvSpPr/>
          <p:nvPr/>
        </p:nvSpPr>
        <p:spPr>
          <a:xfrm rot="5400000">
            <a:off x="2598915" y="6996039"/>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27" name="右矢印 26"/>
          <p:cNvSpPr/>
          <p:nvPr/>
        </p:nvSpPr>
        <p:spPr>
          <a:xfrm>
            <a:off x="4437112" y="5788148"/>
            <a:ext cx="720080"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28" name="正方形/長方形 27"/>
          <p:cNvSpPr/>
          <p:nvPr/>
        </p:nvSpPr>
        <p:spPr>
          <a:xfrm>
            <a:off x="5186054" y="5605095"/>
            <a:ext cx="1100472" cy="646331"/>
          </a:xfrm>
          <a:prstGeom prst="rect">
            <a:avLst/>
          </a:prstGeom>
          <a:ln>
            <a:solidFill>
              <a:schemeClr val="tx1"/>
            </a:solidFill>
          </a:ln>
        </p:spPr>
        <p:txBody>
          <a:bodyPr wrap="square">
            <a:spAutoFit/>
          </a:bodyPr>
          <a:lstStyle/>
          <a:p>
            <a:pPr lvl="0"/>
            <a:r>
              <a:rPr lang="ja-JP" altLang="en-US" sz="1200" dirty="0" smtClean="0">
                <a:solidFill>
                  <a:prstClr val="black"/>
                </a:solidFill>
              </a:rPr>
              <a:t>担当</a:t>
            </a:r>
            <a:r>
              <a:rPr lang="ja-JP" altLang="en-US" sz="1200" dirty="0">
                <a:solidFill>
                  <a:prstClr val="black"/>
                </a:solidFill>
              </a:rPr>
              <a:t>医師の携帯電話に直接</a:t>
            </a:r>
            <a:r>
              <a:rPr lang="ja-JP" altLang="en-US" sz="1200" dirty="0" smtClean="0">
                <a:solidFill>
                  <a:prstClr val="black"/>
                </a:solidFill>
              </a:rPr>
              <a:t>連絡</a:t>
            </a:r>
            <a:endParaRPr lang="en-US" altLang="ja-JP" sz="1200" dirty="0" smtClean="0">
              <a:solidFill>
                <a:prstClr val="black"/>
              </a:solidFill>
            </a:endParaRPr>
          </a:p>
        </p:txBody>
      </p:sp>
      <p:sp>
        <p:nvSpPr>
          <p:cNvPr id="26" name="正方形/長方形 25"/>
          <p:cNvSpPr/>
          <p:nvPr/>
        </p:nvSpPr>
        <p:spPr>
          <a:xfrm>
            <a:off x="548680" y="7948825"/>
            <a:ext cx="5760640" cy="1015663"/>
          </a:xfrm>
          <a:prstGeom prst="rect">
            <a:avLst/>
          </a:prstGeom>
          <a:ln>
            <a:noFill/>
          </a:ln>
        </p:spPr>
        <p:txBody>
          <a:bodyPr wrap="square">
            <a:spAutoFit/>
          </a:bodyPr>
          <a:lstStyle/>
          <a:p>
            <a:pPr lvl="0"/>
            <a:r>
              <a:rPr lang="en-US" altLang="ja-JP" sz="1000" dirty="0" smtClean="0">
                <a:solidFill>
                  <a:prstClr val="black"/>
                </a:solidFill>
              </a:rPr>
              <a:t>【</a:t>
            </a:r>
            <a:r>
              <a:rPr lang="ja-JP" altLang="en-US" sz="1000" dirty="0">
                <a:solidFill>
                  <a:prstClr val="black"/>
                </a:solidFill>
              </a:rPr>
              <a:t>病状</a:t>
            </a:r>
            <a:r>
              <a:rPr lang="ja-JP" altLang="en-US" sz="1000" dirty="0" smtClean="0">
                <a:solidFill>
                  <a:prstClr val="black"/>
                </a:solidFill>
              </a:rPr>
              <a:t>の範囲（補足）</a:t>
            </a:r>
            <a:r>
              <a:rPr lang="en-US" altLang="ja-JP" sz="1000" dirty="0" smtClean="0">
                <a:solidFill>
                  <a:prstClr val="black"/>
                </a:solidFill>
              </a:rPr>
              <a:t>】</a:t>
            </a:r>
          </a:p>
          <a:p>
            <a:pPr lvl="0"/>
            <a:r>
              <a:rPr lang="ja-JP" altLang="en-US" sz="1000" dirty="0" smtClean="0">
                <a:solidFill>
                  <a:prstClr val="black"/>
                </a:solidFill>
              </a:rPr>
              <a:t>バイタルサイン</a:t>
            </a:r>
            <a:r>
              <a:rPr lang="ja-JP" altLang="en-US" sz="1000" dirty="0">
                <a:solidFill>
                  <a:prstClr val="black"/>
                </a:solidFill>
              </a:rPr>
              <a:t>が安定して</a:t>
            </a:r>
            <a:r>
              <a:rPr lang="ja-JP" altLang="en-US" sz="1000" dirty="0" smtClean="0">
                <a:solidFill>
                  <a:prstClr val="black"/>
                </a:solidFill>
              </a:rPr>
              <a:t>いる：収縮期</a:t>
            </a:r>
            <a:r>
              <a:rPr lang="ja-JP" altLang="en-US" sz="1000" dirty="0">
                <a:solidFill>
                  <a:prstClr val="black"/>
                </a:solidFill>
              </a:rPr>
              <a:t>血圧≧</a:t>
            </a:r>
            <a:r>
              <a:rPr lang="en-US" altLang="ja-JP" sz="1000" dirty="0" smtClean="0">
                <a:solidFill>
                  <a:prstClr val="black"/>
                </a:solidFill>
              </a:rPr>
              <a:t>90mmHg</a:t>
            </a:r>
            <a:r>
              <a:rPr lang="ja-JP" altLang="en-US" sz="1000" dirty="0" err="1" smtClean="0">
                <a:solidFill>
                  <a:prstClr val="black"/>
                </a:solidFill>
              </a:rPr>
              <a:t>、</a:t>
            </a:r>
            <a:r>
              <a:rPr lang="ja-JP" altLang="en-US" sz="1000" dirty="0" smtClean="0">
                <a:solidFill>
                  <a:prstClr val="black"/>
                </a:solidFill>
              </a:rPr>
              <a:t>心拍数</a:t>
            </a:r>
            <a:r>
              <a:rPr lang="ja-JP" altLang="en-US" sz="1000" dirty="0">
                <a:solidFill>
                  <a:prstClr val="black"/>
                </a:solidFill>
              </a:rPr>
              <a:t>　</a:t>
            </a:r>
            <a:r>
              <a:rPr lang="en-US" altLang="ja-JP" sz="1000" dirty="0">
                <a:solidFill>
                  <a:prstClr val="black"/>
                </a:solidFill>
              </a:rPr>
              <a:t>60</a:t>
            </a:r>
            <a:r>
              <a:rPr lang="ja-JP" altLang="en-US" sz="1000" dirty="0">
                <a:solidFill>
                  <a:prstClr val="black"/>
                </a:solidFill>
              </a:rPr>
              <a:t>～</a:t>
            </a:r>
            <a:r>
              <a:rPr lang="en-US" altLang="ja-JP" sz="1000" dirty="0">
                <a:solidFill>
                  <a:prstClr val="black"/>
                </a:solidFill>
              </a:rPr>
              <a:t>100</a:t>
            </a:r>
            <a:r>
              <a:rPr lang="ja-JP" altLang="en-US" sz="1000" dirty="0">
                <a:solidFill>
                  <a:prstClr val="black"/>
                </a:solidFill>
              </a:rPr>
              <a:t>回</a:t>
            </a:r>
            <a:r>
              <a:rPr lang="en-US" altLang="ja-JP" sz="1000" dirty="0">
                <a:solidFill>
                  <a:prstClr val="black"/>
                </a:solidFill>
              </a:rPr>
              <a:t>/</a:t>
            </a:r>
            <a:r>
              <a:rPr lang="ja-JP" altLang="en-US" sz="1000" dirty="0" smtClean="0">
                <a:solidFill>
                  <a:prstClr val="black"/>
                </a:solidFill>
              </a:rPr>
              <a:t>分、重篤</a:t>
            </a:r>
            <a:r>
              <a:rPr lang="ja-JP" altLang="en-US" sz="1000" dirty="0">
                <a:solidFill>
                  <a:prstClr val="black"/>
                </a:solidFill>
              </a:rPr>
              <a:t>な不整脈</a:t>
            </a:r>
            <a:r>
              <a:rPr lang="ja-JP" altLang="en-US" sz="1000" dirty="0" smtClean="0">
                <a:solidFill>
                  <a:prstClr val="black"/>
                </a:solidFill>
              </a:rPr>
              <a:t>なし、</a:t>
            </a:r>
            <a:r>
              <a:rPr lang="en-US" altLang="ja-JP" sz="1000" dirty="0" smtClean="0">
                <a:solidFill>
                  <a:prstClr val="black"/>
                </a:solidFill>
              </a:rPr>
              <a:t>SpO2&gt;90%</a:t>
            </a:r>
          </a:p>
          <a:p>
            <a:pPr lvl="0"/>
            <a:r>
              <a:rPr lang="ja-JP" altLang="en-US" sz="1000" dirty="0" smtClean="0">
                <a:solidFill>
                  <a:prstClr val="black"/>
                </a:solidFill>
              </a:rPr>
              <a:t>バスキュラーアクセスカテーテル</a:t>
            </a:r>
            <a:r>
              <a:rPr lang="ja-JP" altLang="en-US" sz="1000" dirty="0">
                <a:solidFill>
                  <a:prstClr val="black"/>
                </a:solidFill>
              </a:rPr>
              <a:t>の異常が</a:t>
            </a:r>
            <a:r>
              <a:rPr lang="ja-JP" altLang="en-US" sz="1000" dirty="0" smtClean="0">
                <a:solidFill>
                  <a:prstClr val="black"/>
                </a:solidFill>
              </a:rPr>
              <a:t>ない</a:t>
            </a:r>
            <a:r>
              <a:rPr lang="ja-JP" altLang="en-US" sz="1000" dirty="0" smtClean="0">
                <a:solidFill>
                  <a:prstClr val="black"/>
                </a:solidFill>
                <a:sym typeface="Wingdings" panose="05000000000000000000" pitchFamily="2" charset="2"/>
              </a:rPr>
              <a:t>：（１）</a:t>
            </a:r>
            <a:r>
              <a:rPr lang="ja-JP" altLang="en-US" sz="1000" dirty="0" smtClean="0">
                <a:solidFill>
                  <a:prstClr val="black"/>
                </a:solidFill>
              </a:rPr>
              <a:t>カテーテル</a:t>
            </a:r>
            <a:r>
              <a:rPr lang="ja-JP" altLang="en-US" sz="1000" dirty="0">
                <a:solidFill>
                  <a:prstClr val="black"/>
                </a:solidFill>
              </a:rPr>
              <a:t>刺入部位の</a:t>
            </a:r>
            <a:r>
              <a:rPr lang="ja-JP" altLang="en-US" sz="1000" dirty="0" smtClean="0">
                <a:solidFill>
                  <a:prstClr val="black"/>
                </a:solidFill>
              </a:rPr>
              <a:t>発赤、腫脹、出血</a:t>
            </a:r>
            <a:r>
              <a:rPr lang="ja-JP" altLang="en-US" sz="1000" dirty="0">
                <a:solidFill>
                  <a:prstClr val="black"/>
                </a:solidFill>
              </a:rPr>
              <a:t>が</a:t>
            </a:r>
            <a:r>
              <a:rPr lang="ja-JP" altLang="en-US" sz="1000" dirty="0" smtClean="0">
                <a:solidFill>
                  <a:prstClr val="black"/>
                </a:solidFill>
              </a:rPr>
              <a:t>ない、（２）カテーテル</a:t>
            </a:r>
            <a:r>
              <a:rPr lang="ja-JP" altLang="en-US" sz="1000" dirty="0">
                <a:solidFill>
                  <a:prstClr val="black"/>
                </a:solidFill>
              </a:rPr>
              <a:t>の固定糸や固定具の緩みが</a:t>
            </a:r>
            <a:r>
              <a:rPr lang="ja-JP" altLang="en-US" sz="1000" dirty="0" smtClean="0">
                <a:solidFill>
                  <a:prstClr val="black"/>
                </a:solidFill>
              </a:rPr>
              <a:t>ない、（３）脱血</a:t>
            </a:r>
            <a:r>
              <a:rPr lang="ja-JP" altLang="en-US" sz="1000" dirty="0">
                <a:solidFill>
                  <a:prstClr val="black"/>
                </a:solidFill>
              </a:rPr>
              <a:t>ルーメン，返血ルーメンそれぞれの脱血および返血に抵抗が</a:t>
            </a:r>
            <a:r>
              <a:rPr lang="ja-JP" altLang="en-US" sz="1000" dirty="0" smtClean="0">
                <a:solidFill>
                  <a:prstClr val="black"/>
                </a:solidFill>
              </a:rPr>
              <a:t>ない</a:t>
            </a:r>
            <a:endParaRPr lang="ja-JP" altLang="en-US" sz="1000" dirty="0">
              <a:solidFill>
                <a:prstClr val="black"/>
              </a:solidFill>
            </a:endParaRPr>
          </a:p>
        </p:txBody>
      </p:sp>
      <p:sp>
        <p:nvSpPr>
          <p:cNvPr id="30" name="右矢印 29"/>
          <p:cNvSpPr/>
          <p:nvPr/>
        </p:nvSpPr>
        <p:spPr>
          <a:xfrm>
            <a:off x="4941168" y="2947059"/>
            <a:ext cx="216024"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a:p>
        </p:txBody>
      </p:sp>
      <p:sp>
        <p:nvSpPr>
          <p:cNvPr id="31" name="正方形/長方形 30"/>
          <p:cNvSpPr/>
          <p:nvPr/>
        </p:nvSpPr>
        <p:spPr>
          <a:xfrm>
            <a:off x="5186054" y="2845549"/>
            <a:ext cx="1116124" cy="646331"/>
          </a:xfrm>
          <a:prstGeom prst="rect">
            <a:avLst/>
          </a:prstGeom>
          <a:ln>
            <a:solidFill>
              <a:schemeClr val="tx1"/>
            </a:solidFill>
          </a:ln>
        </p:spPr>
        <p:txBody>
          <a:bodyPr wrap="square">
            <a:spAutoFit/>
          </a:bodyPr>
          <a:lstStyle/>
          <a:p>
            <a:pPr lvl="0"/>
            <a:r>
              <a:rPr lang="ja-JP" altLang="en-US" sz="1200" dirty="0">
                <a:solidFill>
                  <a:prstClr val="black"/>
                </a:solidFill>
              </a:rPr>
              <a:t>担当医師の携帯電話に直接連絡</a:t>
            </a:r>
            <a:endParaRPr lang="en-US" altLang="ja-JP" sz="1200" dirty="0">
              <a:solidFill>
                <a:prstClr val="black"/>
              </a:solidFill>
            </a:endParaRPr>
          </a:p>
        </p:txBody>
      </p:sp>
      <p:sp>
        <p:nvSpPr>
          <p:cNvPr id="32" name="円/楕円 31"/>
          <p:cNvSpPr/>
          <p:nvPr/>
        </p:nvSpPr>
        <p:spPr>
          <a:xfrm>
            <a:off x="4899247" y="1867946"/>
            <a:ext cx="970882" cy="471807"/>
          </a:xfrm>
          <a:prstGeom prst="ellipse">
            <a:avLst/>
          </a:prstGeom>
          <a:solidFill>
            <a:schemeClr val="accent2">
              <a:lumMod val="40000"/>
              <a:lumOff val="60000"/>
            </a:schemeClr>
          </a:solidFill>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a:t>病状</a:t>
            </a:r>
            <a:r>
              <a:rPr lang="ja-JP" altLang="en-US" sz="1200" dirty="0" smtClean="0"/>
              <a:t>の</a:t>
            </a:r>
            <a:endParaRPr lang="en-US" altLang="ja-JP" sz="1200" dirty="0"/>
          </a:p>
          <a:p>
            <a:pPr algn="ctr"/>
            <a:r>
              <a:rPr lang="ja-JP" altLang="en-US" sz="1200" dirty="0" smtClean="0"/>
              <a:t>範囲外</a:t>
            </a:r>
            <a:endParaRPr lang="ja-JP" altLang="en-US" sz="1200" dirty="0"/>
          </a:p>
        </p:txBody>
      </p:sp>
      <p:sp>
        <p:nvSpPr>
          <p:cNvPr id="33" name="テキスト ボックス 32"/>
          <p:cNvSpPr txBox="1"/>
          <p:nvPr/>
        </p:nvSpPr>
        <p:spPr>
          <a:xfrm>
            <a:off x="5475311" y="2382143"/>
            <a:ext cx="906017" cy="461665"/>
          </a:xfrm>
          <a:prstGeom prst="rect">
            <a:avLst/>
          </a:prstGeom>
          <a:noFill/>
        </p:spPr>
        <p:txBody>
          <a:bodyPr wrap="none" rtlCol="0">
            <a:spAutoFit/>
          </a:bodyPr>
          <a:lstStyle/>
          <a:p>
            <a:r>
              <a:rPr lang="ja-JP" altLang="en-US" sz="1200" dirty="0" smtClean="0"/>
              <a:t>不安定</a:t>
            </a:r>
            <a:endParaRPr lang="en-US" altLang="ja-JP" sz="1200" dirty="0" smtClean="0"/>
          </a:p>
          <a:p>
            <a:r>
              <a:rPr kumimoji="1" lang="ja-JP" altLang="en-US" sz="1200" dirty="0" smtClean="0"/>
              <a:t>緊急性あり</a:t>
            </a:r>
            <a:endParaRPr kumimoji="1" lang="ja-JP" altLang="en-US" sz="1200" dirty="0"/>
          </a:p>
        </p:txBody>
      </p:sp>
      <p:sp>
        <p:nvSpPr>
          <p:cNvPr id="34" name="円/楕円 33"/>
          <p:cNvSpPr/>
          <p:nvPr/>
        </p:nvSpPr>
        <p:spPr>
          <a:xfrm>
            <a:off x="1446742" y="3088407"/>
            <a:ext cx="975374" cy="459125"/>
          </a:xfrm>
          <a:prstGeom prst="ellipse">
            <a:avLst/>
          </a:prstGeom>
          <a:solidFill>
            <a:schemeClr val="accent1">
              <a:lumMod val="40000"/>
              <a:lumOff val="60000"/>
            </a:schemeClr>
          </a:solidFill>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solidFill>
                  <a:schemeClr val="tx1"/>
                </a:solidFill>
              </a:rPr>
              <a:t>病状の</a:t>
            </a:r>
            <a:endParaRPr kumimoji="1" lang="en-US" altLang="ja-JP" sz="1200" dirty="0" smtClean="0">
              <a:solidFill>
                <a:schemeClr val="tx1"/>
              </a:solidFill>
            </a:endParaRPr>
          </a:p>
          <a:p>
            <a:pPr algn="ctr"/>
            <a:r>
              <a:rPr kumimoji="1" lang="ja-JP" altLang="en-US" sz="1200" dirty="0" smtClean="0">
                <a:solidFill>
                  <a:schemeClr val="tx1"/>
                </a:solidFill>
              </a:rPr>
              <a:t>範囲内</a:t>
            </a:r>
            <a:endParaRPr kumimoji="1" lang="en-US" altLang="ja-JP" sz="1200" dirty="0" smtClean="0">
              <a:solidFill>
                <a:schemeClr val="tx1"/>
              </a:solidFill>
            </a:endParaRPr>
          </a:p>
        </p:txBody>
      </p:sp>
      <p:sp>
        <p:nvSpPr>
          <p:cNvPr id="35" name="右矢印 34"/>
          <p:cNvSpPr/>
          <p:nvPr/>
        </p:nvSpPr>
        <p:spPr>
          <a:xfrm rot="5400000">
            <a:off x="2526802" y="3183257"/>
            <a:ext cx="360251" cy="310974"/>
          </a:xfrm>
          <a:prstGeom prst="rightArrow">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600">
              <a:solidFill>
                <a:srgbClr val="FF0000"/>
              </a:solidFill>
            </a:endParaRPr>
          </a:p>
        </p:txBody>
      </p:sp>
      <p:sp>
        <p:nvSpPr>
          <p:cNvPr id="36" name="テキスト ボックス 35"/>
          <p:cNvSpPr txBox="1"/>
          <p:nvPr/>
        </p:nvSpPr>
        <p:spPr>
          <a:xfrm>
            <a:off x="2960124" y="3108453"/>
            <a:ext cx="904415" cy="461665"/>
          </a:xfrm>
          <a:prstGeom prst="rect">
            <a:avLst/>
          </a:prstGeom>
          <a:noFill/>
        </p:spPr>
        <p:txBody>
          <a:bodyPr wrap="none" rtlCol="0">
            <a:spAutoFit/>
          </a:bodyPr>
          <a:lstStyle/>
          <a:p>
            <a:r>
              <a:rPr lang="ja-JP" altLang="en-US" sz="1200" dirty="0" smtClean="0"/>
              <a:t>安定</a:t>
            </a:r>
            <a:endParaRPr lang="en-US" altLang="ja-JP" sz="1200" dirty="0" smtClean="0"/>
          </a:p>
          <a:p>
            <a:r>
              <a:rPr kumimoji="1" lang="ja-JP" altLang="en-US" sz="1200" dirty="0" smtClean="0"/>
              <a:t>緊急性</a:t>
            </a:r>
            <a:r>
              <a:rPr lang="ja-JP" altLang="en-US" sz="1200" dirty="0"/>
              <a:t>なし</a:t>
            </a:r>
            <a:endParaRPr kumimoji="1" lang="ja-JP" altLang="en-US" sz="1200" dirty="0"/>
          </a:p>
        </p:txBody>
      </p:sp>
    </p:spTree>
    <p:extLst>
      <p:ext uri="{BB962C8B-B14F-4D97-AF65-F5344CB8AC3E}">
        <p14:creationId xmlns:p14="http://schemas.microsoft.com/office/powerpoint/2010/main" val="198593054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TotalTime>
  <Words>351</Words>
  <Application>Microsoft Office PowerPoint</Application>
  <PresentationFormat>画面に合わせる (4:3)</PresentationFormat>
  <Paragraphs>42</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Emura</dc:creator>
  <cp:lastModifiedBy>SANWA-135</cp:lastModifiedBy>
  <cp:revision>59</cp:revision>
  <cp:lastPrinted>2015-07-06T01:44:18Z</cp:lastPrinted>
  <dcterms:created xsi:type="dcterms:W3CDTF">2015-06-05T00:31:21Z</dcterms:created>
  <dcterms:modified xsi:type="dcterms:W3CDTF">2016-02-02T02:41:53Z</dcterms:modified>
</cp:coreProperties>
</file>