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CDE5"/>
    <a:srgbClr val="E6B9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>
        <p:scale>
          <a:sx n="100" d="100"/>
          <a:sy n="100" d="100"/>
        </p:scale>
        <p:origin x="1536" y="-171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9D522F8-1FF4-43C4-93EF-31393FA94BFD}" type="datetimeFigureOut">
              <a:rPr kumimoji="1" lang="ja-JP" altLang="en-US" smtClean="0"/>
              <a:t>2016/2/10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EFE12414-84B0-48F5-A543-D5CA2321E0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1426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9D522F8-1FF4-43C4-93EF-31393FA94BFD}" type="datetimeFigureOut">
              <a:rPr kumimoji="1" lang="ja-JP" altLang="en-US" smtClean="0"/>
              <a:t>2016/2/10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EFE12414-84B0-48F5-A543-D5CA2321E0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3631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9D522F8-1FF4-43C4-93EF-31393FA94BFD}" type="datetimeFigureOut">
              <a:rPr kumimoji="1" lang="ja-JP" altLang="en-US" smtClean="0"/>
              <a:t>2016/2/10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EFE12414-84B0-48F5-A543-D5CA2321E0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3123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9D522F8-1FF4-43C4-93EF-31393FA94BFD}" type="datetimeFigureOut">
              <a:rPr kumimoji="1" lang="ja-JP" altLang="en-US" smtClean="0"/>
              <a:t>2016/2/10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EFE12414-84B0-48F5-A543-D5CA2321E0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9944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9D522F8-1FF4-43C4-93EF-31393FA94BFD}" type="datetimeFigureOut">
              <a:rPr kumimoji="1" lang="ja-JP" altLang="en-US" smtClean="0"/>
              <a:t>2016/2/10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EFE12414-84B0-48F5-A543-D5CA2321E0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531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9D522F8-1FF4-43C4-93EF-31393FA94BFD}" type="datetimeFigureOut">
              <a:rPr kumimoji="1" lang="ja-JP" altLang="en-US" smtClean="0"/>
              <a:t>2016/2/10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EFE12414-84B0-48F5-A543-D5CA2321E0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2197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9D522F8-1FF4-43C4-93EF-31393FA94BFD}" type="datetimeFigureOut">
              <a:rPr kumimoji="1" lang="ja-JP" altLang="en-US" smtClean="0"/>
              <a:t>2016/2/10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EFE12414-84B0-48F5-A543-D5CA2321E0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5802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9D522F8-1FF4-43C4-93EF-31393FA94BFD}" type="datetimeFigureOut">
              <a:rPr kumimoji="1" lang="ja-JP" altLang="en-US" smtClean="0"/>
              <a:t>2016/2/10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EFE12414-84B0-48F5-A543-D5CA2321E0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6939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9D522F8-1FF4-43C4-93EF-31393FA94BFD}" type="datetimeFigureOut">
              <a:rPr kumimoji="1" lang="ja-JP" altLang="en-US" smtClean="0"/>
              <a:t>2016/2/10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EFE12414-84B0-48F5-A543-D5CA2321E0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310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9D522F8-1FF4-43C4-93EF-31393FA94BFD}" type="datetimeFigureOut">
              <a:rPr kumimoji="1" lang="ja-JP" altLang="en-US" smtClean="0"/>
              <a:t>2016/2/10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EFE12414-84B0-48F5-A543-D5CA2321E0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8473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9D522F8-1FF4-43C4-93EF-31393FA94BFD}" type="datetimeFigureOut">
              <a:rPr kumimoji="1" lang="ja-JP" altLang="en-US" smtClean="0"/>
              <a:t>2016/2/10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EFE12414-84B0-48F5-A543-D5CA2321E0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6953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238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546735" y="575310"/>
            <a:ext cx="4322425" cy="19202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ja-JP" sz="1200" dirty="0">
                <a:solidFill>
                  <a:schemeClr val="tx1"/>
                </a:solidFill>
                <a:latin typeface="+mn-ea"/>
              </a:rPr>
              <a:t>【</a:t>
            </a:r>
            <a:r>
              <a:rPr lang="ja-JP" altLang="en-US" sz="1200" dirty="0">
                <a:solidFill>
                  <a:schemeClr val="tx1"/>
                </a:solidFill>
                <a:latin typeface="+mn-ea"/>
              </a:rPr>
              <a:t>当該手順書に係る特定行為の対象となる患者</a:t>
            </a:r>
            <a:r>
              <a:rPr lang="en-US" altLang="ja-JP" sz="1200" dirty="0">
                <a:solidFill>
                  <a:schemeClr val="tx1"/>
                </a:solidFill>
                <a:latin typeface="+mn-ea"/>
              </a:rPr>
              <a:t>】</a:t>
            </a:r>
            <a:endParaRPr lang="ja-JP" altLang="en-US" sz="1200" dirty="0">
              <a:solidFill>
                <a:schemeClr val="tx1"/>
              </a:solidFill>
              <a:latin typeface="+mn-ea"/>
            </a:endParaRPr>
          </a:p>
          <a:p>
            <a:r>
              <a:rPr lang="en-US" altLang="ja-JP" sz="1200" dirty="0" smtClean="0">
                <a:solidFill>
                  <a:schemeClr val="tx1"/>
                </a:solidFill>
                <a:latin typeface="+mn-ea"/>
              </a:rPr>
              <a:t>1.</a:t>
            </a:r>
            <a:r>
              <a:rPr lang="ja-JP" altLang="en-US" sz="1200" dirty="0" smtClean="0">
                <a:solidFill>
                  <a:schemeClr val="tx1"/>
                </a:solidFill>
                <a:latin typeface="+mn-ea"/>
              </a:rPr>
              <a:t>呼吸回数の増加が認められた場合</a:t>
            </a:r>
            <a:endParaRPr lang="en-US" altLang="ja-JP" sz="1200" dirty="0" smtClean="0">
              <a:solidFill>
                <a:schemeClr val="tx1"/>
              </a:solidFill>
              <a:latin typeface="+mn-ea"/>
            </a:endParaRPr>
          </a:p>
          <a:p>
            <a:r>
              <a:rPr lang="en-US" altLang="ja-JP" sz="1200" dirty="0" smtClean="0">
                <a:solidFill>
                  <a:schemeClr val="tx1"/>
                </a:solidFill>
                <a:latin typeface="+mn-ea"/>
              </a:rPr>
              <a:t>2.</a:t>
            </a:r>
            <a:r>
              <a:rPr lang="ja-JP" altLang="en-US" sz="1200" dirty="0" smtClean="0">
                <a:solidFill>
                  <a:schemeClr val="tx1"/>
                </a:solidFill>
                <a:latin typeface="+mn-ea"/>
              </a:rPr>
              <a:t>経皮的動脈血酸素飽和度の低下が認められた場合</a:t>
            </a:r>
            <a:endParaRPr lang="en-US" altLang="ja-JP" sz="1200" dirty="0" smtClean="0">
              <a:solidFill>
                <a:schemeClr val="tx1"/>
              </a:solidFill>
              <a:latin typeface="+mn-ea"/>
            </a:endParaRPr>
          </a:p>
          <a:p>
            <a:r>
              <a:rPr lang="en-US" altLang="ja-JP" sz="1200" dirty="0" smtClean="0">
                <a:solidFill>
                  <a:schemeClr val="tx1"/>
                </a:solidFill>
                <a:latin typeface="+mn-ea"/>
              </a:rPr>
              <a:t>3.</a:t>
            </a:r>
            <a:r>
              <a:rPr lang="ja-JP" altLang="en-US" sz="1200" dirty="0" smtClean="0">
                <a:solidFill>
                  <a:schemeClr val="tx1"/>
                </a:solidFill>
                <a:latin typeface="+mn-ea"/>
              </a:rPr>
              <a:t>チアノーゼが出現した場合</a:t>
            </a:r>
            <a:endParaRPr lang="en-US" altLang="ja-JP" sz="1200" dirty="0" smtClean="0">
              <a:solidFill>
                <a:schemeClr val="tx1"/>
              </a:solidFill>
              <a:latin typeface="+mn-ea"/>
            </a:endParaRPr>
          </a:p>
          <a:p>
            <a:endParaRPr lang="en-US" altLang="ja-JP" sz="120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+mn-ea"/>
              </a:rPr>
              <a:t>以上のどれかに加えて下記を満たすもの</a:t>
            </a:r>
            <a:endParaRPr lang="en-US" altLang="ja-JP" sz="1200" dirty="0" smtClean="0">
              <a:solidFill>
                <a:schemeClr val="tx1"/>
              </a:solidFill>
              <a:latin typeface="+mn-ea"/>
            </a:endParaRPr>
          </a:p>
          <a:p>
            <a:endParaRPr lang="ja-JP" altLang="en-US" sz="1200" dirty="0" smtClean="0">
              <a:solidFill>
                <a:schemeClr val="tx1"/>
              </a:solidFill>
              <a:latin typeface="+mn-ea"/>
            </a:endParaRPr>
          </a:p>
          <a:p>
            <a:r>
              <a:rPr lang="en-US" altLang="ja-JP" sz="1200" dirty="0" smtClean="0">
                <a:solidFill>
                  <a:schemeClr val="tx1"/>
                </a:solidFill>
                <a:latin typeface="+mn-ea"/>
              </a:rPr>
              <a:t>4.</a:t>
            </a:r>
            <a:r>
              <a:rPr lang="ja-JP" altLang="en-US" sz="1200" dirty="0" smtClean="0">
                <a:solidFill>
                  <a:schemeClr val="tx1"/>
                </a:solidFill>
                <a:latin typeface="+mn-ea"/>
              </a:rPr>
              <a:t>頻回の採血が必要とされる場合</a:t>
            </a:r>
            <a:endParaRPr lang="en-US" altLang="ja-JP" sz="1200" dirty="0" smtClean="0">
              <a:solidFill>
                <a:schemeClr val="tx1"/>
              </a:solidFill>
              <a:latin typeface="+mn-ea"/>
            </a:endParaRPr>
          </a:p>
          <a:p>
            <a:r>
              <a:rPr lang="en-US" altLang="ja-JP" sz="1200" dirty="0" smtClean="0">
                <a:solidFill>
                  <a:schemeClr val="tx1"/>
                </a:solidFill>
                <a:latin typeface="+mn-ea"/>
              </a:rPr>
              <a:t>5.</a:t>
            </a:r>
            <a:r>
              <a:rPr lang="ja-JP" altLang="en-US" sz="1200" dirty="0" smtClean="0">
                <a:solidFill>
                  <a:schemeClr val="tx1"/>
                </a:solidFill>
                <a:latin typeface="+mn-ea"/>
              </a:rPr>
              <a:t>持続的な血圧のモニタリングが必要な場合</a:t>
            </a:r>
            <a:endParaRPr lang="ja-JP" altLang="en-US" sz="12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546735" y="2866477"/>
            <a:ext cx="4322425" cy="8387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ja-JP" sz="1200" dirty="0" smtClean="0">
                <a:solidFill>
                  <a:schemeClr val="tx1"/>
                </a:solidFill>
                <a:latin typeface="+mn-ea"/>
              </a:rPr>
              <a:t>【</a:t>
            </a:r>
            <a:r>
              <a:rPr lang="ja-JP" altLang="en-US" sz="1200" dirty="0" smtClean="0">
                <a:solidFill>
                  <a:schemeClr val="tx1"/>
                </a:solidFill>
                <a:latin typeface="+mn-ea"/>
              </a:rPr>
              <a:t>看護師に診療の補助を行わせる患者の病状の範囲</a:t>
            </a:r>
            <a:r>
              <a:rPr lang="en-US" altLang="ja-JP" sz="1200" dirty="0" smtClean="0">
                <a:solidFill>
                  <a:schemeClr val="tx1"/>
                </a:solidFill>
                <a:latin typeface="+mn-ea"/>
              </a:rPr>
              <a:t>】</a:t>
            </a:r>
          </a:p>
          <a:p>
            <a:r>
              <a:rPr lang="ja-JP" altLang="en-US" sz="1200" dirty="0" smtClean="0">
                <a:solidFill>
                  <a:schemeClr val="tx1"/>
                </a:solidFill>
                <a:latin typeface="+mn-ea"/>
              </a:rPr>
              <a:t>□意識状態の悪化なし</a:t>
            </a:r>
            <a:endParaRPr lang="en-US" altLang="ja-JP" sz="120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+mn-ea"/>
              </a:rPr>
              <a:t>□血圧低下なし</a:t>
            </a:r>
            <a:endParaRPr lang="en-US" altLang="ja-JP" sz="120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+mn-ea"/>
              </a:rPr>
              <a:t>以上の全てが当てはまる場合</a:t>
            </a:r>
          </a:p>
          <a:p>
            <a:endParaRPr lang="ja-JP" altLang="en-US" sz="12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546735" y="4497704"/>
            <a:ext cx="4322425" cy="4430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en-US" altLang="ja-JP" sz="1200" dirty="0" smtClean="0">
                <a:solidFill>
                  <a:schemeClr val="tx1"/>
                </a:solidFill>
                <a:latin typeface="+mn-ea"/>
              </a:rPr>
              <a:t>【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+mn-ea"/>
              </a:rPr>
              <a:t>診療の補助の内容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+mn-ea"/>
              </a:rPr>
              <a:t>】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+mn-ea"/>
              </a:rPr>
              <a:t>橈骨動脈ラインの確保</a:t>
            </a:r>
            <a:endParaRPr kumimoji="1" lang="en-US" altLang="ja-JP" sz="1200" dirty="0" smtClean="0">
              <a:solidFill>
                <a:schemeClr val="tx1"/>
              </a:solidFill>
              <a:latin typeface="+mn-ea"/>
            </a:endParaRPr>
          </a:p>
          <a:p>
            <a:endParaRPr kumimoji="1" lang="ja-JP" altLang="en-US" sz="12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546735" y="5329915"/>
            <a:ext cx="4322425" cy="17833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en-US" altLang="ja-JP" sz="1200" dirty="0" smtClean="0">
                <a:solidFill>
                  <a:schemeClr val="tx1"/>
                </a:solidFill>
                <a:latin typeface="+mn-ea"/>
              </a:rPr>
              <a:t>【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+mn-ea"/>
              </a:rPr>
              <a:t>特定行為を行う時に確認すべき事項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+mn-ea"/>
              </a:rPr>
              <a:t>】</a:t>
            </a:r>
          </a:p>
          <a:p>
            <a:r>
              <a:rPr lang="ja-JP" altLang="en-US" sz="1200" dirty="0" smtClean="0">
                <a:solidFill>
                  <a:schemeClr val="tx1"/>
                </a:solidFill>
                <a:latin typeface="+mn-ea"/>
              </a:rPr>
              <a:t>□意識状態の悪化</a:t>
            </a:r>
            <a:endParaRPr lang="en-US" altLang="ja-JP" sz="120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+mn-ea"/>
              </a:rPr>
              <a:t>□血圧の低下</a:t>
            </a:r>
            <a:endParaRPr lang="en-US" altLang="ja-JP" sz="120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+mn-ea"/>
              </a:rPr>
              <a:t>□心拍数の変化（頻脈、徐脈、不整脈）</a:t>
            </a:r>
            <a:endParaRPr lang="en-US" altLang="ja-JP" sz="120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+mn-ea"/>
              </a:rPr>
              <a:t>□呼吸状態の悪化</a:t>
            </a:r>
            <a:endParaRPr lang="en-US" altLang="ja-JP" sz="120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+mn-ea"/>
              </a:rPr>
              <a:t>□経皮的動脈血酸素飽和度の著しい低下</a:t>
            </a:r>
            <a:endParaRPr lang="en-US" altLang="ja-JP" sz="1200" dirty="0" smtClean="0">
              <a:solidFill>
                <a:schemeClr val="tx1"/>
              </a:solidFill>
              <a:latin typeface="+mn-ea"/>
            </a:endParaRPr>
          </a:p>
          <a:p>
            <a:endParaRPr lang="en-US" altLang="ja-JP" sz="120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+mn-ea"/>
              </a:rPr>
              <a:t>上記のどれか一項目でもあれば、</a:t>
            </a:r>
            <a:endParaRPr lang="en-US" altLang="ja-JP" sz="120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+mn-ea"/>
              </a:rPr>
              <a:t>バイタルサインを確認して担当医に連絡</a:t>
            </a:r>
          </a:p>
          <a:p>
            <a:endParaRPr kumimoji="1" lang="ja-JP" altLang="en-US" sz="12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546735" y="7507597"/>
            <a:ext cx="4322425" cy="6610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en-US" altLang="ja-JP" sz="1200" dirty="0" smtClean="0">
                <a:solidFill>
                  <a:schemeClr val="tx1"/>
                </a:solidFill>
                <a:latin typeface="+mn-ea"/>
              </a:rPr>
              <a:t>【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+mn-ea"/>
              </a:rPr>
              <a:t>医療の安全を確保するために医師・歯科医師との連絡が必要となった場合の連絡体制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+mn-ea"/>
              </a:rPr>
              <a:t>】</a:t>
            </a:r>
          </a:p>
          <a:p>
            <a:r>
              <a:rPr kumimoji="1" lang="ja-JP" altLang="en-US" sz="1200" dirty="0" smtClean="0">
                <a:solidFill>
                  <a:schemeClr val="tx1"/>
                </a:solidFill>
                <a:latin typeface="+mn-ea"/>
              </a:rPr>
              <a:t>担当医師（および診療科長）</a:t>
            </a:r>
            <a:endParaRPr kumimoji="1" lang="ja-JP" altLang="en-US" sz="12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546735" y="8522425"/>
            <a:ext cx="4322425" cy="86187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en-US" altLang="ja-JP" sz="1200" dirty="0" smtClean="0">
                <a:solidFill>
                  <a:schemeClr val="tx1"/>
                </a:solidFill>
                <a:latin typeface="+mn-ea"/>
              </a:rPr>
              <a:t>【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+mn-ea"/>
              </a:rPr>
              <a:t>特定行為を行った後の医師・歯科医師に対する報告の方法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+mn-ea"/>
              </a:rPr>
              <a:t>】</a:t>
            </a:r>
          </a:p>
          <a:p>
            <a:r>
              <a:rPr kumimoji="1" lang="en-US" altLang="ja-JP" sz="1200" dirty="0" smtClean="0">
                <a:solidFill>
                  <a:schemeClr val="tx1"/>
                </a:solidFill>
                <a:latin typeface="+mn-ea"/>
              </a:rPr>
              <a:t>1.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+mn-ea"/>
              </a:rPr>
              <a:t>担当医師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+mn-ea"/>
              </a:rPr>
              <a:t>の携帯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+mn-ea"/>
              </a:rPr>
              <a:t>電話に直接連絡</a:t>
            </a:r>
            <a:endParaRPr kumimoji="1" lang="en-US" altLang="ja-JP" sz="1200" dirty="0" smtClean="0">
              <a:solidFill>
                <a:schemeClr val="tx1"/>
              </a:solidFill>
              <a:latin typeface="+mn-ea"/>
            </a:endParaRPr>
          </a:p>
          <a:p>
            <a:r>
              <a:rPr kumimoji="1" lang="en-US" altLang="ja-JP" sz="1200" dirty="0" smtClean="0">
                <a:solidFill>
                  <a:schemeClr val="tx1"/>
                </a:solidFill>
                <a:latin typeface="+mn-ea"/>
              </a:rPr>
              <a:t>2.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+mn-ea"/>
              </a:rPr>
              <a:t>診療録への記載</a:t>
            </a:r>
            <a:endParaRPr kumimoji="1" lang="ja-JP" altLang="en-US" sz="12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7" name="右矢印 16"/>
          <p:cNvSpPr/>
          <p:nvPr/>
        </p:nvSpPr>
        <p:spPr>
          <a:xfrm>
            <a:off x="4123508" y="6650719"/>
            <a:ext cx="942429" cy="294414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ja-JP" altLang="en-US" sz="1200">
              <a:latin typeface="+mn-ea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5111661" y="6422641"/>
            <a:ext cx="1232261" cy="6905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1200" dirty="0">
                <a:solidFill>
                  <a:schemeClr val="tx1"/>
                </a:solidFill>
                <a:latin typeface="+mn-ea"/>
              </a:rPr>
              <a:t>担当医師</a:t>
            </a:r>
            <a:r>
              <a:rPr lang="ja-JP" altLang="en-US" sz="1200" dirty="0" smtClean="0">
                <a:solidFill>
                  <a:schemeClr val="tx1"/>
                </a:solidFill>
                <a:latin typeface="+mn-ea"/>
              </a:rPr>
              <a:t>の携帯</a:t>
            </a:r>
            <a:r>
              <a:rPr lang="ja-JP" altLang="en-US" sz="1200" dirty="0">
                <a:solidFill>
                  <a:schemeClr val="tx1"/>
                </a:solidFill>
                <a:latin typeface="+mn-ea"/>
              </a:rPr>
              <a:t>電話に直接電話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169681" y="143233"/>
            <a:ext cx="2518638" cy="307777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ja-JP" altLang="en-US" sz="1400" dirty="0">
                <a:latin typeface="+mn-ea"/>
              </a:rPr>
              <a:t>手順書：橈骨動脈ラインの確保</a:t>
            </a:r>
            <a:endParaRPr kumimoji="1" lang="ja-JP" altLang="en-US" sz="1400" dirty="0">
              <a:latin typeface="+mn-ea"/>
            </a:endParaRPr>
          </a:p>
        </p:txBody>
      </p:sp>
      <p:sp>
        <p:nvSpPr>
          <p:cNvPr id="28" name="右矢印 27"/>
          <p:cNvSpPr/>
          <p:nvPr/>
        </p:nvSpPr>
        <p:spPr>
          <a:xfrm rot="5400000">
            <a:off x="2596399" y="2494981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29" name="右矢印 28"/>
          <p:cNvSpPr/>
          <p:nvPr/>
        </p:nvSpPr>
        <p:spPr>
          <a:xfrm rot="5400000">
            <a:off x="2596399" y="4977533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30" name="右矢印 29"/>
          <p:cNvSpPr/>
          <p:nvPr/>
        </p:nvSpPr>
        <p:spPr>
          <a:xfrm rot="5400000">
            <a:off x="2596399" y="7172822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31" name="右矢印 30"/>
          <p:cNvSpPr/>
          <p:nvPr/>
        </p:nvSpPr>
        <p:spPr>
          <a:xfrm rot="5400000">
            <a:off x="2596399" y="8180934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32" name="右矢印 31"/>
          <p:cNvSpPr/>
          <p:nvPr/>
        </p:nvSpPr>
        <p:spPr>
          <a:xfrm>
            <a:off x="4934025" y="3387119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2400"/>
          </a:p>
        </p:txBody>
      </p:sp>
      <p:sp>
        <p:nvSpPr>
          <p:cNvPr id="33" name="正方形/長方形 32"/>
          <p:cNvSpPr/>
          <p:nvPr/>
        </p:nvSpPr>
        <p:spPr>
          <a:xfrm>
            <a:off x="5186054" y="3409434"/>
            <a:ext cx="1116124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1200" dirty="0">
                <a:latin typeface="+mn-ea"/>
              </a:rPr>
              <a:t>担当医師</a:t>
            </a:r>
            <a:r>
              <a:rPr lang="ja-JP" altLang="en-US" sz="1200" dirty="0" smtClean="0">
                <a:latin typeface="+mn-ea"/>
              </a:rPr>
              <a:t>の携帯</a:t>
            </a:r>
            <a:r>
              <a:rPr lang="ja-JP" altLang="en-US" sz="1200" dirty="0">
                <a:latin typeface="+mn-ea"/>
              </a:rPr>
              <a:t>電話に直接電話</a:t>
            </a:r>
          </a:p>
        </p:txBody>
      </p:sp>
      <p:sp>
        <p:nvSpPr>
          <p:cNvPr id="34" name="円/楕円 33"/>
          <p:cNvSpPr/>
          <p:nvPr/>
        </p:nvSpPr>
        <p:spPr>
          <a:xfrm>
            <a:off x="4899247" y="2431831"/>
            <a:ext cx="970882" cy="471806"/>
          </a:xfrm>
          <a:prstGeom prst="ellipse">
            <a:avLst/>
          </a:prstGeom>
          <a:solidFill>
            <a:srgbClr val="E6B9B8"/>
          </a:solidFill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dirty="0"/>
              <a:t>病状</a:t>
            </a:r>
            <a:r>
              <a:rPr lang="ja-JP" altLang="en-US" sz="1200" dirty="0" smtClean="0"/>
              <a:t>の</a:t>
            </a:r>
            <a:endParaRPr lang="en-US" altLang="ja-JP" sz="1200" dirty="0"/>
          </a:p>
          <a:p>
            <a:pPr algn="ctr"/>
            <a:r>
              <a:rPr lang="ja-JP" altLang="en-US" sz="1200" dirty="0" smtClean="0"/>
              <a:t>範囲外</a:t>
            </a:r>
            <a:endParaRPr lang="ja-JP" altLang="en-US" sz="1200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5475311" y="2946028"/>
            <a:ext cx="9060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/>
              <a:t>不安定</a:t>
            </a:r>
            <a:endParaRPr lang="en-US" altLang="ja-JP" sz="1200" dirty="0" smtClean="0"/>
          </a:p>
          <a:p>
            <a:r>
              <a:rPr kumimoji="1" lang="ja-JP" altLang="en-US" sz="1200" dirty="0" smtClean="0"/>
              <a:t>緊急性あり</a:t>
            </a:r>
            <a:endParaRPr kumimoji="1" lang="ja-JP" altLang="en-US" sz="1200" dirty="0"/>
          </a:p>
        </p:txBody>
      </p:sp>
      <p:sp>
        <p:nvSpPr>
          <p:cNvPr id="36" name="円/楕円 35"/>
          <p:cNvSpPr/>
          <p:nvPr/>
        </p:nvSpPr>
        <p:spPr>
          <a:xfrm>
            <a:off x="1456267" y="3877187"/>
            <a:ext cx="975374" cy="459125"/>
          </a:xfrm>
          <a:prstGeom prst="ellipse">
            <a:avLst/>
          </a:prstGeom>
          <a:solidFill>
            <a:srgbClr val="B9CDE5"/>
          </a:solidFill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病状の</a:t>
            </a:r>
            <a:endParaRPr kumimoji="1" lang="en-US" altLang="ja-JP" sz="12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範囲内</a:t>
            </a:r>
            <a:endParaRPr kumimoji="1" lang="en-US" altLang="ja-JP" sz="1200" dirty="0" smtClean="0">
              <a:solidFill>
                <a:schemeClr val="tx1"/>
              </a:solidFill>
            </a:endParaRPr>
          </a:p>
        </p:txBody>
      </p:sp>
      <p:sp>
        <p:nvSpPr>
          <p:cNvPr id="37" name="右矢印 36"/>
          <p:cNvSpPr/>
          <p:nvPr/>
        </p:nvSpPr>
        <p:spPr>
          <a:xfrm rot="5400000">
            <a:off x="2524286" y="3972037"/>
            <a:ext cx="360251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solidFill>
                <a:srgbClr val="FF0000"/>
              </a:solidFill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2969649" y="3897233"/>
            <a:ext cx="9541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>
                <a:latin typeface="+mn-ea"/>
              </a:rPr>
              <a:t>比較的安定</a:t>
            </a:r>
            <a:endParaRPr lang="en-US" altLang="ja-JP" sz="1200" dirty="0">
              <a:latin typeface="+mn-ea"/>
            </a:endParaRPr>
          </a:p>
          <a:p>
            <a:r>
              <a:rPr lang="ja-JP" altLang="en-US" sz="1200" dirty="0">
                <a:latin typeface="+mn-ea"/>
              </a:rPr>
              <a:t>緊急性なし</a:t>
            </a:r>
          </a:p>
        </p:txBody>
      </p:sp>
    </p:spTree>
    <p:extLst>
      <p:ext uri="{BB962C8B-B14F-4D97-AF65-F5344CB8AC3E}">
        <p14:creationId xmlns:p14="http://schemas.microsoft.com/office/powerpoint/2010/main" val="5991747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84</TotalTime>
  <Words>279</Words>
  <Application>Microsoft Office PowerPoint</Application>
  <PresentationFormat>A4 210 x 297 mm</PresentationFormat>
  <Paragraphs>40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立川洋一</dc:creator>
  <cp:lastModifiedBy>祝 雅之</cp:lastModifiedBy>
  <cp:revision>22</cp:revision>
  <cp:lastPrinted>2015-12-07T01:42:43Z</cp:lastPrinted>
  <dcterms:created xsi:type="dcterms:W3CDTF">2015-12-07T01:30:06Z</dcterms:created>
  <dcterms:modified xsi:type="dcterms:W3CDTF">2016-02-10T04:18:13Z</dcterms:modified>
</cp:coreProperties>
</file>