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6858000" cy="9144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10" autoAdjust="0"/>
    <p:restoredTop sz="93950" autoAdjust="0"/>
  </p:normalViewPr>
  <p:slideViewPr>
    <p:cSldViewPr>
      <p:cViewPr>
        <p:scale>
          <a:sx n="100" d="100"/>
          <a:sy n="100" d="100"/>
        </p:scale>
        <p:origin x="1530" y="-102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4929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9573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289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040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2470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2687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6753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736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8126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5209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8400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2B438F-AE7A-48F8-97BE-593802B1DB83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8591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548680" y="467544"/>
            <a:ext cx="4320480" cy="83099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dirty="0">
                <a:solidFill>
                  <a:prstClr val="black"/>
                </a:solidFill>
              </a:rPr>
              <a:t>【</a:t>
            </a:r>
            <a:r>
              <a:rPr lang="ja-JP" altLang="en-US" sz="1200" dirty="0">
                <a:solidFill>
                  <a:prstClr val="black"/>
                </a:solidFill>
              </a:rPr>
              <a:t>当該手順書に係る特定行為の対象となる患者</a:t>
            </a:r>
            <a:r>
              <a:rPr lang="en-US" altLang="ja-JP" sz="1200" dirty="0">
                <a:solidFill>
                  <a:prstClr val="black"/>
                </a:solidFill>
              </a:rPr>
              <a:t>】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１．褥瘡が発症して３０日以上経過している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２．黒色壊死組織を認めてから１４日以上経過している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３．全身状態が安定している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559837" y="6282189"/>
            <a:ext cx="4309322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dirty="0">
                <a:solidFill>
                  <a:prstClr val="black"/>
                </a:solidFill>
              </a:rPr>
              <a:t>【</a:t>
            </a:r>
            <a:r>
              <a:rPr lang="ja-JP" altLang="en-US" sz="1200" dirty="0">
                <a:solidFill>
                  <a:prstClr val="black"/>
                </a:solidFill>
              </a:rPr>
              <a:t>医療の安全を確保するために医師・歯科医師との連絡が必要となった場合の連絡体制</a:t>
            </a:r>
            <a:r>
              <a:rPr lang="en-US" altLang="ja-JP" sz="1200" dirty="0">
                <a:solidFill>
                  <a:prstClr val="black"/>
                </a:solidFill>
              </a:rPr>
              <a:t>】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担当医師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541177" y="7434317"/>
            <a:ext cx="4327981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dirty="0">
                <a:solidFill>
                  <a:prstClr val="black"/>
                </a:solidFill>
              </a:rPr>
              <a:t>【</a:t>
            </a:r>
            <a:r>
              <a:rPr lang="ja-JP" altLang="en-US" sz="1200" dirty="0">
                <a:solidFill>
                  <a:prstClr val="black"/>
                </a:solidFill>
              </a:rPr>
              <a:t>特定行為を行った後の医師・歯科医師に対する報告の方法</a:t>
            </a:r>
            <a:r>
              <a:rPr lang="en-US" altLang="ja-JP" sz="1200" dirty="0">
                <a:solidFill>
                  <a:prstClr val="black"/>
                </a:solidFill>
              </a:rPr>
              <a:t>】</a:t>
            </a:r>
          </a:p>
          <a:p>
            <a:r>
              <a:rPr lang="ja-JP" altLang="en-US" sz="1200" dirty="0">
                <a:solidFill>
                  <a:prstClr val="black"/>
                </a:solidFill>
              </a:rPr>
              <a:t>１．担当医師の携帯電話に直接連絡</a:t>
            </a:r>
          </a:p>
          <a:p>
            <a:r>
              <a:rPr lang="ja-JP" altLang="en-US" sz="1200" dirty="0">
                <a:solidFill>
                  <a:prstClr val="black"/>
                </a:solidFill>
              </a:rPr>
              <a:t>２．診療記録への記載</a:t>
            </a:r>
          </a:p>
        </p:txBody>
      </p:sp>
      <p:sp>
        <p:nvSpPr>
          <p:cNvPr id="10" name="右矢印 9"/>
          <p:cNvSpPr/>
          <p:nvPr/>
        </p:nvSpPr>
        <p:spPr>
          <a:xfrm rot="5400000">
            <a:off x="2593329" y="1444266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48680" y="1818853"/>
            <a:ext cx="4320479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200" dirty="0"/>
              <a:t>【</a:t>
            </a:r>
            <a:r>
              <a:rPr lang="ja-JP" altLang="en-US" sz="1200" dirty="0"/>
              <a:t>看護師に診療の補助を行わせる患者の病状の範囲</a:t>
            </a:r>
            <a:r>
              <a:rPr lang="en-US" altLang="ja-JP" sz="1200" dirty="0"/>
              <a:t>】</a:t>
            </a:r>
          </a:p>
          <a:p>
            <a:r>
              <a:rPr lang="ja-JP" altLang="en-US" sz="1200" dirty="0"/>
              <a:t>以下のいずれにもあてはまる。</a:t>
            </a:r>
            <a:endParaRPr lang="en-US" altLang="ja-JP" sz="1200" dirty="0"/>
          </a:p>
          <a:p>
            <a:r>
              <a:rPr lang="ja-JP" altLang="en-US" sz="1200" dirty="0"/>
              <a:t>□収縮期血圧　</a:t>
            </a:r>
            <a:r>
              <a:rPr lang="en-US" altLang="ja-JP" sz="1200" dirty="0"/>
              <a:t>100-140mmHg</a:t>
            </a:r>
            <a:r>
              <a:rPr lang="ja-JP" altLang="en-US" sz="1200" dirty="0"/>
              <a:t>程度</a:t>
            </a:r>
          </a:p>
          <a:p>
            <a:r>
              <a:rPr lang="ja-JP" altLang="en-US" sz="1200" dirty="0"/>
              <a:t>□発熱なし　</a:t>
            </a:r>
            <a:r>
              <a:rPr lang="en-US" altLang="ja-JP" sz="1200" dirty="0"/>
              <a:t>37.5℃</a:t>
            </a:r>
            <a:r>
              <a:rPr lang="ja-JP" altLang="en-US" sz="1200" dirty="0"/>
              <a:t>未満</a:t>
            </a:r>
          </a:p>
          <a:p>
            <a:r>
              <a:rPr lang="ja-JP" altLang="en-US" sz="1200" dirty="0"/>
              <a:t>□低酸素血症なし　</a:t>
            </a:r>
            <a:r>
              <a:rPr lang="en-US" altLang="ja-JP" sz="1200" dirty="0"/>
              <a:t>SpO2≧90%</a:t>
            </a:r>
          </a:p>
          <a:p>
            <a:r>
              <a:rPr lang="en-US" altLang="ja-JP" sz="1200" dirty="0"/>
              <a:t>□</a:t>
            </a:r>
            <a:r>
              <a:rPr lang="ja-JP" altLang="en-US" sz="1200" dirty="0"/>
              <a:t>出血傾向がない、抗凝固療法を行っていない</a:t>
            </a:r>
          </a:p>
          <a:p>
            <a:r>
              <a:rPr lang="ja-JP" altLang="en-US" sz="1200" dirty="0"/>
              <a:t>□抗凝固療法中の場合　</a:t>
            </a:r>
            <a:r>
              <a:rPr lang="en-US" altLang="ja-JP" sz="1200" dirty="0"/>
              <a:t>PT</a:t>
            </a:r>
            <a:r>
              <a:rPr lang="ja-JP" altLang="en-US" sz="1200" dirty="0"/>
              <a:t>　</a:t>
            </a:r>
            <a:r>
              <a:rPr lang="en-US" altLang="ja-JP" sz="1200" dirty="0"/>
              <a:t>80</a:t>
            </a:r>
            <a:r>
              <a:rPr lang="ja-JP" altLang="en-US" sz="1200" dirty="0"/>
              <a:t>～</a:t>
            </a:r>
            <a:r>
              <a:rPr lang="en-US" altLang="ja-JP" sz="1200" dirty="0"/>
              <a:t>120</a:t>
            </a:r>
            <a:r>
              <a:rPr lang="ja-JP" altLang="en-US" sz="1200" dirty="0"/>
              <a:t>％　　</a:t>
            </a:r>
            <a:r>
              <a:rPr lang="en-US" altLang="ja-JP" sz="1200" dirty="0"/>
              <a:t>PT-INR</a:t>
            </a:r>
            <a:r>
              <a:rPr lang="ja-JP" altLang="en-US" sz="1200" dirty="0"/>
              <a:t>≦</a:t>
            </a:r>
            <a:r>
              <a:rPr lang="en-US" altLang="ja-JP" sz="1200" dirty="0"/>
              <a:t>2</a:t>
            </a:r>
            <a:r>
              <a:rPr lang="ja-JP" altLang="en-US" sz="1200" dirty="0"/>
              <a:t>～</a:t>
            </a:r>
            <a:r>
              <a:rPr lang="en-US" altLang="ja-JP" sz="1200" dirty="0"/>
              <a:t>3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48482" y="67434"/>
            <a:ext cx="63610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400" dirty="0"/>
              <a:t>手順書：褥瘡または慢性創傷に治療における血流のない壊死組織の除去（その２）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54258" y="3977352"/>
            <a:ext cx="4320479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200" dirty="0"/>
              <a:t>【</a:t>
            </a:r>
            <a:r>
              <a:rPr lang="ja-JP" altLang="en-US" sz="1200" dirty="0"/>
              <a:t>診療の補助の内容</a:t>
            </a:r>
            <a:r>
              <a:rPr lang="en-US" altLang="ja-JP" sz="1200" dirty="0"/>
              <a:t>】</a:t>
            </a:r>
          </a:p>
          <a:p>
            <a:r>
              <a:rPr lang="ja-JP" altLang="en-US" sz="1200" dirty="0"/>
              <a:t>褥瘡または慢性創傷に治療における血流のない壊死組織の除去</a:t>
            </a:r>
          </a:p>
        </p:txBody>
      </p:sp>
      <p:sp>
        <p:nvSpPr>
          <p:cNvPr id="18" name="右矢印 17"/>
          <p:cNvSpPr/>
          <p:nvPr/>
        </p:nvSpPr>
        <p:spPr>
          <a:xfrm rot="5400000">
            <a:off x="2593329" y="4763545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41177" y="5129480"/>
            <a:ext cx="4327984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US" altLang="ja-JP" sz="1200" dirty="0">
                <a:solidFill>
                  <a:prstClr val="black"/>
                </a:solidFill>
              </a:rPr>
              <a:t>【</a:t>
            </a:r>
            <a:r>
              <a:rPr lang="ja-JP" altLang="en-US" sz="1200" dirty="0">
                <a:solidFill>
                  <a:prstClr val="black"/>
                </a:solidFill>
              </a:rPr>
              <a:t>特定行為を行うときに確認すべき事項</a:t>
            </a:r>
            <a:r>
              <a:rPr lang="en-US" altLang="ja-JP" sz="1200" dirty="0">
                <a:solidFill>
                  <a:prstClr val="black"/>
                </a:solidFill>
              </a:rPr>
              <a:t>】</a:t>
            </a:r>
          </a:p>
          <a:p>
            <a:pPr lvl="0"/>
            <a:r>
              <a:rPr lang="ja-JP" altLang="en-US" sz="1200" dirty="0"/>
              <a:t>□施行中の出血や疼痛</a:t>
            </a:r>
          </a:p>
          <a:p>
            <a:pPr lvl="0"/>
            <a:r>
              <a:rPr lang="ja-JP" altLang="en-US" sz="1200" dirty="0"/>
              <a:t>□全身状況の悪化</a:t>
            </a:r>
          </a:p>
        </p:txBody>
      </p:sp>
      <p:sp>
        <p:nvSpPr>
          <p:cNvPr id="23" name="右矢印 22"/>
          <p:cNvSpPr/>
          <p:nvPr/>
        </p:nvSpPr>
        <p:spPr>
          <a:xfrm rot="5400000">
            <a:off x="2593329" y="5911985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sp>
        <p:nvSpPr>
          <p:cNvPr id="24" name="右矢印 23"/>
          <p:cNvSpPr/>
          <p:nvPr/>
        </p:nvSpPr>
        <p:spPr>
          <a:xfrm rot="5400000">
            <a:off x="2593329" y="7059663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sp>
        <p:nvSpPr>
          <p:cNvPr id="27" name="右矢印 26"/>
          <p:cNvSpPr/>
          <p:nvPr/>
        </p:nvSpPr>
        <p:spPr>
          <a:xfrm>
            <a:off x="4293096" y="5275122"/>
            <a:ext cx="864096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sp>
        <p:nvSpPr>
          <p:cNvPr id="28" name="正方形/長方形 27"/>
          <p:cNvSpPr/>
          <p:nvPr/>
        </p:nvSpPr>
        <p:spPr>
          <a:xfrm>
            <a:off x="5193198" y="4932040"/>
            <a:ext cx="1116123" cy="10156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ja-JP" altLang="en-US" sz="1200" dirty="0"/>
              <a:t>いずれか１項目でもあれば、担当</a:t>
            </a:r>
            <a:r>
              <a:rPr lang="ja-JP" altLang="en-US" sz="1200" dirty="0" smtClean="0"/>
              <a:t>医師の携帯</a:t>
            </a:r>
            <a:r>
              <a:rPr lang="ja-JP" altLang="en-US" sz="1200" dirty="0" smtClean="0">
                <a:solidFill>
                  <a:prstClr val="black"/>
                </a:solidFill>
              </a:rPr>
              <a:t>電話に直接</a:t>
            </a:r>
            <a:r>
              <a:rPr lang="ja-JP" altLang="en-US" sz="1200" dirty="0">
                <a:solidFill>
                  <a:prstClr val="black"/>
                </a:solidFill>
              </a:rPr>
              <a:t>連絡</a:t>
            </a:r>
            <a:endParaRPr lang="en-US" altLang="ja-JP" sz="1200" dirty="0">
              <a:solidFill>
                <a:prstClr val="black"/>
              </a:solidFill>
            </a:endParaRPr>
          </a:p>
        </p:txBody>
      </p:sp>
      <p:sp>
        <p:nvSpPr>
          <p:cNvPr id="26" name="右矢印 25"/>
          <p:cNvSpPr/>
          <p:nvPr/>
        </p:nvSpPr>
        <p:spPr>
          <a:xfrm>
            <a:off x="4941168" y="2875051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sp>
        <p:nvSpPr>
          <p:cNvPr id="34" name="正方形/長方形 33"/>
          <p:cNvSpPr/>
          <p:nvPr/>
        </p:nvSpPr>
        <p:spPr>
          <a:xfrm>
            <a:off x="5193197" y="2773541"/>
            <a:ext cx="1116124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担当医師</a:t>
            </a:r>
            <a:r>
              <a:rPr lang="ja-JP" altLang="en-US" sz="1200" dirty="0" smtClean="0">
                <a:solidFill>
                  <a:prstClr val="black"/>
                </a:solidFill>
              </a:rPr>
              <a:t>の携帯電話に直接</a:t>
            </a:r>
            <a:r>
              <a:rPr lang="ja-JP" altLang="en-US" sz="1200" dirty="0">
                <a:solidFill>
                  <a:prstClr val="black"/>
                </a:solidFill>
              </a:rPr>
              <a:t>連絡</a:t>
            </a:r>
            <a:endParaRPr lang="en-US" altLang="ja-JP" sz="1200" dirty="0">
              <a:solidFill>
                <a:prstClr val="black"/>
              </a:solidFill>
            </a:endParaRPr>
          </a:p>
        </p:txBody>
      </p:sp>
      <p:sp>
        <p:nvSpPr>
          <p:cNvPr id="35" name="円/楕円 34"/>
          <p:cNvSpPr/>
          <p:nvPr/>
        </p:nvSpPr>
        <p:spPr>
          <a:xfrm>
            <a:off x="4906390" y="1881631"/>
            <a:ext cx="970882" cy="47180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dirty="0"/>
              <a:t>病状</a:t>
            </a:r>
            <a:r>
              <a:rPr lang="ja-JP" altLang="en-US" sz="1200" dirty="0" smtClean="0"/>
              <a:t>の</a:t>
            </a:r>
            <a:endParaRPr lang="en-US" altLang="ja-JP" sz="1200" dirty="0"/>
          </a:p>
          <a:p>
            <a:pPr algn="ctr"/>
            <a:r>
              <a:rPr lang="ja-JP" altLang="en-US" sz="1200" dirty="0" smtClean="0"/>
              <a:t>範囲外</a:t>
            </a:r>
            <a:endParaRPr lang="ja-JP" altLang="en-US" sz="1200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517232" y="2310135"/>
            <a:ext cx="9060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ja-JP" altLang="en-US" sz="1200" dirty="0" smtClean="0"/>
              <a:t>不安定</a:t>
            </a:r>
            <a:endParaRPr lang="en-US" altLang="ja-JP" sz="1200" dirty="0" smtClean="0"/>
          </a:p>
          <a:p>
            <a:pPr algn="r"/>
            <a:r>
              <a:rPr kumimoji="1" lang="ja-JP" altLang="en-US" sz="1200" dirty="0" smtClean="0"/>
              <a:t>緊急性あり</a:t>
            </a:r>
            <a:endParaRPr kumimoji="1" lang="ja-JP" altLang="en-US" sz="1200" dirty="0"/>
          </a:p>
        </p:txBody>
      </p:sp>
      <p:sp>
        <p:nvSpPr>
          <p:cNvPr id="37" name="円/楕円 36"/>
          <p:cNvSpPr/>
          <p:nvPr/>
        </p:nvSpPr>
        <p:spPr>
          <a:xfrm>
            <a:off x="1463410" y="3370209"/>
            <a:ext cx="975374" cy="4591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病状の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範囲内</a:t>
            </a:r>
            <a:endParaRPr kumimoji="1"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38" name="右矢印 37"/>
          <p:cNvSpPr/>
          <p:nvPr/>
        </p:nvSpPr>
        <p:spPr>
          <a:xfrm rot="5400000">
            <a:off x="2515449" y="3465059"/>
            <a:ext cx="360251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solidFill>
                <a:srgbClr val="FF0000"/>
              </a:solidFill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2976792" y="3390255"/>
            <a:ext cx="9044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/>
              <a:t>安定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緊急性</a:t>
            </a:r>
            <a:r>
              <a:rPr lang="ja-JP" altLang="en-US" sz="1200" dirty="0"/>
              <a:t>なし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985930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235</Words>
  <Application>Microsoft Office PowerPoint</Application>
  <PresentationFormat>画面に合わせる (4:3)</PresentationFormat>
  <Paragraphs>32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Emura</dc:creator>
  <cp:lastModifiedBy>祝 雅之</cp:lastModifiedBy>
  <cp:revision>42</cp:revision>
  <cp:lastPrinted>2015-07-06T01:44:18Z</cp:lastPrinted>
  <dcterms:created xsi:type="dcterms:W3CDTF">2015-06-05T00:31:21Z</dcterms:created>
  <dcterms:modified xsi:type="dcterms:W3CDTF">2016-02-08T01:40:32Z</dcterms:modified>
</cp:coreProperties>
</file>