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6858000" cy="9906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CDE5"/>
    <a:srgbClr val="E6B9B8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>
      <p:cViewPr>
        <p:scale>
          <a:sx n="100" d="100"/>
          <a:sy n="100" d="100"/>
        </p:scale>
        <p:origin x="1536" y="-113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1426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3631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3123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994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5314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21976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5802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6939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310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8473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59D522F8-1FF4-43C4-93EF-31393FA94BFD}" type="datetimeFigureOut">
              <a:rPr kumimoji="1" lang="ja-JP" altLang="en-US" smtClean="0"/>
              <a:t>2016/2/8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/>
          <a:lstStyle/>
          <a:p>
            <a:fld id="{EFE12414-84B0-48F5-A543-D5CA2321E0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953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238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557443" y="445110"/>
            <a:ext cx="4324075" cy="116694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当該手順書に係る特定行為の対象となる患者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1.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関節、会陰部、顔以外の部位に発生した褥瘡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壊死組織に血流が認められない褥瘡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3.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感染徴候が認められない褥瘡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以上が全て認められる場合</a:t>
            </a:r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57443" y="2000672"/>
            <a:ext cx="4324075" cy="86759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lang="ja-JP" altLang="en-US" sz="1200" smtClean="0">
                <a:solidFill>
                  <a:schemeClr val="tx1"/>
                </a:solidFill>
                <a:latin typeface="+mn-ea"/>
              </a:rPr>
              <a:t>看護師に診療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の補助を行わせる患者の病状の範囲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以下のいずれにも該当する場合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□意識状態の変化なし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□バイタルサインの変化なし</a:t>
            </a:r>
          </a:p>
          <a:p>
            <a:endParaRPr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47917" y="3655715"/>
            <a:ext cx="4319221" cy="74131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診療の補助の内容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褥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瘡又は慢性創傷の治療における血流のない壊死組織の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除去（壊死組織除去・創部洗浄）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547918" y="4801213"/>
            <a:ext cx="4324075" cy="105094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特定行為を行う時に確認すべき事項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□全身状態が良好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□褥瘡の部位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□褥瘡の状態（</a:t>
            </a:r>
            <a:r>
              <a:rPr lang="en-US" altLang="ja-JP" sz="1200" dirty="0" smtClean="0">
                <a:solidFill>
                  <a:schemeClr val="tx1"/>
                </a:solidFill>
                <a:latin typeface="+mn-ea"/>
              </a:rPr>
              <a:t>DESIGN-R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の評価）</a:t>
            </a:r>
            <a:endParaRPr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上記のどれか一項目でも満たさない場合には担当医に連絡</a:t>
            </a:r>
          </a:p>
        </p:txBody>
      </p:sp>
      <p:sp>
        <p:nvSpPr>
          <p:cNvPr id="13" name="正方形/長方形 12"/>
          <p:cNvSpPr/>
          <p:nvPr/>
        </p:nvSpPr>
        <p:spPr>
          <a:xfrm>
            <a:off x="557443" y="6287244"/>
            <a:ext cx="4324075" cy="66104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医療の安全を確保するために医師・歯科医師との連絡が必要となった場合の連絡体制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担当医師（および診療科長）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5" name="正方形/長方形 14"/>
          <p:cNvSpPr/>
          <p:nvPr/>
        </p:nvSpPr>
        <p:spPr>
          <a:xfrm>
            <a:off x="557443" y="7338789"/>
            <a:ext cx="4324075" cy="8618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【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特定行為を行った後の医師・歯科医師に対する報告の方法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】</a:t>
            </a: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1.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担当医師の院内携帯電話に直接連絡</a:t>
            </a:r>
            <a:endParaRPr kumimoji="1" lang="en-US" altLang="ja-JP" sz="1200" dirty="0" smtClean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200" dirty="0" smtClean="0">
                <a:solidFill>
                  <a:schemeClr val="tx1"/>
                </a:solidFill>
                <a:latin typeface="+mn-ea"/>
              </a:rPr>
              <a:t>2.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+mn-ea"/>
              </a:rPr>
              <a:t>診療録への記載</a:t>
            </a:r>
            <a:endParaRPr kumimoji="1" lang="ja-JP" altLang="en-US" sz="12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7" name="右矢印 16"/>
          <p:cNvSpPr/>
          <p:nvPr/>
        </p:nvSpPr>
        <p:spPr>
          <a:xfrm>
            <a:off x="4571995" y="5537784"/>
            <a:ext cx="585197" cy="267649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endParaRPr kumimoji="1" lang="ja-JP" altLang="en-US" sz="1200">
              <a:latin typeface="+mn-ea"/>
            </a:endParaRPr>
          </a:p>
        </p:txBody>
      </p:sp>
      <p:sp>
        <p:nvSpPr>
          <p:cNvPr id="22" name="正方形/長方形 21"/>
          <p:cNvSpPr/>
          <p:nvPr/>
        </p:nvSpPr>
        <p:spPr>
          <a:xfrm>
            <a:off x="5193198" y="5229592"/>
            <a:ext cx="1116124" cy="7315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担当医師</a:t>
            </a:r>
            <a:r>
              <a:rPr lang="ja-JP" altLang="en-US" sz="1200" dirty="0" smtClean="0">
                <a:solidFill>
                  <a:schemeClr val="tx1"/>
                </a:solidFill>
                <a:latin typeface="+mn-ea"/>
              </a:rPr>
              <a:t>の携帯</a:t>
            </a:r>
            <a:r>
              <a:rPr lang="ja-JP" altLang="en-US" sz="1200" dirty="0">
                <a:solidFill>
                  <a:schemeClr val="tx1"/>
                </a:solidFill>
                <a:latin typeface="+mn-ea"/>
              </a:rPr>
              <a:t>電話に直接電話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282993" y="36711"/>
            <a:ext cx="6226384" cy="307777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ja-JP" altLang="en-US" sz="1400" dirty="0">
                <a:latin typeface="+mn-ea"/>
              </a:rPr>
              <a:t>手順書</a:t>
            </a:r>
            <a:r>
              <a:rPr lang="ja-JP" altLang="en-US" sz="1400" dirty="0" smtClean="0">
                <a:latin typeface="+mn-ea"/>
              </a:rPr>
              <a:t>：</a:t>
            </a:r>
            <a:r>
              <a:rPr lang="ja-JP" altLang="en-US" sz="1400" dirty="0" smtClean="0"/>
              <a:t>褥瘡又</a:t>
            </a:r>
            <a:r>
              <a:rPr lang="ja-JP" altLang="en-US" sz="1400" dirty="0"/>
              <a:t>は慢性創傷の治療における血流のない壊死組織の</a:t>
            </a:r>
            <a:r>
              <a:rPr lang="ja-JP" altLang="en-US" sz="1400" dirty="0" smtClean="0"/>
              <a:t>除去（その１）</a:t>
            </a:r>
            <a:endParaRPr kumimoji="1" lang="ja-JP" altLang="en-US" sz="1400" dirty="0">
              <a:latin typeface="+mn-ea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562714" y="8266684"/>
            <a:ext cx="578120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【</a:t>
            </a:r>
            <a:r>
              <a:rPr lang="ja-JP" altLang="en-US" sz="1200" dirty="0"/>
              <a:t>特定行為を行う時に確認すべき事項</a:t>
            </a:r>
            <a:r>
              <a:rPr lang="en-US" altLang="ja-JP" sz="1200" dirty="0" smtClean="0"/>
              <a:t>】</a:t>
            </a:r>
            <a:r>
              <a:rPr lang="ja-JP" altLang="en-US" sz="1200" dirty="0" smtClean="0"/>
              <a:t>（補足）</a:t>
            </a:r>
            <a:endParaRPr lang="en-US" altLang="ja-JP" sz="1200" dirty="0"/>
          </a:p>
          <a:p>
            <a:r>
              <a:rPr lang="ja-JP" altLang="en-US" sz="1200" dirty="0" smtClean="0"/>
              <a:t>全身</a:t>
            </a:r>
            <a:r>
              <a:rPr lang="ja-JP" altLang="en-US" sz="1200" dirty="0"/>
              <a:t>状態が</a:t>
            </a:r>
            <a:r>
              <a:rPr lang="ja-JP" altLang="en-US" sz="1200" dirty="0" smtClean="0"/>
              <a:t>良好</a:t>
            </a:r>
            <a:r>
              <a:rPr lang="ja-JP" altLang="en-US" sz="1200" dirty="0"/>
              <a:t>：</a:t>
            </a:r>
            <a:r>
              <a:rPr lang="ja-JP" altLang="en-US" sz="1200" dirty="0" smtClean="0"/>
              <a:t>バイタルサイン</a:t>
            </a:r>
            <a:r>
              <a:rPr lang="ja-JP" altLang="en-US" sz="1200" dirty="0"/>
              <a:t>の安定</a:t>
            </a:r>
            <a:r>
              <a:rPr lang="ja-JP" altLang="en-US" sz="1200" dirty="0" smtClean="0"/>
              <a:t>、発熱</a:t>
            </a:r>
            <a:r>
              <a:rPr lang="ja-JP" altLang="en-US" sz="1200" dirty="0"/>
              <a:t>なし</a:t>
            </a:r>
            <a:r>
              <a:rPr lang="ja-JP" altLang="en-US" sz="1200" dirty="0" smtClean="0"/>
              <a:t>、褥</a:t>
            </a:r>
            <a:r>
              <a:rPr lang="ja-JP" altLang="en-US" sz="1200" dirty="0"/>
              <a:t>瘡以外の急性疾患が</a:t>
            </a:r>
            <a:r>
              <a:rPr lang="ja-JP" altLang="en-US" sz="1200" dirty="0" smtClean="0"/>
              <a:t>ない</a:t>
            </a:r>
            <a:endParaRPr lang="ja-JP" altLang="en-US" sz="1200" dirty="0"/>
          </a:p>
          <a:p>
            <a:r>
              <a:rPr lang="ja-JP" altLang="en-US" sz="1200" dirty="0" smtClean="0"/>
              <a:t>褥</a:t>
            </a:r>
            <a:r>
              <a:rPr lang="ja-JP" altLang="en-US" sz="1200" dirty="0"/>
              <a:t>瘡の</a:t>
            </a:r>
            <a:r>
              <a:rPr lang="ja-JP" altLang="en-US" sz="1200" dirty="0" smtClean="0"/>
              <a:t>部位：関節</a:t>
            </a:r>
            <a:r>
              <a:rPr lang="ja-JP" altLang="en-US" sz="1200" dirty="0"/>
              <a:t>、会陰部、顔以外の部位では</a:t>
            </a:r>
            <a:r>
              <a:rPr lang="ja-JP" altLang="en-US" sz="1200" dirty="0" smtClean="0"/>
              <a:t>ない</a:t>
            </a:r>
            <a:endParaRPr lang="ja-JP" altLang="en-US" sz="1200" dirty="0"/>
          </a:p>
          <a:p>
            <a:r>
              <a:rPr lang="ja-JP" altLang="en-US" sz="1200" dirty="0" smtClean="0"/>
              <a:t>褥</a:t>
            </a:r>
            <a:r>
              <a:rPr lang="ja-JP" altLang="en-US" sz="1200" dirty="0"/>
              <a:t>瘡の状態（</a:t>
            </a:r>
            <a:r>
              <a:rPr lang="en-US" altLang="ja-JP" sz="1200" dirty="0"/>
              <a:t>DESIGN-R</a:t>
            </a:r>
            <a:r>
              <a:rPr lang="ja-JP" altLang="en-US" sz="1200" dirty="0"/>
              <a:t>の評価</a:t>
            </a:r>
            <a:r>
              <a:rPr lang="ja-JP" altLang="en-US" sz="1200" dirty="0" smtClean="0"/>
              <a:t>）：</a:t>
            </a:r>
            <a:endParaRPr lang="en-US" altLang="ja-JP" sz="1200" dirty="0" smtClean="0"/>
          </a:p>
          <a:p>
            <a:r>
              <a:rPr lang="ja-JP" altLang="en-US" sz="1200" dirty="0" smtClean="0"/>
              <a:t>関節腔</a:t>
            </a:r>
            <a:r>
              <a:rPr lang="ja-JP" altLang="en-US" sz="1200" dirty="0"/>
              <a:t>、体腔に至っていない</a:t>
            </a:r>
            <a:r>
              <a:rPr lang="ja-JP" altLang="en-US" sz="1200" dirty="0" smtClean="0"/>
              <a:t>、体表</a:t>
            </a:r>
            <a:r>
              <a:rPr lang="ja-JP" altLang="en-US" sz="1200" dirty="0"/>
              <a:t>面積の１％以上ではない</a:t>
            </a:r>
            <a:r>
              <a:rPr lang="ja-JP" altLang="en-US" sz="1200" dirty="0" smtClean="0"/>
              <a:t>、排</a:t>
            </a:r>
            <a:r>
              <a:rPr lang="ja-JP" altLang="en-US" sz="1200" dirty="0"/>
              <a:t>膿</a:t>
            </a:r>
            <a:r>
              <a:rPr lang="ja-JP" altLang="en-US" sz="1200" dirty="0" smtClean="0"/>
              <a:t>なし</a:t>
            </a:r>
            <a:endParaRPr lang="ja-JP" altLang="en-US" sz="1200" dirty="0"/>
          </a:p>
        </p:txBody>
      </p:sp>
      <p:sp>
        <p:nvSpPr>
          <p:cNvPr id="40" name="右矢印 39"/>
          <p:cNvSpPr/>
          <p:nvPr/>
        </p:nvSpPr>
        <p:spPr>
          <a:xfrm rot="5400000">
            <a:off x="2593329" y="1634213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1" name="右矢印 40"/>
          <p:cNvSpPr/>
          <p:nvPr/>
        </p:nvSpPr>
        <p:spPr>
          <a:xfrm rot="5400000">
            <a:off x="2593329" y="4463952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2" name="右矢印 41"/>
          <p:cNvSpPr/>
          <p:nvPr/>
        </p:nvSpPr>
        <p:spPr>
          <a:xfrm rot="5400000">
            <a:off x="2593329" y="591363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43" name="右矢印 42"/>
          <p:cNvSpPr/>
          <p:nvPr/>
        </p:nvSpPr>
        <p:spPr>
          <a:xfrm rot="5400000">
            <a:off x="2593329" y="6978887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24" name="右矢印 23"/>
          <p:cNvSpPr/>
          <p:nvPr/>
        </p:nvSpPr>
        <p:spPr>
          <a:xfrm>
            <a:off x="4941168" y="2607979"/>
            <a:ext cx="216024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2400"/>
          </a:p>
        </p:txBody>
      </p:sp>
      <p:sp>
        <p:nvSpPr>
          <p:cNvPr id="25" name="正方形/長方形 24"/>
          <p:cNvSpPr/>
          <p:nvPr/>
        </p:nvSpPr>
        <p:spPr>
          <a:xfrm>
            <a:off x="5193197" y="2506469"/>
            <a:ext cx="1116124" cy="646331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lvl="0"/>
            <a:r>
              <a:rPr lang="ja-JP" altLang="en-US" sz="1200" dirty="0">
                <a:solidFill>
                  <a:prstClr val="black"/>
                </a:solidFill>
              </a:rPr>
              <a:t>担当医師</a:t>
            </a:r>
            <a:r>
              <a:rPr lang="ja-JP" altLang="en-US" sz="1200" dirty="0" smtClean="0">
                <a:solidFill>
                  <a:prstClr val="black"/>
                </a:solidFill>
              </a:rPr>
              <a:t>の携帯</a:t>
            </a:r>
            <a:r>
              <a:rPr lang="ja-JP" altLang="en-US" sz="1200" dirty="0">
                <a:solidFill>
                  <a:prstClr val="black"/>
                </a:solidFill>
              </a:rPr>
              <a:t>電話に</a:t>
            </a:r>
            <a:r>
              <a:rPr lang="ja-JP" altLang="en-US" sz="1200" dirty="0" smtClean="0">
                <a:solidFill>
                  <a:prstClr val="black"/>
                </a:solidFill>
              </a:rPr>
              <a:t>直接電話</a:t>
            </a:r>
            <a:endParaRPr lang="en-US" altLang="ja-JP" sz="1200" dirty="0" smtClean="0">
              <a:solidFill>
                <a:prstClr val="black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517232" y="2043063"/>
            <a:ext cx="906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不安定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緊急性あり</a:t>
            </a:r>
            <a:endParaRPr kumimoji="1" lang="ja-JP" altLang="en-US" sz="1200" dirty="0"/>
          </a:p>
        </p:txBody>
      </p:sp>
      <p:sp>
        <p:nvSpPr>
          <p:cNvPr id="29" name="右矢印 28"/>
          <p:cNvSpPr/>
          <p:nvPr/>
        </p:nvSpPr>
        <p:spPr>
          <a:xfrm rot="5400000">
            <a:off x="2515449" y="3125979"/>
            <a:ext cx="360251" cy="310974"/>
          </a:xfrm>
          <a:prstGeom prst="rightArrow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sz="1600">
              <a:solidFill>
                <a:srgbClr val="FF0000"/>
              </a:solidFill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976792" y="3051175"/>
            <a:ext cx="90441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 smtClean="0"/>
              <a:t>安定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緊急性</a:t>
            </a:r>
            <a:r>
              <a:rPr lang="ja-JP" altLang="en-US" sz="1200" dirty="0"/>
              <a:t>なし</a:t>
            </a:r>
            <a:endParaRPr kumimoji="1" lang="ja-JP" altLang="en-US" sz="1200" dirty="0"/>
          </a:p>
        </p:txBody>
      </p:sp>
      <p:sp>
        <p:nvSpPr>
          <p:cNvPr id="31" name="円/楕円 30"/>
          <p:cNvSpPr/>
          <p:nvPr/>
        </p:nvSpPr>
        <p:spPr>
          <a:xfrm>
            <a:off x="4906390" y="1579914"/>
            <a:ext cx="970882" cy="471806"/>
          </a:xfrm>
          <a:prstGeom prst="ellipse">
            <a:avLst/>
          </a:prstGeom>
          <a:solidFill>
            <a:srgbClr val="E6B9B8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200" dirty="0"/>
              <a:t>病状</a:t>
            </a:r>
            <a:r>
              <a:rPr lang="ja-JP" altLang="en-US" sz="1200" dirty="0" smtClean="0"/>
              <a:t>の</a:t>
            </a:r>
            <a:endParaRPr lang="en-US" altLang="ja-JP" sz="1200" dirty="0"/>
          </a:p>
          <a:p>
            <a:pPr algn="ctr"/>
            <a:r>
              <a:rPr lang="ja-JP" altLang="en-US" sz="1200" dirty="0" smtClean="0"/>
              <a:t>範囲外</a:t>
            </a:r>
            <a:endParaRPr lang="ja-JP" altLang="en-US" sz="1200" dirty="0"/>
          </a:p>
        </p:txBody>
      </p:sp>
      <p:sp>
        <p:nvSpPr>
          <p:cNvPr id="32" name="円/楕円 31"/>
          <p:cNvSpPr/>
          <p:nvPr/>
        </p:nvSpPr>
        <p:spPr>
          <a:xfrm>
            <a:off x="1463410" y="3053715"/>
            <a:ext cx="975374" cy="459125"/>
          </a:xfrm>
          <a:prstGeom prst="ellipse">
            <a:avLst/>
          </a:prstGeom>
          <a:solidFill>
            <a:srgbClr val="B9CDE5"/>
          </a:solidFill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病状の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1200" dirty="0" smtClean="0">
                <a:solidFill>
                  <a:schemeClr val="tx1"/>
                </a:solidFill>
              </a:rPr>
              <a:t>範囲内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023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106</TotalTime>
  <Words>360</Words>
  <Application>Microsoft Office PowerPoint</Application>
  <PresentationFormat>A4 210 x 297 mm</PresentationFormat>
  <Paragraphs>38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立川洋一</dc:creator>
  <cp:lastModifiedBy>祝 雅之</cp:lastModifiedBy>
  <cp:revision>29</cp:revision>
  <cp:lastPrinted>2015-12-07T01:42:43Z</cp:lastPrinted>
  <dcterms:created xsi:type="dcterms:W3CDTF">2015-12-07T01:30:06Z</dcterms:created>
  <dcterms:modified xsi:type="dcterms:W3CDTF">2016-02-08T01:39:11Z</dcterms:modified>
</cp:coreProperties>
</file>