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6858000" cy="9144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10" autoAdjust="0"/>
    <p:restoredTop sz="93950" autoAdjust="0"/>
  </p:normalViewPr>
  <p:slideViewPr>
    <p:cSldViewPr>
      <p:cViewPr>
        <p:scale>
          <a:sx n="100" d="100"/>
          <a:sy n="100" d="100"/>
        </p:scale>
        <p:origin x="-2592" y="36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4929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9573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289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040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2470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2687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6753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736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8126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5209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8400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8591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548680" y="544885"/>
            <a:ext cx="4320480" cy="10156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当該手順書に係る特定行為の対象となる患者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既に交換を最低１回済ませている患者で、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・何らかの原因でカテーテルやバルーンが抜けてしまった時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・何らかの原因でカテーテルやバルーンが破損したと思われる時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・定期の交換の</a:t>
            </a:r>
            <a:r>
              <a:rPr lang="ja-JP" altLang="en-US" sz="1200" dirty="0" smtClean="0">
                <a:solidFill>
                  <a:prstClr val="black"/>
                </a:solidFill>
              </a:rPr>
              <a:t>時期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548680" y="6804248"/>
            <a:ext cx="4320480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医療の安全を確保するために医師・歯科医師との連絡が必要となった場合の連絡体制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担当</a:t>
            </a:r>
            <a:r>
              <a:rPr lang="ja-JP" altLang="en-US" sz="1200" dirty="0" smtClean="0">
                <a:solidFill>
                  <a:prstClr val="black"/>
                </a:solidFill>
              </a:rPr>
              <a:t>医師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548680" y="7958117"/>
            <a:ext cx="4320479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特定行為を行った後の医師・歯科医師に対する報告</a:t>
            </a:r>
            <a:r>
              <a:rPr lang="ja-JP" altLang="en-US" sz="1200" dirty="0">
                <a:solidFill>
                  <a:prstClr val="black"/>
                </a:solidFill>
              </a:rPr>
              <a:t>の</a:t>
            </a:r>
            <a:r>
              <a:rPr lang="ja-JP" altLang="en-US" sz="1200" dirty="0" smtClean="0">
                <a:solidFill>
                  <a:prstClr val="black"/>
                </a:solidFill>
              </a:rPr>
              <a:t>方法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r>
              <a:rPr lang="ja-JP" altLang="en-US" sz="1200" dirty="0">
                <a:solidFill>
                  <a:prstClr val="black"/>
                </a:solidFill>
              </a:rPr>
              <a:t>１．担当医師の携帯電話に直接連絡</a:t>
            </a:r>
          </a:p>
          <a:p>
            <a:r>
              <a:rPr lang="ja-JP" altLang="en-US" sz="1200" dirty="0">
                <a:solidFill>
                  <a:prstClr val="black"/>
                </a:solidFill>
              </a:rPr>
              <a:t>２．診療記録への</a:t>
            </a:r>
            <a:r>
              <a:rPr lang="ja-JP" altLang="en-US" sz="1200" dirty="0" smtClean="0">
                <a:solidFill>
                  <a:prstClr val="black"/>
                </a:solidFill>
              </a:rPr>
              <a:t>記載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10" name="右矢印 9"/>
          <p:cNvSpPr/>
          <p:nvPr/>
        </p:nvSpPr>
        <p:spPr>
          <a:xfrm rot="5400000">
            <a:off x="2574279" y="1729930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48680" y="2123728"/>
            <a:ext cx="432048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【</a:t>
            </a:r>
            <a:r>
              <a:rPr lang="ja-JP" altLang="en-US" sz="1200" smtClean="0"/>
              <a:t>看護師に診療</a:t>
            </a:r>
            <a:r>
              <a:rPr lang="ja-JP" altLang="en-US" sz="1200" dirty="0" smtClean="0"/>
              <a:t>の補助を行わせる患者の病状の範囲</a:t>
            </a:r>
            <a:r>
              <a:rPr lang="en-US" altLang="ja-JP" sz="1200" dirty="0" smtClean="0"/>
              <a:t>】</a:t>
            </a:r>
          </a:p>
          <a:p>
            <a:r>
              <a:rPr lang="ja-JP" altLang="en-US" sz="1200" dirty="0"/>
              <a:t>□意識，バイタルサイン，病状が平常時と変化がない．</a:t>
            </a:r>
          </a:p>
          <a:p>
            <a:r>
              <a:rPr lang="ja-JP" altLang="en-US" sz="1200" dirty="0"/>
              <a:t>□瘻孔から出血していない．</a:t>
            </a:r>
          </a:p>
          <a:p>
            <a:r>
              <a:rPr lang="ja-JP" altLang="en-US" sz="1200" dirty="0"/>
              <a:t>□交換前のカテーテルの可動性が良好である．</a:t>
            </a:r>
          </a:p>
          <a:p>
            <a:r>
              <a:rPr lang="ja-JP" altLang="en-US" sz="1200" dirty="0"/>
              <a:t>□血圧のコントロールが良好であること</a:t>
            </a:r>
          </a:p>
          <a:p>
            <a:r>
              <a:rPr lang="ja-JP" altLang="en-US" sz="1200" dirty="0"/>
              <a:t>□出血傾向がない</a:t>
            </a:r>
            <a:r>
              <a:rPr lang="ja-JP" altLang="en-US" sz="1200" dirty="0" smtClean="0"/>
              <a:t>こと</a:t>
            </a:r>
            <a:endParaRPr lang="ja-JP" altLang="en-US" sz="12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075104" y="107504"/>
            <a:ext cx="27077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00" dirty="0" smtClean="0"/>
              <a:t>手順書</a:t>
            </a:r>
            <a:r>
              <a:rPr lang="ja-JP" altLang="en-US" sz="1400" dirty="0"/>
              <a:t>：膀胱瘻カテーテルの</a:t>
            </a:r>
            <a:r>
              <a:rPr lang="ja-JP" altLang="en-US" sz="1400" dirty="0" smtClean="0"/>
              <a:t>交換</a:t>
            </a:r>
            <a:endParaRPr kumimoji="1" lang="ja-JP" altLang="en-US" sz="14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77255" y="4148435"/>
            <a:ext cx="432048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【</a:t>
            </a:r>
            <a:r>
              <a:rPr lang="ja-JP" altLang="en-US" sz="1200" dirty="0" smtClean="0"/>
              <a:t>診療の補助の内容</a:t>
            </a:r>
            <a:r>
              <a:rPr lang="en-US" altLang="ja-JP" sz="1200" dirty="0" smtClean="0"/>
              <a:t>】</a:t>
            </a:r>
          </a:p>
          <a:p>
            <a:r>
              <a:rPr lang="ja-JP" altLang="en-US" sz="1200" dirty="0"/>
              <a:t>膀胱瘻カテーテルの</a:t>
            </a:r>
            <a:r>
              <a:rPr lang="ja-JP" altLang="en-US" sz="1200" dirty="0" smtClean="0"/>
              <a:t>交換</a:t>
            </a:r>
            <a:endParaRPr lang="en-US" altLang="ja-JP" sz="1200" dirty="0" smtClean="0"/>
          </a:p>
        </p:txBody>
      </p:sp>
      <p:sp>
        <p:nvSpPr>
          <p:cNvPr id="18" name="右矢印 17"/>
          <p:cNvSpPr/>
          <p:nvPr/>
        </p:nvSpPr>
        <p:spPr>
          <a:xfrm rot="5400000">
            <a:off x="2574279" y="4735985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48680" y="5143296"/>
            <a:ext cx="432048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特定</a:t>
            </a:r>
            <a:r>
              <a:rPr lang="ja-JP" altLang="en-US" sz="1200" dirty="0">
                <a:solidFill>
                  <a:prstClr val="black"/>
                </a:solidFill>
              </a:rPr>
              <a:t>行為を行うときに確認すべき</a:t>
            </a:r>
            <a:r>
              <a:rPr lang="ja-JP" altLang="en-US" sz="1200" dirty="0" smtClean="0">
                <a:solidFill>
                  <a:prstClr val="black"/>
                </a:solidFill>
              </a:rPr>
              <a:t>事項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□意識，バイタルサインに問題がない．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□交換後の下腹部痛がないか，あっても軽度である．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□交換後のカテーテルの可動性が良好である．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□交換後のカテーテルからの尿の流出が良好である．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□瘻孔から持続的な出血が認められない</a:t>
            </a:r>
            <a:r>
              <a:rPr lang="ja-JP" altLang="en-US" sz="1200" dirty="0" smtClean="0">
                <a:solidFill>
                  <a:prstClr val="black"/>
                </a:solidFill>
              </a:rPr>
              <a:t>．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23" name="右矢印 22"/>
          <p:cNvSpPr/>
          <p:nvPr/>
        </p:nvSpPr>
        <p:spPr>
          <a:xfrm rot="5400000">
            <a:off x="2574279" y="6439794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4" name="右矢印 23"/>
          <p:cNvSpPr/>
          <p:nvPr/>
        </p:nvSpPr>
        <p:spPr>
          <a:xfrm rot="5400000">
            <a:off x="2574279" y="7562206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7" name="右矢印 26"/>
          <p:cNvSpPr/>
          <p:nvPr/>
        </p:nvSpPr>
        <p:spPr>
          <a:xfrm>
            <a:off x="4509120" y="5572417"/>
            <a:ext cx="648072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8" name="正方形/長方形 27"/>
          <p:cNvSpPr/>
          <p:nvPr/>
        </p:nvSpPr>
        <p:spPr>
          <a:xfrm>
            <a:off x="5193198" y="5220072"/>
            <a:ext cx="1116123" cy="120032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当てはまらない項目が</a:t>
            </a:r>
            <a:r>
              <a:rPr lang="en-US" altLang="ja-JP" sz="1200" dirty="0">
                <a:solidFill>
                  <a:prstClr val="black"/>
                </a:solidFill>
              </a:rPr>
              <a:t>1</a:t>
            </a:r>
            <a:r>
              <a:rPr lang="ja-JP" altLang="en-US" sz="1200" dirty="0">
                <a:solidFill>
                  <a:prstClr val="black"/>
                </a:solidFill>
              </a:rPr>
              <a:t>つでもある場合</a:t>
            </a:r>
            <a:r>
              <a:rPr lang="ja-JP" altLang="en-US" sz="1200" dirty="0" smtClean="0">
                <a:solidFill>
                  <a:prstClr val="black"/>
                </a:solidFill>
              </a:rPr>
              <a:t>は、担当</a:t>
            </a:r>
            <a:r>
              <a:rPr lang="ja-JP" altLang="en-US" sz="1200" dirty="0">
                <a:solidFill>
                  <a:prstClr val="black"/>
                </a:solidFill>
              </a:rPr>
              <a:t>医師に直接連絡</a:t>
            </a:r>
            <a:r>
              <a:rPr lang="ja-JP" altLang="en-US" sz="1200" dirty="0" smtClean="0">
                <a:solidFill>
                  <a:prstClr val="black"/>
                </a:solidFill>
              </a:rPr>
              <a:t>し指示</a:t>
            </a:r>
            <a:r>
              <a:rPr lang="ja-JP" altLang="en-US" sz="1200" dirty="0">
                <a:solidFill>
                  <a:prstClr val="black"/>
                </a:solidFill>
              </a:rPr>
              <a:t>を</a:t>
            </a:r>
            <a:r>
              <a:rPr lang="ja-JP" altLang="en-US" sz="1200" dirty="0" smtClean="0">
                <a:solidFill>
                  <a:prstClr val="black"/>
                </a:solidFill>
              </a:rPr>
              <a:t>もらう</a:t>
            </a:r>
            <a:endParaRPr lang="en-US" altLang="ja-JP" sz="1200" dirty="0" smtClean="0">
              <a:solidFill>
                <a:prstClr val="black"/>
              </a:solidFill>
            </a:endParaRPr>
          </a:p>
        </p:txBody>
      </p:sp>
      <p:sp>
        <p:nvSpPr>
          <p:cNvPr id="33" name="右矢印 32"/>
          <p:cNvSpPr/>
          <p:nvPr/>
        </p:nvSpPr>
        <p:spPr>
          <a:xfrm>
            <a:off x="4941168" y="2945318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  <p:sp>
        <p:nvSpPr>
          <p:cNvPr id="34" name="正方形/長方形 33"/>
          <p:cNvSpPr/>
          <p:nvPr/>
        </p:nvSpPr>
        <p:spPr>
          <a:xfrm>
            <a:off x="5193197" y="2843808"/>
            <a:ext cx="1116124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担当医師に直接連絡し指示をもらう</a:t>
            </a:r>
            <a:endParaRPr lang="en-US" altLang="ja-JP" sz="1200" dirty="0">
              <a:solidFill>
                <a:prstClr val="black"/>
              </a:solidFill>
            </a:endParaRPr>
          </a:p>
        </p:txBody>
      </p:sp>
      <p:sp>
        <p:nvSpPr>
          <p:cNvPr id="35" name="円/楕円 34"/>
          <p:cNvSpPr/>
          <p:nvPr/>
        </p:nvSpPr>
        <p:spPr>
          <a:xfrm>
            <a:off x="4906390" y="1907704"/>
            <a:ext cx="970882" cy="47180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dirty="0"/>
              <a:t>病状</a:t>
            </a:r>
            <a:r>
              <a:rPr lang="ja-JP" altLang="en-US" sz="1200" dirty="0" smtClean="0"/>
              <a:t>の</a:t>
            </a:r>
            <a:endParaRPr lang="en-US" altLang="ja-JP" sz="1200" dirty="0"/>
          </a:p>
          <a:p>
            <a:pPr algn="ctr"/>
            <a:r>
              <a:rPr lang="ja-JP" altLang="en-US" sz="1200" dirty="0" smtClean="0"/>
              <a:t>範囲外</a:t>
            </a:r>
            <a:endParaRPr lang="ja-JP" altLang="en-US" sz="1200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517232" y="2382143"/>
            <a:ext cx="9060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/>
              <a:t>不安定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緊急性あり</a:t>
            </a:r>
            <a:endParaRPr kumimoji="1" lang="ja-JP" altLang="en-US" sz="1200" dirty="0"/>
          </a:p>
        </p:txBody>
      </p:sp>
      <p:sp>
        <p:nvSpPr>
          <p:cNvPr id="37" name="円/楕円 36"/>
          <p:cNvSpPr/>
          <p:nvPr/>
        </p:nvSpPr>
        <p:spPr>
          <a:xfrm>
            <a:off x="1463410" y="3536811"/>
            <a:ext cx="975374" cy="4591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病状の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範囲内</a:t>
            </a:r>
            <a:endParaRPr kumimoji="1"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38" name="右矢印 37"/>
          <p:cNvSpPr/>
          <p:nvPr/>
        </p:nvSpPr>
        <p:spPr>
          <a:xfrm rot="5400000">
            <a:off x="2515449" y="3631661"/>
            <a:ext cx="360251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solidFill>
                <a:srgbClr val="FF0000"/>
              </a:solidFill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2976792" y="3534271"/>
            <a:ext cx="9044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/>
              <a:t>安定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緊急性</a:t>
            </a:r>
            <a:r>
              <a:rPr lang="ja-JP" altLang="en-US" sz="1200" dirty="0"/>
              <a:t>なし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985930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306</Words>
  <Application>Microsoft Office PowerPoint</Application>
  <PresentationFormat>画面に合わせる (4:3)</PresentationFormat>
  <Paragraphs>35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Emura</dc:creator>
  <cp:lastModifiedBy>SANWA-135</cp:lastModifiedBy>
  <cp:revision>65</cp:revision>
  <cp:lastPrinted>2015-07-06T01:44:18Z</cp:lastPrinted>
  <dcterms:created xsi:type="dcterms:W3CDTF">2015-06-05T00:31:21Z</dcterms:created>
  <dcterms:modified xsi:type="dcterms:W3CDTF">2016-02-02T02:27:43Z</dcterms:modified>
</cp:coreProperties>
</file>