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05644"/>
            <a:ext cx="4320479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既に交換を最低１回済ませている患者で、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・何らかの原因でカテーテルやボタンが抜けてしまった時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・何らかの原因でカテーテルやボタンが破損したと思われる時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・定期の交換の</a:t>
            </a:r>
            <a:r>
              <a:rPr lang="ja-JP" altLang="en-US" sz="1200" dirty="0" smtClean="0">
                <a:solidFill>
                  <a:prstClr val="black"/>
                </a:solidFill>
              </a:rPr>
              <a:t>時期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1" y="6589965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1" y="7526069"/>
            <a:ext cx="4320478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93329" y="153409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46020"/>
            <a:ext cx="432047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□意識，バイタルサイン，病状が平常時と変化がない．</a:t>
            </a:r>
          </a:p>
          <a:p>
            <a:r>
              <a:rPr lang="ja-JP" altLang="en-US" sz="1200" dirty="0"/>
              <a:t>□瘻孔から出血していない．</a:t>
            </a:r>
          </a:p>
          <a:p>
            <a:r>
              <a:rPr lang="ja-JP" altLang="en-US" sz="1200" dirty="0"/>
              <a:t>□胃瘻である（経食道瘻，経小腸瘻でない）．</a:t>
            </a:r>
          </a:p>
          <a:p>
            <a:r>
              <a:rPr lang="ja-JP" altLang="en-US" sz="1200" dirty="0"/>
              <a:t>□内部ストッパーがバルーン型である．</a:t>
            </a:r>
          </a:p>
          <a:p>
            <a:r>
              <a:rPr lang="ja-JP" altLang="en-US" sz="1200" dirty="0"/>
              <a:t>□交換前のカテーテル</a:t>
            </a:r>
            <a:r>
              <a:rPr lang="en-US" altLang="ja-JP" sz="1200" dirty="0"/>
              <a:t>/</a:t>
            </a:r>
            <a:r>
              <a:rPr lang="ja-JP" altLang="en-US" sz="1200" dirty="0"/>
              <a:t>ボタンの可動性が良好である．</a:t>
            </a:r>
          </a:p>
          <a:p>
            <a:r>
              <a:rPr lang="ja-JP" altLang="en-US" sz="1200" dirty="0"/>
              <a:t>□血圧のコントロールが良好であること</a:t>
            </a:r>
          </a:p>
          <a:p>
            <a:r>
              <a:rPr lang="ja-JP" altLang="en-US" sz="1200" dirty="0"/>
              <a:t>□出血傾向がない</a:t>
            </a:r>
            <a:r>
              <a:rPr lang="ja-JP" altLang="en-US" sz="1200" dirty="0" smtClean="0"/>
              <a:t>こと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50171" y="87759"/>
            <a:ext cx="4557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：胃</a:t>
            </a:r>
            <a:r>
              <a:rPr lang="ja-JP" altLang="en-US" sz="1400" dirty="0" err="1"/>
              <a:t>ろう</a:t>
            </a:r>
            <a:r>
              <a:rPr lang="ja-JP" altLang="en-US" sz="1400" dirty="0"/>
              <a:t>カテーテル又は胃ろうボタンの</a:t>
            </a:r>
            <a:r>
              <a:rPr lang="ja-JP" altLang="en-US" sz="1400" dirty="0" smtClean="0"/>
              <a:t>交換（その１）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1" y="4141693"/>
            <a:ext cx="43204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胃</a:t>
            </a:r>
            <a:r>
              <a:rPr lang="ja-JP" altLang="en-US" sz="1200" dirty="0" err="1"/>
              <a:t>ろう</a:t>
            </a:r>
            <a:r>
              <a:rPr lang="ja-JP" altLang="en-US" sz="1200" dirty="0"/>
              <a:t>カテーテル（バルーン型）又は胃ろうボタン（バルーン型）の交換</a:t>
            </a:r>
            <a:endParaRPr lang="en-US" altLang="ja-JP" sz="120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593329" y="478170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1" y="5099863"/>
            <a:ext cx="432047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□意識，バイタルサインに問題がない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□交換後の腹痛がないか，あっても軽度である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□交換後のカテーテル／ボタンの可動性が良好である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□胃内容物の逆流が確認できる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□胃瘻部から持続的な出血が</a:t>
            </a:r>
            <a:r>
              <a:rPr lang="ja-JP" altLang="en-US" sz="1200" dirty="0" smtClean="0">
                <a:solidFill>
                  <a:prstClr val="black"/>
                </a:solidFill>
              </a:rPr>
              <a:t>認められない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93329" y="628967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93329" y="723111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5327332"/>
            <a:ext cx="57606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4860032"/>
            <a:ext cx="1116124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当てはまらない項目が</a:t>
            </a:r>
            <a:r>
              <a:rPr lang="en-US" altLang="ja-JP" sz="1200" dirty="0">
                <a:solidFill>
                  <a:prstClr val="black"/>
                </a:solidFill>
              </a:rPr>
              <a:t>1</a:t>
            </a:r>
            <a:r>
              <a:rPr lang="ja-JP" altLang="en-US" sz="1200" dirty="0">
                <a:solidFill>
                  <a:prstClr val="black"/>
                </a:solidFill>
              </a:rPr>
              <a:t>つでもある場合</a:t>
            </a:r>
            <a:r>
              <a:rPr lang="ja-JP" altLang="en-US" sz="1200" dirty="0" smtClean="0">
                <a:solidFill>
                  <a:prstClr val="black"/>
                </a:solidFill>
              </a:rPr>
              <a:t>は、担当</a:t>
            </a:r>
            <a:r>
              <a:rPr lang="ja-JP" altLang="en-US" sz="1200" dirty="0">
                <a:solidFill>
                  <a:prstClr val="black"/>
                </a:solidFill>
              </a:rPr>
              <a:t>医師に直接連絡</a:t>
            </a:r>
            <a:r>
              <a:rPr lang="ja-JP" altLang="en-US" sz="1200" dirty="0" smtClean="0">
                <a:solidFill>
                  <a:prstClr val="black"/>
                </a:solidFill>
              </a:rPr>
              <a:t>し指示</a:t>
            </a:r>
            <a:r>
              <a:rPr lang="ja-JP" altLang="en-US" sz="1200" dirty="0">
                <a:solidFill>
                  <a:prstClr val="black"/>
                </a:solidFill>
              </a:rPr>
              <a:t>を</a:t>
            </a:r>
            <a:r>
              <a:rPr lang="ja-JP" altLang="en-US" sz="1200" dirty="0" smtClean="0">
                <a:solidFill>
                  <a:prstClr val="black"/>
                </a:solidFill>
              </a:rPr>
              <a:t>もらう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48680" y="8205499"/>
            <a:ext cx="46457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dirty="0"/>
              <a:t>特定行為を行うときに確認すべき事項</a:t>
            </a:r>
            <a:r>
              <a:rPr lang="en-US" altLang="ja-JP" sz="1200" dirty="0"/>
              <a:t>】</a:t>
            </a:r>
            <a:r>
              <a:rPr lang="ja-JP" altLang="en-US" sz="1200" dirty="0"/>
              <a:t>（補足）</a:t>
            </a:r>
          </a:p>
          <a:p>
            <a:r>
              <a:rPr lang="ja-JP" altLang="en-US" sz="1200" dirty="0"/>
              <a:t>胃内容物の逆流の確認に際しては、交換前に</a:t>
            </a:r>
            <a:r>
              <a:rPr lang="en-US" altLang="ja-JP" sz="1200" dirty="0"/>
              <a:t>100mL</a:t>
            </a:r>
            <a:r>
              <a:rPr lang="ja-JP" altLang="en-US" sz="1200" dirty="0"/>
              <a:t>の水に</a:t>
            </a:r>
            <a:r>
              <a:rPr lang="en-US" altLang="ja-JP" sz="1200" dirty="0"/>
              <a:t>1mL</a:t>
            </a:r>
            <a:r>
              <a:rPr lang="ja-JP" altLang="en-US" sz="1200" dirty="0"/>
              <a:t>のインジゴカルミンを混合した色素液を注入しておくと、より確実である（スカイブルー法）</a:t>
            </a:r>
          </a:p>
        </p:txBody>
      </p:sp>
      <p:sp>
        <p:nvSpPr>
          <p:cNvPr id="26" name="右矢印 25"/>
          <p:cNvSpPr/>
          <p:nvPr/>
        </p:nvSpPr>
        <p:spPr>
          <a:xfrm>
            <a:off x="4941168" y="276639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3" name="正方形/長方形 32"/>
          <p:cNvSpPr/>
          <p:nvPr/>
        </p:nvSpPr>
        <p:spPr>
          <a:xfrm>
            <a:off x="5193197" y="2664880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担当医師に直接連絡し指示をもらう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4" name="円/楕円 33"/>
          <p:cNvSpPr/>
          <p:nvPr/>
        </p:nvSpPr>
        <p:spPr>
          <a:xfrm>
            <a:off x="4906390" y="1691680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517232" y="2195736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6" name="円/楕円 35"/>
          <p:cNvSpPr/>
          <p:nvPr/>
        </p:nvSpPr>
        <p:spPr>
          <a:xfrm>
            <a:off x="1463410" y="3538608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7" name="右矢印 36"/>
          <p:cNvSpPr/>
          <p:nvPr/>
        </p:nvSpPr>
        <p:spPr>
          <a:xfrm rot="5400000">
            <a:off x="2515449" y="3633458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976792" y="3558654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394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65</cp:revision>
  <cp:lastPrinted>2015-07-06T01:44:18Z</cp:lastPrinted>
  <dcterms:created xsi:type="dcterms:W3CDTF">2015-06-05T00:31:21Z</dcterms:created>
  <dcterms:modified xsi:type="dcterms:W3CDTF">2016-02-02T02:26:43Z</dcterms:modified>
</cp:coreProperties>
</file>