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10" autoAdjust="0"/>
    <p:restoredTop sz="93950" autoAdjust="0"/>
  </p:normalViewPr>
  <p:slideViewPr>
    <p:cSldViewPr>
      <p:cViewPr>
        <p:scale>
          <a:sx n="100" d="100"/>
          <a:sy n="100" d="100"/>
        </p:scale>
        <p:origin x="-2592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92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57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8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4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47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68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75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3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12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20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40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59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548680" y="539552"/>
            <a:ext cx="4320480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当該手順書に係る特定行為の対象となる患者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 smtClean="0"/>
              <a:t>１．</a:t>
            </a:r>
            <a:r>
              <a:rPr lang="ja-JP" altLang="ja-JP" sz="1200" dirty="0" smtClean="0"/>
              <a:t>術後</a:t>
            </a:r>
            <a:r>
              <a:rPr lang="ja-JP" altLang="ja-JP" sz="1200" dirty="0"/>
              <a:t>の腹腔ドレーンで</a:t>
            </a:r>
            <a:r>
              <a:rPr lang="ja-JP" altLang="ja-JP" sz="1200" dirty="0" smtClean="0"/>
              <a:t>ある</a:t>
            </a:r>
            <a:endParaRPr lang="ja-JP" altLang="ja-JP" sz="1200" dirty="0"/>
          </a:p>
          <a:p>
            <a:pPr lvl="0"/>
            <a:r>
              <a:rPr lang="ja-JP" altLang="en-US" sz="1200" dirty="0" smtClean="0"/>
              <a:t>２．</a:t>
            </a:r>
            <a:r>
              <a:rPr lang="ja-JP" altLang="ja-JP" sz="1200" dirty="0" smtClean="0"/>
              <a:t>バイタル</a:t>
            </a:r>
            <a:r>
              <a:rPr lang="ja-JP" altLang="ja-JP" sz="1200" dirty="0"/>
              <a:t>が安定して</a:t>
            </a:r>
            <a:r>
              <a:rPr lang="ja-JP" altLang="ja-JP" sz="1200" dirty="0" smtClean="0"/>
              <a:t>いる</a:t>
            </a:r>
            <a:endParaRPr lang="ja-JP" altLang="ja-JP" sz="1200" dirty="0"/>
          </a:p>
          <a:p>
            <a:pPr lvl="0"/>
            <a:r>
              <a:rPr lang="ja-JP" altLang="en-US" sz="1200" dirty="0" smtClean="0"/>
              <a:t>３．</a:t>
            </a:r>
            <a:r>
              <a:rPr lang="ja-JP" altLang="ja-JP" sz="1200" dirty="0" smtClean="0"/>
              <a:t>手術</a:t>
            </a:r>
            <a:r>
              <a:rPr lang="ja-JP" altLang="ja-JP" sz="1200" dirty="0"/>
              <a:t>後</a:t>
            </a:r>
            <a:r>
              <a:rPr lang="en-US" altLang="ja-JP" sz="1200" dirty="0"/>
              <a:t>3</a:t>
            </a:r>
            <a:r>
              <a:rPr lang="ja-JP" altLang="ja-JP" sz="1200" dirty="0"/>
              <a:t>日以上</a:t>
            </a:r>
            <a:r>
              <a:rPr lang="ja-JP" altLang="ja-JP" sz="1200"/>
              <a:t>経って</a:t>
            </a:r>
            <a:r>
              <a:rPr lang="ja-JP" altLang="ja-JP" sz="1200" smtClean="0"/>
              <a:t>いる</a:t>
            </a:r>
            <a:endParaRPr lang="ja-JP" altLang="ja-JP" sz="1200" dirty="0"/>
          </a:p>
        </p:txBody>
      </p:sp>
      <p:sp>
        <p:nvSpPr>
          <p:cNvPr id="7" name="正方形/長方形 6"/>
          <p:cNvSpPr/>
          <p:nvPr/>
        </p:nvSpPr>
        <p:spPr>
          <a:xfrm>
            <a:off x="548680" y="7022013"/>
            <a:ext cx="432048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医療の安全を確保するために医師・歯科医師との連絡が必要となった場合の連絡体制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</a:t>
            </a:r>
            <a:r>
              <a:rPr lang="ja-JP" altLang="en-US" sz="1200" dirty="0" smtClean="0">
                <a:solidFill>
                  <a:prstClr val="black"/>
                </a:solidFill>
              </a:rPr>
              <a:t>医師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48680" y="8246149"/>
            <a:ext cx="4320479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特定行為を行った後の医師・歯科医師に対する報告</a:t>
            </a:r>
            <a:r>
              <a:rPr lang="ja-JP" altLang="en-US" sz="1200" dirty="0">
                <a:solidFill>
                  <a:prstClr val="black"/>
                </a:solidFill>
              </a:rPr>
              <a:t>の</a:t>
            </a:r>
            <a:r>
              <a:rPr lang="ja-JP" altLang="en-US" sz="1200" dirty="0" smtClean="0">
                <a:solidFill>
                  <a:prstClr val="black"/>
                </a:solidFill>
              </a:rPr>
              <a:t>方法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１．担当医師の携帯電話に直接連絡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２．診療記録への</a:t>
            </a:r>
            <a:r>
              <a:rPr lang="ja-JP" altLang="en-US" sz="1200" dirty="0" smtClean="0">
                <a:solidFill>
                  <a:prstClr val="black"/>
                </a:solidFill>
              </a:rPr>
              <a:t>記載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0" name="右矢印 9"/>
          <p:cNvSpPr/>
          <p:nvPr/>
        </p:nvSpPr>
        <p:spPr>
          <a:xfrm rot="5400000">
            <a:off x="2583804" y="1581489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8680" y="1972161"/>
            <a:ext cx="432048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smtClean="0"/>
              <a:t>看護師に診療</a:t>
            </a:r>
            <a:r>
              <a:rPr lang="ja-JP" altLang="en-US" sz="1200" dirty="0" smtClean="0"/>
              <a:t>の補助を行わせる患者の病状の範囲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□排液の性状が漿液性で</a:t>
            </a:r>
            <a:r>
              <a:rPr lang="ja-JP" altLang="en-US" sz="1200" dirty="0" smtClean="0"/>
              <a:t>ある</a:t>
            </a:r>
            <a:endParaRPr lang="ja-JP" altLang="en-US" sz="1200" dirty="0"/>
          </a:p>
          <a:p>
            <a:r>
              <a:rPr lang="ja-JP" altLang="en-US" sz="1200" dirty="0"/>
              <a:t>□排液の量が減少</a:t>
            </a:r>
            <a:r>
              <a:rPr lang="ja-JP" altLang="en-US" sz="1200" dirty="0" smtClean="0"/>
              <a:t>した</a:t>
            </a:r>
            <a:endParaRPr lang="ja-JP" altLang="en-US" sz="1200" dirty="0"/>
          </a:p>
          <a:p>
            <a:r>
              <a:rPr lang="ja-JP" altLang="en-US" sz="1200" dirty="0"/>
              <a:t>□刺入部に出血，変色を</a:t>
            </a:r>
            <a:r>
              <a:rPr lang="ja-JP" altLang="en-US" sz="1200" dirty="0" smtClean="0"/>
              <a:t>認めない</a:t>
            </a:r>
            <a:endParaRPr lang="ja-JP" altLang="en-US" sz="1200" dirty="0"/>
          </a:p>
          <a:p>
            <a:r>
              <a:rPr lang="ja-JP" altLang="en-US" sz="1200" dirty="0"/>
              <a:t>□腹痛が増悪して</a:t>
            </a:r>
            <a:r>
              <a:rPr lang="ja-JP" altLang="en-US" sz="1200" dirty="0" smtClean="0"/>
              <a:t>いない</a:t>
            </a:r>
            <a:endParaRPr lang="ja-JP" altLang="en-US" sz="1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922545" y="87759"/>
            <a:ext cx="50129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手順書</a:t>
            </a:r>
            <a:r>
              <a:rPr lang="ja-JP" altLang="en-US" sz="1400" dirty="0"/>
              <a:t>：腹腔ドレーンの抜去（手術時に留置したドレーンの抜去）</a:t>
            </a:r>
            <a:endParaRPr kumimoji="1" lang="ja-JP" altLang="en-US" sz="1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48680" y="3707904"/>
            <a:ext cx="432048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診療の補助の内容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腹腔ドレーンの</a:t>
            </a:r>
            <a:r>
              <a:rPr lang="ja-JP" altLang="en-US" sz="1200" dirty="0" smtClean="0"/>
              <a:t>抜去</a:t>
            </a:r>
            <a:endParaRPr lang="en-US" altLang="ja-JP" sz="1200" dirty="0" smtClean="0"/>
          </a:p>
        </p:txBody>
      </p:sp>
      <p:sp>
        <p:nvSpPr>
          <p:cNvPr id="18" name="右矢印 17"/>
          <p:cNvSpPr/>
          <p:nvPr/>
        </p:nvSpPr>
        <p:spPr>
          <a:xfrm rot="5400000">
            <a:off x="2583804" y="4308501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8680" y="4716016"/>
            <a:ext cx="432048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</a:t>
            </a:r>
            <a:r>
              <a:rPr lang="ja-JP" altLang="en-US" sz="1200" dirty="0">
                <a:solidFill>
                  <a:prstClr val="black"/>
                </a:solidFill>
              </a:rPr>
              <a:t>行為を行うときに確認すべき</a:t>
            </a:r>
            <a:r>
              <a:rPr lang="ja-JP" altLang="en-US" sz="1200" dirty="0" smtClean="0">
                <a:solidFill>
                  <a:prstClr val="black"/>
                </a:solidFill>
              </a:rPr>
              <a:t>事項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□排液の性状が漿液性でない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□排液量増加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□刺入部の出血・変色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□腹痛の増悪</a:t>
            </a:r>
          </a:p>
          <a:p>
            <a:pPr lvl="0"/>
            <a:endParaRPr lang="ja-JP" altLang="en-US" sz="1200" dirty="0">
              <a:solidFill>
                <a:prstClr val="black"/>
              </a:solidFill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どれか一項目でもあれば、下記の確認をして担当医に連絡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□排液の性状（血性</a:t>
            </a:r>
            <a:r>
              <a:rPr lang="ja-JP" altLang="en-US" sz="1200" dirty="0" smtClean="0">
                <a:solidFill>
                  <a:prstClr val="black"/>
                </a:solidFill>
              </a:rPr>
              <a:t>？消化</a:t>
            </a:r>
            <a:r>
              <a:rPr lang="ja-JP" altLang="en-US" sz="1200" dirty="0">
                <a:solidFill>
                  <a:prstClr val="black"/>
                </a:solidFill>
              </a:rPr>
              <a:t>液？）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□ドレーンの位置（深さ</a:t>
            </a:r>
            <a:r>
              <a:rPr lang="ja-JP" altLang="en-US" sz="1200" dirty="0" smtClean="0">
                <a:solidFill>
                  <a:prstClr val="black"/>
                </a:solidFill>
              </a:rPr>
              <a:t>）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23" name="右矢印 22"/>
          <p:cNvSpPr/>
          <p:nvPr/>
        </p:nvSpPr>
        <p:spPr>
          <a:xfrm rot="5400000">
            <a:off x="2583804" y="6610822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4" name="右矢印 23"/>
          <p:cNvSpPr/>
          <p:nvPr/>
        </p:nvSpPr>
        <p:spPr>
          <a:xfrm rot="5400000">
            <a:off x="2583804" y="7800889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7" name="右矢印 26"/>
          <p:cNvSpPr/>
          <p:nvPr/>
        </p:nvSpPr>
        <p:spPr>
          <a:xfrm>
            <a:off x="4581128" y="6025594"/>
            <a:ext cx="57606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8" name="正方形/長方形 27"/>
          <p:cNvSpPr/>
          <p:nvPr/>
        </p:nvSpPr>
        <p:spPr>
          <a:xfrm>
            <a:off x="5193198" y="5995977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担当</a:t>
            </a:r>
            <a:r>
              <a:rPr lang="ja-JP" altLang="en-US" sz="1200" dirty="0">
                <a:solidFill>
                  <a:prstClr val="black"/>
                </a:solidFill>
              </a:rPr>
              <a:t>医師の携帯電話に直接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33" name="右矢印 32"/>
          <p:cNvSpPr/>
          <p:nvPr/>
        </p:nvSpPr>
        <p:spPr>
          <a:xfrm>
            <a:off x="4941168" y="2657286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34" name="正方形/長方形 33"/>
          <p:cNvSpPr/>
          <p:nvPr/>
        </p:nvSpPr>
        <p:spPr>
          <a:xfrm>
            <a:off x="5193197" y="2555776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担当医師の携帯電話に直接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35" name="円/楕円 34"/>
          <p:cNvSpPr/>
          <p:nvPr/>
        </p:nvSpPr>
        <p:spPr>
          <a:xfrm>
            <a:off x="4906390" y="1547664"/>
            <a:ext cx="970882" cy="47180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病状</a:t>
            </a:r>
            <a:r>
              <a:rPr lang="ja-JP" altLang="en-US" sz="1200" dirty="0" smtClean="0"/>
              <a:t>の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範囲外</a:t>
            </a:r>
            <a:endParaRPr lang="ja-JP" altLang="en-US" sz="12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517232" y="2094111"/>
            <a:ext cx="906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不安定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緊急性あり</a:t>
            </a:r>
            <a:endParaRPr kumimoji="1" lang="ja-JP" altLang="en-US" sz="1200" dirty="0"/>
          </a:p>
        </p:txBody>
      </p:sp>
      <p:sp>
        <p:nvSpPr>
          <p:cNvPr id="37" name="円/楕円 36"/>
          <p:cNvSpPr/>
          <p:nvPr/>
        </p:nvSpPr>
        <p:spPr>
          <a:xfrm>
            <a:off x="1463410" y="3097278"/>
            <a:ext cx="975374" cy="4591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病状の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範囲内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38" name="右矢印 37"/>
          <p:cNvSpPr/>
          <p:nvPr/>
        </p:nvSpPr>
        <p:spPr>
          <a:xfrm rot="5400000">
            <a:off x="2515449" y="3192128"/>
            <a:ext cx="360251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976792" y="3117324"/>
            <a:ext cx="90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</a:t>
            </a:r>
            <a:r>
              <a:rPr lang="ja-JP" altLang="en-US" sz="1200" dirty="0"/>
              <a:t>なし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985930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271</Words>
  <Application>Microsoft Office PowerPoint</Application>
  <PresentationFormat>画面に合わせる (4:3)</PresentationFormat>
  <Paragraphs>36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Emura</dc:creator>
  <cp:lastModifiedBy>SANWA-135</cp:lastModifiedBy>
  <cp:revision>57</cp:revision>
  <cp:lastPrinted>2015-07-06T01:44:18Z</cp:lastPrinted>
  <dcterms:created xsi:type="dcterms:W3CDTF">2015-06-05T00:31:21Z</dcterms:created>
  <dcterms:modified xsi:type="dcterms:W3CDTF">2016-02-02T02:08:08Z</dcterms:modified>
</cp:coreProperties>
</file>