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6858000" cy="9144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10" autoAdjust="0"/>
    <p:restoredTop sz="93950" autoAdjust="0"/>
  </p:normalViewPr>
  <p:slideViewPr>
    <p:cSldViewPr>
      <p:cViewPr>
        <p:scale>
          <a:sx n="100" d="100"/>
          <a:sy n="100" d="100"/>
        </p:scale>
        <p:origin x="-2592" y="104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4929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9573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289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040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2470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2687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6753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736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8126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5209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8400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8591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548680" y="665565"/>
            <a:ext cx="4318595" cy="138499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当該手順書に係る特定行為の対象となる患者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１．気胸： </a:t>
            </a:r>
            <a:endParaRPr lang="en-US" altLang="ja-JP" sz="1200" dirty="0" smtClean="0">
              <a:solidFill>
                <a:prstClr val="black"/>
              </a:solidFill>
            </a:endParaRPr>
          </a:p>
          <a:p>
            <a:pPr lvl="0"/>
            <a:r>
              <a:rPr lang="ja-JP" altLang="en-US" sz="1200" dirty="0" smtClean="0">
                <a:solidFill>
                  <a:prstClr val="black"/>
                </a:solidFill>
              </a:rPr>
              <a:t>持続</a:t>
            </a:r>
            <a:r>
              <a:rPr lang="ja-JP" altLang="en-US" sz="1200" dirty="0">
                <a:solidFill>
                  <a:prstClr val="black"/>
                </a:solidFill>
              </a:rPr>
              <a:t>吸引で</a:t>
            </a:r>
            <a:r>
              <a:rPr lang="ja-JP" altLang="en-US" sz="1200" dirty="0" smtClean="0">
                <a:solidFill>
                  <a:prstClr val="black"/>
                </a:solidFill>
              </a:rPr>
              <a:t>エアリーク</a:t>
            </a:r>
            <a:r>
              <a:rPr lang="ja-JP" altLang="en-US" sz="1200" dirty="0">
                <a:solidFill>
                  <a:prstClr val="black"/>
                </a:solidFill>
              </a:rPr>
              <a:t>が消失し、</a:t>
            </a:r>
            <a:r>
              <a:rPr lang="en-US" altLang="ja-JP" sz="1200" dirty="0">
                <a:solidFill>
                  <a:prstClr val="black"/>
                </a:solidFill>
              </a:rPr>
              <a:t>12</a:t>
            </a:r>
            <a:r>
              <a:rPr lang="ja-JP" altLang="en-US" sz="1200" dirty="0">
                <a:solidFill>
                  <a:prstClr val="black"/>
                </a:solidFill>
              </a:rPr>
              <a:t>時間以上経過した後の胸部</a:t>
            </a:r>
            <a:r>
              <a:rPr lang="en-US" altLang="ja-JP" sz="1200" dirty="0">
                <a:solidFill>
                  <a:prstClr val="black"/>
                </a:solidFill>
              </a:rPr>
              <a:t>X</a:t>
            </a:r>
            <a:r>
              <a:rPr lang="ja-JP" altLang="en-US" sz="1200" dirty="0">
                <a:solidFill>
                  <a:prstClr val="black"/>
                </a:solidFill>
              </a:rPr>
              <a:t>線写真で肺虚脱を認めない患者。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２．胸水</a:t>
            </a:r>
            <a:r>
              <a:rPr lang="ja-JP" altLang="en-US" sz="1200" dirty="0" smtClean="0">
                <a:solidFill>
                  <a:prstClr val="black"/>
                </a:solidFill>
              </a:rPr>
              <a:t>：</a:t>
            </a:r>
            <a:endParaRPr lang="en-US" altLang="ja-JP" sz="1200" dirty="0" smtClean="0">
              <a:solidFill>
                <a:prstClr val="black"/>
              </a:solidFill>
            </a:endParaRPr>
          </a:p>
          <a:p>
            <a:pPr lvl="0"/>
            <a:r>
              <a:rPr lang="ja-JP" altLang="en-US" sz="1200" dirty="0" smtClean="0">
                <a:solidFill>
                  <a:prstClr val="black"/>
                </a:solidFill>
              </a:rPr>
              <a:t>持続</a:t>
            </a:r>
            <a:r>
              <a:rPr lang="ja-JP" altLang="en-US" sz="1200" dirty="0">
                <a:solidFill>
                  <a:prstClr val="black"/>
                </a:solidFill>
              </a:rPr>
              <a:t>吸引により排液量が</a:t>
            </a:r>
            <a:r>
              <a:rPr lang="en-US" altLang="ja-JP" sz="1200" dirty="0">
                <a:solidFill>
                  <a:prstClr val="black"/>
                </a:solidFill>
              </a:rPr>
              <a:t>150 ml/</a:t>
            </a:r>
            <a:r>
              <a:rPr lang="ja-JP" altLang="en-US" sz="1200" dirty="0">
                <a:solidFill>
                  <a:prstClr val="black"/>
                </a:solidFill>
              </a:rPr>
              <a:t>日以下で外観は漿液性であり、胸部</a:t>
            </a:r>
            <a:r>
              <a:rPr lang="en-US" altLang="ja-JP" sz="1200" dirty="0">
                <a:solidFill>
                  <a:prstClr val="black"/>
                </a:solidFill>
              </a:rPr>
              <a:t>X</a:t>
            </a:r>
            <a:r>
              <a:rPr lang="ja-JP" altLang="en-US" sz="1200" dirty="0">
                <a:solidFill>
                  <a:prstClr val="black"/>
                </a:solidFill>
              </a:rPr>
              <a:t>線写真で肺虚脱を認めない患者。 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550565" y="7166029"/>
            <a:ext cx="4318595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医療の安全を確保するために医師・歯科医師との連絡が必要となった場合の連絡体制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担当</a:t>
            </a:r>
            <a:r>
              <a:rPr lang="ja-JP" altLang="en-US" sz="1200" dirty="0" smtClean="0">
                <a:solidFill>
                  <a:prstClr val="black"/>
                </a:solidFill>
              </a:rPr>
              <a:t>医師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50565" y="8217574"/>
            <a:ext cx="4318594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特定行為を行った後の医師・歯科医師に対する報告</a:t>
            </a:r>
            <a:r>
              <a:rPr lang="ja-JP" altLang="en-US" sz="1200" dirty="0">
                <a:solidFill>
                  <a:prstClr val="black"/>
                </a:solidFill>
              </a:rPr>
              <a:t>の</a:t>
            </a:r>
            <a:r>
              <a:rPr lang="ja-JP" altLang="en-US" sz="1200" dirty="0" smtClean="0">
                <a:solidFill>
                  <a:prstClr val="black"/>
                </a:solidFill>
              </a:rPr>
              <a:t>方法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r>
              <a:rPr lang="ja-JP" altLang="en-US" sz="1200" dirty="0">
                <a:solidFill>
                  <a:prstClr val="black"/>
                </a:solidFill>
              </a:rPr>
              <a:t>１．担当医師の携帯電話に直接連絡</a:t>
            </a:r>
          </a:p>
          <a:p>
            <a:r>
              <a:rPr lang="ja-JP" altLang="en-US" sz="1200" dirty="0">
                <a:solidFill>
                  <a:prstClr val="black"/>
                </a:solidFill>
              </a:rPr>
              <a:t>２．診療記録への</a:t>
            </a:r>
            <a:r>
              <a:rPr lang="ja-JP" altLang="en-US" sz="1200" dirty="0" smtClean="0">
                <a:solidFill>
                  <a:prstClr val="black"/>
                </a:solidFill>
              </a:rPr>
              <a:t>記載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10" name="右矢印 9"/>
          <p:cNvSpPr/>
          <p:nvPr/>
        </p:nvSpPr>
        <p:spPr>
          <a:xfrm rot="5400000">
            <a:off x="2583804" y="2096112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48680" y="2450669"/>
            <a:ext cx="4318595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【</a:t>
            </a:r>
            <a:r>
              <a:rPr lang="ja-JP" altLang="en-US" sz="1200" dirty="0" smtClean="0"/>
              <a:t>看護師に診療の補助を行わせる患者の病状の範囲</a:t>
            </a:r>
            <a:r>
              <a:rPr lang="en-US" altLang="ja-JP" sz="1200" dirty="0" smtClean="0"/>
              <a:t>】</a:t>
            </a:r>
          </a:p>
          <a:p>
            <a:r>
              <a:rPr lang="ja-JP" altLang="en-US" sz="1200" dirty="0"/>
              <a:t>□意識状態の変化なし</a:t>
            </a:r>
          </a:p>
          <a:p>
            <a:r>
              <a:rPr lang="ja-JP" altLang="en-US" sz="1200" dirty="0"/>
              <a:t>□バイタルサインの変化なし</a:t>
            </a:r>
          </a:p>
          <a:p>
            <a:r>
              <a:rPr lang="ja-JP" altLang="en-US" sz="1200" dirty="0"/>
              <a:t>□ルームエアーにて呼吸苦なし</a:t>
            </a:r>
          </a:p>
          <a:p>
            <a:r>
              <a:rPr lang="ja-JP" altLang="en-US" sz="1200" dirty="0"/>
              <a:t>□抗凝固剤を使用して</a:t>
            </a:r>
            <a:r>
              <a:rPr lang="ja-JP" altLang="en-US" sz="1200" dirty="0" smtClean="0"/>
              <a:t>いない</a:t>
            </a:r>
            <a:endParaRPr lang="ja-JP" altLang="en-US" sz="12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922987" y="107504"/>
            <a:ext cx="29658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dirty="0" smtClean="0"/>
              <a:t>手順書</a:t>
            </a:r>
            <a:r>
              <a:rPr lang="ja-JP" altLang="en-US" sz="1400" dirty="0"/>
              <a:t>：胸腔ドレーンの</a:t>
            </a:r>
            <a:r>
              <a:rPr lang="ja-JP" altLang="en-US" sz="1400" dirty="0" smtClean="0"/>
              <a:t>抜去（その１）</a:t>
            </a:r>
            <a:endParaRPr kumimoji="1" lang="ja-JP" altLang="en-US" sz="14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48680" y="4157955"/>
            <a:ext cx="431859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【</a:t>
            </a:r>
            <a:r>
              <a:rPr lang="ja-JP" altLang="en-US" sz="1200" dirty="0" smtClean="0"/>
              <a:t>診療の補助の内容</a:t>
            </a:r>
            <a:r>
              <a:rPr lang="en-US" altLang="ja-JP" sz="1200" dirty="0" smtClean="0"/>
              <a:t>】</a:t>
            </a:r>
          </a:p>
          <a:p>
            <a:r>
              <a:rPr lang="ja-JP" altLang="en-US" sz="1200" dirty="0"/>
              <a:t>胸腔ドレーンの</a:t>
            </a:r>
            <a:r>
              <a:rPr lang="ja-JP" altLang="en-US" sz="1200" dirty="0" smtClean="0"/>
              <a:t>抜去</a:t>
            </a:r>
            <a:endParaRPr lang="en-US" altLang="ja-JP" sz="1200" dirty="0" smtClean="0"/>
          </a:p>
        </p:txBody>
      </p:sp>
      <p:sp>
        <p:nvSpPr>
          <p:cNvPr id="18" name="右矢印 17"/>
          <p:cNvSpPr/>
          <p:nvPr/>
        </p:nvSpPr>
        <p:spPr>
          <a:xfrm rot="5400000">
            <a:off x="2583804" y="4678066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48680" y="5004048"/>
            <a:ext cx="4318595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特定</a:t>
            </a:r>
            <a:r>
              <a:rPr lang="ja-JP" altLang="en-US" sz="1200" dirty="0">
                <a:solidFill>
                  <a:prstClr val="black"/>
                </a:solidFill>
              </a:rPr>
              <a:t>行為を行うときに確認すべき</a:t>
            </a:r>
            <a:r>
              <a:rPr lang="ja-JP" altLang="en-US" sz="1200" dirty="0" smtClean="0">
                <a:solidFill>
                  <a:prstClr val="black"/>
                </a:solidFill>
              </a:rPr>
              <a:t>事項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□意識状態の変化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□バイタルサインの変化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</a:t>
            </a:r>
            <a:r>
              <a:rPr lang="en-US" altLang="ja-JP" sz="1200" dirty="0">
                <a:solidFill>
                  <a:prstClr val="black"/>
                </a:solidFill>
              </a:rPr>
              <a:t>SpO2≦95 %</a:t>
            </a:r>
          </a:p>
          <a:p>
            <a:pPr lvl="0"/>
            <a:endParaRPr lang="en-US" altLang="ja-JP" sz="1200" dirty="0">
              <a:solidFill>
                <a:prstClr val="black"/>
              </a:solidFill>
            </a:endParaRP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どれか一項目でもあれば、下記の確認をして担当医に連絡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□呼吸回数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□出血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</a:t>
            </a:r>
            <a:r>
              <a:rPr lang="ja-JP" altLang="en-US" sz="1200" dirty="0" smtClean="0">
                <a:solidFill>
                  <a:prstClr val="black"/>
                </a:solidFill>
              </a:rPr>
              <a:t>皮下気腫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23" name="右矢印 22"/>
          <p:cNvSpPr/>
          <p:nvPr/>
        </p:nvSpPr>
        <p:spPr>
          <a:xfrm rot="5400000">
            <a:off x="2583804" y="6819256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4" name="右矢印 23"/>
          <p:cNvSpPr/>
          <p:nvPr/>
        </p:nvSpPr>
        <p:spPr>
          <a:xfrm rot="5400000">
            <a:off x="2583804" y="7865468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7" name="右矢印 26"/>
          <p:cNvSpPr/>
          <p:nvPr/>
        </p:nvSpPr>
        <p:spPr>
          <a:xfrm>
            <a:off x="4581128" y="6372200"/>
            <a:ext cx="585589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8" name="正方形/長方形 27"/>
          <p:cNvSpPr/>
          <p:nvPr/>
        </p:nvSpPr>
        <p:spPr>
          <a:xfrm>
            <a:off x="5301209" y="6300192"/>
            <a:ext cx="1017637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ja-JP" altLang="en-US" sz="1200" dirty="0" smtClean="0">
                <a:solidFill>
                  <a:prstClr val="black"/>
                </a:solidFill>
              </a:rPr>
              <a:t>担当</a:t>
            </a:r>
            <a:r>
              <a:rPr lang="ja-JP" altLang="en-US" sz="1200" dirty="0">
                <a:solidFill>
                  <a:prstClr val="black"/>
                </a:solidFill>
              </a:rPr>
              <a:t>医師の携帯電話に直接</a:t>
            </a:r>
            <a:r>
              <a:rPr lang="ja-JP" altLang="en-US" sz="1200" dirty="0" smtClean="0">
                <a:solidFill>
                  <a:prstClr val="black"/>
                </a:solidFill>
              </a:rPr>
              <a:t>連絡</a:t>
            </a:r>
            <a:endParaRPr lang="en-US" altLang="ja-JP" sz="1200" dirty="0" smtClean="0">
              <a:solidFill>
                <a:prstClr val="black"/>
              </a:solidFill>
            </a:endParaRPr>
          </a:p>
        </p:txBody>
      </p:sp>
      <p:sp>
        <p:nvSpPr>
          <p:cNvPr id="26" name="右矢印 25"/>
          <p:cNvSpPr/>
          <p:nvPr/>
        </p:nvSpPr>
        <p:spPr>
          <a:xfrm>
            <a:off x="4950693" y="3161342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sp>
        <p:nvSpPr>
          <p:cNvPr id="29" name="正方形/長方形 28"/>
          <p:cNvSpPr/>
          <p:nvPr/>
        </p:nvSpPr>
        <p:spPr>
          <a:xfrm>
            <a:off x="5202722" y="3059832"/>
            <a:ext cx="1116124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担当医師の携帯電話に直接</a:t>
            </a:r>
            <a:r>
              <a:rPr lang="ja-JP" altLang="en-US" sz="1200" dirty="0" smtClean="0">
                <a:solidFill>
                  <a:prstClr val="black"/>
                </a:solidFill>
              </a:rPr>
              <a:t>連絡</a:t>
            </a:r>
            <a:endParaRPr lang="en-US" altLang="ja-JP" sz="1200" dirty="0" smtClean="0">
              <a:solidFill>
                <a:prstClr val="black"/>
              </a:solidFill>
            </a:endParaRPr>
          </a:p>
        </p:txBody>
      </p:sp>
      <p:sp>
        <p:nvSpPr>
          <p:cNvPr id="30" name="円/楕円 29"/>
          <p:cNvSpPr/>
          <p:nvPr/>
        </p:nvSpPr>
        <p:spPr>
          <a:xfrm>
            <a:off x="4915915" y="2051720"/>
            <a:ext cx="970882" cy="47180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dirty="0"/>
              <a:t>病状</a:t>
            </a:r>
            <a:r>
              <a:rPr lang="ja-JP" altLang="en-US" sz="1200" dirty="0" smtClean="0"/>
              <a:t>の</a:t>
            </a:r>
            <a:endParaRPr lang="en-US" altLang="ja-JP" sz="1200" dirty="0"/>
          </a:p>
          <a:p>
            <a:pPr algn="ctr"/>
            <a:r>
              <a:rPr lang="ja-JP" altLang="en-US" sz="1200" dirty="0" smtClean="0"/>
              <a:t>範囲外</a:t>
            </a:r>
            <a:endParaRPr lang="ja-JP" altLang="en-US" sz="1200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5526757" y="2593582"/>
            <a:ext cx="9060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/>
              <a:t>不安定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緊急性あり</a:t>
            </a:r>
            <a:endParaRPr kumimoji="1" lang="ja-JP" altLang="en-US" sz="1200" dirty="0"/>
          </a:p>
        </p:txBody>
      </p:sp>
      <p:sp>
        <p:nvSpPr>
          <p:cNvPr id="32" name="円/楕円 31"/>
          <p:cNvSpPr/>
          <p:nvPr/>
        </p:nvSpPr>
        <p:spPr>
          <a:xfrm>
            <a:off x="1472935" y="3567426"/>
            <a:ext cx="975374" cy="4591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病状の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範囲内</a:t>
            </a:r>
            <a:endParaRPr kumimoji="1"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33" name="右矢印 32"/>
          <p:cNvSpPr/>
          <p:nvPr/>
        </p:nvSpPr>
        <p:spPr>
          <a:xfrm rot="5400000">
            <a:off x="2524974" y="3662276"/>
            <a:ext cx="360251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solidFill>
                <a:srgbClr val="FF0000"/>
              </a:solidFill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2986317" y="3587472"/>
            <a:ext cx="9044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/>
              <a:t>安定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緊急性</a:t>
            </a:r>
            <a:r>
              <a:rPr lang="ja-JP" altLang="en-US" sz="1200" dirty="0"/>
              <a:t>なし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985930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274</Words>
  <Application>Microsoft Office PowerPoint</Application>
  <PresentationFormat>画面に合わせる (4:3)</PresentationFormat>
  <Paragraphs>37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Emura</dc:creator>
  <cp:lastModifiedBy>SANWA-135</cp:lastModifiedBy>
  <cp:revision>57</cp:revision>
  <cp:lastPrinted>2015-07-06T01:44:18Z</cp:lastPrinted>
  <dcterms:created xsi:type="dcterms:W3CDTF">2015-06-05T00:31:21Z</dcterms:created>
  <dcterms:modified xsi:type="dcterms:W3CDTF">2016-02-02T02:06:49Z</dcterms:modified>
</cp:coreProperties>
</file>