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10" autoAdjust="0"/>
    <p:restoredTop sz="93950" autoAdjust="0"/>
  </p:normalViewPr>
  <p:slideViewPr>
    <p:cSldViewPr>
      <p:cViewPr>
        <p:scale>
          <a:sx n="100" d="100"/>
          <a:sy n="100" d="100"/>
        </p:scale>
        <p:origin x="-2592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92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57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8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4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47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68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75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3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12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20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40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59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548680" y="539552"/>
            <a:ext cx="4320480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当該手順書に係る特定行為の対象となる患者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１．</a:t>
            </a:r>
            <a:r>
              <a:rPr lang="en-US" altLang="ja-JP" sz="1200" dirty="0">
                <a:solidFill>
                  <a:prstClr val="black"/>
                </a:solidFill>
              </a:rPr>
              <a:t>Ⅱ°</a:t>
            </a:r>
            <a:r>
              <a:rPr lang="ja-JP" altLang="en-US" sz="1200" dirty="0">
                <a:solidFill>
                  <a:prstClr val="black"/>
                </a:solidFill>
              </a:rPr>
              <a:t>以上の気胸で胸腔ドレーンが留置されている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２．胸部術後で胸腔ドレーンが留置されている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３．慢性胸水で胸腔ドレーンが留置されて</a:t>
            </a:r>
            <a:r>
              <a:rPr lang="ja-JP" altLang="en-US" sz="1200" dirty="0" smtClean="0">
                <a:solidFill>
                  <a:prstClr val="black"/>
                </a:solidFill>
              </a:rPr>
              <a:t>いる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48680" y="7022013"/>
            <a:ext cx="432048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医療の安全を確保するために医師・歯科医師との連絡が必要となった場合の連絡体制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</a:t>
            </a:r>
            <a:r>
              <a:rPr lang="ja-JP" altLang="en-US" sz="1200" dirty="0" smtClean="0">
                <a:solidFill>
                  <a:prstClr val="black"/>
                </a:solidFill>
              </a:rPr>
              <a:t>医師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48680" y="8174141"/>
            <a:ext cx="4320479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特定行為を行った後の医師・歯科医師に対する報告</a:t>
            </a:r>
            <a:r>
              <a:rPr lang="ja-JP" altLang="en-US" sz="1200" dirty="0">
                <a:solidFill>
                  <a:prstClr val="black"/>
                </a:solidFill>
              </a:rPr>
              <a:t>の</a:t>
            </a:r>
            <a:r>
              <a:rPr lang="ja-JP" altLang="en-US" sz="1200" dirty="0" smtClean="0">
                <a:solidFill>
                  <a:prstClr val="black"/>
                </a:solidFill>
              </a:rPr>
              <a:t>方法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１．担当医師に連絡、時間外は当直医へ連絡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２．診療記録への</a:t>
            </a:r>
            <a:r>
              <a:rPr lang="ja-JP" altLang="en-US" sz="1200" dirty="0" smtClean="0">
                <a:solidFill>
                  <a:prstClr val="black"/>
                </a:solidFill>
              </a:rPr>
              <a:t>記載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0" name="右矢印 9"/>
          <p:cNvSpPr/>
          <p:nvPr/>
        </p:nvSpPr>
        <p:spPr>
          <a:xfrm rot="5400000">
            <a:off x="2602854" y="1485331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8680" y="1874605"/>
            <a:ext cx="432048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smtClean="0"/>
              <a:t>看護師に診療</a:t>
            </a:r>
            <a:r>
              <a:rPr lang="ja-JP" altLang="en-US" sz="1200" dirty="0" smtClean="0"/>
              <a:t>の補助を行わせる患者の病状の範囲</a:t>
            </a:r>
            <a:r>
              <a:rPr lang="en-US" altLang="ja-JP" sz="1200" dirty="0" smtClean="0"/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□意識状態の変化なし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□バイタルサインの変化なし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</a:t>
            </a:r>
            <a:r>
              <a:rPr lang="en-US" altLang="ja-JP" sz="1200" dirty="0">
                <a:solidFill>
                  <a:prstClr val="black"/>
                </a:solidFill>
              </a:rPr>
              <a:t>SpO2≧92%</a:t>
            </a:r>
          </a:p>
          <a:p>
            <a:pPr lvl="0"/>
            <a:r>
              <a:rPr lang="en-US" altLang="ja-JP" sz="1200" dirty="0">
                <a:solidFill>
                  <a:prstClr val="black"/>
                </a:solidFill>
              </a:rPr>
              <a:t>□</a:t>
            </a:r>
            <a:r>
              <a:rPr lang="ja-JP" altLang="en-US" sz="1200" dirty="0">
                <a:solidFill>
                  <a:prstClr val="black"/>
                </a:solidFill>
              </a:rPr>
              <a:t>ドレーンの状態に変化</a:t>
            </a:r>
            <a:r>
              <a:rPr lang="ja-JP" altLang="en-US" sz="1200" dirty="0" smtClean="0">
                <a:solidFill>
                  <a:prstClr val="black"/>
                </a:solidFill>
              </a:rPr>
              <a:t>なし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71249" y="107504"/>
            <a:ext cx="5115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手順書</a:t>
            </a:r>
            <a:r>
              <a:rPr lang="ja-JP" altLang="en-US" sz="1400" dirty="0"/>
              <a:t>：低圧胸腔内持続吸引器の吸引圧の設定及び設定の</a:t>
            </a:r>
            <a:r>
              <a:rPr lang="ja-JP" altLang="en-US" sz="1400" dirty="0" smtClean="0"/>
              <a:t>変更</a:t>
            </a:r>
            <a:endParaRPr kumimoji="1" lang="ja-JP" altLang="en-US" sz="1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48680" y="3581891"/>
            <a:ext cx="432048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診療の補助の内容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低圧胸腔内持続吸引器の吸引圧の設定及び設定の</a:t>
            </a:r>
            <a:r>
              <a:rPr lang="ja-JP" altLang="en-US" sz="1200" dirty="0" smtClean="0"/>
              <a:t>変更</a:t>
            </a:r>
            <a:endParaRPr lang="ja-JP" altLang="en-US" sz="1200" dirty="0"/>
          </a:p>
        </p:txBody>
      </p:sp>
      <p:sp>
        <p:nvSpPr>
          <p:cNvPr id="18" name="右矢印 17"/>
          <p:cNvSpPr/>
          <p:nvPr/>
        </p:nvSpPr>
        <p:spPr>
          <a:xfrm rot="5400000">
            <a:off x="2602854" y="4164485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8680" y="4572000"/>
            <a:ext cx="4320480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</a:t>
            </a:r>
            <a:r>
              <a:rPr lang="ja-JP" altLang="en-US" sz="1200" dirty="0">
                <a:solidFill>
                  <a:prstClr val="black"/>
                </a:solidFill>
              </a:rPr>
              <a:t>行為を行うときに確認すべき</a:t>
            </a:r>
            <a:r>
              <a:rPr lang="ja-JP" altLang="en-US" sz="1200" dirty="0" smtClean="0">
                <a:solidFill>
                  <a:prstClr val="black"/>
                </a:solidFill>
              </a:rPr>
              <a:t>事項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  <a:endParaRPr lang="ja-JP" altLang="en-US" sz="1200" dirty="0" smtClean="0"/>
          </a:p>
          <a:p>
            <a:r>
              <a:rPr lang="ja-JP" altLang="en-US" sz="1200" dirty="0"/>
              <a:t>□意識状態の変化</a:t>
            </a:r>
          </a:p>
          <a:p>
            <a:r>
              <a:rPr lang="ja-JP" altLang="en-US" sz="1200" dirty="0"/>
              <a:t>□バイタルサインの変化</a:t>
            </a:r>
          </a:p>
          <a:p>
            <a:r>
              <a:rPr lang="ja-JP" altLang="en-US" sz="1200" dirty="0"/>
              <a:t>□</a:t>
            </a:r>
            <a:r>
              <a:rPr lang="en-US" altLang="ja-JP" sz="1200" dirty="0"/>
              <a:t>SpO2≦91%</a:t>
            </a:r>
          </a:p>
          <a:p>
            <a:r>
              <a:rPr lang="en-US" altLang="ja-JP" sz="1200" dirty="0"/>
              <a:t>□</a:t>
            </a:r>
            <a:r>
              <a:rPr lang="ja-JP" altLang="en-US" sz="1200" dirty="0"/>
              <a:t>ドレーンの状態の変化</a:t>
            </a:r>
          </a:p>
          <a:p>
            <a:endParaRPr lang="ja-JP" altLang="en-US" sz="1200" dirty="0"/>
          </a:p>
          <a:p>
            <a:r>
              <a:rPr lang="ja-JP" altLang="en-US" sz="1200" dirty="0"/>
              <a:t>どれか一項目でもあれば、下記の確認をして担当医に連絡</a:t>
            </a:r>
          </a:p>
          <a:p>
            <a:r>
              <a:rPr lang="ja-JP" altLang="en-US" sz="1200" dirty="0"/>
              <a:t>□出血</a:t>
            </a:r>
          </a:p>
          <a:p>
            <a:r>
              <a:rPr lang="ja-JP" altLang="en-US" sz="1200" dirty="0"/>
              <a:t>□皮下気腫の増大</a:t>
            </a:r>
          </a:p>
          <a:p>
            <a:r>
              <a:rPr lang="ja-JP" altLang="en-US" sz="1200" dirty="0"/>
              <a:t>□性状の</a:t>
            </a:r>
            <a:r>
              <a:rPr lang="ja-JP" altLang="en-US" sz="1200" dirty="0" smtClean="0"/>
              <a:t>変化（膿</a:t>
            </a:r>
            <a:r>
              <a:rPr lang="ja-JP" altLang="en-US" sz="1200" dirty="0"/>
              <a:t>様，白濁</a:t>
            </a:r>
            <a:r>
              <a:rPr lang="ja-JP" altLang="en-US" sz="1200" dirty="0" smtClean="0"/>
              <a:t>など</a:t>
            </a:r>
            <a:r>
              <a:rPr lang="ja-JP" altLang="en-US" sz="1200" dirty="0"/>
              <a:t>）</a:t>
            </a:r>
          </a:p>
        </p:txBody>
      </p:sp>
      <p:sp>
        <p:nvSpPr>
          <p:cNvPr id="23" name="右矢印 22"/>
          <p:cNvSpPr/>
          <p:nvPr/>
        </p:nvSpPr>
        <p:spPr>
          <a:xfrm rot="5400000">
            <a:off x="2602854" y="6650857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4" name="右矢印 23"/>
          <p:cNvSpPr/>
          <p:nvPr/>
        </p:nvSpPr>
        <p:spPr>
          <a:xfrm rot="5400000">
            <a:off x="2602854" y="7764885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7" name="右矢印 26"/>
          <p:cNvSpPr/>
          <p:nvPr/>
        </p:nvSpPr>
        <p:spPr>
          <a:xfrm>
            <a:off x="4571474" y="6118396"/>
            <a:ext cx="578575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8" name="正方形/長方形 27"/>
          <p:cNvSpPr/>
          <p:nvPr/>
        </p:nvSpPr>
        <p:spPr>
          <a:xfrm>
            <a:off x="5186055" y="6040735"/>
            <a:ext cx="1116123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担当</a:t>
            </a:r>
            <a:r>
              <a:rPr lang="ja-JP" altLang="en-US" sz="1200" dirty="0">
                <a:solidFill>
                  <a:prstClr val="black"/>
                </a:solidFill>
              </a:rPr>
              <a:t>医師の携帯電話に直接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33" name="右矢印 32"/>
          <p:cNvSpPr/>
          <p:nvPr/>
        </p:nvSpPr>
        <p:spPr>
          <a:xfrm>
            <a:off x="4934025" y="2587019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34" name="正方形/長方形 33"/>
          <p:cNvSpPr/>
          <p:nvPr/>
        </p:nvSpPr>
        <p:spPr>
          <a:xfrm>
            <a:off x="5186054" y="2485509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担当医師の携帯電話に直接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35" name="円/楕円 34"/>
          <p:cNvSpPr/>
          <p:nvPr/>
        </p:nvSpPr>
        <p:spPr>
          <a:xfrm>
            <a:off x="4899247" y="1507906"/>
            <a:ext cx="970882" cy="47180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病状</a:t>
            </a:r>
            <a:r>
              <a:rPr lang="ja-JP" altLang="en-US" sz="1200" dirty="0" smtClean="0"/>
              <a:t>の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範囲外</a:t>
            </a:r>
            <a:endParaRPr lang="ja-JP" altLang="en-US" sz="12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475311" y="2022103"/>
            <a:ext cx="906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不安定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緊急性あり</a:t>
            </a:r>
            <a:endParaRPr kumimoji="1" lang="ja-JP" altLang="en-US" sz="1200" dirty="0"/>
          </a:p>
        </p:txBody>
      </p:sp>
      <p:sp>
        <p:nvSpPr>
          <p:cNvPr id="37" name="円/楕円 36"/>
          <p:cNvSpPr/>
          <p:nvPr/>
        </p:nvSpPr>
        <p:spPr>
          <a:xfrm>
            <a:off x="1469984" y="2953262"/>
            <a:ext cx="975374" cy="4591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病状の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範囲内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38" name="右矢印 37"/>
          <p:cNvSpPr/>
          <p:nvPr/>
        </p:nvSpPr>
        <p:spPr>
          <a:xfrm rot="5400000">
            <a:off x="2522023" y="3048112"/>
            <a:ext cx="360251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983366" y="2973308"/>
            <a:ext cx="90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</a:t>
            </a:r>
            <a:r>
              <a:rPr lang="ja-JP" altLang="en-US" sz="1200" dirty="0"/>
              <a:t>なし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985930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274</Words>
  <Application>Microsoft Office PowerPoint</Application>
  <PresentationFormat>画面に合わせる (4:3)</PresentationFormat>
  <Paragraphs>37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Emura</dc:creator>
  <cp:lastModifiedBy>SANWA-135</cp:lastModifiedBy>
  <cp:revision>56</cp:revision>
  <cp:lastPrinted>2015-07-06T01:44:18Z</cp:lastPrinted>
  <dcterms:created xsi:type="dcterms:W3CDTF">2015-06-05T00:31:21Z</dcterms:created>
  <dcterms:modified xsi:type="dcterms:W3CDTF">2016-02-02T02:06:22Z</dcterms:modified>
</cp:coreProperties>
</file>