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4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09935"/>
            <a:ext cx="4320480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IABP</a:t>
            </a:r>
            <a:r>
              <a:rPr lang="ja-JP" altLang="en-US" sz="1200" dirty="0">
                <a:solidFill>
                  <a:prstClr val="black"/>
                </a:solidFill>
              </a:rPr>
              <a:t>が装着中であり離脱を図る</a:t>
            </a:r>
            <a:r>
              <a:rPr lang="ja-JP" altLang="en-US" sz="1200" dirty="0" smtClean="0">
                <a:solidFill>
                  <a:prstClr val="black"/>
                </a:solidFill>
              </a:rPr>
              <a:t>患者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6948264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8102133"/>
            <a:ext cx="432047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612379" y="106814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499463"/>
            <a:ext cx="43204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看護師に診療の補助を行わせる患者の病状の範囲</a:t>
            </a:r>
            <a:r>
              <a:rPr lang="en-US" altLang="ja-JP" sz="1200" dirty="0" smtClean="0"/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□意識状態が</a:t>
            </a:r>
            <a:r>
              <a:rPr lang="ja-JP" altLang="en-US" sz="1200">
                <a:solidFill>
                  <a:prstClr val="black"/>
                </a:solidFill>
              </a:rPr>
              <a:t>安定</a:t>
            </a:r>
            <a:r>
              <a:rPr lang="ja-JP" altLang="en-US" sz="1200" smtClean="0">
                <a:solidFill>
                  <a:prstClr val="black"/>
                </a:solidFill>
              </a:rPr>
              <a:t>（</a:t>
            </a:r>
            <a:r>
              <a:rPr lang="ja-JP" altLang="en-US" sz="1200">
                <a:solidFill>
                  <a:prstClr val="black"/>
                </a:solidFill>
              </a:rPr>
              <a:t>鎮静</a:t>
            </a:r>
            <a:r>
              <a:rPr lang="ja-JP" altLang="en-US" sz="1200" smtClean="0">
                <a:solidFill>
                  <a:prstClr val="black"/>
                </a:solidFill>
              </a:rPr>
              <a:t>中</a:t>
            </a:r>
            <a:r>
              <a:rPr lang="ja-JP" altLang="en-US" sz="1200" dirty="0">
                <a:solidFill>
                  <a:prstClr val="black"/>
                </a:solidFill>
              </a:rPr>
              <a:t>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□バイタルサインが安定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□肺動脈楔入圧（</a:t>
            </a:r>
            <a:r>
              <a:rPr lang="en-US" altLang="ja-JP" sz="1200" dirty="0">
                <a:solidFill>
                  <a:prstClr val="black"/>
                </a:solidFill>
              </a:rPr>
              <a:t>PCWP</a:t>
            </a:r>
            <a:r>
              <a:rPr lang="ja-JP" altLang="en-US" sz="1200" dirty="0">
                <a:solidFill>
                  <a:prstClr val="black"/>
                </a:solidFill>
              </a:rPr>
              <a:t>）、混合静脈血酸素飽和度（</a:t>
            </a:r>
            <a:r>
              <a:rPr lang="en-US" altLang="ja-JP" sz="1200" dirty="0">
                <a:solidFill>
                  <a:prstClr val="black"/>
                </a:solidFill>
              </a:rPr>
              <a:t>SvO2</a:t>
            </a:r>
            <a:r>
              <a:rPr lang="ja-JP" altLang="en-US" sz="1200" dirty="0">
                <a:solidFill>
                  <a:prstClr val="black"/>
                </a:solidFill>
              </a:rPr>
              <a:t>）、心係数（</a:t>
            </a:r>
            <a:r>
              <a:rPr lang="en-US" altLang="ja-JP" sz="1200" dirty="0">
                <a:solidFill>
                  <a:prstClr val="black"/>
                </a:solidFill>
              </a:rPr>
              <a:t>CI</a:t>
            </a:r>
            <a:r>
              <a:rPr lang="ja-JP" altLang="en-US" sz="1200" dirty="0">
                <a:solidFill>
                  <a:prstClr val="black"/>
                </a:solidFill>
              </a:rPr>
              <a:t>）が</a:t>
            </a:r>
            <a:r>
              <a:rPr lang="ja-JP" altLang="en-US" sz="1200" dirty="0" smtClean="0">
                <a:solidFill>
                  <a:prstClr val="black"/>
                </a:solidFill>
              </a:rPr>
              <a:t>安定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□</a:t>
            </a:r>
            <a:r>
              <a:rPr lang="en-US" altLang="ja-JP" sz="1200" dirty="0">
                <a:solidFill>
                  <a:prstClr val="black"/>
                </a:solidFill>
              </a:rPr>
              <a:t>IABP</a:t>
            </a:r>
            <a:r>
              <a:rPr lang="ja-JP" altLang="en-US" sz="1200" dirty="0">
                <a:solidFill>
                  <a:prstClr val="black"/>
                </a:solidFill>
              </a:rPr>
              <a:t>の駆動状況が安定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5180" y="87759"/>
            <a:ext cx="6601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 smtClean="0"/>
              <a:t>：</a:t>
            </a:r>
            <a:r>
              <a:rPr lang="ja-JP" altLang="en-US" sz="1400" spc="-50" dirty="0"/>
              <a:t>大動脈内バルーンパンピング（</a:t>
            </a:r>
            <a:r>
              <a:rPr lang="en-US" altLang="ja-JP" sz="1400" spc="-50" dirty="0"/>
              <a:t>IABP</a:t>
            </a:r>
            <a:r>
              <a:rPr lang="ja-JP" altLang="en-US" sz="1400" spc="-50" dirty="0"/>
              <a:t>）から</a:t>
            </a:r>
            <a:r>
              <a:rPr lang="ja-JP" altLang="en-US" sz="1400" spc="-50" dirty="0" smtClean="0"/>
              <a:t>の離脱を行うときの補助頻度の調整</a:t>
            </a:r>
            <a:endParaRPr kumimoji="1" lang="ja-JP" altLang="en-US" sz="1400" spc="-5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347864"/>
            <a:ext cx="43204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大動脈内バルーンパンピング（</a:t>
            </a:r>
            <a:r>
              <a:rPr lang="en-US" altLang="ja-JP" sz="1200" dirty="0"/>
              <a:t>IABP</a:t>
            </a:r>
            <a:r>
              <a:rPr lang="ja-JP" altLang="en-US" sz="1200" dirty="0"/>
              <a:t>）からの離脱を行うときの補助頻度の</a:t>
            </a:r>
            <a:r>
              <a:rPr lang="ja-JP" altLang="en-US" sz="1200" dirty="0" smtClean="0"/>
              <a:t>調整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r>
              <a:rPr lang="ja-JP" altLang="en-US" sz="1200" dirty="0"/>
              <a:t>１．</a:t>
            </a:r>
            <a:r>
              <a:rPr lang="en-US" altLang="ja-JP" sz="1200" dirty="0"/>
              <a:t>IABP</a:t>
            </a:r>
            <a:r>
              <a:rPr lang="ja-JP" altLang="en-US" sz="1200" dirty="0"/>
              <a:t>装着時の</a:t>
            </a:r>
            <a:r>
              <a:rPr lang="en-US" altLang="ja-JP" sz="1200" dirty="0"/>
              <a:t>IABP</a:t>
            </a:r>
            <a:r>
              <a:rPr lang="ja-JP" altLang="en-US" sz="1200" dirty="0"/>
              <a:t>駆動状況の確認および患者の病状把握</a:t>
            </a:r>
          </a:p>
          <a:p>
            <a:r>
              <a:rPr lang="ja-JP" altLang="en-US" sz="1200" dirty="0"/>
              <a:t>２．</a:t>
            </a:r>
            <a:r>
              <a:rPr lang="en-US" altLang="ja-JP" sz="1200" dirty="0"/>
              <a:t>IABP</a:t>
            </a:r>
            <a:r>
              <a:rPr lang="ja-JP" altLang="en-US" sz="1200" dirty="0"/>
              <a:t>補助頻度の低下（</a:t>
            </a:r>
            <a:r>
              <a:rPr lang="en-US" altLang="ja-JP" sz="1200" dirty="0"/>
              <a:t>1:1→2:1→3:1</a:t>
            </a:r>
            <a:r>
              <a:rPr lang="ja-JP" altLang="en-US" sz="1200" dirty="0" smtClean="0"/>
              <a:t>）</a:t>
            </a:r>
            <a:endParaRPr lang="ja-JP" altLang="en-US" sz="1200" dirty="0"/>
          </a:p>
        </p:txBody>
      </p:sp>
      <p:sp>
        <p:nvSpPr>
          <p:cNvPr id="18" name="右矢印 17"/>
          <p:cNvSpPr/>
          <p:nvPr/>
        </p:nvSpPr>
        <p:spPr>
          <a:xfrm rot="5400000">
            <a:off x="2612379" y="466854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5076056"/>
            <a:ext cx="432048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  <a:endParaRPr lang="ja-JP" altLang="en-US" sz="1200" dirty="0" smtClean="0"/>
          </a:p>
          <a:p>
            <a:r>
              <a:rPr lang="ja-JP" altLang="en-US" sz="1200" dirty="0"/>
              <a:t>□</a:t>
            </a:r>
            <a:r>
              <a:rPr lang="en-US" altLang="ja-JP" sz="1200" dirty="0"/>
              <a:t>IABP</a:t>
            </a:r>
            <a:r>
              <a:rPr lang="ja-JP" altLang="en-US" sz="1200" dirty="0"/>
              <a:t>駆動状況</a:t>
            </a:r>
          </a:p>
          <a:p>
            <a:r>
              <a:rPr lang="ja-JP" altLang="en-US" sz="1200" dirty="0"/>
              <a:t>□バイタルサインの変化</a:t>
            </a:r>
          </a:p>
          <a:p>
            <a:r>
              <a:rPr lang="ja-JP" altLang="en-US" sz="1200" dirty="0"/>
              <a:t>□</a:t>
            </a:r>
            <a:r>
              <a:rPr lang="en-US" altLang="ja-JP" sz="1200" dirty="0"/>
              <a:t>IABP</a:t>
            </a:r>
            <a:r>
              <a:rPr lang="ja-JP" altLang="en-US" sz="1200" dirty="0"/>
              <a:t>挿入箇所の出血・腫脹・発赤の有無</a:t>
            </a:r>
          </a:p>
          <a:p>
            <a:r>
              <a:rPr lang="ja-JP" altLang="en-US" sz="1200" dirty="0"/>
              <a:t>□</a:t>
            </a:r>
            <a:r>
              <a:rPr lang="en-US" altLang="ja-JP" sz="1200" dirty="0"/>
              <a:t>IABP</a:t>
            </a:r>
            <a:r>
              <a:rPr lang="ja-JP" altLang="en-US" sz="1200" dirty="0"/>
              <a:t>挿入側の下肢虚血の有無</a:t>
            </a:r>
          </a:p>
          <a:p>
            <a:endParaRPr lang="ja-JP" altLang="en-US" sz="1200" dirty="0"/>
          </a:p>
          <a:p>
            <a:r>
              <a:rPr lang="ja-JP" altLang="en-US" sz="1200" dirty="0"/>
              <a:t>どれか一項目でも異常があれば、担当医に</a:t>
            </a:r>
            <a:r>
              <a:rPr lang="ja-JP" altLang="en-US" sz="1200" dirty="0" smtClean="0"/>
              <a:t>連絡</a:t>
            </a:r>
            <a:endParaRPr lang="ja-JP" altLang="en-US" sz="1200" dirty="0"/>
          </a:p>
        </p:txBody>
      </p:sp>
      <p:sp>
        <p:nvSpPr>
          <p:cNvPr id="23" name="右矢印 22"/>
          <p:cNvSpPr/>
          <p:nvPr/>
        </p:nvSpPr>
        <p:spPr>
          <a:xfrm rot="5400000">
            <a:off x="2612379" y="654074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626937" y="769287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5568934"/>
            <a:ext cx="57606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301208" y="5508104"/>
            <a:ext cx="1008113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941168" y="226774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125469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06390" y="1187624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1662063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2765813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5449" y="2860663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2785859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290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49</cp:revision>
  <cp:lastPrinted>2015-07-06T01:44:18Z</cp:lastPrinted>
  <dcterms:created xsi:type="dcterms:W3CDTF">2015-06-05T00:31:21Z</dcterms:created>
  <dcterms:modified xsi:type="dcterms:W3CDTF">2016-02-02T02:05:30Z</dcterms:modified>
</cp:coreProperties>
</file>