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autoAdjust="0"/>
    <p:restoredTop sz="93950" autoAdjust="0"/>
  </p:normalViewPr>
  <p:slideViewPr>
    <p:cSldViewPr>
      <p:cViewPr>
        <p:scale>
          <a:sx n="100" d="100"/>
          <a:sy n="100" d="100"/>
        </p:scale>
        <p:origin x="-2592" y="468"/>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2749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9957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32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9804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5124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6726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767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8973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8581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0520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32840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8585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55902" y="500311"/>
            <a:ext cx="5040560" cy="707886"/>
          </a:xfrm>
          <a:prstGeom prst="rect">
            <a:avLst/>
          </a:prstGeom>
          <a:ln>
            <a:solidFill>
              <a:schemeClr val="tx1"/>
            </a:solidFill>
          </a:ln>
        </p:spPr>
        <p:txBody>
          <a:bodyPr wrap="square">
            <a:spAutoFit/>
          </a:bodyPr>
          <a:lstStyle/>
          <a:p>
            <a:pPr lvl="0"/>
            <a:r>
              <a:rPr lang="en-US" altLang="ja-JP" sz="1000" dirty="0" smtClean="0">
                <a:solidFill>
                  <a:prstClr val="black"/>
                </a:solidFill>
              </a:rPr>
              <a:t>【</a:t>
            </a:r>
            <a:r>
              <a:rPr lang="ja-JP" altLang="en-US" sz="1000" dirty="0" smtClean="0">
                <a:solidFill>
                  <a:prstClr val="black"/>
                </a:solidFill>
              </a:rPr>
              <a:t>当該手順書に係る特定行為の対象となる患者</a:t>
            </a:r>
            <a:r>
              <a:rPr lang="en-US" altLang="ja-JP" sz="1000" dirty="0" smtClean="0">
                <a:solidFill>
                  <a:prstClr val="black"/>
                </a:solidFill>
              </a:rPr>
              <a:t>】</a:t>
            </a:r>
          </a:p>
          <a:p>
            <a:pPr lvl="0"/>
            <a:r>
              <a:rPr lang="ja-JP" altLang="en-US" sz="1000" dirty="0">
                <a:solidFill>
                  <a:prstClr val="black"/>
                </a:solidFill>
              </a:rPr>
              <a:t>１．全身麻酔後の、術後覚醒期にある患者</a:t>
            </a:r>
          </a:p>
          <a:p>
            <a:pPr lvl="0"/>
            <a:r>
              <a:rPr lang="ja-JP" altLang="en-US" sz="1000" dirty="0">
                <a:solidFill>
                  <a:prstClr val="black"/>
                </a:solidFill>
              </a:rPr>
              <a:t>２．抜管に向け、鎮静薬投与の中止を計画中の患者</a:t>
            </a:r>
          </a:p>
          <a:p>
            <a:pPr lvl="0"/>
            <a:r>
              <a:rPr lang="ja-JP" altLang="en-US" sz="1000" dirty="0">
                <a:solidFill>
                  <a:prstClr val="black"/>
                </a:solidFill>
              </a:rPr>
              <a:t>３．</a:t>
            </a:r>
            <a:r>
              <a:rPr lang="ja-JP" altLang="en-US" sz="1000" spc="-90" dirty="0">
                <a:solidFill>
                  <a:prstClr val="black"/>
                </a:solidFill>
              </a:rPr>
              <a:t>原疾患の病状が安定し、医師が人工呼吸器からの離脱の指示を出した</a:t>
            </a:r>
            <a:r>
              <a:rPr lang="ja-JP" altLang="en-US" sz="1000" spc="-90" dirty="0" smtClean="0">
                <a:solidFill>
                  <a:prstClr val="black"/>
                </a:solidFill>
              </a:rPr>
              <a:t>患者</a:t>
            </a:r>
            <a:endParaRPr lang="ja-JP" altLang="en-US" sz="1000" spc="-90" dirty="0">
              <a:solidFill>
                <a:prstClr val="black"/>
              </a:solidFill>
            </a:endParaRPr>
          </a:p>
        </p:txBody>
      </p:sp>
      <p:sp>
        <p:nvSpPr>
          <p:cNvPr id="7" name="正方形/長方形 6"/>
          <p:cNvSpPr/>
          <p:nvPr/>
        </p:nvSpPr>
        <p:spPr>
          <a:xfrm>
            <a:off x="555902" y="6487641"/>
            <a:ext cx="4309322" cy="707886"/>
          </a:xfrm>
          <a:prstGeom prst="rect">
            <a:avLst/>
          </a:prstGeom>
          <a:ln>
            <a:solidFill>
              <a:schemeClr val="tx1"/>
            </a:solidFill>
          </a:ln>
        </p:spPr>
        <p:txBody>
          <a:bodyPr wrap="square">
            <a:spAutoFit/>
          </a:bodyPr>
          <a:lstStyle/>
          <a:p>
            <a:pPr lvl="0"/>
            <a:r>
              <a:rPr lang="en-US" altLang="ja-JP" sz="1000" dirty="0" smtClean="0">
                <a:solidFill>
                  <a:prstClr val="black"/>
                </a:solidFill>
              </a:rPr>
              <a:t>【</a:t>
            </a:r>
            <a:r>
              <a:rPr lang="ja-JP" altLang="en-US" sz="1000" dirty="0" smtClean="0">
                <a:solidFill>
                  <a:prstClr val="black"/>
                </a:solidFill>
              </a:rPr>
              <a:t>医療の安全を確保するために医師・歯科医師との連絡が必要となった場合の連絡体制</a:t>
            </a:r>
            <a:r>
              <a:rPr lang="en-US" altLang="ja-JP" sz="1000" dirty="0" smtClean="0">
                <a:solidFill>
                  <a:prstClr val="black"/>
                </a:solidFill>
              </a:rPr>
              <a:t>】</a:t>
            </a:r>
          </a:p>
          <a:p>
            <a:pPr lvl="0"/>
            <a:r>
              <a:rPr lang="ja-JP" altLang="en-US" sz="1000" dirty="0">
                <a:solidFill>
                  <a:prstClr val="black"/>
                </a:solidFill>
              </a:rPr>
              <a:t>平日日中：担当医師に直接連絡する</a:t>
            </a:r>
          </a:p>
          <a:p>
            <a:pPr lvl="0"/>
            <a:r>
              <a:rPr lang="ja-JP" altLang="en-US" sz="1000" dirty="0">
                <a:solidFill>
                  <a:prstClr val="black"/>
                </a:solidFill>
              </a:rPr>
              <a:t>休日夜間：当直医師に直接連絡</a:t>
            </a:r>
            <a:r>
              <a:rPr lang="ja-JP" altLang="en-US" sz="1000" dirty="0" smtClean="0">
                <a:solidFill>
                  <a:prstClr val="black"/>
                </a:solidFill>
              </a:rPr>
              <a:t>する</a:t>
            </a:r>
            <a:endParaRPr lang="ja-JP" altLang="en-US" sz="1000" dirty="0">
              <a:solidFill>
                <a:prstClr val="black"/>
              </a:solidFill>
            </a:endParaRPr>
          </a:p>
        </p:txBody>
      </p:sp>
      <p:sp>
        <p:nvSpPr>
          <p:cNvPr id="8" name="正方形/長方形 7"/>
          <p:cNvSpPr/>
          <p:nvPr/>
        </p:nvSpPr>
        <p:spPr>
          <a:xfrm>
            <a:off x="555902" y="7440126"/>
            <a:ext cx="5753418" cy="553998"/>
          </a:xfrm>
          <a:prstGeom prst="rect">
            <a:avLst/>
          </a:prstGeom>
          <a:ln>
            <a:solidFill>
              <a:schemeClr val="tx1"/>
            </a:solidFill>
          </a:ln>
        </p:spPr>
        <p:txBody>
          <a:bodyPr wrap="square">
            <a:spAutoFit/>
          </a:bodyPr>
          <a:lstStyle/>
          <a:p>
            <a:pPr lvl="0"/>
            <a:r>
              <a:rPr lang="en-US" altLang="ja-JP" sz="1000" dirty="0" smtClean="0">
                <a:solidFill>
                  <a:prstClr val="black"/>
                </a:solidFill>
              </a:rPr>
              <a:t>【</a:t>
            </a:r>
            <a:r>
              <a:rPr lang="ja-JP" altLang="en-US" sz="1000" dirty="0" smtClean="0">
                <a:solidFill>
                  <a:prstClr val="black"/>
                </a:solidFill>
              </a:rPr>
              <a:t>特定行為を行った後の医師・歯科医師に対する報告</a:t>
            </a:r>
            <a:r>
              <a:rPr lang="ja-JP" altLang="en-US" sz="1000" dirty="0">
                <a:solidFill>
                  <a:prstClr val="black"/>
                </a:solidFill>
              </a:rPr>
              <a:t>の</a:t>
            </a:r>
            <a:r>
              <a:rPr lang="ja-JP" altLang="en-US" sz="1000" dirty="0" smtClean="0">
                <a:solidFill>
                  <a:prstClr val="black"/>
                </a:solidFill>
              </a:rPr>
              <a:t>方法</a:t>
            </a:r>
            <a:r>
              <a:rPr lang="en-US" altLang="ja-JP" sz="1000" dirty="0" smtClean="0">
                <a:solidFill>
                  <a:prstClr val="black"/>
                </a:solidFill>
              </a:rPr>
              <a:t>】</a:t>
            </a:r>
          </a:p>
          <a:p>
            <a:r>
              <a:rPr lang="ja-JP" altLang="en-US" sz="1000" dirty="0">
                <a:solidFill>
                  <a:prstClr val="black"/>
                </a:solidFill>
              </a:rPr>
              <a:t>１．手順書に指示を行った医師（担当医師）に、患者の状態と</a:t>
            </a:r>
            <a:r>
              <a:rPr lang="ja-JP" altLang="en-US" sz="1000" dirty="0" smtClean="0">
                <a:solidFill>
                  <a:prstClr val="black"/>
                </a:solidFill>
              </a:rPr>
              <a:t>行った内容</a:t>
            </a:r>
            <a:r>
              <a:rPr lang="ja-JP" altLang="en-US" sz="1000" dirty="0">
                <a:solidFill>
                  <a:prstClr val="black"/>
                </a:solidFill>
              </a:rPr>
              <a:t>、その後の状態を直接報告する</a:t>
            </a:r>
          </a:p>
          <a:p>
            <a:r>
              <a:rPr lang="ja-JP" altLang="en-US" sz="1000" dirty="0">
                <a:solidFill>
                  <a:prstClr val="black"/>
                </a:solidFill>
              </a:rPr>
              <a:t>２．診療記録へ記載</a:t>
            </a:r>
            <a:r>
              <a:rPr lang="ja-JP" altLang="en-US" sz="1000" dirty="0" smtClean="0">
                <a:solidFill>
                  <a:prstClr val="black"/>
                </a:solidFill>
              </a:rPr>
              <a:t>する</a:t>
            </a:r>
            <a:endParaRPr lang="ja-JP" altLang="en-US" sz="1000" dirty="0">
              <a:solidFill>
                <a:prstClr val="black"/>
              </a:solidFill>
            </a:endParaRPr>
          </a:p>
        </p:txBody>
      </p:sp>
      <p:sp>
        <p:nvSpPr>
          <p:cNvPr id="12" name="右矢印 11"/>
          <p:cNvSpPr/>
          <p:nvPr/>
        </p:nvSpPr>
        <p:spPr>
          <a:xfrm>
            <a:off x="4941168" y="2225238"/>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000"/>
          </a:p>
        </p:txBody>
      </p:sp>
      <p:sp>
        <p:nvSpPr>
          <p:cNvPr id="15" name="テキスト ボックス 14"/>
          <p:cNvSpPr txBox="1"/>
          <p:nvPr/>
        </p:nvSpPr>
        <p:spPr>
          <a:xfrm>
            <a:off x="555902" y="1461200"/>
            <a:ext cx="4320479" cy="1477328"/>
          </a:xfrm>
          <a:prstGeom prst="rect">
            <a:avLst/>
          </a:prstGeom>
          <a:noFill/>
          <a:ln>
            <a:solidFill>
              <a:schemeClr val="tx1"/>
            </a:solidFill>
          </a:ln>
        </p:spPr>
        <p:txBody>
          <a:bodyPr wrap="square" rtlCol="0">
            <a:spAutoFit/>
          </a:bodyPr>
          <a:lstStyle/>
          <a:p>
            <a:r>
              <a:rPr lang="en-US" altLang="ja-JP" sz="1000" dirty="0" smtClean="0"/>
              <a:t>【</a:t>
            </a:r>
            <a:r>
              <a:rPr lang="ja-JP" altLang="en-US" sz="1000" dirty="0" smtClean="0"/>
              <a:t>看護師に診療の補助を行わせる患者の病状の範囲</a:t>
            </a:r>
            <a:r>
              <a:rPr lang="en-US" altLang="ja-JP" sz="1000" dirty="0" smtClean="0"/>
              <a:t>】</a:t>
            </a:r>
          </a:p>
          <a:p>
            <a:r>
              <a:rPr lang="ja-JP" altLang="en-US" sz="1000" dirty="0"/>
              <a:t>以下の状態にないことを確認する。</a:t>
            </a:r>
          </a:p>
          <a:p>
            <a:r>
              <a:rPr lang="ja-JP" altLang="en-US" sz="1000" dirty="0"/>
              <a:t>□痙攣、アルコール離脱症状のための鎮静薬を持続投与中</a:t>
            </a:r>
          </a:p>
          <a:p>
            <a:r>
              <a:rPr lang="ja-JP" altLang="en-US" sz="1000" dirty="0"/>
              <a:t>□興奮状態が持続し、鎮静薬の投与量が増加している</a:t>
            </a:r>
          </a:p>
          <a:p>
            <a:r>
              <a:rPr lang="ja-JP" altLang="en-US" sz="1000" dirty="0"/>
              <a:t>□筋弛緩薬を使用している</a:t>
            </a:r>
          </a:p>
          <a:p>
            <a:r>
              <a:rPr lang="ja-JP" altLang="en-US" sz="1000" dirty="0"/>
              <a:t>□</a:t>
            </a:r>
            <a:r>
              <a:rPr lang="en-US" altLang="ja-JP" sz="1000" dirty="0"/>
              <a:t>24</a:t>
            </a:r>
            <a:r>
              <a:rPr lang="ja-JP" altLang="en-US" sz="1000" dirty="0"/>
              <a:t>時間以内の新たな不整脈や心筋虚血の徴候</a:t>
            </a:r>
          </a:p>
          <a:p>
            <a:r>
              <a:rPr lang="ja-JP" altLang="en-US" sz="1000" dirty="0"/>
              <a:t>□頭蓋内圧の上昇</a:t>
            </a:r>
          </a:p>
          <a:p>
            <a:r>
              <a:rPr lang="ja-JP" altLang="en-US" sz="1000" dirty="0"/>
              <a:t>□術後、出血が疑われる</a:t>
            </a:r>
          </a:p>
          <a:p>
            <a:r>
              <a:rPr lang="ja-JP" altLang="en-US" sz="1000" dirty="0"/>
              <a:t>□低体温が持続しており、復温ができて</a:t>
            </a:r>
            <a:r>
              <a:rPr lang="ja-JP" altLang="en-US" sz="1000" dirty="0" smtClean="0"/>
              <a:t>いない</a:t>
            </a:r>
            <a:endParaRPr lang="ja-JP" altLang="en-US" sz="1000" dirty="0"/>
          </a:p>
        </p:txBody>
      </p:sp>
      <p:sp>
        <p:nvSpPr>
          <p:cNvPr id="16" name="テキスト ボックス 15"/>
          <p:cNvSpPr txBox="1"/>
          <p:nvPr/>
        </p:nvSpPr>
        <p:spPr>
          <a:xfrm>
            <a:off x="116632" y="83121"/>
            <a:ext cx="6624736" cy="307777"/>
          </a:xfrm>
          <a:prstGeom prst="rect">
            <a:avLst/>
          </a:prstGeom>
          <a:noFill/>
        </p:spPr>
        <p:txBody>
          <a:bodyPr wrap="square" rtlCol="0">
            <a:spAutoFit/>
          </a:bodyPr>
          <a:lstStyle/>
          <a:p>
            <a:pPr algn="ctr"/>
            <a:r>
              <a:rPr lang="ja-JP" altLang="en-US" sz="1400" dirty="0" smtClean="0"/>
              <a:t>手順書</a:t>
            </a:r>
            <a:r>
              <a:rPr lang="ja-JP" altLang="en-US" sz="1400" dirty="0"/>
              <a:t>：人工呼吸器からの離脱（１）自発覚醒トライアル</a:t>
            </a:r>
            <a:r>
              <a:rPr lang="ja-JP" altLang="en-US" sz="1400" spc="-80" dirty="0"/>
              <a:t>（</a:t>
            </a:r>
            <a:r>
              <a:rPr lang="en-US" altLang="ja-JP" sz="1400" spc="-80" dirty="0"/>
              <a:t>Spontaneous Awakening Trial, SAT</a:t>
            </a:r>
            <a:r>
              <a:rPr lang="ja-JP" altLang="en-US" sz="1400" spc="-80" dirty="0" smtClean="0"/>
              <a:t>）</a:t>
            </a:r>
            <a:endParaRPr kumimoji="1" lang="ja-JP" altLang="en-US" sz="1400" spc="-80" dirty="0"/>
          </a:p>
        </p:txBody>
      </p:sp>
      <p:sp>
        <p:nvSpPr>
          <p:cNvPr id="22" name="テキスト ボックス 21"/>
          <p:cNvSpPr txBox="1"/>
          <p:nvPr/>
        </p:nvSpPr>
        <p:spPr>
          <a:xfrm>
            <a:off x="555902" y="3496072"/>
            <a:ext cx="4320479" cy="400110"/>
          </a:xfrm>
          <a:prstGeom prst="rect">
            <a:avLst/>
          </a:prstGeom>
          <a:noFill/>
          <a:ln>
            <a:solidFill>
              <a:schemeClr val="tx1"/>
            </a:solidFill>
          </a:ln>
        </p:spPr>
        <p:txBody>
          <a:bodyPr wrap="square" rtlCol="0">
            <a:spAutoFit/>
          </a:bodyPr>
          <a:lstStyle/>
          <a:p>
            <a:r>
              <a:rPr lang="en-US" altLang="ja-JP" sz="1000" dirty="0" smtClean="0"/>
              <a:t>【</a:t>
            </a:r>
            <a:r>
              <a:rPr lang="ja-JP" altLang="en-US" sz="1000" dirty="0" smtClean="0"/>
              <a:t>診療の補助の内容</a:t>
            </a:r>
            <a:r>
              <a:rPr lang="en-US" altLang="ja-JP" sz="1000" dirty="0" smtClean="0"/>
              <a:t>】</a:t>
            </a:r>
          </a:p>
          <a:p>
            <a:r>
              <a:rPr lang="ja-JP" altLang="en-US" sz="1000" dirty="0" smtClean="0"/>
              <a:t>人工</a:t>
            </a:r>
            <a:r>
              <a:rPr lang="ja-JP" altLang="en-US" sz="1000" dirty="0"/>
              <a:t>呼吸器からの離脱（１）自発</a:t>
            </a:r>
            <a:r>
              <a:rPr lang="ja-JP" altLang="en-US" sz="1000" dirty="0" smtClean="0"/>
              <a:t>覚醒トライアル</a:t>
            </a:r>
          </a:p>
        </p:txBody>
      </p:sp>
      <p:sp>
        <p:nvSpPr>
          <p:cNvPr id="20" name="テキスト ボックス 19"/>
          <p:cNvSpPr txBox="1"/>
          <p:nvPr/>
        </p:nvSpPr>
        <p:spPr>
          <a:xfrm>
            <a:off x="555902" y="4153669"/>
            <a:ext cx="4327984" cy="2092881"/>
          </a:xfrm>
          <a:prstGeom prst="rect">
            <a:avLst/>
          </a:prstGeom>
          <a:noFill/>
          <a:ln>
            <a:solidFill>
              <a:schemeClr val="tx1"/>
            </a:solidFill>
          </a:ln>
        </p:spPr>
        <p:txBody>
          <a:bodyPr wrap="square" rtlCol="0">
            <a:spAutoFit/>
          </a:bodyPr>
          <a:lstStyle/>
          <a:p>
            <a:pPr lvl="0"/>
            <a:r>
              <a:rPr lang="en-US" altLang="ja-JP" sz="1000" dirty="0" smtClean="0">
                <a:solidFill>
                  <a:prstClr val="black"/>
                </a:solidFill>
              </a:rPr>
              <a:t>【</a:t>
            </a:r>
            <a:r>
              <a:rPr lang="ja-JP" altLang="en-US" sz="1000" dirty="0" smtClean="0">
                <a:solidFill>
                  <a:prstClr val="black"/>
                </a:solidFill>
              </a:rPr>
              <a:t>特定</a:t>
            </a:r>
            <a:r>
              <a:rPr lang="ja-JP" altLang="en-US" sz="1000" dirty="0">
                <a:solidFill>
                  <a:prstClr val="black"/>
                </a:solidFill>
              </a:rPr>
              <a:t>行為を行うときに確認すべき</a:t>
            </a:r>
            <a:r>
              <a:rPr lang="ja-JP" altLang="en-US" sz="1000" dirty="0" smtClean="0">
                <a:solidFill>
                  <a:prstClr val="black"/>
                </a:solidFill>
              </a:rPr>
              <a:t>事項</a:t>
            </a:r>
            <a:r>
              <a:rPr lang="en-US" altLang="ja-JP" sz="1000" dirty="0" smtClean="0">
                <a:solidFill>
                  <a:prstClr val="black"/>
                </a:solidFill>
              </a:rPr>
              <a:t>】</a:t>
            </a:r>
            <a:endParaRPr lang="ja-JP" altLang="en-US" sz="1000" dirty="0" smtClean="0"/>
          </a:p>
          <a:p>
            <a:r>
              <a:rPr lang="ja-JP" altLang="en-US" sz="1000" dirty="0"/>
              <a:t>①</a:t>
            </a:r>
            <a:r>
              <a:rPr lang="en-US" altLang="ja-JP" sz="1000" dirty="0"/>
              <a:t>RASS</a:t>
            </a:r>
            <a:r>
              <a:rPr lang="ja-JP" altLang="en-US" sz="1000" dirty="0"/>
              <a:t>（</a:t>
            </a:r>
            <a:r>
              <a:rPr lang="en-US" altLang="ja-JP" sz="1000" dirty="0"/>
              <a:t>Richmond Agitation-Sedation Scale</a:t>
            </a:r>
            <a:r>
              <a:rPr lang="ja-JP" altLang="en-US" sz="1000" dirty="0"/>
              <a:t>）：－</a:t>
            </a:r>
            <a:r>
              <a:rPr lang="en-US" altLang="ja-JP" sz="1000" dirty="0"/>
              <a:t>1</a:t>
            </a:r>
            <a:r>
              <a:rPr lang="ja-JP" altLang="en-US" sz="1000" dirty="0"/>
              <a:t>～</a:t>
            </a:r>
            <a:r>
              <a:rPr lang="en-US" altLang="ja-JP" sz="1000" dirty="0"/>
              <a:t>0</a:t>
            </a:r>
          </a:p>
          <a:p>
            <a:r>
              <a:rPr lang="ja-JP" altLang="en-US" sz="1000" dirty="0" smtClean="0"/>
              <a:t>　口頭</a:t>
            </a:r>
            <a:r>
              <a:rPr lang="ja-JP" altLang="en-US" sz="1000" dirty="0"/>
              <a:t>指示で開眼や動作が容易に可能である</a:t>
            </a:r>
          </a:p>
          <a:p>
            <a:r>
              <a:rPr lang="ja-JP" altLang="en-US" sz="1000" dirty="0"/>
              <a:t>②鎮静薬を中止して</a:t>
            </a:r>
            <a:r>
              <a:rPr lang="en-US" altLang="ja-JP" sz="1000" dirty="0"/>
              <a:t>30</a:t>
            </a:r>
            <a:r>
              <a:rPr lang="ja-JP" altLang="en-US" sz="1000" dirty="0"/>
              <a:t>分以上過ぎても、以下の状態とならない</a:t>
            </a:r>
          </a:p>
          <a:p>
            <a:r>
              <a:rPr lang="ja-JP" altLang="en-US" sz="1000" dirty="0"/>
              <a:t>□興奮状態</a:t>
            </a:r>
          </a:p>
          <a:p>
            <a:r>
              <a:rPr lang="ja-JP" altLang="en-US" sz="1000" dirty="0"/>
              <a:t>□持続的な不安状態</a:t>
            </a:r>
          </a:p>
          <a:p>
            <a:r>
              <a:rPr lang="ja-JP" altLang="en-US" sz="1000" dirty="0"/>
              <a:t>□鎮痛薬を投与しても痛みをコントロールできない</a:t>
            </a:r>
          </a:p>
          <a:p>
            <a:r>
              <a:rPr lang="ja-JP" altLang="en-US" sz="1000" dirty="0"/>
              <a:t>□頻呼吸（呼吸数≧</a:t>
            </a:r>
            <a:r>
              <a:rPr lang="en-US" altLang="ja-JP" sz="1000" dirty="0"/>
              <a:t>35</a:t>
            </a:r>
            <a:r>
              <a:rPr lang="ja-JP" altLang="en-US" sz="1000" dirty="0"/>
              <a:t>回／分、</a:t>
            </a:r>
            <a:r>
              <a:rPr lang="en-US" altLang="ja-JP" sz="1000" dirty="0"/>
              <a:t>5</a:t>
            </a:r>
            <a:r>
              <a:rPr lang="ja-JP" altLang="en-US" sz="1000" dirty="0"/>
              <a:t>分間以上）</a:t>
            </a:r>
          </a:p>
          <a:p>
            <a:r>
              <a:rPr lang="ja-JP" altLang="en-US" sz="1000" dirty="0"/>
              <a:t>□</a:t>
            </a:r>
            <a:r>
              <a:rPr lang="en-US" altLang="ja-JP" sz="1000" dirty="0"/>
              <a:t>SpO2≦90%</a:t>
            </a:r>
            <a:r>
              <a:rPr lang="ja-JP" altLang="en-US" sz="1000" dirty="0"/>
              <a:t>が持続して対応が必要</a:t>
            </a:r>
          </a:p>
          <a:p>
            <a:r>
              <a:rPr lang="ja-JP" altLang="en-US" sz="1000" dirty="0"/>
              <a:t>□新たな不整脈</a:t>
            </a:r>
          </a:p>
          <a:p>
            <a:r>
              <a:rPr lang="ja-JP" altLang="en-US" sz="1000" dirty="0"/>
              <a:t>　　　　　　　　　　　　↓</a:t>
            </a:r>
          </a:p>
          <a:p>
            <a:r>
              <a:rPr lang="ja-JP" altLang="en-US" sz="1000" dirty="0"/>
              <a:t>①</a:t>
            </a:r>
            <a:r>
              <a:rPr lang="en-US" altLang="ja-JP" sz="1000" dirty="0"/>
              <a:t>.②</a:t>
            </a:r>
            <a:r>
              <a:rPr lang="ja-JP" altLang="en-US" sz="1000" dirty="0"/>
              <a:t>を満たした場合（</a:t>
            </a:r>
            <a:r>
              <a:rPr lang="en-US" altLang="ja-JP" sz="1000" dirty="0"/>
              <a:t>SAT</a:t>
            </a:r>
            <a:r>
              <a:rPr lang="ja-JP" altLang="en-US" sz="1000" dirty="0"/>
              <a:t>適合）</a:t>
            </a:r>
          </a:p>
          <a:p>
            <a:r>
              <a:rPr lang="en-US" altLang="ja-JP" sz="1000" dirty="0"/>
              <a:t>SAT</a:t>
            </a:r>
            <a:r>
              <a:rPr lang="ja-JP" altLang="en-US" sz="1000" dirty="0"/>
              <a:t>成功とみなし、</a:t>
            </a:r>
            <a:r>
              <a:rPr lang="en-US" altLang="ja-JP" sz="1000" dirty="0"/>
              <a:t>SBT(</a:t>
            </a:r>
            <a:r>
              <a:rPr lang="ja-JP" altLang="en-US" sz="1000" dirty="0"/>
              <a:t>自発呼吸トライアル</a:t>
            </a:r>
            <a:r>
              <a:rPr lang="en-US" altLang="ja-JP" sz="1000" dirty="0"/>
              <a:t>)</a:t>
            </a:r>
            <a:r>
              <a:rPr lang="ja-JP" altLang="en-US" sz="1000" dirty="0"/>
              <a:t>に進むことが可能</a:t>
            </a:r>
            <a:r>
              <a:rPr lang="ja-JP" altLang="en-US" sz="1000" dirty="0" smtClean="0"/>
              <a:t>。</a:t>
            </a:r>
            <a:endParaRPr lang="ja-JP" altLang="en-US" sz="1000" dirty="0"/>
          </a:p>
        </p:txBody>
      </p:sp>
      <p:sp>
        <p:nvSpPr>
          <p:cNvPr id="24" name="右矢印 23"/>
          <p:cNvSpPr/>
          <p:nvPr/>
        </p:nvSpPr>
        <p:spPr>
          <a:xfrm rot="5400000">
            <a:off x="2600778" y="7155501"/>
            <a:ext cx="182076"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000"/>
          </a:p>
        </p:txBody>
      </p:sp>
      <p:sp>
        <p:nvSpPr>
          <p:cNvPr id="27" name="右矢印 26"/>
          <p:cNvSpPr/>
          <p:nvPr/>
        </p:nvSpPr>
        <p:spPr>
          <a:xfrm>
            <a:off x="4653136" y="5053114"/>
            <a:ext cx="504056"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000"/>
          </a:p>
        </p:txBody>
      </p:sp>
      <p:sp>
        <p:nvSpPr>
          <p:cNvPr id="28" name="正方形/長方形 27"/>
          <p:cNvSpPr/>
          <p:nvPr/>
        </p:nvSpPr>
        <p:spPr>
          <a:xfrm>
            <a:off x="5174146" y="3493844"/>
            <a:ext cx="1116124" cy="3416320"/>
          </a:xfrm>
          <a:prstGeom prst="rect">
            <a:avLst/>
          </a:prstGeom>
          <a:ln>
            <a:solidFill>
              <a:schemeClr val="tx1"/>
            </a:solidFill>
          </a:ln>
        </p:spPr>
        <p:txBody>
          <a:bodyPr wrap="square">
            <a:spAutoFit/>
          </a:bodyPr>
          <a:lstStyle/>
          <a:p>
            <a:pPr lvl="0"/>
            <a:r>
              <a:rPr lang="ja-JP" altLang="en-US" sz="1200" dirty="0" smtClean="0">
                <a:solidFill>
                  <a:prstClr val="black"/>
                </a:solidFill>
              </a:rPr>
              <a:t>確認</a:t>
            </a:r>
            <a:r>
              <a:rPr lang="ja-JP" altLang="en-US" sz="1200" dirty="0">
                <a:solidFill>
                  <a:prstClr val="black"/>
                </a:solidFill>
              </a:rPr>
              <a:t>事項にて</a:t>
            </a:r>
            <a:r>
              <a:rPr lang="en-US" altLang="ja-JP" sz="1200" dirty="0">
                <a:solidFill>
                  <a:prstClr val="black"/>
                </a:solidFill>
              </a:rPr>
              <a:t>SAT</a:t>
            </a:r>
            <a:r>
              <a:rPr lang="ja-JP" altLang="en-US" sz="1200" dirty="0">
                <a:solidFill>
                  <a:prstClr val="black"/>
                </a:solidFill>
              </a:rPr>
              <a:t>を見合わせると判断した場合、担当医師に報告し、時期を再検討する。または指示を仰ぐ</a:t>
            </a:r>
            <a:r>
              <a:rPr lang="ja-JP" altLang="en-US" sz="1200" dirty="0" smtClean="0">
                <a:solidFill>
                  <a:prstClr val="black"/>
                </a:solidFill>
              </a:rPr>
              <a:t>。</a:t>
            </a:r>
            <a:endParaRPr lang="en-US" altLang="ja-JP" sz="1200" dirty="0" smtClean="0">
              <a:solidFill>
                <a:prstClr val="black"/>
              </a:solidFill>
            </a:endParaRPr>
          </a:p>
          <a:p>
            <a:pPr lvl="0"/>
            <a:endParaRPr lang="en-US" altLang="ja-JP" sz="1200" dirty="0">
              <a:solidFill>
                <a:prstClr val="black"/>
              </a:solidFill>
            </a:endParaRPr>
          </a:p>
          <a:p>
            <a:pPr lvl="0"/>
            <a:r>
              <a:rPr lang="ja-JP" altLang="en-US" sz="1200" dirty="0" smtClean="0">
                <a:solidFill>
                  <a:prstClr val="black"/>
                </a:solidFill>
              </a:rPr>
              <a:t>①</a:t>
            </a:r>
            <a:r>
              <a:rPr lang="en-US" altLang="ja-JP" sz="1200" dirty="0">
                <a:solidFill>
                  <a:prstClr val="black"/>
                </a:solidFill>
              </a:rPr>
              <a:t>.②</a:t>
            </a:r>
            <a:r>
              <a:rPr lang="ja-JP" altLang="en-US" sz="1200" dirty="0">
                <a:solidFill>
                  <a:prstClr val="black"/>
                </a:solidFill>
              </a:rPr>
              <a:t>を満たさなかった場合（</a:t>
            </a:r>
            <a:r>
              <a:rPr lang="en-US" altLang="ja-JP" sz="1200" dirty="0">
                <a:solidFill>
                  <a:prstClr val="black"/>
                </a:solidFill>
              </a:rPr>
              <a:t>SAT</a:t>
            </a:r>
            <a:r>
              <a:rPr lang="ja-JP" altLang="en-US" sz="1200" dirty="0">
                <a:solidFill>
                  <a:prstClr val="black"/>
                </a:solidFill>
              </a:rPr>
              <a:t>不適合）</a:t>
            </a:r>
          </a:p>
          <a:p>
            <a:pPr lvl="0"/>
            <a:r>
              <a:rPr lang="ja-JP" altLang="en-US" sz="1200" dirty="0">
                <a:solidFill>
                  <a:prstClr val="black"/>
                </a:solidFill>
              </a:rPr>
              <a:t>鎮静薬を</a:t>
            </a:r>
            <a:r>
              <a:rPr lang="ja-JP" altLang="en-US" sz="1200" dirty="0" smtClean="0">
                <a:solidFill>
                  <a:prstClr val="black"/>
                </a:solidFill>
              </a:rPr>
              <a:t>再開（同じ</a:t>
            </a:r>
            <a:r>
              <a:rPr lang="ja-JP" altLang="en-US" sz="1200" dirty="0">
                <a:solidFill>
                  <a:prstClr val="black"/>
                </a:solidFill>
              </a:rPr>
              <a:t>薬剤を同量で</a:t>
            </a:r>
            <a:r>
              <a:rPr lang="ja-JP" altLang="en-US" sz="1200" dirty="0" smtClean="0">
                <a:solidFill>
                  <a:prstClr val="black"/>
                </a:solidFill>
              </a:rPr>
              <a:t>再開）する</a:t>
            </a:r>
            <a:r>
              <a:rPr lang="ja-JP" altLang="en-US" sz="1200" dirty="0">
                <a:solidFill>
                  <a:prstClr val="black"/>
                </a:solidFill>
              </a:rPr>
              <a:t>。</a:t>
            </a:r>
          </a:p>
          <a:p>
            <a:pPr lvl="0"/>
            <a:r>
              <a:rPr lang="ja-JP" altLang="en-US" sz="1200" dirty="0">
                <a:solidFill>
                  <a:prstClr val="black"/>
                </a:solidFill>
              </a:rPr>
              <a:t>医師に報告する</a:t>
            </a:r>
            <a:r>
              <a:rPr lang="ja-JP" altLang="en-US" sz="1200" dirty="0" smtClean="0">
                <a:solidFill>
                  <a:prstClr val="black"/>
                </a:solidFill>
              </a:rPr>
              <a:t>。</a:t>
            </a:r>
            <a:endParaRPr lang="ja-JP" altLang="en-US" sz="1200" dirty="0">
              <a:solidFill>
                <a:prstClr val="black"/>
              </a:solidFill>
            </a:endParaRPr>
          </a:p>
        </p:txBody>
      </p:sp>
      <p:sp>
        <p:nvSpPr>
          <p:cNvPr id="2" name="正方形/長方形 1"/>
          <p:cNvSpPr/>
          <p:nvPr/>
        </p:nvSpPr>
        <p:spPr>
          <a:xfrm>
            <a:off x="270150" y="8031286"/>
            <a:ext cx="6327202" cy="1077218"/>
          </a:xfrm>
          <a:prstGeom prst="rect">
            <a:avLst/>
          </a:prstGeom>
        </p:spPr>
        <p:txBody>
          <a:bodyPr wrap="square">
            <a:spAutoFit/>
          </a:bodyPr>
          <a:lstStyle/>
          <a:p>
            <a:r>
              <a:rPr lang="en-US" altLang="ja-JP" sz="800" dirty="0" smtClean="0"/>
              <a:t>【</a:t>
            </a:r>
            <a:r>
              <a:rPr lang="ja-JP" altLang="en-US" sz="800" dirty="0" smtClean="0"/>
              <a:t>補足</a:t>
            </a:r>
            <a:r>
              <a:rPr lang="en-US" altLang="ja-JP" sz="800" dirty="0" smtClean="0"/>
              <a:t>】</a:t>
            </a:r>
          </a:p>
          <a:p>
            <a:r>
              <a:rPr lang="ja-JP" altLang="en-US" sz="800" dirty="0" smtClean="0"/>
              <a:t>・</a:t>
            </a:r>
            <a:r>
              <a:rPr lang="ja-JP" altLang="en-US" sz="800" dirty="0"/>
              <a:t>人工呼吸器からの離脱に際しては、（１）自発覚醒トライアルと（２）自発呼吸トライアルという独立したプロセス</a:t>
            </a:r>
            <a:r>
              <a:rPr lang="ja-JP" altLang="en-US" sz="800"/>
              <a:t>が</a:t>
            </a:r>
            <a:r>
              <a:rPr lang="ja-JP" altLang="en-US" sz="800" smtClean="0"/>
              <a:t>あり</a:t>
            </a:r>
            <a:r>
              <a:rPr lang="ja-JP" altLang="en-US" sz="800" dirty="0" smtClean="0"/>
              <a:t>、手順書は２つに分けて作成した。</a:t>
            </a:r>
            <a:endParaRPr lang="ja-JP" altLang="en-US" sz="800" dirty="0"/>
          </a:p>
          <a:p>
            <a:r>
              <a:rPr lang="ja-JP" altLang="en-US" sz="800" dirty="0"/>
              <a:t>・（１）自発覚醒トライアルは、鎮静薬を中止または減量し、自発的に呼吸が得られるか評価する試験のことである</a:t>
            </a:r>
            <a:r>
              <a:rPr lang="ja-JP" altLang="en-US" sz="800" dirty="0" smtClean="0"/>
              <a:t>。鎮静</a:t>
            </a:r>
            <a:r>
              <a:rPr lang="ja-JP" altLang="en-US" sz="800" dirty="0"/>
              <a:t>を最小限にした方が人工呼吸器患者の認知機能を維持でき、長期の死亡率の改善などのメリットがあるので、不必要な鎮静を避けるのが、自発覚醒トライアルの意図するところである。現に、人工呼吸器が必要な患者の多くが最小限の鎮痛薬のみで、鎮静薬を必要せず管理可能である。</a:t>
            </a:r>
          </a:p>
          <a:p>
            <a:r>
              <a:rPr lang="ja-JP" altLang="en-US" sz="800" dirty="0"/>
              <a:t>・（２）自発呼吸トライアルは、人工呼吸による補助がない状態に患者が耐えられるかどうか確認する試験である。患者が成功基準を満たせば抜管</a:t>
            </a:r>
            <a:r>
              <a:rPr lang="ja-JP" altLang="en-US" sz="800" dirty="0" smtClean="0"/>
              <a:t>を考慮する。</a:t>
            </a:r>
            <a:endParaRPr lang="ja-JP" altLang="en-US" sz="800" dirty="0"/>
          </a:p>
        </p:txBody>
      </p:sp>
      <p:sp>
        <p:nvSpPr>
          <p:cNvPr id="30" name="右矢印 29"/>
          <p:cNvSpPr/>
          <p:nvPr/>
        </p:nvSpPr>
        <p:spPr>
          <a:xfrm rot="5400000">
            <a:off x="2600778" y="6208329"/>
            <a:ext cx="182076"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000"/>
          </a:p>
        </p:txBody>
      </p:sp>
      <p:sp>
        <p:nvSpPr>
          <p:cNvPr id="31" name="右矢印 30"/>
          <p:cNvSpPr/>
          <p:nvPr/>
        </p:nvSpPr>
        <p:spPr>
          <a:xfrm rot="5400000">
            <a:off x="2600778" y="3865601"/>
            <a:ext cx="182076"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000"/>
          </a:p>
        </p:txBody>
      </p:sp>
      <p:sp>
        <p:nvSpPr>
          <p:cNvPr id="33" name="右矢印 32"/>
          <p:cNvSpPr/>
          <p:nvPr/>
        </p:nvSpPr>
        <p:spPr>
          <a:xfrm rot="5400000">
            <a:off x="2600778" y="1177294"/>
            <a:ext cx="182076"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000"/>
          </a:p>
        </p:txBody>
      </p:sp>
      <p:sp>
        <p:nvSpPr>
          <p:cNvPr id="23" name="円/楕円 22"/>
          <p:cNvSpPr/>
          <p:nvPr/>
        </p:nvSpPr>
        <p:spPr>
          <a:xfrm>
            <a:off x="4916027" y="1259632"/>
            <a:ext cx="970882" cy="471807"/>
          </a:xfrm>
          <a:prstGeom prst="ellipse">
            <a:avLst/>
          </a:prstGeom>
          <a:solidFill>
            <a:schemeClr val="accent2">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1200" dirty="0"/>
              <a:t>病状</a:t>
            </a:r>
            <a:r>
              <a:rPr lang="ja-JP" altLang="en-US" sz="1200" dirty="0" smtClean="0"/>
              <a:t>の</a:t>
            </a:r>
            <a:endParaRPr lang="en-US" altLang="ja-JP" sz="1200" dirty="0"/>
          </a:p>
          <a:p>
            <a:pPr algn="ctr"/>
            <a:r>
              <a:rPr lang="ja-JP" altLang="en-US" sz="1200" dirty="0" smtClean="0"/>
              <a:t>範囲外</a:t>
            </a:r>
            <a:endParaRPr lang="ja-JP" altLang="en-US" sz="1200" dirty="0"/>
          </a:p>
        </p:txBody>
      </p:sp>
      <p:sp>
        <p:nvSpPr>
          <p:cNvPr id="26" name="テキスト ボックス 20"/>
          <p:cNvSpPr txBox="1"/>
          <p:nvPr/>
        </p:nvSpPr>
        <p:spPr>
          <a:xfrm>
            <a:off x="5526869" y="1740458"/>
            <a:ext cx="906017" cy="461665"/>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200" dirty="0" smtClean="0"/>
              <a:t>不安定</a:t>
            </a:r>
            <a:endParaRPr lang="en-US" altLang="ja-JP" sz="1200" dirty="0" smtClean="0"/>
          </a:p>
          <a:p>
            <a:r>
              <a:rPr kumimoji="1" lang="ja-JP" altLang="en-US" sz="1200" dirty="0" smtClean="0"/>
              <a:t>緊急性あり</a:t>
            </a:r>
            <a:endParaRPr kumimoji="1" lang="ja-JP" altLang="en-US" sz="1200" dirty="0"/>
          </a:p>
        </p:txBody>
      </p:sp>
      <p:sp>
        <p:nvSpPr>
          <p:cNvPr id="29" name="円/楕円 28"/>
          <p:cNvSpPr/>
          <p:nvPr/>
        </p:nvSpPr>
        <p:spPr>
          <a:xfrm>
            <a:off x="1473047" y="3010169"/>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4" name="右矢印 33"/>
          <p:cNvSpPr/>
          <p:nvPr/>
        </p:nvSpPr>
        <p:spPr>
          <a:xfrm rot="5400000">
            <a:off x="2525086" y="3105019"/>
            <a:ext cx="36025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sz="1600">
              <a:solidFill>
                <a:srgbClr val="FF0000"/>
              </a:solidFill>
            </a:endParaRPr>
          </a:p>
        </p:txBody>
      </p:sp>
      <p:sp>
        <p:nvSpPr>
          <p:cNvPr id="35" name="テキスト ボックス 32"/>
          <p:cNvSpPr txBox="1"/>
          <p:nvPr/>
        </p:nvSpPr>
        <p:spPr>
          <a:xfrm>
            <a:off x="2986429" y="3030215"/>
            <a:ext cx="904415" cy="461665"/>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200" dirty="0" smtClean="0"/>
              <a:t>安定</a:t>
            </a:r>
            <a:endParaRPr lang="en-US" altLang="ja-JP" sz="1200" dirty="0" smtClean="0"/>
          </a:p>
          <a:p>
            <a:r>
              <a:rPr kumimoji="1" lang="ja-JP" altLang="en-US" sz="1200" dirty="0" smtClean="0"/>
              <a:t>緊急性</a:t>
            </a:r>
            <a:r>
              <a:rPr lang="ja-JP" altLang="en-US" sz="1200" dirty="0"/>
              <a:t>なし</a:t>
            </a:r>
            <a:endParaRPr kumimoji="1" lang="ja-JP" altLang="en-US" sz="1200" dirty="0"/>
          </a:p>
        </p:txBody>
      </p:sp>
      <p:sp>
        <p:nvSpPr>
          <p:cNvPr id="36" name="正方形/長方形 35"/>
          <p:cNvSpPr/>
          <p:nvPr/>
        </p:nvSpPr>
        <p:spPr>
          <a:xfrm>
            <a:off x="5193197" y="2197477"/>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基準に該当する場合は</a:t>
            </a:r>
            <a:r>
              <a:rPr lang="en-US" altLang="ja-JP" sz="1200" dirty="0">
                <a:solidFill>
                  <a:prstClr val="black"/>
                </a:solidFill>
              </a:rPr>
              <a:t>SAT</a:t>
            </a:r>
            <a:r>
              <a:rPr lang="ja-JP" altLang="en-US" sz="1200" dirty="0">
                <a:solidFill>
                  <a:prstClr val="black"/>
                </a:solidFill>
              </a:rPr>
              <a:t>を見合わせる。</a:t>
            </a:r>
            <a:endParaRPr lang="en-US" altLang="ja-JP" sz="1200" dirty="0">
              <a:solidFill>
                <a:prstClr val="black"/>
              </a:solidFill>
            </a:endParaRPr>
          </a:p>
        </p:txBody>
      </p:sp>
    </p:spTree>
    <p:extLst>
      <p:ext uri="{BB962C8B-B14F-4D97-AF65-F5344CB8AC3E}">
        <p14:creationId xmlns:p14="http://schemas.microsoft.com/office/powerpoint/2010/main" val="4912185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583</Words>
  <Application>Microsoft Office PowerPoint</Application>
  <PresentationFormat>画面に合わせる (4:3)</PresentationFormat>
  <Paragraphs>53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Emura</dc:creator>
  <cp:lastModifiedBy>SANWA-135</cp:lastModifiedBy>
  <cp:revision>47</cp:revision>
  <cp:lastPrinted>2016-01-06T23:22:03Z</cp:lastPrinted>
  <dcterms:created xsi:type="dcterms:W3CDTF">2015-06-05T00:31:21Z</dcterms:created>
  <dcterms:modified xsi:type="dcterms:W3CDTF">2016-02-02T02:02:14Z</dcterms:modified>
</cp:coreProperties>
</file>