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0" r:id="rId3"/>
  </p:sldIdLst>
  <p:sldSz cx="6858000" cy="9144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10" autoAdjust="0"/>
    <p:restoredTop sz="93950" autoAdjust="0"/>
  </p:normalViewPr>
  <p:slideViewPr>
    <p:cSldViewPr>
      <p:cViewPr>
        <p:scale>
          <a:sx n="100" d="100"/>
          <a:sy n="100" d="100"/>
        </p:scale>
        <p:origin x="1482" y="72"/>
      </p:cViewPr>
      <p:guideLst>
        <p:guide orient="horz" pos="2880"/>
        <p:guide pos="216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32B438F-AE7A-48F8-97BE-593802B1DB83}" type="datetimeFigureOut">
              <a:rPr kumimoji="1" lang="ja-JP" altLang="en-US" smtClean="0"/>
              <a:t>2016/2/9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12749297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32B438F-AE7A-48F8-97BE-593802B1DB83}" type="datetimeFigureOut">
              <a:rPr kumimoji="1" lang="ja-JP" altLang="en-US" smtClean="0"/>
              <a:t>2016/2/9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10995739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57175" y="488951"/>
            <a:ext cx="3357563" cy="10401300"/>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32B438F-AE7A-48F8-97BE-593802B1DB83}" type="datetimeFigureOut">
              <a:rPr kumimoji="1" lang="ja-JP" altLang="en-US" smtClean="0"/>
              <a:t>2016/2/9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2032898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32B438F-AE7A-48F8-97BE-593802B1DB83}" type="datetimeFigureOut">
              <a:rPr kumimoji="1" lang="ja-JP" altLang="en-US" smtClean="0"/>
              <a:t>2016/2/9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980405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32B438F-AE7A-48F8-97BE-593802B1DB83}" type="datetimeFigureOut">
              <a:rPr kumimoji="1" lang="ja-JP" altLang="en-US" smtClean="0"/>
              <a:t>2016/2/9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35124703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32B438F-AE7A-48F8-97BE-593802B1DB83}" type="datetimeFigureOut">
              <a:rPr kumimoji="1" lang="ja-JP" altLang="en-US" smtClean="0"/>
              <a:t>2016/2/9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2672687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32B438F-AE7A-48F8-97BE-593802B1DB83}" type="datetimeFigureOut">
              <a:rPr kumimoji="1" lang="ja-JP" altLang="en-US" smtClean="0"/>
              <a:t>2016/2/9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10767531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32B438F-AE7A-48F8-97BE-593802B1DB83}" type="datetimeFigureOut">
              <a:rPr kumimoji="1" lang="ja-JP" altLang="en-US" smtClean="0"/>
              <a:t>2016/2/9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897366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32B438F-AE7A-48F8-97BE-593802B1DB83}" type="datetimeFigureOut">
              <a:rPr kumimoji="1" lang="ja-JP" altLang="en-US" smtClean="0"/>
              <a:t>2016/2/9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28581268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32B438F-AE7A-48F8-97BE-593802B1DB83}" type="datetimeFigureOut">
              <a:rPr kumimoji="1" lang="ja-JP" altLang="en-US" smtClean="0"/>
              <a:t>2016/2/9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2005209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32B438F-AE7A-48F8-97BE-593802B1DB83}" type="datetimeFigureOut">
              <a:rPr kumimoji="1" lang="ja-JP" altLang="en-US" smtClean="0"/>
              <a:t>2016/2/9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13284008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932B438F-AE7A-48F8-97BE-593802B1DB83}" type="datetimeFigureOut">
              <a:rPr kumimoji="1" lang="ja-JP" altLang="en-US" smtClean="0"/>
              <a:t>2016/2/9</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38585910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548680" y="424111"/>
            <a:ext cx="4320480" cy="646331"/>
          </a:xfrm>
          <a:prstGeom prst="rect">
            <a:avLst/>
          </a:prstGeom>
          <a:ln>
            <a:solidFill>
              <a:schemeClr val="tx1"/>
            </a:solidFill>
          </a:ln>
        </p:spPr>
        <p:txBody>
          <a:bodyPr wrap="square">
            <a:spAutoFit/>
          </a:bodyPr>
          <a:lstStyle/>
          <a:p>
            <a:pPr lvl="0"/>
            <a:r>
              <a:rPr lang="en-US" altLang="ja-JP" sz="1200" dirty="0" smtClean="0">
                <a:solidFill>
                  <a:prstClr val="black"/>
                </a:solidFill>
              </a:rPr>
              <a:t>【</a:t>
            </a:r>
            <a:r>
              <a:rPr lang="ja-JP" altLang="en-US" sz="1200" dirty="0" smtClean="0">
                <a:solidFill>
                  <a:prstClr val="black"/>
                </a:solidFill>
              </a:rPr>
              <a:t>当該手順書に係る特定行為の対象となる患者</a:t>
            </a:r>
            <a:r>
              <a:rPr lang="en-US" altLang="ja-JP" sz="1200" dirty="0" smtClean="0">
                <a:solidFill>
                  <a:prstClr val="black"/>
                </a:solidFill>
              </a:rPr>
              <a:t>】</a:t>
            </a:r>
          </a:p>
          <a:p>
            <a:pPr lvl="0"/>
            <a:r>
              <a:rPr lang="ja-JP" altLang="en-US" sz="1200" dirty="0">
                <a:solidFill>
                  <a:prstClr val="black"/>
                </a:solidFill>
              </a:rPr>
              <a:t>非侵襲的陽圧</a:t>
            </a:r>
            <a:r>
              <a:rPr lang="ja-JP" altLang="en-US" sz="1200" dirty="0" smtClean="0">
                <a:solidFill>
                  <a:prstClr val="black"/>
                </a:solidFill>
              </a:rPr>
              <a:t>換気（</a:t>
            </a:r>
            <a:r>
              <a:rPr lang="en-US" altLang="ja-JP" sz="1200" dirty="0" smtClean="0">
                <a:solidFill>
                  <a:prstClr val="black"/>
                </a:solidFill>
              </a:rPr>
              <a:t>NPPV</a:t>
            </a:r>
            <a:r>
              <a:rPr lang="ja-JP" altLang="en-US" sz="1200" dirty="0" smtClean="0">
                <a:solidFill>
                  <a:prstClr val="black"/>
                </a:solidFill>
              </a:rPr>
              <a:t>）を</a:t>
            </a:r>
            <a:r>
              <a:rPr lang="ja-JP" altLang="en-US" sz="1200" dirty="0">
                <a:solidFill>
                  <a:prstClr val="black"/>
                </a:solidFill>
              </a:rPr>
              <a:t>実施しており、担当医師により手順書に基づく調節が可能と判断</a:t>
            </a:r>
            <a:r>
              <a:rPr lang="ja-JP" altLang="en-US" sz="1200" dirty="0" smtClean="0">
                <a:solidFill>
                  <a:prstClr val="black"/>
                </a:solidFill>
              </a:rPr>
              <a:t>された患者</a:t>
            </a:r>
            <a:endParaRPr lang="en-US" altLang="ja-JP" sz="1200" dirty="0" smtClean="0"/>
          </a:p>
        </p:txBody>
      </p:sp>
      <p:sp>
        <p:nvSpPr>
          <p:cNvPr id="7" name="正方形/長方形 6"/>
          <p:cNvSpPr/>
          <p:nvPr/>
        </p:nvSpPr>
        <p:spPr>
          <a:xfrm>
            <a:off x="548680" y="7058838"/>
            <a:ext cx="4309322" cy="646331"/>
          </a:xfrm>
          <a:prstGeom prst="rect">
            <a:avLst/>
          </a:prstGeom>
          <a:ln>
            <a:solidFill>
              <a:schemeClr val="tx1"/>
            </a:solidFill>
          </a:ln>
        </p:spPr>
        <p:txBody>
          <a:bodyPr wrap="square">
            <a:spAutoFit/>
          </a:bodyPr>
          <a:lstStyle/>
          <a:p>
            <a:pPr lvl="0"/>
            <a:r>
              <a:rPr lang="en-US" altLang="ja-JP" sz="1200" dirty="0" smtClean="0">
                <a:solidFill>
                  <a:prstClr val="black"/>
                </a:solidFill>
              </a:rPr>
              <a:t>【</a:t>
            </a:r>
            <a:r>
              <a:rPr lang="ja-JP" altLang="en-US" sz="1200" dirty="0" smtClean="0">
                <a:solidFill>
                  <a:prstClr val="black"/>
                </a:solidFill>
              </a:rPr>
              <a:t>医療の安全を確保するために医師・歯科医師との連絡が必要となった場合の連絡体制</a:t>
            </a:r>
            <a:r>
              <a:rPr lang="en-US" altLang="ja-JP" sz="1200" dirty="0" smtClean="0">
                <a:solidFill>
                  <a:prstClr val="black"/>
                </a:solidFill>
              </a:rPr>
              <a:t>】</a:t>
            </a:r>
            <a:endParaRPr lang="en-US" altLang="ja-JP" sz="1200" dirty="0">
              <a:solidFill>
                <a:prstClr val="black"/>
              </a:solidFill>
            </a:endParaRPr>
          </a:p>
          <a:p>
            <a:pPr lvl="0"/>
            <a:r>
              <a:rPr lang="ja-JP" altLang="en-US" sz="1200" dirty="0" smtClean="0">
                <a:solidFill>
                  <a:prstClr val="black"/>
                </a:solidFill>
              </a:rPr>
              <a:t>担当</a:t>
            </a:r>
            <a:r>
              <a:rPr lang="ja-JP" altLang="en-US" sz="1200" dirty="0">
                <a:solidFill>
                  <a:prstClr val="black"/>
                </a:solidFill>
              </a:rPr>
              <a:t>医師</a:t>
            </a:r>
          </a:p>
        </p:txBody>
      </p:sp>
      <p:sp>
        <p:nvSpPr>
          <p:cNvPr id="8" name="正方形/長方形 7"/>
          <p:cNvSpPr/>
          <p:nvPr/>
        </p:nvSpPr>
        <p:spPr>
          <a:xfrm>
            <a:off x="548680" y="8030125"/>
            <a:ext cx="4327981" cy="646331"/>
          </a:xfrm>
          <a:prstGeom prst="rect">
            <a:avLst/>
          </a:prstGeom>
          <a:ln>
            <a:solidFill>
              <a:schemeClr val="tx1"/>
            </a:solidFill>
          </a:ln>
        </p:spPr>
        <p:txBody>
          <a:bodyPr wrap="square">
            <a:spAutoFit/>
          </a:bodyPr>
          <a:lstStyle/>
          <a:p>
            <a:pPr lvl="0"/>
            <a:r>
              <a:rPr lang="en-US" altLang="ja-JP" sz="1200" dirty="0" smtClean="0">
                <a:solidFill>
                  <a:prstClr val="black"/>
                </a:solidFill>
              </a:rPr>
              <a:t>【</a:t>
            </a:r>
            <a:r>
              <a:rPr lang="ja-JP" altLang="en-US" sz="1200" dirty="0" smtClean="0">
                <a:solidFill>
                  <a:prstClr val="black"/>
                </a:solidFill>
              </a:rPr>
              <a:t>特定行為を行った後の医師・歯科医師に対する報告</a:t>
            </a:r>
            <a:r>
              <a:rPr lang="ja-JP" altLang="en-US" sz="1200" dirty="0">
                <a:solidFill>
                  <a:prstClr val="black"/>
                </a:solidFill>
              </a:rPr>
              <a:t>の</a:t>
            </a:r>
            <a:r>
              <a:rPr lang="ja-JP" altLang="en-US" sz="1200" dirty="0" smtClean="0">
                <a:solidFill>
                  <a:prstClr val="black"/>
                </a:solidFill>
              </a:rPr>
              <a:t>方法</a:t>
            </a:r>
            <a:r>
              <a:rPr lang="en-US" altLang="ja-JP" sz="1200" dirty="0" smtClean="0">
                <a:solidFill>
                  <a:prstClr val="black"/>
                </a:solidFill>
              </a:rPr>
              <a:t>】</a:t>
            </a:r>
          </a:p>
          <a:p>
            <a:pPr lvl="0"/>
            <a:r>
              <a:rPr lang="ja-JP" altLang="en-US" sz="1200" dirty="0">
                <a:solidFill>
                  <a:prstClr val="black"/>
                </a:solidFill>
              </a:rPr>
              <a:t>１．担当医師の携帯電話に直接連絡</a:t>
            </a:r>
          </a:p>
          <a:p>
            <a:pPr lvl="0"/>
            <a:r>
              <a:rPr lang="ja-JP" altLang="en-US" sz="1200" dirty="0">
                <a:solidFill>
                  <a:prstClr val="black"/>
                </a:solidFill>
              </a:rPr>
              <a:t>２．診療記録への</a:t>
            </a:r>
            <a:r>
              <a:rPr lang="ja-JP" altLang="en-US" sz="1200" dirty="0" smtClean="0">
                <a:solidFill>
                  <a:prstClr val="black"/>
                </a:solidFill>
              </a:rPr>
              <a:t>記載</a:t>
            </a:r>
            <a:endParaRPr lang="ja-JP" altLang="en-US" sz="1200" dirty="0">
              <a:solidFill>
                <a:prstClr val="black"/>
              </a:solidFill>
            </a:endParaRPr>
          </a:p>
        </p:txBody>
      </p:sp>
      <p:sp>
        <p:nvSpPr>
          <p:cNvPr id="12" name="右矢印 11"/>
          <p:cNvSpPr/>
          <p:nvPr/>
        </p:nvSpPr>
        <p:spPr>
          <a:xfrm>
            <a:off x="4941168" y="2226979"/>
            <a:ext cx="216024" cy="310974"/>
          </a:xfrm>
          <a:prstGeom prst="rightArrow">
            <a:avLst/>
          </a:prstGeom>
          <a:ln w="127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2400"/>
          </a:p>
        </p:txBody>
      </p:sp>
      <p:sp>
        <p:nvSpPr>
          <p:cNvPr id="15" name="テキスト ボックス 14"/>
          <p:cNvSpPr txBox="1"/>
          <p:nvPr/>
        </p:nvSpPr>
        <p:spPr>
          <a:xfrm>
            <a:off x="548680" y="1375073"/>
            <a:ext cx="4320479" cy="1384995"/>
          </a:xfrm>
          <a:prstGeom prst="rect">
            <a:avLst/>
          </a:prstGeom>
          <a:noFill/>
          <a:ln>
            <a:solidFill>
              <a:schemeClr val="tx1"/>
            </a:solidFill>
          </a:ln>
        </p:spPr>
        <p:txBody>
          <a:bodyPr wrap="square" rtlCol="0">
            <a:spAutoFit/>
          </a:bodyPr>
          <a:lstStyle/>
          <a:p>
            <a:r>
              <a:rPr lang="en-US" altLang="ja-JP" sz="1200" dirty="0" smtClean="0"/>
              <a:t>【</a:t>
            </a:r>
            <a:r>
              <a:rPr lang="ja-JP" altLang="en-US" sz="1200" dirty="0" smtClean="0"/>
              <a:t>看護師に診療の補助を行わせる患者の病状の範囲</a:t>
            </a:r>
            <a:r>
              <a:rPr lang="en-US" altLang="ja-JP" sz="1200" dirty="0" smtClean="0"/>
              <a:t>】</a:t>
            </a:r>
          </a:p>
          <a:p>
            <a:r>
              <a:rPr lang="ja-JP" altLang="en-US" sz="1200" dirty="0"/>
              <a:t>□</a:t>
            </a:r>
            <a:r>
              <a:rPr lang="en-US" altLang="ja-JP" sz="1200" dirty="0"/>
              <a:t>pH</a:t>
            </a:r>
            <a:r>
              <a:rPr lang="ja-JP" altLang="en-US" sz="1200" dirty="0" err="1"/>
              <a:t>、</a:t>
            </a:r>
            <a:r>
              <a:rPr lang="en-US" altLang="ja-JP" sz="1200" dirty="0" smtClean="0"/>
              <a:t>PaCO</a:t>
            </a:r>
            <a:r>
              <a:rPr lang="en-US" altLang="ja-JP" sz="1200" baseline="-25000" dirty="0" smtClean="0"/>
              <a:t>2</a:t>
            </a:r>
            <a:r>
              <a:rPr lang="ja-JP" altLang="en-US" sz="1200" dirty="0"/>
              <a:t>（</a:t>
            </a:r>
            <a:r>
              <a:rPr lang="en-US" altLang="ja-JP" sz="1200" dirty="0" smtClean="0"/>
              <a:t>ETCO</a:t>
            </a:r>
            <a:r>
              <a:rPr lang="en-US" altLang="ja-JP" sz="1200" baseline="-25000" dirty="0" smtClean="0"/>
              <a:t>2</a:t>
            </a:r>
            <a:r>
              <a:rPr lang="ja-JP" altLang="en-US" sz="1200" dirty="0" smtClean="0"/>
              <a:t>）が治療目標範囲から軽度逸脱</a:t>
            </a:r>
            <a:r>
              <a:rPr lang="ja-JP" altLang="en-US" sz="1200" dirty="0"/>
              <a:t>している</a:t>
            </a:r>
          </a:p>
          <a:p>
            <a:r>
              <a:rPr lang="ja-JP" altLang="en-US" sz="1200" dirty="0"/>
              <a:t>□</a:t>
            </a:r>
            <a:r>
              <a:rPr lang="en-US" altLang="ja-JP" sz="1200" dirty="0" smtClean="0"/>
              <a:t>PaO</a:t>
            </a:r>
            <a:r>
              <a:rPr lang="en-US" altLang="ja-JP" sz="1200" baseline="-25000" dirty="0" smtClean="0"/>
              <a:t>2</a:t>
            </a:r>
            <a:r>
              <a:rPr lang="ja-JP" altLang="en-US" sz="1200" dirty="0"/>
              <a:t>（</a:t>
            </a:r>
            <a:r>
              <a:rPr lang="en-US" altLang="ja-JP" sz="1200" dirty="0" smtClean="0"/>
              <a:t>SpO</a:t>
            </a:r>
            <a:r>
              <a:rPr lang="en-US" altLang="ja-JP" sz="1200" baseline="-25000" dirty="0" smtClean="0"/>
              <a:t>2</a:t>
            </a:r>
            <a:r>
              <a:rPr lang="ja-JP" altLang="en-US" sz="1200" dirty="0" smtClean="0"/>
              <a:t>）が許容</a:t>
            </a:r>
            <a:r>
              <a:rPr lang="ja-JP" altLang="en-US" sz="1200" dirty="0"/>
              <a:t>される範囲から逸脱している</a:t>
            </a:r>
          </a:p>
          <a:p>
            <a:r>
              <a:rPr lang="ja-JP" altLang="en-US" sz="1200" dirty="0"/>
              <a:t>□呼吸仕事量が増加している</a:t>
            </a:r>
          </a:p>
          <a:p>
            <a:r>
              <a:rPr lang="ja-JP" altLang="en-US" sz="1200" dirty="0"/>
              <a:t>□呼吸管理に至った原疾患の状態に著しい変化がない</a:t>
            </a:r>
          </a:p>
          <a:p>
            <a:r>
              <a:rPr lang="ja-JP" altLang="en-US" sz="1200" dirty="0"/>
              <a:t>□意識状態が</a:t>
            </a:r>
            <a:r>
              <a:rPr lang="ja-JP" altLang="en-US" sz="1200" dirty="0" smtClean="0"/>
              <a:t>安定</a:t>
            </a:r>
            <a:endParaRPr lang="ja-JP" altLang="en-US" sz="1200" dirty="0"/>
          </a:p>
          <a:p>
            <a:r>
              <a:rPr lang="ja-JP" altLang="en-US" sz="1200" dirty="0"/>
              <a:t>□循環動態の著しい変化が</a:t>
            </a:r>
            <a:r>
              <a:rPr lang="ja-JP" altLang="en-US" sz="1200" dirty="0" smtClean="0"/>
              <a:t>ない</a:t>
            </a:r>
            <a:endParaRPr lang="en-US" altLang="ja-JP" sz="1200" dirty="0" smtClean="0"/>
          </a:p>
        </p:txBody>
      </p:sp>
      <p:sp>
        <p:nvSpPr>
          <p:cNvPr id="16" name="テキスト ボックス 15"/>
          <p:cNvSpPr txBox="1"/>
          <p:nvPr/>
        </p:nvSpPr>
        <p:spPr>
          <a:xfrm>
            <a:off x="1765724" y="67434"/>
            <a:ext cx="3326553" cy="307777"/>
          </a:xfrm>
          <a:prstGeom prst="rect">
            <a:avLst/>
          </a:prstGeom>
          <a:noFill/>
        </p:spPr>
        <p:txBody>
          <a:bodyPr wrap="none" rtlCol="0">
            <a:spAutoFit/>
          </a:bodyPr>
          <a:lstStyle/>
          <a:p>
            <a:pPr algn="ctr"/>
            <a:r>
              <a:rPr lang="ja-JP" altLang="en-US" sz="1400" dirty="0" smtClean="0"/>
              <a:t>手順書：非</a:t>
            </a:r>
            <a:r>
              <a:rPr lang="ja-JP" altLang="ja-JP" sz="1400" dirty="0" smtClean="0"/>
              <a:t>侵襲</a:t>
            </a:r>
            <a:r>
              <a:rPr lang="ja-JP" altLang="ja-JP" sz="1400" dirty="0"/>
              <a:t>的陽圧</a:t>
            </a:r>
            <a:r>
              <a:rPr lang="ja-JP" altLang="ja-JP" sz="1400" dirty="0" smtClean="0"/>
              <a:t>換気</a:t>
            </a:r>
            <a:r>
              <a:rPr lang="ja-JP" altLang="en-US" sz="1400" dirty="0" smtClean="0"/>
              <a:t>の設定の変更</a:t>
            </a:r>
            <a:endParaRPr kumimoji="1" lang="ja-JP" altLang="en-US" sz="1400" dirty="0"/>
          </a:p>
        </p:txBody>
      </p:sp>
      <p:sp>
        <p:nvSpPr>
          <p:cNvPr id="22" name="テキスト ボックス 21"/>
          <p:cNvSpPr txBox="1"/>
          <p:nvPr/>
        </p:nvSpPr>
        <p:spPr>
          <a:xfrm>
            <a:off x="548680" y="3320574"/>
            <a:ext cx="4320479" cy="461665"/>
          </a:xfrm>
          <a:prstGeom prst="rect">
            <a:avLst/>
          </a:prstGeom>
          <a:noFill/>
          <a:ln>
            <a:solidFill>
              <a:schemeClr val="tx1"/>
            </a:solidFill>
          </a:ln>
        </p:spPr>
        <p:txBody>
          <a:bodyPr wrap="square" rtlCol="0">
            <a:spAutoFit/>
          </a:bodyPr>
          <a:lstStyle/>
          <a:p>
            <a:r>
              <a:rPr lang="en-US" altLang="ja-JP" sz="1200" dirty="0" smtClean="0"/>
              <a:t>【</a:t>
            </a:r>
            <a:r>
              <a:rPr lang="ja-JP" altLang="en-US" sz="1200" dirty="0" smtClean="0"/>
              <a:t>診療の補助の内容</a:t>
            </a:r>
            <a:r>
              <a:rPr lang="en-US" altLang="ja-JP" sz="1200" dirty="0" smtClean="0"/>
              <a:t>】</a:t>
            </a:r>
          </a:p>
          <a:p>
            <a:r>
              <a:rPr lang="ja-JP" altLang="en-US" sz="1200" dirty="0" smtClean="0"/>
              <a:t>非侵襲</a:t>
            </a:r>
            <a:r>
              <a:rPr lang="ja-JP" altLang="en-US" sz="1200" dirty="0"/>
              <a:t>的陽圧換気の設定の</a:t>
            </a:r>
            <a:r>
              <a:rPr lang="ja-JP" altLang="en-US" sz="1200" dirty="0" smtClean="0"/>
              <a:t>変更（後述、補足参照）</a:t>
            </a:r>
            <a:endParaRPr lang="ja-JP" altLang="en-US" sz="1200" dirty="0"/>
          </a:p>
        </p:txBody>
      </p:sp>
      <p:sp>
        <p:nvSpPr>
          <p:cNvPr id="18" name="右矢印 17"/>
          <p:cNvSpPr/>
          <p:nvPr/>
        </p:nvSpPr>
        <p:spPr>
          <a:xfrm rot="5400000">
            <a:off x="2593329" y="3794920"/>
            <a:ext cx="216024" cy="310974"/>
          </a:xfrm>
          <a:prstGeom prst="rightArrow">
            <a:avLst/>
          </a:prstGeom>
          <a:ln w="127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2400"/>
          </a:p>
        </p:txBody>
      </p:sp>
      <p:sp>
        <p:nvSpPr>
          <p:cNvPr id="20" name="テキスト ボックス 19"/>
          <p:cNvSpPr txBox="1"/>
          <p:nvPr/>
        </p:nvSpPr>
        <p:spPr>
          <a:xfrm>
            <a:off x="548680" y="4095234"/>
            <a:ext cx="4327984" cy="2677656"/>
          </a:xfrm>
          <a:prstGeom prst="rect">
            <a:avLst/>
          </a:prstGeom>
          <a:noFill/>
          <a:ln>
            <a:solidFill>
              <a:schemeClr val="tx1"/>
            </a:solidFill>
          </a:ln>
        </p:spPr>
        <p:txBody>
          <a:bodyPr wrap="square" rtlCol="0">
            <a:spAutoFit/>
          </a:bodyPr>
          <a:lstStyle/>
          <a:p>
            <a:pPr lvl="0"/>
            <a:r>
              <a:rPr lang="en-US" altLang="ja-JP" sz="1200" dirty="0" smtClean="0">
                <a:solidFill>
                  <a:prstClr val="black"/>
                </a:solidFill>
              </a:rPr>
              <a:t>【</a:t>
            </a:r>
            <a:r>
              <a:rPr lang="ja-JP" altLang="en-US" sz="1200" dirty="0" smtClean="0">
                <a:solidFill>
                  <a:prstClr val="black"/>
                </a:solidFill>
              </a:rPr>
              <a:t>特定</a:t>
            </a:r>
            <a:r>
              <a:rPr lang="ja-JP" altLang="en-US" sz="1200" dirty="0">
                <a:solidFill>
                  <a:prstClr val="black"/>
                </a:solidFill>
              </a:rPr>
              <a:t>行為を行うときに確認すべき</a:t>
            </a:r>
            <a:r>
              <a:rPr lang="ja-JP" altLang="en-US" sz="1200" dirty="0" smtClean="0">
                <a:solidFill>
                  <a:prstClr val="black"/>
                </a:solidFill>
              </a:rPr>
              <a:t>事項</a:t>
            </a:r>
            <a:r>
              <a:rPr lang="en-US" altLang="ja-JP" sz="1200" dirty="0" smtClean="0">
                <a:solidFill>
                  <a:prstClr val="black"/>
                </a:solidFill>
              </a:rPr>
              <a:t>】</a:t>
            </a:r>
          </a:p>
          <a:p>
            <a:pPr lvl="0"/>
            <a:r>
              <a:rPr lang="ja-JP" altLang="en-US" sz="1200" dirty="0" smtClean="0"/>
              <a:t>□</a:t>
            </a:r>
            <a:r>
              <a:rPr lang="ja-JP" altLang="en-US" sz="1200" dirty="0"/>
              <a:t>意識状態の変化：意識レベル、鎮静</a:t>
            </a:r>
            <a:r>
              <a:rPr lang="ja-JP" altLang="en-US" sz="1200" dirty="0" smtClean="0"/>
              <a:t>スケール（</a:t>
            </a:r>
            <a:r>
              <a:rPr lang="en-US" altLang="ja-JP" sz="1200" dirty="0" smtClean="0"/>
              <a:t>RASS</a:t>
            </a:r>
            <a:r>
              <a:rPr lang="ja-JP" altLang="en-US" sz="1200" dirty="0" smtClean="0"/>
              <a:t>など）、</a:t>
            </a:r>
            <a:r>
              <a:rPr lang="ja-JP" altLang="en-US" sz="1200" dirty="0"/>
              <a:t>鎮痛の</a:t>
            </a:r>
            <a:r>
              <a:rPr lang="ja-JP" altLang="en-US" sz="1200" dirty="0" smtClean="0"/>
              <a:t>評価（</a:t>
            </a:r>
            <a:r>
              <a:rPr lang="en-US" altLang="ja-JP" sz="1200" dirty="0" smtClean="0"/>
              <a:t>BPS</a:t>
            </a:r>
            <a:r>
              <a:rPr lang="ja-JP" altLang="en-US" sz="1200" dirty="0" smtClean="0"/>
              <a:t>など）、</a:t>
            </a:r>
            <a:r>
              <a:rPr lang="ja-JP" altLang="en-US" sz="1200" dirty="0"/>
              <a:t>せん</a:t>
            </a:r>
            <a:r>
              <a:rPr lang="ja-JP" altLang="en-US" sz="1200" dirty="0" smtClean="0"/>
              <a:t>妄評価（</a:t>
            </a:r>
            <a:r>
              <a:rPr lang="en-US" altLang="ja-JP" sz="1200" dirty="0" smtClean="0"/>
              <a:t>CAM-ICU</a:t>
            </a:r>
            <a:r>
              <a:rPr lang="ja-JP" altLang="en-US" sz="1200" dirty="0" err="1"/>
              <a:t>、</a:t>
            </a:r>
            <a:r>
              <a:rPr lang="en-US" altLang="ja-JP" sz="1200" dirty="0"/>
              <a:t>ICDSC</a:t>
            </a:r>
            <a:r>
              <a:rPr lang="ja-JP" altLang="en-US" sz="1200" dirty="0" smtClean="0"/>
              <a:t>など）</a:t>
            </a:r>
            <a:endParaRPr lang="en-US" altLang="ja-JP" sz="1200" dirty="0"/>
          </a:p>
          <a:p>
            <a:pPr lvl="0"/>
            <a:r>
              <a:rPr lang="ja-JP" altLang="en-US" sz="1200" dirty="0"/>
              <a:t>□気道分泌の</a:t>
            </a:r>
            <a:r>
              <a:rPr lang="ja-JP" altLang="en-US" sz="1200" dirty="0" smtClean="0"/>
              <a:t>量や性状</a:t>
            </a:r>
            <a:endParaRPr lang="en-US" altLang="ja-JP" sz="1200" dirty="0" smtClean="0"/>
          </a:p>
          <a:p>
            <a:pPr lvl="0"/>
            <a:r>
              <a:rPr lang="ja-JP" altLang="en-US" sz="1200" dirty="0"/>
              <a:t>□呼吸状態：胸郭の動き、呼吸音、補助呼吸筋の活動、呼吸回数、呼吸パターン、呼吸困難感、</a:t>
            </a:r>
            <a:r>
              <a:rPr lang="ja-JP" altLang="en-US" sz="1200" dirty="0" smtClean="0"/>
              <a:t>快適性</a:t>
            </a:r>
            <a:endParaRPr lang="en-US" altLang="ja-JP" sz="1200" dirty="0" smtClean="0"/>
          </a:p>
          <a:p>
            <a:pPr lvl="0"/>
            <a:r>
              <a:rPr lang="zh-TW" altLang="en-US" sz="1200" dirty="0">
                <a:latin typeface="ＭＳ Ｐゴシック" panose="020B0600070205080204" pitchFamily="50" charset="-128"/>
                <a:ea typeface="ＭＳ Ｐゴシック" panose="020B0600070205080204" pitchFamily="50" charset="-128"/>
              </a:rPr>
              <a:t>□消化器症状：腹部膨満、呑気、嘔気、</a:t>
            </a:r>
            <a:r>
              <a:rPr lang="zh-TW" altLang="en-US" sz="1200" dirty="0" smtClean="0">
                <a:latin typeface="ＭＳ Ｐゴシック" panose="020B0600070205080204" pitchFamily="50" charset="-128"/>
                <a:ea typeface="ＭＳ Ｐゴシック" panose="020B0600070205080204" pitchFamily="50" charset="-128"/>
              </a:rPr>
              <a:t>嘔吐</a:t>
            </a:r>
            <a:endParaRPr lang="en-US" altLang="zh-TW" sz="1200" dirty="0" smtClean="0">
              <a:latin typeface="ＭＳ Ｐゴシック" panose="020B0600070205080204" pitchFamily="50" charset="-128"/>
              <a:ea typeface="ＭＳ Ｐゴシック" panose="020B0600070205080204" pitchFamily="50" charset="-128"/>
            </a:endParaRPr>
          </a:p>
          <a:p>
            <a:pPr lvl="0"/>
            <a:r>
              <a:rPr lang="ja-JP" altLang="en-US" sz="1200" dirty="0"/>
              <a:t>□動脈血液</a:t>
            </a:r>
            <a:r>
              <a:rPr lang="ja-JP" altLang="en-US" sz="1200" dirty="0" smtClean="0"/>
              <a:t>ガス</a:t>
            </a:r>
            <a:r>
              <a:rPr lang="ja-JP" altLang="en-US" sz="1200" dirty="0"/>
              <a:t>（</a:t>
            </a:r>
            <a:r>
              <a:rPr lang="en-US" altLang="ja-JP" sz="1200" dirty="0" smtClean="0"/>
              <a:t>PaO2,PaCO2,pH</a:t>
            </a:r>
            <a:r>
              <a:rPr lang="ja-JP" altLang="en-US" sz="1200" dirty="0" smtClean="0"/>
              <a:t>）、</a:t>
            </a:r>
            <a:r>
              <a:rPr lang="en-US" altLang="ja-JP" sz="1200" dirty="0" smtClean="0"/>
              <a:t>SpO2</a:t>
            </a:r>
          </a:p>
          <a:p>
            <a:r>
              <a:rPr lang="ja-JP" altLang="en-US" sz="1200" dirty="0"/>
              <a:t>□循環動態：心拍数、血圧、不整脈、虚血性心電図変化</a:t>
            </a:r>
          </a:p>
          <a:p>
            <a:pPr lvl="0"/>
            <a:r>
              <a:rPr lang="ja-JP" altLang="en-US" sz="1200" dirty="0" smtClean="0"/>
              <a:t>□</a:t>
            </a:r>
            <a:r>
              <a:rPr lang="ja-JP" altLang="en-US" sz="1200" dirty="0"/>
              <a:t>換気状態：</a:t>
            </a:r>
            <a:r>
              <a:rPr lang="en-US" altLang="ja-JP" sz="1200" dirty="0"/>
              <a:t>1</a:t>
            </a:r>
            <a:r>
              <a:rPr lang="ja-JP" altLang="en-US" sz="1200" dirty="0"/>
              <a:t>回換気量、分時換気量、リーク量、気</a:t>
            </a:r>
            <a:r>
              <a:rPr lang="ja-JP" altLang="en-US" sz="1200" dirty="0" smtClean="0"/>
              <a:t>道内圧</a:t>
            </a:r>
            <a:endParaRPr lang="en-US" altLang="ja-JP" sz="1200" dirty="0" smtClean="0"/>
          </a:p>
          <a:p>
            <a:pPr lvl="0"/>
            <a:r>
              <a:rPr lang="ja-JP" altLang="en-US" sz="1200" dirty="0"/>
              <a:t>□グラフィックモニタ、</a:t>
            </a:r>
            <a:r>
              <a:rPr lang="en-US" altLang="ja-JP" sz="1200" dirty="0"/>
              <a:t>NPPV</a:t>
            </a:r>
            <a:r>
              <a:rPr lang="ja-JP" altLang="en-US" sz="1200" dirty="0"/>
              <a:t>と患者の</a:t>
            </a:r>
            <a:r>
              <a:rPr lang="ja-JP" altLang="en-US" sz="1200" dirty="0" smtClean="0"/>
              <a:t>同調性</a:t>
            </a:r>
            <a:endParaRPr lang="en-US" altLang="ja-JP" sz="1200" dirty="0"/>
          </a:p>
          <a:p>
            <a:pPr lvl="0"/>
            <a:r>
              <a:rPr lang="ja-JP" altLang="en-US" sz="1200" dirty="0"/>
              <a:t>□マスク関連：フィッティング、マスク装着部の皮膚発赤、</a:t>
            </a:r>
            <a:r>
              <a:rPr lang="ja-JP" altLang="en-US" sz="1200" dirty="0" err="1"/>
              <a:t>びらん</a:t>
            </a:r>
            <a:endParaRPr lang="en-US" altLang="ja-JP" sz="1200" dirty="0" smtClean="0"/>
          </a:p>
          <a:p>
            <a:pPr lvl="0"/>
            <a:r>
              <a:rPr lang="ja-JP" altLang="en-US" sz="1200" dirty="0" smtClean="0"/>
              <a:t>□</a:t>
            </a:r>
            <a:r>
              <a:rPr lang="ja-JP" altLang="en-US" sz="1200" dirty="0"/>
              <a:t>合併症の有無：気胸、皮下気腫、無気</a:t>
            </a:r>
            <a:r>
              <a:rPr lang="ja-JP" altLang="en-US" sz="1200" dirty="0" smtClean="0"/>
              <a:t>肺、喀痰貯留</a:t>
            </a:r>
            <a:endParaRPr lang="ja-JP" altLang="en-US" sz="1200" dirty="0"/>
          </a:p>
          <a:p>
            <a:pPr lvl="0"/>
            <a:r>
              <a:rPr lang="ja-JP" altLang="en-US" sz="1200" dirty="0"/>
              <a:t>□設定の調節では対処できない問題の有無：病状の悪化</a:t>
            </a:r>
            <a:r>
              <a:rPr lang="ja-JP" altLang="en-US" sz="1200" dirty="0" smtClean="0"/>
              <a:t>など</a:t>
            </a:r>
            <a:endParaRPr lang="ja-JP" altLang="en-US" sz="1200" dirty="0"/>
          </a:p>
        </p:txBody>
      </p:sp>
      <p:sp>
        <p:nvSpPr>
          <p:cNvPr id="23" name="右矢印 22"/>
          <p:cNvSpPr/>
          <p:nvPr/>
        </p:nvSpPr>
        <p:spPr>
          <a:xfrm rot="5400000">
            <a:off x="2593329" y="6770490"/>
            <a:ext cx="216024" cy="310974"/>
          </a:xfrm>
          <a:prstGeom prst="rightArrow">
            <a:avLst/>
          </a:prstGeom>
          <a:ln w="127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2400"/>
          </a:p>
        </p:txBody>
      </p:sp>
      <p:sp>
        <p:nvSpPr>
          <p:cNvPr id="24" name="右矢印 23"/>
          <p:cNvSpPr/>
          <p:nvPr/>
        </p:nvSpPr>
        <p:spPr>
          <a:xfrm rot="5400000">
            <a:off x="2593329" y="7711927"/>
            <a:ext cx="216024" cy="310974"/>
          </a:xfrm>
          <a:prstGeom prst="rightArrow">
            <a:avLst/>
          </a:prstGeom>
          <a:ln w="127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2400"/>
          </a:p>
        </p:txBody>
      </p:sp>
      <p:sp>
        <p:nvSpPr>
          <p:cNvPr id="25" name="正方形/長方形 24"/>
          <p:cNvSpPr/>
          <p:nvPr/>
        </p:nvSpPr>
        <p:spPr>
          <a:xfrm>
            <a:off x="5193197" y="2125469"/>
            <a:ext cx="1116124" cy="646331"/>
          </a:xfrm>
          <a:prstGeom prst="rect">
            <a:avLst/>
          </a:prstGeom>
          <a:ln>
            <a:solidFill>
              <a:schemeClr val="tx1"/>
            </a:solidFill>
          </a:ln>
        </p:spPr>
        <p:txBody>
          <a:bodyPr wrap="square">
            <a:spAutoFit/>
          </a:bodyPr>
          <a:lstStyle/>
          <a:p>
            <a:pPr lvl="0"/>
            <a:r>
              <a:rPr lang="ja-JP" altLang="en-US" sz="1200" dirty="0">
                <a:solidFill>
                  <a:prstClr val="black"/>
                </a:solidFill>
              </a:rPr>
              <a:t>担当医師の携帯電話に直接</a:t>
            </a:r>
            <a:r>
              <a:rPr lang="ja-JP" altLang="en-US" sz="1200" dirty="0" smtClean="0">
                <a:solidFill>
                  <a:prstClr val="black"/>
                </a:solidFill>
              </a:rPr>
              <a:t>連絡</a:t>
            </a:r>
            <a:endParaRPr lang="en-US" altLang="ja-JP" sz="1200" dirty="0" smtClean="0">
              <a:solidFill>
                <a:prstClr val="black"/>
              </a:solidFill>
            </a:endParaRPr>
          </a:p>
        </p:txBody>
      </p:sp>
      <p:sp>
        <p:nvSpPr>
          <p:cNvPr id="27" name="右矢印 26"/>
          <p:cNvSpPr/>
          <p:nvPr/>
        </p:nvSpPr>
        <p:spPr>
          <a:xfrm>
            <a:off x="4653136" y="5103346"/>
            <a:ext cx="504056" cy="310974"/>
          </a:xfrm>
          <a:prstGeom prst="rightArrow">
            <a:avLst/>
          </a:prstGeom>
          <a:ln w="127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2400"/>
          </a:p>
        </p:txBody>
      </p:sp>
      <p:sp>
        <p:nvSpPr>
          <p:cNvPr id="28" name="正方形/長方形 27"/>
          <p:cNvSpPr/>
          <p:nvPr/>
        </p:nvSpPr>
        <p:spPr>
          <a:xfrm>
            <a:off x="5193196" y="3299658"/>
            <a:ext cx="1116124" cy="5293757"/>
          </a:xfrm>
          <a:prstGeom prst="rect">
            <a:avLst/>
          </a:prstGeom>
          <a:ln>
            <a:solidFill>
              <a:schemeClr val="tx1"/>
            </a:solidFill>
          </a:ln>
        </p:spPr>
        <p:txBody>
          <a:bodyPr wrap="square">
            <a:spAutoFit/>
          </a:bodyPr>
          <a:lstStyle/>
          <a:p>
            <a:pPr lvl="0"/>
            <a:r>
              <a:rPr lang="ja-JP" altLang="en-US" sz="1200" dirty="0" smtClean="0">
                <a:solidFill>
                  <a:prstClr val="black"/>
                </a:solidFill>
              </a:rPr>
              <a:t>以下</a:t>
            </a:r>
            <a:r>
              <a:rPr lang="ja-JP" altLang="en-US" sz="1200" dirty="0">
                <a:solidFill>
                  <a:prstClr val="black"/>
                </a:solidFill>
              </a:rPr>
              <a:t>の場合、担当医師の携帯電話に直接</a:t>
            </a:r>
            <a:r>
              <a:rPr lang="ja-JP" altLang="en-US" sz="1200" dirty="0" smtClean="0">
                <a:solidFill>
                  <a:prstClr val="black"/>
                </a:solidFill>
              </a:rPr>
              <a:t>連絡</a:t>
            </a:r>
            <a:endParaRPr lang="en-US" altLang="ja-JP" sz="1200" dirty="0" smtClean="0">
              <a:solidFill>
                <a:prstClr val="black"/>
              </a:solidFill>
            </a:endParaRPr>
          </a:p>
          <a:p>
            <a:pPr lvl="0"/>
            <a:endParaRPr lang="ja-JP" altLang="en-US" sz="1000" dirty="0">
              <a:solidFill>
                <a:prstClr val="black"/>
              </a:solidFill>
            </a:endParaRPr>
          </a:p>
          <a:p>
            <a:pPr lvl="0"/>
            <a:r>
              <a:rPr lang="ja-JP" altLang="en-US" sz="1000" dirty="0">
                <a:solidFill>
                  <a:prstClr val="black"/>
                </a:solidFill>
              </a:rPr>
              <a:t>□意識障害、せん</a:t>
            </a:r>
            <a:r>
              <a:rPr lang="ja-JP" altLang="en-US" sz="1000" dirty="0" smtClean="0">
                <a:solidFill>
                  <a:prstClr val="black"/>
                </a:solidFill>
              </a:rPr>
              <a:t>妄</a:t>
            </a:r>
            <a:endParaRPr lang="en-US" altLang="ja-JP" sz="1000" dirty="0" smtClean="0">
              <a:solidFill>
                <a:prstClr val="black"/>
              </a:solidFill>
            </a:endParaRPr>
          </a:p>
          <a:p>
            <a:pPr lvl="0"/>
            <a:r>
              <a:rPr lang="ja-JP" altLang="en-US" sz="1000" dirty="0" smtClean="0">
                <a:solidFill>
                  <a:prstClr val="black"/>
                </a:solidFill>
              </a:rPr>
              <a:t>□患者の要望、同調不良</a:t>
            </a:r>
            <a:endParaRPr lang="ja-JP" altLang="en-US" sz="1000" dirty="0">
              <a:solidFill>
                <a:prstClr val="black"/>
              </a:solidFill>
            </a:endParaRPr>
          </a:p>
          <a:p>
            <a:pPr lvl="0"/>
            <a:r>
              <a:rPr lang="ja-JP" altLang="en-US" sz="1000" dirty="0">
                <a:solidFill>
                  <a:prstClr val="black"/>
                </a:solidFill>
              </a:rPr>
              <a:t>□呼吸困難、発汗、過度な呼吸筋使用</a:t>
            </a:r>
          </a:p>
          <a:p>
            <a:pPr lvl="0"/>
            <a:r>
              <a:rPr lang="ja-JP" altLang="en-US" sz="1000" dirty="0">
                <a:solidFill>
                  <a:prstClr val="black"/>
                </a:solidFill>
              </a:rPr>
              <a:t>□呼吸数の</a:t>
            </a:r>
            <a:r>
              <a:rPr lang="ja-JP" altLang="en-US" sz="1000" dirty="0" smtClean="0">
                <a:solidFill>
                  <a:prstClr val="black"/>
                </a:solidFill>
              </a:rPr>
              <a:t>上昇</a:t>
            </a:r>
            <a:r>
              <a:rPr lang="ja-JP" altLang="en-US" sz="1000" dirty="0">
                <a:solidFill>
                  <a:prstClr val="black"/>
                </a:solidFill>
              </a:rPr>
              <a:t>（</a:t>
            </a:r>
            <a:r>
              <a:rPr lang="ja-JP" altLang="en-US" sz="1000" dirty="0" smtClean="0">
                <a:solidFill>
                  <a:prstClr val="black"/>
                </a:solidFill>
              </a:rPr>
              <a:t>＞</a:t>
            </a:r>
            <a:r>
              <a:rPr lang="en-US" altLang="ja-JP" sz="1000" dirty="0">
                <a:solidFill>
                  <a:prstClr val="black"/>
                </a:solidFill>
              </a:rPr>
              <a:t>35</a:t>
            </a:r>
            <a:r>
              <a:rPr lang="ja-JP" altLang="en-US" sz="1000" dirty="0">
                <a:solidFill>
                  <a:prstClr val="black"/>
                </a:solidFill>
              </a:rPr>
              <a:t>回</a:t>
            </a:r>
            <a:r>
              <a:rPr lang="en-US" altLang="ja-JP" sz="1000" dirty="0">
                <a:solidFill>
                  <a:prstClr val="black"/>
                </a:solidFill>
              </a:rPr>
              <a:t>/</a:t>
            </a:r>
            <a:r>
              <a:rPr lang="ja-JP" altLang="en-US" sz="1000" dirty="0" smtClean="0">
                <a:solidFill>
                  <a:prstClr val="black"/>
                </a:solidFill>
              </a:rPr>
              <a:t>分）</a:t>
            </a:r>
            <a:endParaRPr lang="en-US" altLang="ja-JP" sz="1000" dirty="0">
              <a:solidFill>
                <a:prstClr val="black"/>
              </a:solidFill>
            </a:endParaRPr>
          </a:p>
          <a:p>
            <a:pPr lvl="0"/>
            <a:r>
              <a:rPr lang="en-US" altLang="ja-JP" sz="1000" dirty="0">
                <a:solidFill>
                  <a:prstClr val="black"/>
                </a:solidFill>
              </a:rPr>
              <a:t>□</a:t>
            </a:r>
            <a:r>
              <a:rPr lang="ja-JP" altLang="en-US" sz="1000" dirty="0">
                <a:solidFill>
                  <a:prstClr val="black"/>
                </a:solidFill>
              </a:rPr>
              <a:t>血液ガス所見が悪化</a:t>
            </a:r>
            <a:r>
              <a:rPr lang="en-US" altLang="ja-JP" sz="1000" dirty="0">
                <a:solidFill>
                  <a:prstClr val="black"/>
                </a:solidFill>
              </a:rPr>
              <a:t>､</a:t>
            </a:r>
            <a:r>
              <a:rPr lang="ja-JP" altLang="en-US" sz="1000" dirty="0">
                <a:solidFill>
                  <a:prstClr val="black"/>
                </a:solidFill>
              </a:rPr>
              <a:t>改善しない</a:t>
            </a:r>
          </a:p>
          <a:p>
            <a:pPr lvl="0"/>
            <a:r>
              <a:rPr lang="ja-JP" altLang="en-US" sz="1000" dirty="0" smtClean="0">
                <a:solidFill>
                  <a:prstClr val="black"/>
                </a:solidFill>
              </a:rPr>
              <a:t>（</a:t>
            </a:r>
            <a:r>
              <a:rPr lang="en-US" altLang="ja-JP" sz="1000" dirty="0" smtClean="0">
                <a:solidFill>
                  <a:prstClr val="black"/>
                </a:solidFill>
              </a:rPr>
              <a:t>PaO</a:t>
            </a:r>
            <a:r>
              <a:rPr lang="en-US" altLang="ja-JP" sz="1000" baseline="-25000" dirty="0" smtClean="0">
                <a:solidFill>
                  <a:prstClr val="black"/>
                </a:solidFill>
              </a:rPr>
              <a:t>2</a:t>
            </a:r>
            <a:r>
              <a:rPr lang="ja-JP" altLang="en-US" sz="1000" dirty="0">
                <a:solidFill>
                  <a:prstClr val="black"/>
                </a:solidFill>
              </a:rPr>
              <a:t>＜</a:t>
            </a:r>
            <a:r>
              <a:rPr lang="en-US" altLang="ja-JP" sz="1000" dirty="0">
                <a:solidFill>
                  <a:prstClr val="black"/>
                </a:solidFill>
              </a:rPr>
              <a:t>60mmHg</a:t>
            </a:r>
            <a:r>
              <a:rPr lang="ja-JP" altLang="en-US" sz="1000" dirty="0" err="1">
                <a:solidFill>
                  <a:prstClr val="black"/>
                </a:solidFill>
              </a:rPr>
              <a:t>、</a:t>
            </a:r>
            <a:r>
              <a:rPr lang="en-US" altLang="ja-JP" sz="1000" dirty="0">
                <a:solidFill>
                  <a:prstClr val="black"/>
                </a:solidFill>
              </a:rPr>
              <a:t>PaCO</a:t>
            </a:r>
            <a:r>
              <a:rPr lang="en-US" altLang="ja-JP" sz="1000" baseline="-25000" dirty="0">
                <a:solidFill>
                  <a:prstClr val="black"/>
                </a:solidFill>
              </a:rPr>
              <a:t>2</a:t>
            </a:r>
            <a:r>
              <a:rPr lang="ja-JP" altLang="en-US" sz="1000" dirty="0" smtClean="0">
                <a:solidFill>
                  <a:prstClr val="black"/>
                </a:solidFill>
              </a:rPr>
              <a:t>上昇）</a:t>
            </a:r>
            <a:endParaRPr lang="en-US" altLang="ja-JP" sz="1000" dirty="0">
              <a:solidFill>
                <a:prstClr val="black"/>
              </a:solidFill>
            </a:endParaRPr>
          </a:p>
          <a:p>
            <a:pPr lvl="0"/>
            <a:r>
              <a:rPr lang="en-US" altLang="ja-JP" sz="1000" dirty="0">
                <a:solidFill>
                  <a:prstClr val="black"/>
                </a:solidFill>
              </a:rPr>
              <a:t>□</a:t>
            </a:r>
            <a:r>
              <a:rPr lang="ja-JP" altLang="en-US" sz="1000" dirty="0">
                <a:solidFill>
                  <a:prstClr val="black"/>
                </a:solidFill>
              </a:rPr>
              <a:t>心拍数＞</a:t>
            </a:r>
            <a:r>
              <a:rPr lang="en-US" altLang="ja-JP" sz="1000" dirty="0">
                <a:solidFill>
                  <a:prstClr val="black"/>
                </a:solidFill>
              </a:rPr>
              <a:t>120/</a:t>
            </a:r>
            <a:r>
              <a:rPr lang="ja-JP" altLang="en-US" sz="1000" dirty="0">
                <a:solidFill>
                  <a:prstClr val="black"/>
                </a:solidFill>
              </a:rPr>
              <a:t>分、</a:t>
            </a:r>
            <a:r>
              <a:rPr lang="en-US" altLang="ja-JP" sz="1000" dirty="0">
                <a:solidFill>
                  <a:prstClr val="black"/>
                </a:solidFill>
              </a:rPr>
              <a:t>20/</a:t>
            </a:r>
            <a:r>
              <a:rPr lang="ja-JP" altLang="en-US" sz="1000" dirty="0">
                <a:solidFill>
                  <a:prstClr val="black"/>
                </a:solidFill>
              </a:rPr>
              <a:t>分以上の</a:t>
            </a:r>
            <a:r>
              <a:rPr lang="ja-JP" altLang="en-US" sz="1000" dirty="0" smtClean="0">
                <a:solidFill>
                  <a:prstClr val="black"/>
                </a:solidFill>
              </a:rPr>
              <a:t>上昇、</a:t>
            </a:r>
            <a:endParaRPr lang="ja-JP" altLang="en-US" sz="1000" dirty="0">
              <a:solidFill>
                <a:prstClr val="black"/>
              </a:solidFill>
            </a:endParaRPr>
          </a:p>
          <a:p>
            <a:pPr lvl="0"/>
            <a:r>
              <a:rPr lang="ja-JP" altLang="en-US" sz="1000" dirty="0">
                <a:solidFill>
                  <a:prstClr val="black"/>
                </a:solidFill>
              </a:rPr>
              <a:t>不整脈の増加</a:t>
            </a:r>
          </a:p>
          <a:p>
            <a:pPr lvl="0"/>
            <a:r>
              <a:rPr lang="ja-JP" altLang="en-US" sz="1000" dirty="0">
                <a:solidFill>
                  <a:prstClr val="black"/>
                </a:solidFill>
              </a:rPr>
              <a:t>□血圧</a:t>
            </a:r>
            <a:r>
              <a:rPr lang="ja-JP" altLang="en-US" sz="1000" dirty="0" smtClean="0">
                <a:solidFill>
                  <a:prstClr val="black"/>
                </a:solidFill>
              </a:rPr>
              <a:t>低下（＜</a:t>
            </a:r>
            <a:r>
              <a:rPr lang="en-US" altLang="ja-JP" sz="1000" dirty="0">
                <a:solidFill>
                  <a:prstClr val="black"/>
                </a:solidFill>
              </a:rPr>
              <a:t>70</a:t>
            </a:r>
            <a:r>
              <a:rPr lang="ja-JP" altLang="en-US" sz="1000" dirty="0">
                <a:solidFill>
                  <a:prstClr val="black"/>
                </a:solidFill>
              </a:rPr>
              <a:t>～</a:t>
            </a:r>
            <a:r>
              <a:rPr lang="en-US" altLang="ja-JP" sz="1000" dirty="0" smtClean="0">
                <a:solidFill>
                  <a:prstClr val="black"/>
                </a:solidFill>
              </a:rPr>
              <a:t>90mmHg</a:t>
            </a:r>
            <a:r>
              <a:rPr lang="ja-JP" altLang="en-US" sz="1000" dirty="0" smtClean="0">
                <a:solidFill>
                  <a:prstClr val="black"/>
                </a:solidFill>
              </a:rPr>
              <a:t>）、拡張期圧</a:t>
            </a:r>
            <a:r>
              <a:rPr lang="ja-JP" altLang="en-US" sz="1000" dirty="0">
                <a:solidFill>
                  <a:prstClr val="black"/>
                </a:solidFill>
              </a:rPr>
              <a:t>が</a:t>
            </a:r>
            <a:r>
              <a:rPr lang="en-US" altLang="ja-JP" sz="1000" dirty="0">
                <a:solidFill>
                  <a:prstClr val="black"/>
                </a:solidFill>
              </a:rPr>
              <a:t>20mmHg</a:t>
            </a:r>
            <a:r>
              <a:rPr lang="ja-JP" altLang="en-US" sz="1000" dirty="0">
                <a:solidFill>
                  <a:prstClr val="black"/>
                </a:solidFill>
              </a:rPr>
              <a:t>以上変化</a:t>
            </a:r>
          </a:p>
          <a:p>
            <a:pPr lvl="0"/>
            <a:r>
              <a:rPr lang="ja-JP" altLang="en-US" sz="1000" dirty="0" smtClean="0">
                <a:solidFill>
                  <a:prstClr val="black"/>
                </a:solidFill>
              </a:rPr>
              <a:t>□マスクフィットが改善しない</a:t>
            </a:r>
            <a:endParaRPr lang="en-US" altLang="ja-JP" sz="1000" dirty="0" smtClean="0">
              <a:solidFill>
                <a:prstClr val="black"/>
              </a:solidFill>
            </a:endParaRPr>
          </a:p>
          <a:p>
            <a:pPr lvl="0"/>
            <a:r>
              <a:rPr lang="ja-JP" altLang="en-US" sz="1000" dirty="0" smtClean="0">
                <a:solidFill>
                  <a:prstClr val="black"/>
                </a:solidFill>
              </a:rPr>
              <a:t>□</a:t>
            </a:r>
            <a:r>
              <a:rPr lang="ja-JP" altLang="en-US" sz="1000" dirty="0">
                <a:solidFill>
                  <a:prstClr val="black"/>
                </a:solidFill>
              </a:rPr>
              <a:t>気胸など、合併症の</a:t>
            </a:r>
            <a:r>
              <a:rPr lang="ja-JP" altLang="en-US" sz="1000" dirty="0" smtClean="0">
                <a:solidFill>
                  <a:prstClr val="black"/>
                </a:solidFill>
              </a:rPr>
              <a:t>発生</a:t>
            </a:r>
            <a:endParaRPr lang="en-US" altLang="ja-JP" sz="1000" dirty="0" smtClean="0">
              <a:solidFill>
                <a:prstClr val="black"/>
              </a:solidFill>
            </a:endParaRPr>
          </a:p>
          <a:p>
            <a:pPr lvl="0"/>
            <a:r>
              <a:rPr lang="ja-JP" altLang="en-US" sz="1000" dirty="0" smtClean="0">
                <a:solidFill>
                  <a:prstClr val="black"/>
                </a:solidFill>
              </a:rPr>
              <a:t>□喀痰の貯留</a:t>
            </a:r>
            <a:endParaRPr lang="ja-JP" altLang="en-US" sz="1000" dirty="0">
              <a:solidFill>
                <a:prstClr val="black"/>
              </a:solidFill>
            </a:endParaRPr>
          </a:p>
        </p:txBody>
      </p:sp>
      <p:sp>
        <p:nvSpPr>
          <p:cNvPr id="29" name="円/楕円 28"/>
          <p:cNvSpPr/>
          <p:nvPr/>
        </p:nvSpPr>
        <p:spPr>
          <a:xfrm>
            <a:off x="4906390" y="1147866"/>
            <a:ext cx="970882" cy="471806"/>
          </a:xfrm>
          <a:prstGeom prst="ellipse">
            <a:avLst/>
          </a:prstGeom>
          <a:solidFill>
            <a:schemeClr val="accent2">
              <a:lumMod val="40000"/>
              <a:lumOff val="60000"/>
            </a:schemeClr>
          </a:solidFill>
          <a:ln w="127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200" dirty="0"/>
              <a:t>病状</a:t>
            </a:r>
            <a:r>
              <a:rPr lang="ja-JP" altLang="en-US" sz="1200" dirty="0" smtClean="0"/>
              <a:t>の</a:t>
            </a:r>
            <a:endParaRPr lang="en-US" altLang="ja-JP" sz="1200" dirty="0"/>
          </a:p>
          <a:p>
            <a:pPr algn="ctr"/>
            <a:r>
              <a:rPr lang="ja-JP" altLang="en-US" sz="1200" dirty="0" smtClean="0"/>
              <a:t>範囲外</a:t>
            </a:r>
            <a:endParaRPr lang="ja-JP" altLang="en-US" sz="1200" dirty="0"/>
          </a:p>
        </p:txBody>
      </p:sp>
      <p:sp>
        <p:nvSpPr>
          <p:cNvPr id="31" name="円/楕円 30"/>
          <p:cNvSpPr/>
          <p:nvPr/>
        </p:nvSpPr>
        <p:spPr>
          <a:xfrm>
            <a:off x="1463410" y="2823762"/>
            <a:ext cx="975374" cy="459125"/>
          </a:xfrm>
          <a:prstGeom prst="ellipse">
            <a:avLst/>
          </a:prstGeom>
          <a:solidFill>
            <a:schemeClr val="accent1">
              <a:lumMod val="40000"/>
              <a:lumOff val="60000"/>
            </a:schemeClr>
          </a:solidFill>
          <a:ln w="127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200" dirty="0" smtClean="0">
                <a:solidFill>
                  <a:schemeClr val="tx1"/>
                </a:solidFill>
              </a:rPr>
              <a:t>病状の</a:t>
            </a:r>
            <a:endParaRPr kumimoji="1" lang="en-US" altLang="ja-JP" sz="1200" dirty="0" smtClean="0">
              <a:solidFill>
                <a:schemeClr val="tx1"/>
              </a:solidFill>
            </a:endParaRPr>
          </a:p>
          <a:p>
            <a:pPr algn="ctr"/>
            <a:r>
              <a:rPr kumimoji="1" lang="ja-JP" altLang="en-US" sz="1200" dirty="0" smtClean="0">
                <a:solidFill>
                  <a:schemeClr val="tx1"/>
                </a:solidFill>
              </a:rPr>
              <a:t>範囲内</a:t>
            </a:r>
            <a:endParaRPr kumimoji="1" lang="en-US" altLang="ja-JP" sz="1200" dirty="0" smtClean="0">
              <a:solidFill>
                <a:schemeClr val="tx1"/>
              </a:solidFill>
            </a:endParaRPr>
          </a:p>
        </p:txBody>
      </p:sp>
      <p:sp>
        <p:nvSpPr>
          <p:cNvPr id="33" name="右矢印 32"/>
          <p:cNvSpPr/>
          <p:nvPr/>
        </p:nvSpPr>
        <p:spPr>
          <a:xfrm rot="5400000">
            <a:off x="2593329" y="1080561"/>
            <a:ext cx="216024" cy="310974"/>
          </a:xfrm>
          <a:prstGeom prst="rightArrow">
            <a:avLst/>
          </a:prstGeom>
          <a:ln w="127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600">
              <a:solidFill>
                <a:srgbClr val="FF0000"/>
              </a:solidFill>
            </a:endParaRPr>
          </a:p>
        </p:txBody>
      </p:sp>
      <p:sp>
        <p:nvSpPr>
          <p:cNvPr id="34" name="テキスト ボックス 33"/>
          <p:cNvSpPr txBox="1"/>
          <p:nvPr/>
        </p:nvSpPr>
        <p:spPr>
          <a:xfrm>
            <a:off x="5517232" y="1662063"/>
            <a:ext cx="906017" cy="461665"/>
          </a:xfrm>
          <a:prstGeom prst="rect">
            <a:avLst/>
          </a:prstGeom>
          <a:noFill/>
        </p:spPr>
        <p:txBody>
          <a:bodyPr wrap="none" rtlCol="0">
            <a:spAutoFit/>
          </a:bodyPr>
          <a:lstStyle/>
          <a:p>
            <a:r>
              <a:rPr lang="ja-JP" altLang="en-US" sz="1200" dirty="0" smtClean="0"/>
              <a:t>不安定</a:t>
            </a:r>
            <a:endParaRPr lang="en-US" altLang="ja-JP" sz="1200" dirty="0" smtClean="0"/>
          </a:p>
          <a:p>
            <a:r>
              <a:rPr kumimoji="1" lang="ja-JP" altLang="en-US" sz="1200" dirty="0" smtClean="0"/>
              <a:t>緊急性あり</a:t>
            </a:r>
            <a:endParaRPr kumimoji="1" lang="ja-JP" altLang="en-US" sz="1200" dirty="0"/>
          </a:p>
        </p:txBody>
      </p:sp>
      <p:sp>
        <p:nvSpPr>
          <p:cNvPr id="35" name="円/楕円 34"/>
          <p:cNvSpPr/>
          <p:nvPr/>
        </p:nvSpPr>
        <p:spPr>
          <a:xfrm>
            <a:off x="1463410" y="2823762"/>
            <a:ext cx="975374" cy="459125"/>
          </a:xfrm>
          <a:prstGeom prst="ellipse">
            <a:avLst/>
          </a:prstGeom>
          <a:solidFill>
            <a:schemeClr val="accent1">
              <a:lumMod val="40000"/>
              <a:lumOff val="60000"/>
            </a:schemeClr>
          </a:solidFill>
          <a:ln w="127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200" dirty="0" smtClean="0">
                <a:solidFill>
                  <a:schemeClr val="tx1"/>
                </a:solidFill>
              </a:rPr>
              <a:t>病状の</a:t>
            </a:r>
            <a:endParaRPr kumimoji="1" lang="en-US" altLang="ja-JP" sz="1200" dirty="0" smtClean="0">
              <a:solidFill>
                <a:schemeClr val="tx1"/>
              </a:solidFill>
            </a:endParaRPr>
          </a:p>
          <a:p>
            <a:pPr algn="ctr"/>
            <a:r>
              <a:rPr kumimoji="1" lang="ja-JP" altLang="en-US" sz="1200" dirty="0" smtClean="0">
                <a:solidFill>
                  <a:schemeClr val="tx1"/>
                </a:solidFill>
              </a:rPr>
              <a:t>範囲内</a:t>
            </a:r>
            <a:endParaRPr kumimoji="1" lang="en-US" altLang="ja-JP" sz="1200" dirty="0" smtClean="0">
              <a:solidFill>
                <a:schemeClr val="tx1"/>
              </a:solidFill>
            </a:endParaRPr>
          </a:p>
        </p:txBody>
      </p:sp>
      <p:sp>
        <p:nvSpPr>
          <p:cNvPr id="36" name="右矢印 35"/>
          <p:cNvSpPr/>
          <p:nvPr/>
        </p:nvSpPr>
        <p:spPr>
          <a:xfrm rot="5400000">
            <a:off x="2515449" y="2918612"/>
            <a:ext cx="360251" cy="310974"/>
          </a:xfrm>
          <a:prstGeom prst="rightArrow">
            <a:avLst/>
          </a:prstGeom>
          <a:ln w="127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600">
              <a:solidFill>
                <a:srgbClr val="FF0000"/>
              </a:solidFill>
            </a:endParaRPr>
          </a:p>
        </p:txBody>
      </p:sp>
      <p:sp>
        <p:nvSpPr>
          <p:cNvPr id="37" name="テキスト ボックス 36"/>
          <p:cNvSpPr txBox="1"/>
          <p:nvPr/>
        </p:nvSpPr>
        <p:spPr>
          <a:xfrm>
            <a:off x="2976792" y="2843808"/>
            <a:ext cx="904415" cy="461665"/>
          </a:xfrm>
          <a:prstGeom prst="rect">
            <a:avLst/>
          </a:prstGeom>
          <a:noFill/>
        </p:spPr>
        <p:txBody>
          <a:bodyPr wrap="none" rtlCol="0">
            <a:spAutoFit/>
          </a:bodyPr>
          <a:lstStyle/>
          <a:p>
            <a:r>
              <a:rPr lang="ja-JP" altLang="en-US" sz="1200" dirty="0" smtClean="0"/>
              <a:t>安定</a:t>
            </a:r>
            <a:endParaRPr lang="en-US" altLang="ja-JP" sz="1200" dirty="0" smtClean="0"/>
          </a:p>
          <a:p>
            <a:r>
              <a:rPr kumimoji="1" lang="ja-JP" altLang="en-US" sz="1200" dirty="0" smtClean="0"/>
              <a:t>緊急性</a:t>
            </a:r>
            <a:r>
              <a:rPr lang="ja-JP" altLang="en-US" sz="1200" dirty="0"/>
              <a:t>なし</a:t>
            </a:r>
            <a:endParaRPr kumimoji="1" lang="ja-JP" altLang="en-US" sz="1200" dirty="0"/>
          </a:p>
        </p:txBody>
      </p:sp>
    </p:spTree>
    <p:extLst>
      <p:ext uri="{BB962C8B-B14F-4D97-AF65-F5344CB8AC3E}">
        <p14:creationId xmlns:p14="http://schemas.microsoft.com/office/powerpoint/2010/main" val="19859305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548680" y="179512"/>
            <a:ext cx="5760640" cy="1046440"/>
          </a:xfrm>
          <a:prstGeom prst="rect">
            <a:avLst/>
          </a:prstGeom>
        </p:spPr>
        <p:txBody>
          <a:bodyPr wrap="square">
            <a:spAutoFit/>
          </a:bodyPr>
          <a:lstStyle/>
          <a:p>
            <a:r>
              <a:rPr lang="ja-JP" altLang="en-US" sz="1400" dirty="0" smtClean="0"/>
              <a:t>非侵襲</a:t>
            </a:r>
            <a:r>
              <a:rPr lang="ja-JP" altLang="en-US" sz="1400" dirty="0"/>
              <a:t>的陽圧換気の設定の変更の手順書に</a:t>
            </a:r>
            <a:r>
              <a:rPr lang="ja-JP" altLang="en-US" sz="1400" dirty="0" smtClean="0"/>
              <a:t>ついて</a:t>
            </a:r>
            <a:endParaRPr lang="en-US" altLang="ja-JP" sz="1400" dirty="0" smtClean="0"/>
          </a:p>
          <a:p>
            <a:endParaRPr lang="en-US" altLang="ja-JP" sz="1200" dirty="0" smtClean="0"/>
          </a:p>
          <a:p>
            <a:r>
              <a:rPr lang="ja-JP" altLang="en-US" sz="1200" dirty="0"/>
              <a:t>非侵襲的陽圧換気が可能な人工呼吸器は数多くあり</a:t>
            </a:r>
            <a:r>
              <a:rPr lang="ja-JP" altLang="en-US" sz="1200" dirty="0" smtClean="0"/>
              <a:t>、換気</a:t>
            </a:r>
            <a:r>
              <a:rPr lang="ja-JP" altLang="en-US" sz="1200" dirty="0" smtClean="0"/>
              <a:t>様式（モード）、</a:t>
            </a:r>
            <a:r>
              <a:rPr lang="ja-JP" altLang="en-US" sz="1200" dirty="0"/>
              <a:t>設定</a:t>
            </a:r>
            <a:r>
              <a:rPr lang="ja-JP" altLang="en-US" sz="1200" dirty="0" smtClean="0"/>
              <a:t>方法</a:t>
            </a:r>
            <a:r>
              <a:rPr lang="ja-JP" altLang="en-US" sz="1200" dirty="0" smtClean="0"/>
              <a:t>は</a:t>
            </a:r>
            <a:r>
              <a:rPr lang="ja-JP" altLang="en-US" sz="1200" dirty="0" smtClean="0"/>
              <a:t>呼吸器</a:t>
            </a:r>
            <a:r>
              <a:rPr lang="ja-JP" altLang="en-US" sz="1200" dirty="0"/>
              <a:t>により多種多様であることから、実際に自施設で使用される機器や方法に沿って、設定変更の具体的方法についてプロトコールを作成することが望ましい</a:t>
            </a:r>
            <a:r>
              <a:rPr lang="ja-JP" altLang="en-US" sz="1200" dirty="0" smtClean="0"/>
              <a:t>。</a:t>
            </a:r>
            <a:endParaRPr lang="ja-JP" altLang="en-US" sz="1200" dirty="0"/>
          </a:p>
        </p:txBody>
      </p:sp>
      <p:sp>
        <p:nvSpPr>
          <p:cNvPr id="5" name="正方形/長方形 4"/>
          <p:cNvSpPr/>
          <p:nvPr/>
        </p:nvSpPr>
        <p:spPr>
          <a:xfrm>
            <a:off x="548679" y="1187624"/>
            <a:ext cx="5760641" cy="461665"/>
          </a:xfrm>
          <a:prstGeom prst="rect">
            <a:avLst/>
          </a:prstGeom>
        </p:spPr>
        <p:txBody>
          <a:bodyPr wrap="square">
            <a:spAutoFit/>
          </a:bodyPr>
          <a:lstStyle/>
          <a:p>
            <a:r>
              <a:rPr lang="en-US" altLang="ja-JP" sz="1200" dirty="0" smtClean="0"/>
              <a:t>【</a:t>
            </a:r>
            <a:r>
              <a:rPr lang="ja-JP" altLang="en-US" sz="1200" dirty="0" smtClean="0"/>
              <a:t>当該</a:t>
            </a:r>
            <a:r>
              <a:rPr lang="ja-JP" altLang="en-US" sz="1200" dirty="0"/>
              <a:t>手順書に係る特定行為の対象となる患者</a:t>
            </a:r>
            <a:r>
              <a:rPr lang="en-US" altLang="ja-JP" sz="1200" dirty="0" smtClean="0"/>
              <a:t>】</a:t>
            </a:r>
            <a:r>
              <a:rPr lang="ja-JP" altLang="en-US" sz="1200" dirty="0" smtClean="0"/>
              <a:t>（補足）</a:t>
            </a:r>
            <a:endParaRPr lang="en-US" altLang="ja-JP" sz="1200" dirty="0" smtClean="0"/>
          </a:p>
          <a:p>
            <a:r>
              <a:rPr lang="ja-JP" altLang="en-US" sz="1200" dirty="0" smtClean="0"/>
              <a:t>＜</a:t>
            </a:r>
            <a:r>
              <a:rPr lang="ja-JP" altLang="en-US" sz="1200" dirty="0"/>
              <a:t>許容される血液ガス分析の範囲</a:t>
            </a:r>
            <a:r>
              <a:rPr lang="ja-JP" altLang="en-US" sz="1200" dirty="0" smtClean="0"/>
              <a:t>＞</a:t>
            </a:r>
            <a:endParaRPr lang="en-US" altLang="ja-JP" sz="1200" dirty="0" smtClean="0"/>
          </a:p>
        </p:txBody>
      </p:sp>
      <p:sp>
        <p:nvSpPr>
          <p:cNvPr id="7" name="正方形/長方形 6"/>
          <p:cNvSpPr/>
          <p:nvPr/>
        </p:nvSpPr>
        <p:spPr>
          <a:xfrm>
            <a:off x="548680" y="2771800"/>
            <a:ext cx="5832648" cy="6370975"/>
          </a:xfrm>
          <a:prstGeom prst="rect">
            <a:avLst/>
          </a:prstGeom>
        </p:spPr>
        <p:txBody>
          <a:bodyPr wrap="square">
            <a:spAutoFit/>
          </a:bodyPr>
          <a:lstStyle/>
          <a:p>
            <a:r>
              <a:rPr lang="en-US" altLang="ja-JP" sz="1200" dirty="0"/>
              <a:t>【</a:t>
            </a:r>
            <a:r>
              <a:rPr lang="ja-JP" altLang="en-US" sz="1200" dirty="0"/>
              <a:t>診療の補助の内容</a:t>
            </a:r>
            <a:r>
              <a:rPr lang="en-US" altLang="ja-JP" sz="1200" dirty="0" smtClean="0"/>
              <a:t>】</a:t>
            </a:r>
            <a:r>
              <a:rPr lang="ja-JP" altLang="en-US" sz="1200" dirty="0" smtClean="0"/>
              <a:t>（補足）</a:t>
            </a:r>
            <a:endParaRPr lang="en-US" altLang="ja-JP" sz="1200" dirty="0" smtClean="0"/>
          </a:p>
          <a:p>
            <a:r>
              <a:rPr lang="ja-JP" altLang="en-US" sz="1200" dirty="0" smtClean="0"/>
              <a:t>□</a:t>
            </a:r>
            <a:r>
              <a:rPr lang="ja-JP" altLang="en-US" sz="1200" dirty="0"/>
              <a:t>肺酸素化を許容される範囲に保つように</a:t>
            </a:r>
            <a:r>
              <a:rPr lang="en-US" altLang="ja-JP" sz="1200" dirty="0" smtClean="0"/>
              <a:t>FiO</a:t>
            </a:r>
            <a:r>
              <a:rPr lang="en-US" altLang="ja-JP" sz="1200" baseline="-25000" dirty="0" smtClean="0"/>
              <a:t>2</a:t>
            </a:r>
            <a:r>
              <a:rPr lang="ja-JP" altLang="en-US" sz="1200" dirty="0" err="1"/>
              <a:t>、</a:t>
            </a:r>
            <a:r>
              <a:rPr lang="ja-JP" altLang="en-US" sz="1200" dirty="0"/>
              <a:t>呼気圧を調節する</a:t>
            </a:r>
          </a:p>
          <a:p>
            <a:r>
              <a:rPr lang="ja-JP" altLang="en-US" sz="1200" dirty="0"/>
              <a:t>□肺胞換気を許容される範囲に保つように吸気圧</a:t>
            </a:r>
            <a:r>
              <a:rPr lang="ja-JP" altLang="en-US" sz="1200" dirty="0" smtClean="0"/>
              <a:t>、１回</a:t>
            </a:r>
            <a:r>
              <a:rPr lang="ja-JP" altLang="en-US" sz="1200" dirty="0"/>
              <a:t>換気量、呼吸</a:t>
            </a:r>
            <a:r>
              <a:rPr lang="ja-JP" altLang="en-US" sz="1200" dirty="0" smtClean="0"/>
              <a:t>回数（強制</a:t>
            </a:r>
            <a:r>
              <a:rPr lang="ja-JP" altLang="en-US" sz="1200" dirty="0"/>
              <a:t>換気数、</a:t>
            </a:r>
            <a:r>
              <a:rPr lang="en-US" altLang="ja-JP" sz="1200" dirty="0"/>
              <a:t>S/T</a:t>
            </a:r>
            <a:r>
              <a:rPr lang="ja-JP" altLang="en-US" sz="1200" dirty="0"/>
              <a:t>モードバックアップ</a:t>
            </a:r>
            <a:r>
              <a:rPr lang="ja-JP" altLang="en-US" sz="1200" dirty="0" smtClean="0"/>
              <a:t>呼吸数）を</a:t>
            </a:r>
            <a:r>
              <a:rPr lang="ja-JP" altLang="en-US" sz="1200" dirty="0"/>
              <a:t>調節する</a:t>
            </a:r>
          </a:p>
          <a:p>
            <a:r>
              <a:rPr lang="ja-JP" altLang="en-US" sz="1200" dirty="0"/>
              <a:t>□トリガー感度、ライズタイムを調節</a:t>
            </a:r>
            <a:r>
              <a:rPr lang="ja-JP" altLang="en-US" sz="1200" dirty="0" smtClean="0"/>
              <a:t>する</a:t>
            </a:r>
            <a:endParaRPr lang="en-US" altLang="ja-JP" sz="1200" dirty="0" smtClean="0"/>
          </a:p>
          <a:p>
            <a:endParaRPr lang="en-US" altLang="ja-JP" sz="1200" dirty="0"/>
          </a:p>
          <a:p>
            <a:r>
              <a:rPr lang="ja-JP" altLang="en-US" sz="1200" dirty="0"/>
              <a:t>＜非侵襲的陽圧換気の設定の具体的</a:t>
            </a:r>
            <a:r>
              <a:rPr lang="ja-JP" altLang="en-US" sz="1200" dirty="0" smtClean="0"/>
              <a:t>方法（例）＞</a:t>
            </a:r>
            <a:endParaRPr lang="ja-JP" altLang="en-US" sz="1200" dirty="0"/>
          </a:p>
          <a:p>
            <a:r>
              <a:rPr lang="ja-JP" altLang="en-US" sz="1200" dirty="0"/>
              <a:t>・マスクの選択：患者の快適性、フィッティング、喀痰喀出の状況を考慮して</a:t>
            </a:r>
            <a:r>
              <a:rPr lang="ja-JP" altLang="en-US" sz="1200" dirty="0" smtClean="0"/>
              <a:t>フルフェイスマスク</a:t>
            </a:r>
            <a:r>
              <a:rPr lang="ja-JP" altLang="en-US" sz="1200" dirty="0"/>
              <a:t>、トータルフェイスマスク、鼻マスク、ヘルメットマスクなどから選択する。</a:t>
            </a:r>
            <a:endParaRPr lang="ja-JP" altLang="en-US" sz="1200" dirty="0"/>
          </a:p>
          <a:p>
            <a:endParaRPr lang="en-US" altLang="ja-JP" sz="1200" dirty="0" smtClean="0"/>
          </a:p>
          <a:p>
            <a:r>
              <a:rPr lang="ja-JP" altLang="en-US" sz="1200" dirty="0" smtClean="0"/>
              <a:t>１</a:t>
            </a:r>
            <a:r>
              <a:rPr lang="ja-JP" altLang="en-US" sz="1200" dirty="0"/>
              <a:t>）</a:t>
            </a:r>
            <a:r>
              <a:rPr lang="en-US" altLang="ja-JP" sz="1200" dirty="0" smtClean="0"/>
              <a:t>Ⅰ</a:t>
            </a:r>
            <a:r>
              <a:rPr lang="ja-JP" altLang="en-US" sz="1200" dirty="0"/>
              <a:t>型呼吸不全</a:t>
            </a:r>
          </a:p>
          <a:p>
            <a:r>
              <a:rPr lang="ja-JP" altLang="en-US" sz="1200" dirty="0"/>
              <a:t>・</a:t>
            </a:r>
            <a:r>
              <a:rPr lang="en-US" altLang="ja-JP" sz="1200" dirty="0"/>
              <a:t>CPAP</a:t>
            </a:r>
            <a:r>
              <a:rPr lang="ja-JP" altLang="en-US" sz="1200" dirty="0"/>
              <a:t>モードの選択が可能</a:t>
            </a:r>
          </a:p>
          <a:p>
            <a:r>
              <a:rPr lang="ja-JP" altLang="en-US" sz="1200" dirty="0"/>
              <a:t>・初期</a:t>
            </a:r>
            <a:r>
              <a:rPr lang="en-US" altLang="ja-JP" sz="1200" dirty="0"/>
              <a:t>CPAP</a:t>
            </a:r>
            <a:r>
              <a:rPr lang="ja-JP" altLang="en-US" sz="1200" dirty="0"/>
              <a:t>圧を</a:t>
            </a:r>
            <a:r>
              <a:rPr lang="en-US" altLang="ja-JP" sz="1200" dirty="0"/>
              <a:t>2cmH</a:t>
            </a:r>
            <a:r>
              <a:rPr lang="en-US" altLang="ja-JP" sz="1200" baseline="-25000" dirty="0"/>
              <a:t>2</a:t>
            </a:r>
            <a:r>
              <a:rPr lang="en-US" altLang="ja-JP" sz="1200" dirty="0"/>
              <a:t>O</a:t>
            </a:r>
            <a:r>
              <a:rPr lang="ja-JP" altLang="en-US" sz="1200" dirty="0"/>
              <a:t>から開始</a:t>
            </a:r>
          </a:p>
          <a:p>
            <a:r>
              <a:rPr lang="ja-JP" altLang="en-US" sz="1200" dirty="0"/>
              <a:t>・</a:t>
            </a:r>
            <a:r>
              <a:rPr lang="en-US" altLang="ja-JP" sz="1200" dirty="0"/>
              <a:t>PaO</a:t>
            </a:r>
            <a:r>
              <a:rPr lang="en-US" altLang="ja-JP" sz="1200" baseline="-25000" dirty="0"/>
              <a:t>2</a:t>
            </a:r>
            <a:r>
              <a:rPr lang="ja-JP" altLang="en-US" sz="1200" dirty="0" err="1"/>
              <a:t>、</a:t>
            </a:r>
            <a:r>
              <a:rPr lang="en-US" altLang="ja-JP" sz="1200" dirty="0"/>
              <a:t>SpO</a:t>
            </a:r>
            <a:r>
              <a:rPr lang="en-US" altLang="ja-JP" sz="1200" baseline="-25000" dirty="0"/>
              <a:t>2</a:t>
            </a:r>
            <a:r>
              <a:rPr lang="ja-JP" altLang="en-US" sz="1200" dirty="0"/>
              <a:t>を指標に酸素化改善の必要があれば</a:t>
            </a:r>
            <a:r>
              <a:rPr lang="en-US" altLang="ja-JP" sz="1200" dirty="0"/>
              <a:t>2cmH</a:t>
            </a:r>
            <a:r>
              <a:rPr lang="en-US" altLang="ja-JP" sz="1200" baseline="-25000" dirty="0"/>
              <a:t>2</a:t>
            </a:r>
            <a:r>
              <a:rPr lang="en-US" altLang="ja-JP" sz="1200" dirty="0"/>
              <a:t>O</a:t>
            </a:r>
            <a:r>
              <a:rPr lang="ja-JP" altLang="en-US" sz="1200" dirty="0" err="1"/>
              <a:t>ずつ</a:t>
            </a:r>
            <a:r>
              <a:rPr lang="en-US" altLang="ja-JP" sz="1200" dirty="0"/>
              <a:t>CPAP</a:t>
            </a:r>
            <a:r>
              <a:rPr lang="ja-JP" altLang="en-US" sz="1200" dirty="0"/>
              <a:t>圧を増量</a:t>
            </a:r>
          </a:p>
          <a:p>
            <a:endParaRPr lang="ja-JP" altLang="en-US" sz="1200" dirty="0"/>
          </a:p>
          <a:p>
            <a:r>
              <a:rPr lang="ja-JP" altLang="en-US" sz="1200" dirty="0"/>
              <a:t>２）</a:t>
            </a:r>
            <a:r>
              <a:rPr lang="en-US" altLang="ja-JP" sz="1200" dirty="0" smtClean="0"/>
              <a:t>Ⅱ</a:t>
            </a:r>
            <a:r>
              <a:rPr lang="ja-JP" altLang="en-US" sz="1200" dirty="0"/>
              <a:t>型呼吸不全</a:t>
            </a:r>
          </a:p>
          <a:p>
            <a:r>
              <a:rPr lang="ja-JP" altLang="en-US" sz="1200" dirty="0"/>
              <a:t>・</a:t>
            </a:r>
            <a:r>
              <a:rPr lang="en-US" altLang="ja-JP" sz="1200" dirty="0"/>
              <a:t>S/T</a:t>
            </a:r>
            <a:r>
              <a:rPr lang="ja-JP" altLang="en-US" sz="1200" dirty="0"/>
              <a:t>モード、</a:t>
            </a:r>
            <a:r>
              <a:rPr lang="en-US" altLang="ja-JP" sz="1200" dirty="0"/>
              <a:t>T</a:t>
            </a:r>
            <a:r>
              <a:rPr lang="ja-JP" altLang="en-US" sz="1200" dirty="0"/>
              <a:t>モード、</a:t>
            </a:r>
            <a:r>
              <a:rPr lang="en-US" altLang="ja-JP" sz="1200" dirty="0" err="1"/>
              <a:t>bilevel</a:t>
            </a:r>
            <a:r>
              <a:rPr lang="en-US" altLang="ja-JP" sz="1200" dirty="0"/>
              <a:t> PAP</a:t>
            </a:r>
            <a:r>
              <a:rPr lang="ja-JP" altLang="en-US" sz="1200" dirty="0"/>
              <a:t>など強制換気やバックアップ換気が付与できるモードが選択可能</a:t>
            </a:r>
          </a:p>
          <a:p>
            <a:r>
              <a:rPr lang="ja-JP" altLang="en-US" sz="1200" dirty="0"/>
              <a:t>・初期呼気圧</a:t>
            </a:r>
            <a:r>
              <a:rPr lang="en-US" altLang="ja-JP" sz="1200" dirty="0"/>
              <a:t>4</a:t>
            </a:r>
            <a:r>
              <a:rPr lang="ja-JP" altLang="en-US" sz="1200" dirty="0"/>
              <a:t>～</a:t>
            </a:r>
            <a:r>
              <a:rPr lang="en-US" altLang="ja-JP" sz="1200" dirty="0"/>
              <a:t>5cmH</a:t>
            </a:r>
            <a:r>
              <a:rPr lang="en-US" altLang="ja-JP" sz="1200" baseline="-25000" dirty="0"/>
              <a:t>2</a:t>
            </a:r>
            <a:r>
              <a:rPr lang="en-US" altLang="ja-JP" sz="1200" dirty="0"/>
              <a:t>O</a:t>
            </a:r>
          </a:p>
          <a:p>
            <a:r>
              <a:rPr lang="ja-JP" altLang="en-US" sz="1200" dirty="0"/>
              <a:t>・初期吸気圧</a:t>
            </a:r>
            <a:r>
              <a:rPr lang="en-US" altLang="ja-JP" sz="1200" dirty="0"/>
              <a:t>8</a:t>
            </a:r>
            <a:r>
              <a:rPr lang="ja-JP" altLang="en-US" sz="1200" dirty="0"/>
              <a:t>～</a:t>
            </a:r>
            <a:r>
              <a:rPr lang="en-US" altLang="ja-JP" sz="1200" dirty="0"/>
              <a:t>15cmH</a:t>
            </a:r>
            <a:r>
              <a:rPr lang="en-US" altLang="ja-JP" sz="1200" baseline="-25000" dirty="0"/>
              <a:t>2</a:t>
            </a:r>
            <a:r>
              <a:rPr lang="en-US" altLang="ja-JP" sz="1200" dirty="0"/>
              <a:t>O</a:t>
            </a:r>
            <a:r>
              <a:rPr lang="ja-JP" altLang="en-US" sz="1200" dirty="0" err="1"/>
              <a:t>、</a:t>
            </a:r>
            <a:r>
              <a:rPr lang="ja-JP" altLang="en-US" sz="1200" dirty="0"/>
              <a:t>受容されれば</a:t>
            </a:r>
            <a:r>
              <a:rPr lang="en-US" altLang="ja-JP" sz="1200" dirty="0"/>
              <a:t>25cmH</a:t>
            </a:r>
            <a:r>
              <a:rPr lang="en-US" altLang="ja-JP" sz="1200" baseline="-25000" dirty="0"/>
              <a:t>2</a:t>
            </a:r>
            <a:r>
              <a:rPr lang="en-US" altLang="ja-JP" sz="1200" dirty="0"/>
              <a:t>O</a:t>
            </a:r>
            <a:r>
              <a:rPr lang="ja-JP" altLang="en-US" sz="1200" dirty="0" err="1"/>
              <a:t>まで</a:t>
            </a:r>
            <a:r>
              <a:rPr lang="ja-JP" altLang="en-US" sz="1200" dirty="0"/>
              <a:t>上昇させる</a:t>
            </a:r>
          </a:p>
          <a:p>
            <a:r>
              <a:rPr lang="ja-JP" altLang="en-US" sz="1200" dirty="0"/>
              <a:t>・</a:t>
            </a:r>
            <a:r>
              <a:rPr lang="en-US" altLang="ja-JP" sz="1200" dirty="0"/>
              <a:t>PaCO</a:t>
            </a:r>
            <a:r>
              <a:rPr lang="en-US" altLang="ja-JP" sz="1200" baseline="-25000" dirty="0"/>
              <a:t>2</a:t>
            </a:r>
            <a:r>
              <a:rPr lang="ja-JP" altLang="en-US" sz="1200" dirty="0" err="1"/>
              <a:t>、</a:t>
            </a:r>
            <a:r>
              <a:rPr lang="en-US" altLang="ja-JP" sz="1200" dirty="0"/>
              <a:t>pH</a:t>
            </a:r>
            <a:r>
              <a:rPr lang="ja-JP" altLang="en-US" sz="1200" dirty="0"/>
              <a:t>を指標に肺胞換気改善の必要があれば</a:t>
            </a:r>
            <a:r>
              <a:rPr lang="en-US" altLang="ja-JP" sz="1200" dirty="0"/>
              <a:t>(</a:t>
            </a:r>
            <a:r>
              <a:rPr lang="ja-JP" altLang="en-US" sz="1200" dirty="0"/>
              <a:t>吸気圧－呼気圧</a:t>
            </a:r>
            <a:r>
              <a:rPr lang="en-US" altLang="ja-JP" sz="1200" dirty="0"/>
              <a:t>)</a:t>
            </a:r>
            <a:r>
              <a:rPr lang="ja-JP" altLang="en-US" sz="1200" dirty="0"/>
              <a:t>を</a:t>
            </a:r>
            <a:r>
              <a:rPr lang="en-US" altLang="ja-JP" sz="1200" dirty="0"/>
              <a:t>2cmH</a:t>
            </a:r>
            <a:r>
              <a:rPr lang="en-US" altLang="ja-JP" sz="1200" baseline="-25000" dirty="0"/>
              <a:t>2</a:t>
            </a:r>
            <a:r>
              <a:rPr lang="en-US" altLang="ja-JP" sz="1200" dirty="0"/>
              <a:t>O</a:t>
            </a:r>
            <a:r>
              <a:rPr lang="ja-JP" altLang="en-US" sz="1200" dirty="0" err="1"/>
              <a:t>ずつ</a:t>
            </a:r>
            <a:r>
              <a:rPr lang="ja-JP" altLang="en-US" sz="1200" dirty="0"/>
              <a:t>増量</a:t>
            </a:r>
          </a:p>
          <a:p>
            <a:r>
              <a:rPr lang="ja-JP" altLang="en-US" sz="1200" dirty="0"/>
              <a:t>・</a:t>
            </a:r>
            <a:r>
              <a:rPr lang="en-US" altLang="ja-JP" sz="1200" dirty="0"/>
              <a:t>PaO</a:t>
            </a:r>
            <a:r>
              <a:rPr lang="en-US" altLang="ja-JP" sz="1200" baseline="-25000" dirty="0"/>
              <a:t>2</a:t>
            </a:r>
            <a:r>
              <a:rPr lang="ja-JP" altLang="en-US" sz="1200" dirty="0" err="1"/>
              <a:t>、</a:t>
            </a:r>
            <a:r>
              <a:rPr lang="en-US" altLang="ja-JP" sz="1200" dirty="0"/>
              <a:t>SpO2</a:t>
            </a:r>
            <a:r>
              <a:rPr lang="ja-JP" altLang="en-US" sz="1200" dirty="0"/>
              <a:t>を指標に酸素化改善の必要があれば呼気圧を</a:t>
            </a:r>
            <a:r>
              <a:rPr lang="en-US" altLang="ja-JP" sz="1200" dirty="0"/>
              <a:t>2cmH</a:t>
            </a:r>
            <a:r>
              <a:rPr lang="en-US" altLang="ja-JP" sz="1200" baseline="-25000" dirty="0"/>
              <a:t>2</a:t>
            </a:r>
            <a:r>
              <a:rPr lang="en-US" altLang="ja-JP" sz="1200" dirty="0"/>
              <a:t>O</a:t>
            </a:r>
            <a:r>
              <a:rPr lang="ja-JP" altLang="en-US" sz="1200" dirty="0" err="1"/>
              <a:t>ずつ</a:t>
            </a:r>
            <a:r>
              <a:rPr lang="ja-JP" altLang="en-US" sz="1200" dirty="0"/>
              <a:t>増量、最大</a:t>
            </a:r>
            <a:r>
              <a:rPr lang="en-US" altLang="ja-JP" sz="1200" dirty="0"/>
              <a:t>15cmH</a:t>
            </a:r>
            <a:r>
              <a:rPr lang="en-US" altLang="ja-JP" sz="1200" baseline="-25000" dirty="0"/>
              <a:t>2</a:t>
            </a:r>
            <a:r>
              <a:rPr lang="en-US" altLang="ja-JP" sz="1200" dirty="0"/>
              <a:t>O</a:t>
            </a:r>
          </a:p>
          <a:p>
            <a:r>
              <a:rPr lang="ja-JP" altLang="en-US" sz="1200" dirty="0"/>
              <a:t>・トリガー感度：調節できる場合はオートトリガリングやトリガリング不全を起こさない最大の感度に設定</a:t>
            </a:r>
          </a:p>
          <a:p>
            <a:r>
              <a:rPr lang="ja-JP" altLang="en-US" sz="1200" dirty="0"/>
              <a:t>・強制換気ないしバックアップ換気：強制換気を設定するモードや</a:t>
            </a:r>
            <a:r>
              <a:rPr lang="en-US" altLang="ja-JP" sz="1200" dirty="0"/>
              <a:t>S/T</a:t>
            </a:r>
            <a:r>
              <a:rPr lang="ja-JP" altLang="en-US" sz="1200" dirty="0"/>
              <a:t>モードなどでは、強制換気、バックアップ呼吸数を患者の努力呼吸数より</a:t>
            </a:r>
            <a:r>
              <a:rPr lang="en-US" altLang="ja-JP" sz="1200" dirty="0"/>
              <a:t>10</a:t>
            </a:r>
            <a:r>
              <a:rPr lang="ja-JP" altLang="en-US" sz="1200" dirty="0"/>
              <a:t>～</a:t>
            </a:r>
            <a:r>
              <a:rPr lang="en-US" altLang="ja-JP" sz="1200" dirty="0"/>
              <a:t>20</a:t>
            </a:r>
            <a:r>
              <a:rPr lang="ja-JP" altLang="en-US" sz="1200" dirty="0"/>
              <a:t>％少ない値を基準に、呼吸仕事量を考慮して調節する。強制換気、バックアップ換気時の吸気時間は患者の自発呼吸の吸気時間を基準に同調性を考慮して調節する．</a:t>
            </a:r>
          </a:p>
          <a:p>
            <a:r>
              <a:rPr lang="ja-JP" altLang="en-US" sz="1200" dirty="0"/>
              <a:t>・</a:t>
            </a:r>
            <a:r>
              <a:rPr lang="ja-JP" altLang="en-US" sz="1200" dirty="0" smtClean="0"/>
              <a:t>ライズタイム（吸気</a:t>
            </a:r>
            <a:r>
              <a:rPr lang="ja-JP" altLang="en-US" sz="1200" dirty="0"/>
              <a:t>の始まりから設定吸気圧に到達するまでの</a:t>
            </a:r>
            <a:r>
              <a:rPr lang="ja-JP" altLang="en-US" sz="1200" dirty="0" smtClean="0"/>
              <a:t>時間）：</a:t>
            </a:r>
            <a:r>
              <a:rPr lang="en-US" altLang="ja-JP" sz="1200" dirty="0"/>
              <a:t>0.1</a:t>
            </a:r>
            <a:r>
              <a:rPr lang="ja-JP" altLang="en-US" sz="1200" dirty="0"/>
              <a:t>秒～</a:t>
            </a:r>
            <a:r>
              <a:rPr lang="en-US" altLang="ja-JP" sz="1200" dirty="0"/>
              <a:t>0.4</a:t>
            </a:r>
            <a:r>
              <a:rPr lang="ja-JP" altLang="en-US" sz="1200" dirty="0"/>
              <a:t>秒の間で患者の吸いやすさ、同調性を考慮して調節する</a:t>
            </a:r>
          </a:p>
          <a:p>
            <a:r>
              <a:rPr lang="ja-JP" altLang="en-US" sz="1200" dirty="0"/>
              <a:t>・マスクのリーク量：</a:t>
            </a:r>
            <a:r>
              <a:rPr lang="en-US" altLang="ja-JP" sz="1200" dirty="0"/>
              <a:t>30L/min</a:t>
            </a:r>
            <a:r>
              <a:rPr lang="ja-JP" altLang="en-US" sz="1200" dirty="0"/>
              <a:t>前後を目標にフィッティングする</a:t>
            </a:r>
          </a:p>
          <a:p>
            <a:r>
              <a:rPr lang="ja-JP" altLang="en-US" sz="1200" dirty="0"/>
              <a:t>・設定変更後は</a:t>
            </a:r>
            <a:r>
              <a:rPr lang="en-US" altLang="ja-JP" sz="1200" dirty="0"/>
              <a:t>30</a:t>
            </a:r>
            <a:r>
              <a:rPr lang="ja-JP" altLang="en-US" sz="1200" dirty="0"/>
              <a:t>分程度は患者の状態を観察し、呼吸状態や酸素化の評価を</a:t>
            </a:r>
            <a:r>
              <a:rPr lang="ja-JP" altLang="en-US" sz="1200" dirty="0" smtClean="0"/>
              <a:t>行う</a:t>
            </a:r>
            <a:endParaRPr lang="en-US" altLang="ja-JP" sz="1200" dirty="0"/>
          </a:p>
        </p:txBody>
      </p:sp>
      <p:graphicFrame>
        <p:nvGraphicFramePr>
          <p:cNvPr id="12" name="表 11"/>
          <p:cNvGraphicFramePr>
            <a:graphicFrameLocks noGrp="1"/>
          </p:cNvGraphicFramePr>
          <p:nvPr>
            <p:extLst>
              <p:ext uri="{D42A27DB-BD31-4B8C-83A1-F6EECF244321}">
                <p14:modId xmlns:p14="http://schemas.microsoft.com/office/powerpoint/2010/main" val="1363456201"/>
              </p:ext>
            </p:extLst>
          </p:nvPr>
        </p:nvGraphicFramePr>
        <p:xfrm>
          <a:off x="548679" y="1691680"/>
          <a:ext cx="5760642" cy="944880"/>
        </p:xfrm>
        <a:graphic>
          <a:graphicData uri="http://schemas.openxmlformats.org/drawingml/2006/table">
            <a:tbl>
              <a:tblPr/>
              <a:tblGrid>
                <a:gridCol w="1406668"/>
                <a:gridCol w="870795"/>
                <a:gridCol w="1831509"/>
                <a:gridCol w="1011598"/>
                <a:gridCol w="640072"/>
              </a:tblGrid>
              <a:tr h="182880">
                <a:tc>
                  <a:txBody>
                    <a:bodyPr/>
                    <a:lstStyle/>
                    <a:p>
                      <a:pPr algn="ctr" fontAlgn="ctr"/>
                      <a:r>
                        <a:rPr lang="ja-JP" altLang="en-US" sz="1200" b="0" i="0" u="none" strike="noStrike" dirty="0">
                          <a:solidFill>
                            <a:srgbClr val="000000"/>
                          </a:solidFill>
                          <a:effectLst/>
                          <a:latin typeface="ＭＳ Ｐゴシック"/>
                        </a:rPr>
                        <a:t>患者カテゴリー</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ＭＳ Ｐゴシック"/>
                        </a:rPr>
                        <a:t>pH</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ＭＳ Ｐゴシック"/>
                        </a:rPr>
                        <a:t>PaCO</a:t>
                      </a:r>
                      <a:r>
                        <a:rPr lang="en-US" sz="1200" b="0" i="0" u="none" strike="noStrike" baseline="-25000" dirty="0">
                          <a:solidFill>
                            <a:srgbClr val="000000"/>
                          </a:solidFill>
                          <a:effectLst/>
                          <a:latin typeface="ＭＳ Ｐゴシック"/>
                        </a:rPr>
                        <a:t>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ＭＳ Ｐゴシック"/>
                        </a:rPr>
                        <a:t>PaO</a:t>
                      </a:r>
                      <a:r>
                        <a:rPr lang="en-US" sz="1200" b="0" i="0" u="none" strike="noStrike" baseline="-25000" dirty="0">
                          <a:solidFill>
                            <a:srgbClr val="000000"/>
                          </a:solidFill>
                          <a:effectLst/>
                          <a:latin typeface="ＭＳ Ｐゴシック"/>
                        </a:rPr>
                        <a:t>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ＭＳ Ｐゴシック"/>
                        </a:rPr>
                        <a:t>SpO</a:t>
                      </a:r>
                      <a:r>
                        <a:rPr lang="en-US" sz="1200" b="0" i="0" u="none" strike="noStrike" baseline="-25000" dirty="0">
                          <a:solidFill>
                            <a:srgbClr val="000000"/>
                          </a:solidFill>
                          <a:effectLst/>
                          <a:latin typeface="ＭＳ Ｐゴシック"/>
                        </a:rPr>
                        <a:t>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2880">
                <a:tc>
                  <a:txBody>
                    <a:bodyPr/>
                    <a:lstStyle/>
                    <a:p>
                      <a:pPr algn="ctr" fontAlgn="ctr"/>
                      <a:r>
                        <a:rPr lang="ja-JP" altLang="en-US" sz="1200" b="0" i="0" u="none" strike="noStrike">
                          <a:solidFill>
                            <a:srgbClr val="000000"/>
                          </a:solidFill>
                          <a:effectLst/>
                          <a:latin typeface="ＭＳ Ｐゴシック"/>
                        </a:rPr>
                        <a:t>通常</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Ｐゴシック"/>
                        </a:rPr>
                        <a:t>7.35-7.45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ＭＳ Ｐゴシック"/>
                        </a:rPr>
                        <a:t>35-45mmHg</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ＭＳ Ｐゴシック"/>
                        </a:rPr>
                        <a:t>≧80mmHg</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Ｐゴシック"/>
                        </a:rPr>
                        <a:t>92-97%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2880">
                <a:tc>
                  <a:txBody>
                    <a:bodyPr/>
                    <a:lstStyle/>
                    <a:p>
                      <a:pPr algn="ctr" fontAlgn="ctr"/>
                      <a:r>
                        <a:rPr lang="zh-TW"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慢性閉塞性肺疾患</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Ｐゴシック"/>
                        </a:rPr>
                        <a:t>7.30-7.45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ＭＳ Ｐゴシック"/>
                        </a:rPr>
                        <a:t>45-55mmHg</a:t>
                      </a:r>
                      <a:br>
                        <a:rPr lang="en-US" altLang="ja-JP" sz="1200" b="0" i="0" u="none" strike="noStrike" dirty="0">
                          <a:solidFill>
                            <a:srgbClr val="000000"/>
                          </a:solidFill>
                          <a:effectLst/>
                          <a:latin typeface="ＭＳ Ｐゴシック"/>
                        </a:rPr>
                      </a:br>
                      <a:r>
                        <a:rPr lang="en-US" altLang="ja-JP" sz="1200" b="0" i="0" u="none" strike="noStrike" dirty="0">
                          <a:solidFill>
                            <a:srgbClr val="000000"/>
                          </a:solidFill>
                          <a:effectLst/>
                          <a:latin typeface="ＭＳ Ｐゴシック"/>
                        </a:rPr>
                        <a:t>pH</a:t>
                      </a:r>
                      <a:r>
                        <a:rPr lang="ja-JP" altLang="en-US" sz="1200" b="0" i="0" u="none" strike="noStrike" dirty="0">
                          <a:solidFill>
                            <a:srgbClr val="000000"/>
                          </a:solidFill>
                          <a:effectLst/>
                          <a:latin typeface="ＭＳ Ｐゴシック"/>
                        </a:rPr>
                        <a:t>の範囲に合わせる</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ＭＳ Ｐゴシック"/>
                        </a:rPr>
                        <a:t>55-75mmHg</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a:solidFill>
                            <a:srgbClr val="000000"/>
                          </a:solidFill>
                          <a:effectLst/>
                          <a:latin typeface="ＭＳ Ｐゴシック"/>
                        </a:rPr>
                        <a:t>＞</a:t>
                      </a:r>
                      <a:r>
                        <a:rPr lang="en-US" altLang="ja-JP" sz="1200" b="0" i="0" u="none" strike="noStrike">
                          <a:solidFill>
                            <a:srgbClr val="000000"/>
                          </a:solidFill>
                          <a:effectLst/>
                          <a:latin typeface="ＭＳ Ｐゴシック"/>
                        </a:rPr>
                        <a:t>89%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2880">
                <a:tc>
                  <a:txBody>
                    <a:bodyPr/>
                    <a:lstStyle/>
                    <a:p>
                      <a:pPr algn="ctr" fontAlgn="ctr"/>
                      <a:r>
                        <a:rPr lang="en-US" sz="1200" b="0" i="0" u="none" strike="noStrike">
                          <a:solidFill>
                            <a:srgbClr val="000000"/>
                          </a:solidFill>
                          <a:effectLst/>
                          <a:latin typeface="ＭＳ Ｐゴシック"/>
                        </a:rPr>
                        <a:t>ARDS</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Ｐゴシック"/>
                        </a:rPr>
                        <a:t>7.25-7.45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Ｐゴシック"/>
                        </a:rPr>
                        <a:t>pH</a:t>
                      </a:r>
                      <a:r>
                        <a:rPr lang="ja-JP" altLang="en-US" sz="1200" b="0" i="0" u="none" strike="noStrike">
                          <a:solidFill>
                            <a:srgbClr val="000000"/>
                          </a:solidFill>
                          <a:effectLst/>
                          <a:latin typeface="ＭＳ Ｐゴシック"/>
                        </a:rPr>
                        <a:t>の範囲に合わせる</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ＭＳ Ｐゴシック"/>
                        </a:rPr>
                        <a:t>≧60mmHg</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ＭＳ Ｐゴシック"/>
                        </a:rPr>
                        <a:t>90-95%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42165706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396</TotalTime>
  <Words>1054</Words>
  <Application>Microsoft Office PowerPoint</Application>
  <PresentationFormat>画面に合わせる (4:3)</PresentationFormat>
  <Paragraphs>103</Paragraphs>
  <Slides>2</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vt:i4>
      </vt:variant>
    </vt:vector>
  </HeadingPairs>
  <TitlesOfParts>
    <vt:vector size="6" baseType="lpstr">
      <vt:lpstr>ＭＳ Ｐゴシック</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Emura</dc:creator>
  <cp:lastModifiedBy>祝 雅之</cp:lastModifiedBy>
  <cp:revision>69</cp:revision>
  <cp:lastPrinted>2015-11-27T00:55:32Z</cp:lastPrinted>
  <dcterms:created xsi:type="dcterms:W3CDTF">2015-06-05T00:31:21Z</dcterms:created>
  <dcterms:modified xsi:type="dcterms:W3CDTF">2016-02-09T06:24:07Z</dcterms:modified>
</cp:coreProperties>
</file>